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8" r:id="rId6"/>
    <p:sldId id="260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19.09.2019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Autumn</a:t>
            </a:r>
            <a:r>
              <a:rPr lang="cs-CZ" dirty="0"/>
              <a:t> 2019</a:t>
            </a:r>
            <a:br>
              <a:rPr lang="cs-CZ" dirty="0"/>
            </a:br>
            <a:r>
              <a:rPr lang="cs-CZ" dirty="0"/>
              <a:t>Schedule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PA180, PA185 and PA186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502" y="332656"/>
            <a:ext cx="8229600" cy="1143000"/>
          </a:xfrm>
        </p:spPr>
        <p:txBody>
          <a:bodyPr/>
          <a:lstStyle/>
          <a:p>
            <a:pPr algn="l"/>
            <a:r>
              <a:rPr lang="cs-CZ" dirty="0" err="1"/>
              <a:t>Traineeship</a:t>
            </a:r>
            <a:r>
              <a:rPr lang="cs-CZ" dirty="0"/>
              <a:t> </a:t>
            </a:r>
            <a:r>
              <a:rPr lang="cs-CZ" dirty="0" err="1"/>
              <a:t>requirements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58204" cy="4840303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Traineeship job corresponds to the profile of SSME graduate (T-shaped).</a:t>
            </a:r>
          </a:p>
          <a:p>
            <a:r>
              <a:rPr lang="en-GB" dirty="0"/>
              <a:t>Traineeship involves 600 working hours for PA180, alternatively 300 hours for PA185 and 300 hours for PA186. </a:t>
            </a:r>
          </a:p>
          <a:p>
            <a:r>
              <a:rPr lang="en-GB" dirty="0"/>
              <a:t>Traineeship runs continuously in a single company.</a:t>
            </a:r>
          </a:p>
          <a:p>
            <a:r>
              <a:rPr lang="en-GB" dirty="0"/>
              <a:t>Min 50% of the traineeship takes place within the </a:t>
            </a:r>
            <a:r>
              <a:rPr lang="cs-CZ" dirty="0" err="1"/>
              <a:t>tuition</a:t>
            </a:r>
            <a:r>
              <a:rPr lang="cs-CZ" dirty="0"/>
              <a:t> </a:t>
            </a:r>
            <a:r>
              <a:rPr lang="en-GB" dirty="0"/>
              <a:t>period of the term in which it is enrolled.</a:t>
            </a:r>
          </a:p>
          <a:p>
            <a:r>
              <a:rPr lang="en-GB" dirty="0"/>
              <a:t>Traineeship must be completed a week before the end of the pertinent examination time at the very latest.</a:t>
            </a:r>
          </a:p>
          <a:p>
            <a:r>
              <a:rPr lang="en-GB" dirty="0"/>
              <a:t>While on traineeship you will be present in the company. Home office is not permitted. Business trips are </a:t>
            </a:r>
            <a:r>
              <a:rPr lang="cs-CZ" dirty="0" err="1"/>
              <a:t>recognized</a:t>
            </a:r>
            <a:r>
              <a:rPr lang="cs-CZ" dirty="0"/>
              <a:t> as part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GB" dirty="0"/>
              <a:t>the traineeship.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/>
              <a:t>Prior to enrolment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Send your filled-in Interim Proposal to hooperova@fi.muni.cz.</a:t>
            </a:r>
          </a:p>
          <a:p>
            <a:pPr lvl="1"/>
            <a:r>
              <a:rPr lang="en-GB" dirty="0"/>
              <a:t>This is the only email communication, everything else exclusively via IS  (Homework Vault).</a:t>
            </a:r>
          </a:p>
          <a:p>
            <a:pPr lvl="1"/>
            <a:r>
              <a:rPr lang="en-GB" dirty="0"/>
              <a:t>The Proposal will be signed or alternatively at least sent from your university email account.</a:t>
            </a:r>
          </a:p>
          <a:p>
            <a:r>
              <a:rPr lang="en-GB" b="1" dirty="0"/>
              <a:t>Timely </a:t>
            </a:r>
            <a:r>
              <a:rPr lang="en-GB" dirty="0"/>
              <a:t>request teacher’s approval with course enrolment in the IS.</a:t>
            </a:r>
          </a:p>
          <a:p>
            <a:r>
              <a:rPr lang="en-GB" dirty="0"/>
              <a:t>Keep an eye on the request status and respond to any inserted comments if needed.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By 30/9/2019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Upload Protocol on Accepting Student to Traineeship to IS</a:t>
            </a:r>
          </a:p>
          <a:p>
            <a:pPr lvl="1"/>
            <a:r>
              <a:rPr lang="en-GB" dirty="0"/>
              <a:t>Pertains to PA180 and PA185</a:t>
            </a:r>
          </a:p>
          <a:p>
            <a:pPr lvl="1"/>
            <a:r>
              <a:rPr lang="en-GB" dirty="0"/>
              <a:t>Binding traineeship </a:t>
            </a:r>
            <a:r>
              <a:rPr lang="cs-CZ" dirty="0" err="1"/>
              <a:t>requirements</a:t>
            </a:r>
            <a:endParaRPr lang="en-GB" dirty="0"/>
          </a:p>
          <a:p>
            <a:pPr lvl="1"/>
            <a:r>
              <a:rPr lang="en-GB" dirty="0"/>
              <a:t>Contains information on the guarantor</a:t>
            </a:r>
          </a:p>
          <a:p>
            <a:pPr lvl="2"/>
            <a:r>
              <a:rPr lang="en-GB" dirty="0"/>
              <a:t>3 years of experience in a technical field</a:t>
            </a:r>
          </a:p>
          <a:p>
            <a:pPr lvl="2"/>
            <a:r>
              <a:rPr lang="en-GB" dirty="0"/>
              <a:t>University graduate</a:t>
            </a:r>
          </a:p>
          <a:p>
            <a:pPr lvl="1"/>
            <a:r>
              <a:rPr lang="en-GB" dirty="0"/>
              <a:t>The student keeps the original for any check up if needed</a:t>
            </a:r>
            <a:br>
              <a:rPr lang="en-GB" dirty="0"/>
            </a:br>
            <a:r>
              <a:rPr lang="en-GB" dirty="0"/>
              <a:t>(for the duration of the whole term)</a:t>
            </a:r>
          </a:p>
          <a:p>
            <a:pPr lvl="2"/>
            <a:endParaRPr lang="en-GB" dirty="0"/>
          </a:p>
          <a:p>
            <a:r>
              <a:rPr lang="en-GB" dirty="0"/>
              <a:t>Feedback will be in the IS Notebook within 5 working days.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/>
              <a:t>By 30/10/2019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Upload to IS: </a:t>
            </a:r>
          </a:p>
          <a:p>
            <a:pPr lvl="1"/>
            <a:r>
              <a:rPr lang="en-GB" dirty="0"/>
              <a:t>Interim report</a:t>
            </a:r>
          </a:p>
          <a:p>
            <a:pPr lvl="2"/>
            <a:r>
              <a:rPr lang="en-GB" dirty="0"/>
              <a:t>PA180 and 186 - min. 6 standard pages</a:t>
            </a:r>
          </a:p>
          <a:p>
            <a:pPr lvl="2"/>
            <a:r>
              <a:rPr lang="en-GB" dirty="0"/>
              <a:t>PA185 min. 4 standard pages</a:t>
            </a:r>
          </a:p>
          <a:p>
            <a:pPr lvl="1"/>
            <a:endParaRPr lang="en-GB" dirty="0"/>
          </a:p>
          <a:p>
            <a:r>
              <a:rPr lang="en-GB" dirty="0"/>
              <a:t>Interim and Final Report template will be disclosed in IS.</a:t>
            </a:r>
          </a:p>
          <a:p>
            <a:endParaRPr lang="en-GB" dirty="0"/>
          </a:p>
          <a:p>
            <a:r>
              <a:rPr lang="en-GB" dirty="0"/>
              <a:t>Feedback will be in the IS notebook by 15/11/2019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err="1"/>
              <a:t>Examination</a:t>
            </a:r>
            <a:r>
              <a:rPr lang="cs-CZ" dirty="0"/>
              <a:t> period</a:t>
            </a:r>
            <a:br>
              <a:rPr lang="cs-CZ" dirty="0"/>
            </a:br>
            <a:r>
              <a:rPr lang="cs-CZ" dirty="0"/>
              <a:t>(PA180 and PA186)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Enrol for the final interview</a:t>
            </a:r>
          </a:p>
          <a:p>
            <a:pPr lvl="1"/>
            <a:endParaRPr lang="en-GB" dirty="0"/>
          </a:p>
          <a:p>
            <a:r>
              <a:rPr lang="en-GB" dirty="0"/>
              <a:t>10 days prior to the date of the interview - upload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GB" dirty="0"/>
              <a:t>IS: </a:t>
            </a:r>
          </a:p>
          <a:p>
            <a:pPr lvl="1"/>
            <a:r>
              <a:rPr lang="en-GB" dirty="0"/>
              <a:t>Technical Report (min. 10 standard pages)</a:t>
            </a:r>
          </a:p>
          <a:p>
            <a:endParaRPr lang="en-GB" dirty="0"/>
          </a:p>
          <a:p>
            <a:r>
              <a:rPr lang="en-GB" dirty="0"/>
              <a:t>3 </a:t>
            </a:r>
            <a:r>
              <a:rPr lang="cs-CZ" dirty="0" err="1"/>
              <a:t>days</a:t>
            </a:r>
            <a:r>
              <a:rPr lang="cs-CZ" dirty="0"/>
              <a:t> prior to interview - upload to </a:t>
            </a:r>
            <a:r>
              <a:rPr lang="cs-CZ" dirty="0" err="1"/>
              <a:t>the</a:t>
            </a:r>
            <a:r>
              <a:rPr lang="cs-CZ" dirty="0"/>
              <a:t> IS</a:t>
            </a:r>
            <a:r>
              <a:rPr lang="en-GB" dirty="0"/>
              <a:t>:</a:t>
            </a:r>
          </a:p>
          <a:p>
            <a:pPr lvl="1"/>
            <a:r>
              <a:rPr lang="cs-CZ" dirty="0" err="1"/>
              <a:t>Presentation</a:t>
            </a:r>
            <a:endParaRPr lang="en-GB" dirty="0"/>
          </a:p>
          <a:p>
            <a:pPr lvl="1"/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completion</a:t>
            </a:r>
            <a:r>
              <a:rPr lang="cs-CZ" dirty="0"/>
              <a:t> </a:t>
            </a:r>
            <a:r>
              <a:rPr lang="en-GB" dirty="0"/>
              <a:t>(</a:t>
            </a:r>
            <a:r>
              <a:rPr lang="cs-CZ" dirty="0" err="1"/>
              <a:t>the</a:t>
            </a:r>
            <a:r>
              <a:rPr lang="cs-CZ" dirty="0"/>
              <a:t> student </a:t>
            </a:r>
            <a:r>
              <a:rPr lang="cs-CZ" dirty="0" err="1"/>
              <a:t>keeps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original</a:t>
            </a:r>
            <a:r>
              <a:rPr lang="en-GB" dirty="0"/>
              <a:t>)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err="1"/>
              <a:t>Examination</a:t>
            </a:r>
            <a:r>
              <a:rPr lang="cs-CZ" dirty="0"/>
              <a:t> period</a:t>
            </a:r>
            <a:br>
              <a:rPr lang="cs-CZ" dirty="0"/>
            </a:br>
            <a:r>
              <a:rPr lang="cs-CZ" dirty="0"/>
              <a:t>(PA185)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cs-CZ" dirty="0"/>
          </a:p>
          <a:p>
            <a:r>
              <a:rPr lang="cs-CZ" dirty="0"/>
              <a:t>Upload to </a:t>
            </a:r>
            <a:r>
              <a:rPr lang="cs-CZ" dirty="0" err="1"/>
              <a:t>the</a:t>
            </a:r>
            <a:r>
              <a:rPr lang="cs-CZ" dirty="0"/>
              <a:t> IS: </a:t>
            </a:r>
          </a:p>
          <a:p>
            <a:pPr lvl="1"/>
            <a:r>
              <a:rPr lang="cs-CZ" dirty="0" err="1"/>
              <a:t>Technical</a:t>
            </a:r>
            <a:r>
              <a:rPr lang="cs-CZ" dirty="0"/>
              <a:t> report (min. 6 standard </a:t>
            </a:r>
            <a:r>
              <a:rPr lang="cs-CZ" dirty="0" err="1"/>
              <a:t>pages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completion</a:t>
            </a:r>
            <a:r>
              <a:rPr lang="cs-CZ" dirty="0"/>
              <a:t> (student </a:t>
            </a:r>
            <a:r>
              <a:rPr lang="cs-CZ" dirty="0" err="1"/>
              <a:t>keeps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original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err="1"/>
              <a:t>Communication</a:t>
            </a:r>
            <a:r>
              <a:rPr lang="cs-CZ" dirty="0"/>
              <a:t> </a:t>
            </a:r>
            <a:r>
              <a:rPr lang="cs-CZ" dirty="0" err="1"/>
              <a:t>channels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term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Email  (hooperova@fi.muni.cz) ideally for sending the Proposal of Interim report only.</a:t>
            </a:r>
          </a:p>
          <a:p>
            <a:r>
              <a:rPr lang="en-GB" dirty="0"/>
              <a:t>Homework Vaults – reports, forms, presentations.</a:t>
            </a:r>
          </a:p>
          <a:p>
            <a:r>
              <a:rPr lang="en-GB" dirty="0"/>
              <a:t>Notebook – teacher’s feedback (instructions, notes).</a:t>
            </a:r>
          </a:p>
          <a:p>
            <a:r>
              <a:rPr lang="en-GB" dirty="0"/>
              <a:t>Examination terms and enrolment.</a:t>
            </a:r>
          </a:p>
          <a:p>
            <a:r>
              <a:rPr lang="en-GB" dirty="0"/>
              <a:t>Coordinator’s office hours (B408a office):</a:t>
            </a:r>
          </a:p>
          <a:p>
            <a:pPr lvl="1"/>
            <a:r>
              <a:rPr lang="en-GB" dirty="0"/>
              <a:t>Tuesday 8 – 9 AM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err="1"/>
              <a:t>Others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The school reserves the right of on-the-spot check on the student in the company.</a:t>
            </a:r>
          </a:p>
          <a:p>
            <a:r>
              <a:rPr lang="en-GB" dirty="0"/>
              <a:t>Serious failure to maintain deadlines (by a week or more) foe delivering individual documents may result in failure to obtain credit/</a:t>
            </a:r>
            <a:r>
              <a:rPr lang="en-GB" dirty="0" err="1"/>
              <a:t>colloqium</a:t>
            </a:r>
            <a:r>
              <a:rPr lang="en-GB" dirty="0"/>
              <a:t>. </a:t>
            </a:r>
          </a:p>
          <a:p>
            <a:r>
              <a:rPr lang="en-GB" dirty="0"/>
              <a:t>Should the guarantor change, it is vital to inform the school within 3 working days at the latest by uploading a </a:t>
            </a:r>
            <a:r>
              <a:rPr lang="en-GB"/>
              <a:t>new protocol </a:t>
            </a:r>
            <a:r>
              <a:rPr lang="en-GB" dirty="0"/>
              <a:t>of acceptance undersigned by the new guarantor. Any longer delay will not be calculated to the traineeship duration.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</TotalTime>
  <Words>503</Words>
  <Application>Microsoft Office PowerPoint</Application>
  <PresentationFormat>Předvádění na obrazovce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Autumn 2019 Schedule</vt:lpstr>
      <vt:lpstr>Traineeship requirements</vt:lpstr>
      <vt:lpstr>Prior to enrolment </vt:lpstr>
      <vt:lpstr>By 30/9/2019</vt:lpstr>
      <vt:lpstr>By 30/10/2019</vt:lpstr>
      <vt:lpstr>Examination period (PA180 and PA186)</vt:lpstr>
      <vt:lpstr>Examination period (PA185)</vt:lpstr>
      <vt:lpstr>Communication channels during the term</vt:lpstr>
      <vt:lpstr>Others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hooperova@ad.fi.muni.cz</cp:lastModifiedBy>
  <cp:revision>58</cp:revision>
  <dcterms:created xsi:type="dcterms:W3CDTF">2017-09-21T15:37:12Z</dcterms:created>
  <dcterms:modified xsi:type="dcterms:W3CDTF">2019-09-19T08:55:52Z</dcterms:modified>
</cp:coreProperties>
</file>