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FECC86A0-85B8-4E40-B027-F905A62CAAD9}"/>
    <pc:docChg chg="modSld">
      <pc:chgData name="Leonard Walletzký" userId="5c6479d8-24c8-4ca4-a5c7-fde0682a328a" providerId="ADAL" clId="{FECC86A0-85B8-4E40-B027-F905A62CAAD9}" dt="2019-10-15T14:00:15.024" v="88" actId="20577"/>
      <pc:docMkLst>
        <pc:docMk/>
      </pc:docMkLst>
      <pc:sldChg chg="modSp">
        <pc:chgData name="Leonard Walletzký" userId="5c6479d8-24c8-4ca4-a5c7-fde0682a328a" providerId="ADAL" clId="{FECC86A0-85B8-4E40-B027-F905A62CAAD9}" dt="2019-10-15T14:00:15.024" v="88" actId="20577"/>
        <pc:sldMkLst>
          <pc:docMk/>
          <pc:sldMk cId="2333580694" sldId="256"/>
        </pc:sldMkLst>
        <pc:spChg chg="mod">
          <ac:chgData name="Leonard Walletzký" userId="5c6479d8-24c8-4ca4-a5c7-fde0682a328a" providerId="ADAL" clId="{FECC86A0-85B8-4E40-B027-F905A62CAAD9}" dt="2019-10-15T14:00:15.024" v="88" actId="20577"/>
          <ac:spMkLst>
            <pc:docMk/>
            <pc:sldMk cId="2333580694" sldId="256"/>
            <ac:spMk id="3" creationId="{00000000-0000-0000-0000-000000000000}"/>
          </ac:spMkLst>
        </pc:spChg>
      </pc:sldChg>
      <pc:sldChg chg="modSp">
        <pc:chgData name="Leonard Walletzký" userId="5c6479d8-24c8-4ca4-a5c7-fde0682a328a" providerId="ADAL" clId="{FECC86A0-85B8-4E40-B027-F905A62CAAD9}" dt="2019-10-15T13:59:54.191" v="86" actId="1076"/>
        <pc:sldMkLst>
          <pc:docMk/>
          <pc:sldMk cId="2166874490" sldId="264"/>
        </pc:sldMkLst>
        <pc:graphicFrameChg chg="mod modGraphic">
          <ac:chgData name="Leonard Walletzký" userId="5c6479d8-24c8-4ca4-a5c7-fde0682a328a" providerId="ADAL" clId="{FECC86A0-85B8-4E40-B027-F905A62CAAD9}" dt="2019-10-15T13:59:54.191" v="86" actId="1076"/>
          <ac:graphicFrameMkLst>
            <pc:docMk/>
            <pc:sldMk cId="2166874490" sldId="264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8F9164-1E5D-4820-A564-F5CC4707C79F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B609A8-0253-4F46-8795-67D923125D7D}">
      <dgm:prSet phldrT="[Text]"/>
      <dgm:spPr/>
      <dgm:t>
        <a:bodyPr/>
        <a:lstStyle/>
        <a:p>
          <a:r>
            <a:rPr lang="en-US" noProof="0" dirty="0"/>
            <a:t>2000</a:t>
          </a:r>
        </a:p>
      </dgm:t>
    </dgm:pt>
    <dgm:pt modelId="{06C70234-62BA-41D3-B09C-7A4D7BD33D05}" type="parTrans" cxnId="{14C044FD-9895-4ABF-9F79-3BEE24267EA6}">
      <dgm:prSet/>
      <dgm:spPr/>
      <dgm:t>
        <a:bodyPr/>
        <a:lstStyle/>
        <a:p>
          <a:endParaRPr lang="cs-CZ"/>
        </a:p>
      </dgm:t>
    </dgm:pt>
    <dgm:pt modelId="{4EBF09DC-02B4-4EDE-85C6-0BD814AB9F30}" type="sibTrans" cxnId="{14C044FD-9895-4ABF-9F79-3BEE24267EA6}">
      <dgm:prSet/>
      <dgm:spPr/>
      <dgm:t>
        <a:bodyPr/>
        <a:lstStyle/>
        <a:p>
          <a:endParaRPr lang="cs-CZ"/>
        </a:p>
      </dgm:t>
    </dgm:pt>
    <dgm:pt modelId="{C8E9464C-E29D-46C5-9A03-4ADD34B65281}">
      <dgm:prSet phldrT="[Text]"/>
      <dgm:spPr/>
      <dgm:t>
        <a:bodyPr/>
        <a:lstStyle/>
        <a:p>
          <a:r>
            <a:rPr lang="en-US" noProof="0" dirty="0"/>
            <a:t>Founded project Compiere</a:t>
          </a:r>
        </a:p>
      </dgm:t>
    </dgm:pt>
    <dgm:pt modelId="{BFEFDC04-35BD-41B5-BCA1-163DFC5523BC}" type="parTrans" cxnId="{FF537D6D-89C8-480E-92F2-DE752B09DAD0}">
      <dgm:prSet/>
      <dgm:spPr/>
      <dgm:t>
        <a:bodyPr/>
        <a:lstStyle/>
        <a:p>
          <a:endParaRPr lang="cs-CZ"/>
        </a:p>
      </dgm:t>
    </dgm:pt>
    <dgm:pt modelId="{61A7BA55-EF22-4C5C-9D0B-70144EF5543D}" type="sibTrans" cxnId="{FF537D6D-89C8-480E-92F2-DE752B09DAD0}">
      <dgm:prSet/>
      <dgm:spPr/>
      <dgm:t>
        <a:bodyPr/>
        <a:lstStyle/>
        <a:p>
          <a:endParaRPr lang="cs-CZ"/>
        </a:p>
      </dgm:t>
    </dgm:pt>
    <dgm:pt modelId="{9F787772-646D-4876-94A4-4F1BED2EFA80}">
      <dgm:prSet phldrT="[Text]"/>
      <dgm:spPr/>
      <dgm:t>
        <a:bodyPr/>
        <a:lstStyle/>
        <a:p>
          <a:r>
            <a:rPr lang="en-US" noProof="0" dirty="0"/>
            <a:t>2006</a:t>
          </a:r>
        </a:p>
      </dgm:t>
    </dgm:pt>
    <dgm:pt modelId="{5974B9B1-0207-4B25-8C19-82DE6B803760}" type="parTrans" cxnId="{06F9BE7C-8A3D-4A12-959A-F7F0FBE66167}">
      <dgm:prSet/>
      <dgm:spPr/>
      <dgm:t>
        <a:bodyPr/>
        <a:lstStyle/>
        <a:p>
          <a:endParaRPr lang="cs-CZ"/>
        </a:p>
      </dgm:t>
    </dgm:pt>
    <dgm:pt modelId="{9DA194C1-CFF4-4D7E-8196-4EBA10C79A5F}" type="sibTrans" cxnId="{06F9BE7C-8A3D-4A12-959A-F7F0FBE66167}">
      <dgm:prSet/>
      <dgm:spPr/>
      <dgm:t>
        <a:bodyPr/>
        <a:lstStyle/>
        <a:p>
          <a:endParaRPr lang="cs-CZ"/>
        </a:p>
      </dgm:t>
    </dgm:pt>
    <dgm:pt modelId="{75F7CAFB-1F93-4595-A1D0-D2FD195AE89E}">
      <dgm:prSet phldrT="[Text]"/>
      <dgm:spPr/>
      <dgm:t>
        <a:bodyPr/>
        <a:lstStyle/>
        <a:p>
          <a:r>
            <a:rPr lang="en-US" noProof="0" dirty="0"/>
            <a:t>Project Adempiere separated from Compiere</a:t>
          </a:r>
        </a:p>
      </dgm:t>
    </dgm:pt>
    <dgm:pt modelId="{7D4151D4-2814-40DF-9CDD-85C3F1341768}" type="parTrans" cxnId="{33F82E36-746C-4BAB-B11C-B621E9AC56CD}">
      <dgm:prSet/>
      <dgm:spPr/>
      <dgm:t>
        <a:bodyPr/>
        <a:lstStyle/>
        <a:p>
          <a:endParaRPr lang="cs-CZ"/>
        </a:p>
      </dgm:t>
    </dgm:pt>
    <dgm:pt modelId="{6E2EE9CB-9FE1-4BE2-9B25-AEE599DD96E3}" type="sibTrans" cxnId="{33F82E36-746C-4BAB-B11C-B621E9AC56CD}">
      <dgm:prSet/>
      <dgm:spPr/>
      <dgm:t>
        <a:bodyPr/>
        <a:lstStyle/>
        <a:p>
          <a:endParaRPr lang="cs-CZ"/>
        </a:p>
      </dgm:t>
    </dgm:pt>
    <dgm:pt modelId="{C40F8619-1344-4E47-90CA-BCEAD3A22B19}">
      <dgm:prSet phldrT="[Text]"/>
      <dgm:spPr/>
      <dgm:t>
        <a:bodyPr/>
        <a:lstStyle/>
        <a:p>
          <a:r>
            <a:rPr lang="en-US" noProof="0" dirty="0"/>
            <a:t>2011</a:t>
          </a:r>
        </a:p>
      </dgm:t>
    </dgm:pt>
    <dgm:pt modelId="{61EC1A50-5A16-412F-AA2E-2E4F79217005}" type="parTrans" cxnId="{272A84A9-77F1-4D02-94DF-A6B7269D737B}">
      <dgm:prSet/>
      <dgm:spPr/>
      <dgm:t>
        <a:bodyPr/>
        <a:lstStyle/>
        <a:p>
          <a:endParaRPr lang="cs-CZ"/>
        </a:p>
      </dgm:t>
    </dgm:pt>
    <dgm:pt modelId="{55FEA4ED-D7F9-49E4-ABEA-164C5893769A}" type="sibTrans" cxnId="{272A84A9-77F1-4D02-94DF-A6B7269D737B}">
      <dgm:prSet/>
      <dgm:spPr/>
      <dgm:t>
        <a:bodyPr/>
        <a:lstStyle/>
        <a:p>
          <a:endParaRPr lang="cs-CZ"/>
        </a:p>
      </dgm:t>
    </dgm:pt>
    <dgm:pt modelId="{CCEF4C94-2697-40C9-B42A-2900DF432CBC}">
      <dgm:prSet phldrT="[Text]"/>
      <dgm:spPr/>
      <dgm:t>
        <a:bodyPr/>
        <a:lstStyle/>
        <a:p>
          <a:r>
            <a:rPr lang="en-US" noProof="0" dirty="0"/>
            <a:t>Project iDempiere separated from Adempiere</a:t>
          </a:r>
        </a:p>
      </dgm:t>
    </dgm:pt>
    <dgm:pt modelId="{00C28996-F143-4AB1-B39B-33AED85AEB18}" type="parTrans" cxnId="{1DA6B700-D72E-45B6-8325-F5A5D9F40441}">
      <dgm:prSet/>
      <dgm:spPr/>
      <dgm:t>
        <a:bodyPr/>
        <a:lstStyle/>
        <a:p>
          <a:endParaRPr lang="cs-CZ"/>
        </a:p>
      </dgm:t>
    </dgm:pt>
    <dgm:pt modelId="{7E736A0D-BBF7-4A7F-97EC-CF10E7AD9A51}" type="sibTrans" cxnId="{1DA6B700-D72E-45B6-8325-F5A5D9F40441}">
      <dgm:prSet/>
      <dgm:spPr/>
      <dgm:t>
        <a:bodyPr/>
        <a:lstStyle/>
        <a:p>
          <a:endParaRPr lang="cs-CZ"/>
        </a:p>
      </dgm:t>
    </dgm:pt>
    <dgm:pt modelId="{D163C906-6FA1-44D1-B5FB-023EB4CD4457}" type="pres">
      <dgm:prSet presAssocID="{B48F9164-1E5D-4820-A564-F5CC4707C79F}" presName="linearFlow" presStyleCnt="0">
        <dgm:presLayoutVars>
          <dgm:dir/>
          <dgm:animLvl val="lvl"/>
          <dgm:resizeHandles val="exact"/>
        </dgm:presLayoutVars>
      </dgm:prSet>
      <dgm:spPr/>
    </dgm:pt>
    <dgm:pt modelId="{38D3D6B9-BC22-4209-93F4-B61464420000}" type="pres">
      <dgm:prSet presAssocID="{98B609A8-0253-4F46-8795-67D923125D7D}" presName="composite" presStyleCnt="0"/>
      <dgm:spPr/>
    </dgm:pt>
    <dgm:pt modelId="{0EC0BDAB-1BCB-4070-B37F-AB401CB8AB70}" type="pres">
      <dgm:prSet presAssocID="{98B609A8-0253-4F46-8795-67D923125D7D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6331582-4EDF-4656-9118-FF73D1CB7919}" type="pres">
      <dgm:prSet presAssocID="{98B609A8-0253-4F46-8795-67D923125D7D}" presName="parSh" presStyleLbl="node1" presStyleIdx="0" presStyleCnt="3"/>
      <dgm:spPr/>
    </dgm:pt>
    <dgm:pt modelId="{3138A8D4-CEFB-4633-ADFE-969524C4C4BE}" type="pres">
      <dgm:prSet presAssocID="{98B609A8-0253-4F46-8795-67D923125D7D}" presName="desTx" presStyleLbl="fgAcc1" presStyleIdx="0" presStyleCnt="3">
        <dgm:presLayoutVars>
          <dgm:bulletEnabled val="1"/>
        </dgm:presLayoutVars>
      </dgm:prSet>
      <dgm:spPr/>
    </dgm:pt>
    <dgm:pt modelId="{05CE720B-BFC7-4D7F-B57F-4ABE95A14BDD}" type="pres">
      <dgm:prSet presAssocID="{4EBF09DC-02B4-4EDE-85C6-0BD814AB9F30}" presName="sibTrans" presStyleLbl="sibTrans2D1" presStyleIdx="0" presStyleCnt="2"/>
      <dgm:spPr/>
    </dgm:pt>
    <dgm:pt modelId="{CD60AB3D-EE07-4B2D-A00D-7BF64FD2DEFC}" type="pres">
      <dgm:prSet presAssocID="{4EBF09DC-02B4-4EDE-85C6-0BD814AB9F30}" presName="connTx" presStyleLbl="sibTrans2D1" presStyleIdx="0" presStyleCnt="2"/>
      <dgm:spPr/>
    </dgm:pt>
    <dgm:pt modelId="{72CE4EDD-7235-499A-85EA-DE3A4356AE4C}" type="pres">
      <dgm:prSet presAssocID="{9F787772-646D-4876-94A4-4F1BED2EFA80}" presName="composite" presStyleCnt="0"/>
      <dgm:spPr/>
    </dgm:pt>
    <dgm:pt modelId="{A14F2BC2-F2C8-49B6-BB2B-BAC2295D610A}" type="pres">
      <dgm:prSet presAssocID="{9F787772-646D-4876-94A4-4F1BED2EFA80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9F67929-A9A3-4992-871F-AA81874CB53C}" type="pres">
      <dgm:prSet presAssocID="{9F787772-646D-4876-94A4-4F1BED2EFA80}" presName="parSh" presStyleLbl="node1" presStyleIdx="1" presStyleCnt="3"/>
      <dgm:spPr/>
    </dgm:pt>
    <dgm:pt modelId="{F6F106B6-2626-48A5-8FCB-680BD6B0BD7E}" type="pres">
      <dgm:prSet presAssocID="{9F787772-646D-4876-94A4-4F1BED2EFA80}" presName="desTx" presStyleLbl="fgAcc1" presStyleIdx="1" presStyleCnt="3">
        <dgm:presLayoutVars>
          <dgm:bulletEnabled val="1"/>
        </dgm:presLayoutVars>
      </dgm:prSet>
      <dgm:spPr/>
    </dgm:pt>
    <dgm:pt modelId="{2ACAAF00-9A8C-43C9-8474-6F92E1C7CEAC}" type="pres">
      <dgm:prSet presAssocID="{9DA194C1-CFF4-4D7E-8196-4EBA10C79A5F}" presName="sibTrans" presStyleLbl="sibTrans2D1" presStyleIdx="1" presStyleCnt="2"/>
      <dgm:spPr/>
    </dgm:pt>
    <dgm:pt modelId="{0E922B01-BB3E-4CA9-AEF6-4E86B599B042}" type="pres">
      <dgm:prSet presAssocID="{9DA194C1-CFF4-4D7E-8196-4EBA10C79A5F}" presName="connTx" presStyleLbl="sibTrans2D1" presStyleIdx="1" presStyleCnt="2"/>
      <dgm:spPr/>
    </dgm:pt>
    <dgm:pt modelId="{B8459198-9508-43F7-8C37-D2BBCD6A91C8}" type="pres">
      <dgm:prSet presAssocID="{C40F8619-1344-4E47-90CA-BCEAD3A22B19}" presName="composite" presStyleCnt="0"/>
      <dgm:spPr/>
    </dgm:pt>
    <dgm:pt modelId="{90729608-CC21-4105-8498-4124311B33B5}" type="pres">
      <dgm:prSet presAssocID="{C40F8619-1344-4E47-90CA-BCEAD3A22B19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9DD83295-290A-476C-88BD-AF847CACD1D9}" type="pres">
      <dgm:prSet presAssocID="{C40F8619-1344-4E47-90CA-BCEAD3A22B19}" presName="parSh" presStyleLbl="node1" presStyleIdx="2" presStyleCnt="3"/>
      <dgm:spPr/>
    </dgm:pt>
    <dgm:pt modelId="{55F6E512-A968-4E6D-AF84-657669B414AE}" type="pres">
      <dgm:prSet presAssocID="{C40F8619-1344-4E47-90CA-BCEAD3A22B19}" presName="desTx" presStyleLbl="fgAcc1" presStyleIdx="2" presStyleCnt="3">
        <dgm:presLayoutVars>
          <dgm:bulletEnabled val="1"/>
        </dgm:presLayoutVars>
      </dgm:prSet>
      <dgm:spPr/>
    </dgm:pt>
  </dgm:ptLst>
  <dgm:cxnLst>
    <dgm:cxn modelId="{1DA6B700-D72E-45B6-8325-F5A5D9F40441}" srcId="{C40F8619-1344-4E47-90CA-BCEAD3A22B19}" destId="{CCEF4C94-2697-40C9-B42A-2900DF432CBC}" srcOrd="0" destOrd="0" parTransId="{00C28996-F143-4AB1-B39B-33AED85AEB18}" sibTransId="{7E736A0D-BBF7-4A7F-97EC-CF10E7AD9A51}"/>
    <dgm:cxn modelId="{772AEE13-F6EE-4104-A5D6-748856F06B41}" type="presOf" srcId="{9DA194C1-CFF4-4D7E-8196-4EBA10C79A5F}" destId="{0E922B01-BB3E-4CA9-AEF6-4E86B599B042}" srcOrd="1" destOrd="0" presId="urn:microsoft.com/office/officeart/2005/8/layout/process3"/>
    <dgm:cxn modelId="{58AA111A-29EB-44A8-83E4-3C01258EE7CD}" type="presOf" srcId="{B48F9164-1E5D-4820-A564-F5CC4707C79F}" destId="{D163C906-6FA1-44D1-B5FB-023EB4CD4457}" srcOrd="0" destOrd="0" presId="urn:microsoft.com/office/officeart/2005/8/layout/process3"/>
    <dgm:cxn modelId="{33F82E36-746C-4BAB-B11C-B621E9AC56CD}" srcId="{9F787772-646D-4876-94A4-4F1BED2EFA80}" destId="{75F7CAFB-1F93-4595-A1D0-D2FD195AE89E}" srcOrd="0" destOrd="0" parTransId="{7D4151D4-2814-40DF-9CDD-85C3F1341768}" sibTransId="{6E2EE9CB-9FE1-4BE2-9B25-AEE599DD96E3}"/>
    <dgm:cxn modelId="{B490AC3A-4C4C-40A1-B9FD-0B92D78656C0}" type="presOf" srcId="{9F787772-646D-4876-94A4-4F1BED2EFA80}" destId="{59F67929-A9A3-4992-871F-AA81874CB53C}" srcOrd="1" destOrd="0" presId="urn:microsoft.com/office/officeart/2005/8/layout/process3"/>
    <dgm:cxn modelId="{0DF9053B-ED3D-4547-81E8-D76F8CC2AABB}" type="presOf" srcId="{4EBF09DC-02B4-4EDE-85C6-0BD814AB9F30}" destId="{CD60AB3D-EE07-4B2D-A00D-7BF64FD2DEFC}" srcOrd="1" destOrd="0" presId="urn:microsoft.com/office/officeart/2005/8/layout/process3"/>
    <dgm:cxn modelId="{682A213D-32FE-47AC-96E0-CFE4FE89C7BC}" type="presOf" srcId="{C40F8619-1344-4E47-90CA-BCEAD3A22B19}" destId="{9DD83295-290A-476C-88BD-AF847CACD1D9}" srcOrd="1" destOrd="0" presId="urn:microsoft.com/office/officeart/2005/8/layout/process3"/>
    <dgm:cxn modelId="{C7BC5D5C-D1D0-405D-8FC6-53F273EBE63A}" type="presOf" srcId="{9F787772-646D-4876-94A4-4F1BED2EFA80}" destId="{A14F2BC2-F2C8-49B6-BB2B-BAC2295D610A}" srcOrd="0" destOrd="0" presId="urn:microsoft.com/office/officeart/2005/8/layout/process3"/>
    <dgm:cxn modelId="{171A1249-026E-43EC-A730-B89381B75D1B}" type="presOf" srcId="{98B609A8-0253-4F46-8795-67D923125D7D}" destId="{0EC0BDAB-1BCB-4070-B37F-AB401CB8AB70}" srcOrd="0" destOrd="0" presId="urn:microsoft.com/office/officeart/2005/8/layout/process3"/>
    <dgm:cxn modelId="{FF537D6D-89C8-480E-92F2-DE752B09DAD0}" srcId="{98B609A8-0253-4F46-8795-67D923125D7D}" destId="{C8E9464C-E29D-46C5-9A03-4ADD34B65281}" srcOrd="0" destOrd="0" parTransId="{BFEFDC04-35BD-41B5-BCA1-163DFC5523BC}" sibTransId="{61A7BA55-EF22-4C5C-9D0B-70144EF5543D}"/>
    <dgm:cxn modelId="{1C27F36D-9BC4-49FD-84AF-9B4ED5CE1F4A}" type="presOf" srcId="{CCEF4C94-2697-40C9-B42A-2900DF432CBC}" destId="{55F6E512-A968-4E6D-AF84-657669B414AE}" srcOrd="0" destOrd="0" presId="urn:microsoft.com/office/officeart/2005/8/layout/process3"/>
    <dgm:cxn modelId="{0A428E6F-E6C1-46EF-8584-BC2226E3337E}" type="presOf" srcId="{4EBF09DC-02B4-4EDE-85C6-0BD814AB9F30}" destId="{05CE720B-BFC7-4D7F-B57F-4ABE95A14BDD}" srcOrd="0" destOrd="0" presId="urn:microsoft.com/office/officeart/2005/8/layout/process3"/>
    <dgm:cxn modelId="{371D7978-73E4-48CF-8AA6-14EB7D710845}" type="presOf" srcId="{98B609A8-0253-4F46-8795-67D923125D7D}" destId="{36331582-4EDF-4656-9118-FF73D1CB7919}" srcOrd="1" destOrd="0" presId="urn:microsoft.com/office/officeart/2005/8/layout/process3"/>
    <dgm:cxn modelId="{06F9BE7C-8A3D-4A12-959A-F7F0FBE66167}" srcId="{B48F9164-1E5D-4820-A564-F5CC4707C79F}" destId="{9F787772-646D-4876-94A4-4F1BED2EFA80}" srcOrd="1" destOrd="0" parTransId="{5974B9B1-0207-4B25-8C19-82DE6B803760}" sibTransId="{9DA194C1-CFF4-4D7E-8196-4EBA10C79A5F}"/>
    <dgm:cxn modelId="{24E63384-1C1B-4423-80A3-7F01965EADDB}" type="presOf" srcId="{9DA194C1-CFF4-4D7E-8196-4EBA10C79A5F}" destId="{2ACAAF00-9A8C-43C9-8474-6F92E1C7CEAC}" srcOrd="0" destOrd="0" presId="urn:microsoft.com/office/officeart/2005/8/layout/process3"/>
    <dgm:cxn modelId="{272A84A9-77F1-4D02-94DF-A6B7269D737B}" srcId="{B48F9164-1E5D-4820-A564-F5CC4707C79F}" destId="{C40F8619-1344-4E47-90CA-BCEAD3A22B19}" srcOrd="2" destOrd="0" parTransId="{61EC1A50-5A16-412F-AA2E-2E4F79217005}" sibTransId="{55FEA4ED-D7F9-49E4-ABEA-164C5893769A}"/>
    <dgm:cxn modelId="{E0D2CCE6-618E-472F-9214-D59F063EAD29}" type="presOf" srcId="{75F7CAFB-1F93-4595-A1D0-D2FD195AE89E}" destId="{F6F106B6-2626-48A5-8FCB-680BD6B0BD7E}" srcOrd="0" destOrd="0" presId="urn:microsoft.com/office/officeart/2005/8/layout/process3"/>
    <dgm:cxn modelId="{7ABC44E7-44D7-4CBE-8F83-EC08E6EAFB24}" type="presOf" srcId="{C40F8619-1344-4E47-90CA-BCEAD3A22B19}" destId="{90729608-CC21-4105-8498-4124311B33B5}" srcOrd="0" destOrd="0" presId="urn:microsoft.com/office/officeart/2005/8/layout/process3"/>
    <dgm:cxn modelId="{D76BEBF7-6EE6-4823-8E0B-0F6DADD8A043}" type="presOf" srcId="{C8E9464C-E29D-46C5-9A03-4ADD34B65281}" destId="{3138A8D4-CEFB-4633-ADFE-969524C4C4BE}" srcOrd="0" destOrd="0" presId="urn:microsoft.com/office/officeart/2005/8/layout/process3"/>
    <dgm:cxn modelId="{14C044FD-9895-4ABF-9F79-3BEE24267EA6}" srcId="{B48F9164-1E5D-4820-A564-F5CC4707C79F}" destId="{98B609A8-0253-4F46-8795-67D923125D7D}" srcOrd="0" destOrd="0" parTransId="{06C70234-62BA-41D3-B09C-7A4D7BD33D05}" sibTransId="{4EBF09DC-02B4-4EDE-85C6-0BD814AB9F30}"/>
    <dgm:cxn modelId="{DB152DE7-B27E-4BAC-903B-AB62F029F59B}" type="presParOf" srcId="{D163C906-6FA1-44D1-B5FB-023EB4CD4457}" destId="{38D3D6B9-BC22-4209-93F4-B61464420000}" srcOrd="0" destOrd="0" presId="urn:microsoft.com/office/officeart/2005/8/layout/process3"/>
    <dgm:cxn modelId="{6808B2F5-B28A-4496-830F-E32D1B1674F9}" type="presParOf" srcId="{38D3D6B9-BC22-4209-93F4-B61464420000}" destId="{0EC0BDAB-1BCB-4070-B37F-AB401CB8AB70}" srcOrd="0" destOrd="0" presId="urn:microsoft.com/office/officeart/2005/8/layout/process3"/>
    <dgm:cxn modelId="{81D7770A-1160-4CA5-A896-19653F7FF374}" type="presParOf" srcId="{38D3D6B9-BC22-4209-93F4-B61464420000}" destId="{36331582-4EDF-4656-9118-FF73D1CB7919}" srcOrd="1" destOrd="0" presId="urn:microsoft.com/office/officeart/2005/8/layout/process3"/>
    <dgm:cxn modelId="{2222237A-C6D1-4F09-98FB-408B92B4A1CE}" type="presParOf" srcId="{38D3D6B9-BC22-4209-93F4-B61464420000}" destId="{3138A8D4-CEFB-4633-ADFE-969524C4C4BE}" srcOrd="2" destOrd="0" presId="urn:microsoft.com/office/officeart/2005/8/layout/process3"/>
    <dgm:cxn modelId="{9C078B59-7747-40FC-8C30-DCB45B631976}" type="presParOf" srcId="{D163C906-6FA1-44D1-B5FB-023EB4CD4457}" destId="{05CE720B-BFC7-4D7F-B57F-4ABE95A14BDD}" srcOrd="1" destOrd="0" presId="urn:microsoft.com/office/officeart/2005/8/layout/process3"/>
    <dgm:cxn modelId="{E2D0ACA4-2CDB-47BF-A765-87597A3152B2}" type="presParOf" srcId="{05CE720B-BFC7-4D7F-B57F-4ABE95A14BDD}" destId="{CD60AB3D-EE07-4B2D-A00D-7BF64FD2DEFC}" srcOrd="0" destOrd="0" presId="urn:microsoft.com/office/officeart/2005/8/layout/process3"/>
    <dgm:cxn modelId="{6720A3A8-5008-4163-89C0-9D7A897E1910}" type="presParOf" srcId="{D163C906-6FA1-44D1-B5FB-023EB4CD4457}" destId="{72CE4EDD-7235-499A-85EA-DE3A4356AE4C}" srcOrd="2" destOrd="0" presId="urn:microsoft.com/office/officeart/2005/8/layout/process3"/>
    <dgm:cxn modelId="{60996A2B-D3EA-4972-978A-511BB4616408}" type="presParOf" srcId="{72CE4EDD-7235-499A-85EA-DE3A4356AE4C}" destId="{A14F2BC2-F2C8-49B6-BB2B-BAC2295D610A}" srcOrd="0" destOrd="0" presId="urn:microsoft.com/office/officeart/2005/8/layout/process3"/>
    <dgm:cxn modelId="{C530FA41-F7D2-49B0-A118-AD2FA8949C17}" type="presParOf" srcId="{72CE4EDD-7235-499A-85EA-DE3A4356AE4C}" destId="{59F67929-A9A3-4992-871F-AA81874CB53C}" srcOrd="1" destOrd="0" presId="urn:microsoft.com/office/officeart/2005/8/layout/process3"/>
    <dgm:cxn modelId="{C33E7D45-E0CC-4CB8-9842-F29B20E06705}" type="presParOf" srcId="{72CE4EDD-7235-499A-85EA-DE3A4356AE4C}" destId="{F6F106B6-2626-48A5-8FCB-680BD6B0BD7E}" srcOrd="2" destOrd="0" presId="urn:microsoft.com/office/officeart/2005/8/layout/process3"/>
    <dgm:cxn modelId="{C7BE03BC-57B0-41A6-95AB-B1543F8DFE45}" type="presParOf" srcId="{D163C906-6FA1-44D1-B5FB-023EB4CD4457}" destId="{2ACAAF00-9A8C-43C9-8474-6F92E1C7CEAC}" srcOrd="3" destOrd="0" presId="urn:microsoft.com/office/officeart/2005/8/layout/process3"/>
    <dgm:cxn modelId="{8D7C87D9-EF9D-4F82-90C2-E4F2C6186B16}" type="presParOf" srcId="{2ACAAF00-9A8C-43C9-8474-6F92E1C7CEAC}" destId="{0E922B01-BB3E-4CA9-AEF6-4E86B599B042}" srcOrd="0" destOrd="0" presId="urn:microsoft.com/office/officeart/2005/8/layout/process3"/>
    <dgm:cxn modelId="{61F9F4E6-9778-441F-AEEB-A280A6552DB6}" type="presParOf" srcId="{D163C906-6FA1-44D1-B5FB-023EB4CD4457}" destId="{B8459198-9508-43F7-8C37-D2BBCD6A91C8}" srcOrd="4" destOrd="0" presId="urn:microsoft.com/office/officeart/2005/8/layout/process3"/>
    <dgm:cxn modelId="{AC81F7F9-6DFA-401E-B2BC-7ABCE840B0AC}" type="presParOf" srcId="{B8459198-9508-43F7-8C37-D2BBCD6A91C8}" destId="{90729608-CC21-4105-8498-4124311B33B5}" srcOrd="0" destOrd="0" presId="urn:microsoft.com/office/officeart/2005/8/layout/process3"/>
    <dgm:cxn modelId="{8754A0C6-B124-498B-A61A-A8ADBBB0BA58}" type="presParOf" srcId="{B8459198-9508-43F7-8C37-D2BBCD6A91C8}" destId="{9DD83295-290A-476C-88BD-AF847CACD1D9}" srcOrd="1" destOrd="0" presId="urn:microsoft.com/office/officeart/2005/8/layout/process3"/>
    <dgm:cxn modelId="{A6D232A9-67E4-492D-961A-F28847E0BE0D}" type="presParOf" srcId="{B8459198-9508-43F7-8C37-D2BBCD6A91C8}" destId="{55F6E512-A968-4E6D-AF84-657669B414A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31582-4EDF-4656-9118-FF73D1CB7919}">
      <dsp:nvSpPr>
        <dsp:cNvPr id="0" name=""/>
        <dsp:cNvSpPr/>
      </dsp:nvSpPr>
      <dsp:spPr>
        <a:xfrm>
          <a:off x="3922" y="988794"/>
          <a:ext cx="1783518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2000</a:t>
          </a:r>
        </a:p>
      </dsp:txBody>
      <dsp:txXfrm>
        <a:off x="3922" y="988794"/>
        <a:ext cx="1783518" cy="576000"/>
      </dsp:txXfrm>
    </dsp:sp>
    <dsp:sp modelId="{3138A8D4-CEFB-4633-ADFE-969524C4C4BE}">
      <dsp:nvSpPr>
        <dsp:cNvPr id="0" name=""/>
        <dsp:cNvSpPr/>
      </dsp:nvSpPr>
      <dsp:spPr>
        <a:xfrm>
          <a:off x="369221" y="1564794"/>
          <a:ext cx="1783518" cy="1797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noProof="0" dirty="0"/>
            <a:t>Founded project Compiere</a:t>
          </a:r>
        </a:p>
      </dsp:txBody>
      <dsp:txXfrm>
        <a:off x="421458" y="1617031"/>
        <a:ext cx="1679044" cy="1693276"/>
      </dsp:txXfrm>
    </dsp:sp>
    <dsp:sp modelId="{05CE720B-BFC7-4D7F-B57F-4ABE95A14BDD}">
      <dsp:nvSpPr>
        <dsp:cNvPr id="0" name=""/>
        <dsp:cNvSpPr/>
      </dsp:nvSpPr>
      <dsp:spPr>
        <a:xfrm>
          <a:off x="2057816" y="1054771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2057816" y="1143580"/>
        <a:ext cx="439981" cy="266426"/>
      </dsp:txXfrm>
    </dsp:sp>
    <dsp:sp modelId="{59F67929-A9A3-4992-871F-AA81874CB53C}">
      <dsp:nvSpPr>
        <dsp:cNvPr id="0" name=""/>
        <dsp:cNvSpPr/>
      </dsp:nvSpPr>
      <dsp:spPr>
        <a:xfrm>
          <a:off x="2868941" y="988794"/>
          <a:ext cx="1783518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2006</a:t>
          </a:r>
        </a:p>
      </dsp:txBody>
      <dsp:txXfrm>
        <a:off x="2868941" y="988794"/>
        <a:ext cx="1783518" cy="576000"/>
      </dsp:txXfrm>
    </dsp:sp>
    <dsp:sp modelId="{F6F106B6-2626-48A5-8FCB-680BD6B0BD7E}">
      <dsp:nvSpPr>
        <dsp:cNvPr id="0" name=""/>
        <dsp:cNvSpPr/>
      </dsp:nvSpPr>
      <dsp:spPr>
        <a:xfrm>
          <a:off x="3234240" y="1564794"/>
          <a:ext cx="1783518" cy="1797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noProof="0" dirty="0"/>
            <a:t>Project Adempiere separated from Compiere</a:t>
          </a:r>
        </a:p>
      </dsp:txBody>
      <dsp:txXfrm>
        <a:off x="3286477" y="1617031"/>
        <a:ext cx="1679044" cy="1693276"/>
      </dsp:txXfrm>
    </dsp:sp>
    <dsp:sp modelId="{2ACAAF00-9A8C-43C9-8474-6F92E1C7CEAC}">
      <dsp:nvSpPr>
        <dsp:cNvPr id="0" name=""/>
        <dsp:cNvSpPr/>
      </dsp:nvSpPr>
      <dsp:spPr>
        <a:xfrm>
          <a:off x="4922834" y="1054771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/>
        </a:p>
      </dsp:txBody>
      <dsp:txXfrm>
        <a:off x="4922834" y="1143580"/>
        <a:ext cx="439981" cy="266426"/>
      </dsp:txXfrm>
    </dsp:sp>
    <dsp:sp modelId="{9DD83295-290A-476C-88BD-AF847CACD1D9}">
      <dsp:nvSpPr>
        <dsp:cNvPr id="0" name=""/>
        <dsp:cNvSpPr/>
      </dsp:nvSpPr>
      <dsp:spPr>
        <a:xfrm>
          <a:off x="5733959" y="988794"/>
          <a:ext cx="1783518" cy="864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2011</a:t>
          </a:r>
        </a:p>
      </dsp:txBody>
      <dsp:txXfrm>
        <a:off x="5733959" y="988794"/>
        <a:ext cx="1783518" cy="576000"/>
      </dsp:txXfrm>
    </dsp:sp>
    <dsp:sp modelId="{55F6E512-A968-4E6D-AF84-657669B414AE}">
      <dsp:nvSpPr>
        <dsp:cNvPr id="0" name=""/>
        <dsp:cNvSpPr/>
      </dsp:nvSpPr>
      <dsp:spPr>
        <a:xfrm>
          <a:off x="6099258" y="1564794"/>
          <a:ext cx="1783518" cy="17977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noProof="0" dirty="0"/>
            <a:t>Project iDempiere separated from Adempiere</a:t>
          </a:r>
        </a:p>
      </dsp:txBody>
      <dsp:txXfrm>
        <a:off x="6151495" y="1617031"/>
        <a:ext cx="1679044" cy="1693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A1AAA-E479-4503-AEA1-4A4D6285D980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F8998-070E-4140-994B-D01DFA794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18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90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86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20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57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04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84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32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4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04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08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91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9F206-0347-49DD-A3F9-A651C7E4FD07}" type="datetimeFigureOut">
              <a:rPr lang="cs-CZ" smtClean="0"/>
              <a:t>15.10.2019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A19E7-F301-4E22-98AE-A3865DA461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95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sme.fi.muni.cz/student/laborator-ses" TargetMode="External"/><Relationship Id="rId2" Type="http://schemas.openxmlformats.org/officeDocument/2006/relationships/hyperlink" Target="http://www.idempier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dempiere.fi.muni.cz:8443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Dempiere#cite_note-1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iDempiere and its history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© Leonard Walletzký 201</a:t>
            </a:r>
            <a:r>
              <a:rPr lang="cs-CZ"/>
              <a:t>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580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iDempiere on Faculty of informatics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459296"/>
          </a:xfrm>
        </p:spPr>
        <p:txBody>
          <a:bodyPr/>
          <a:lstStyle/>
          <a:p>
            <a:r>
              <a:rPr lang="en-GB" dirty="0"/>
              <a:t>Since 2011</a:t>
            </a:r>
          </a:p>
          <a:p>
            <a:pPr lvl="1"/>
            <a:r>
              <a:rPr lang="en-GB" dirty="0"/>
              <a:t>First installed version – Adempiere 360 TLC</a:t>
            </a:r>
          </a:p>
          <a:p>
            <a:pPr lvl="1"/>
            <a:r>
              <a:rPr lang="en-GB" dirty="0"/>
              <a:t>Not working anymore</a:t>
            </a:r>
          </a:p>
          <a:p>
            <a:r>
              <a:rPr lang="en-GB" dirty="0"/>
              <a:t>From 2013 we are cooperating only on project iDempiere</a:t>
            </a:r>
          </a:p>
          <a:p>
            <a:pPr lvl="1"/>
            <a:r>
              <a:rPr lang="en-GB" dirty="0"/>
              <a:t>25.5.2013 – visit of the founder of iDempiere on Faculty of informatics</a:t>
            </a:r>
          </a:p>
          <a:p>
            <a:pPr lvl="1"/>
            <a:r>
              <a:rPr lang="en-GB" dirty="0" err="1"/>
              <a:t>Redhuan</a:t>
            </a:r>
            <a:r>
              <a:rPr lang="en-GB" dirty="0"/>
              <a:t> D. </a:t>
            </a:r>
            <a:r>
              <a:rPr lang="en-GB" dirty="0" err="1"/>
              <a:t>Oon</a:t>
            </a:r>
            <a:r>
              <a:rPr lang="en-GB" dirty="0"/>
              <a:t> (red1)</a:t>
            </a:r>
          </a:p>
          <a:p>
            <a:pPr marL="342900" lvl="1" indent="0">
              <a:buNone/>
            </a:pPr>
            <a:endParaRPr lang="en-GB" dirty="0"/>
          </a:p>
        </p:txBody>
      </p:sp>
      <p:pic>
        <p:nvPicPr>
          <p:cNvPr id="7170" name="Picture 2" descr="Re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110" y="3795823"/>
            <a:ext cx="4286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3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modules in iDempiere</a:t>
            </a:r>
          </a:p>
        </p:txBody>
      </p:sp>
      <p:pic>
        <p:nvPicPr>
          <p:cNvPr id="8194" name="Picture 2" descr="http://www.knowarth.com/wp-content/uploads/2015/09/ERP-image-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1839119"/>
            <a:ext cx="4133850" cy="43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518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sources to study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server of iDempiere project – </a:t>
            </a:r>
            <a:r>
              <a:rPr lang="en-GB" dirty="0">
                <a:hlinkClick r:id="rId2"/>
              </a:rPr>
              <a:t>www.iDempiere.org</a:t>
            </a:r>
            <a:endParaRPr lang="en-GB" dirty="0"/>
          </a:p>
          <a:p>
            <a:r>
              <a:rPr lang="en-GB" dirty="0"/>
              <a:t>The pages of Laboratory of service systems - </a:t>
            </a:r>
            <a:r>
              <a:rPr lang="en-GB" dirty="0">
                <a:hlinkClick r:id="rId3"/>
              </a:rPr>
              <a:t>http://ssme.fi.muni.cz/student/laborator-ses</a:t>
            </a:r>
            <a:endParaRPr lang="en-GB" dirty="0"/>
          </a:p>
          <a:p>
            <a:r>
              <a:rPr lang="en-GB" dirty="0"/>
              <a:t>The running installation of iDempiere on FI:</a:t>
            </a:r>
            <a:br>
              <a:rPr lang="en-GB" dirty="0"/>
            </a:br>
            <a:r>
              <a:rPr lang="en-GB" dirty="0">
                <a:hlinkClick r:id="rId4"/>
              </a:rPr>
              <a:t>https://iDempiere.fi.muni.cz:8443/</a:t>
            </a:r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435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 from the presentations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Basic types of information systems</a:t>
            </a:r>
          </a:p>
          <a:p>
            <a:r>
              <a:rPr lang="en-GB" dirty="0"/>
              <a:t>ERP system as a mix of other systems</a:t>
            </a:r>
          </a:p>
          <a:p>
            <a:pPr lvl="1"/>
            <a:r>
              <a:rPr lang="en-GB" dirty="0"/>
              <a:t>Advantages</a:t>
            </a:r>
          </a:p>
          <a:p>
            <a:pPr lvl="1"/>
            <a:r>
              <a:rPr lang="en-GB" dirty="0"/>
              <a:t>Functionality</a:t>
            </a:r>
          </a:p>
          <a:p>
            <a:pPr lvl="1"/>
            <a:r>
              <a:rPr lang="en-GB" dirty="0"/>
              <a:t>Special role of accounting</a:t>
            </a:r>
          </a:p>
          <a:p>
            <a:r>
              <a:rPr lang="en-GB" dirty="0"/>
              <a:t>Why do companies need the ERP systems?</a:t>
            </a:r>
          </a:p>
          <a:p>
            <a:r>
              <a:rPr lang="en-GB" dirty="0"/>
              <a:t>The main features of ERP system</a:t>
            </a:r>
          </a:p>
          <a:p>
            <a:r>
              <a:rPr lang="en-GB" dirty="0"/>
              <a:t>The process of implementation of ERP system</a:t>
            </a:r>
          </a:p>
          <a:p>
            <a:r>
              <a:rPr lang="en-GB" dirty="0"/>
              <a:t>The main objectives of ERP system implementation and the system of supporting mean objectives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81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ideas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create ERP system for SMEs</a:t>
            </a:r>
          </a:p>
          <a:p>
            <a:r>
              <a:rPr lang="en-GB" dirty="0"/>
              <a:t>system that supports:</a:t>
            </a:r>
          </a:p>
          <a:p>
            <a:pPr lvl="1"/>
            <a:r>
              <a:rPr lang="en-GB" dirty="0"/>
              <a:t>Multiple tenants</a:t>
            </a:r>
          </a:p>
          <a:p>
            <a:pPr lvl="1"/>
            <a:r>
              <a:rPr lang="en-GB" dirty="0"/>
              <a:t>Multiple organizations (branches, plants, etc.)</a:t>
            </a:r>
          </a:p>
          <a:p>
            <a:pPr lvl="1"/>
            <a:r>
              <a:rPr lang="en-GB" dirty="0"/>
              <a:t>Multiple languages (29 localizations; mixed access in a single installation is possible)</a:t>
            </a:r>
          </a:p>
          <a:p>
            <a:pPr lvl="1"/>
            <a:r>
              <a:rPr lang="en-GB" dirty="0"/>
              <a:t>Multiple currencies</a:t>
            </a:r>
          </a:p>
          <a:p>
            <a:pPr lvl="1"/>
            <a:r>
              <a:rPr lang="en-GB" dirty="0"/>
              <a:t>Multiple account schemas</a:t>
            </a:r>
          </a:p>
          <a:p>
            <a:r>
              <a:rPr lang="en-GB" dirty="0"/>
              <a:t>And can be provided as direct installation and/or a service</a:t>
            </a:r>
          </a:p>
          <a:p>
            <a:r>
              <a:rPr lang="en-GB" dirty="0"/>
              <a:t>Easy for maintenance and development</a:t>
            </a:r>
          </a:p>
          <a:p>
            <a:r>
              <a:rPr lang="en-GB" dirty="0"/>
              <a:t>Based on modern platforms</a:t>
            </a:r>
          </a:p>
        </p:txBody>
      </p:sp>
    </p:spTree>
    <p:extLst>
      <p:ext uri="{BB962C8B-B14F-4D97-AF65-F5344CB8AC3E}">
        <p14:creationId xmlns:p14="http://schemas.microsoft.com/office/powerpoint/2010/main" val="405339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Workflow of the project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73360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548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331582-4EDF-4656-9118-FF73D1CB7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36331582-4EDF-4656-9118-FF73D1CB79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36331582-4EDF-4656-9118-FF73D1CB7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36331582-4EDF-4656-9118-FF73D1CB79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38A8D4-CEFB-4633-ADFE-969524C4C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3138A8D4-CEFB-4633-ADFE-969524C4C4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3138A8D4-CEFB-4633-ADFE-969524C4C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3138A8D4-CEFB-4633-ADFE-969524C4C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CE720B-BFC7-4D7F-B57F-4ABE95A14B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05CE720B-BFC7-4D7F-B57F-4ABE95A14B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05CE720B-BFC7-4D7F-B57F-4ABE95A14B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05CE720B-BFC7-4D7F-B57F-4ABE95A14B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F67929-A9A3-4992-871F-AA81874CB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59F67929-A9A3-4992-871F-AA81874CB5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59F67929-A9A3-4992-871F-AA81874CB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59F67929-A9A3-4992-871F-AA81874CB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F106B6-2626-48A5-8FCB-680BD6B0BD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graphicEl>
                                              <a:dgm id="{F6F106B6-2626-48A5-8FCB-680BD6B0BD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F6F106B6-2626-48A5-8FCB-680BD6B0BD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F6F106B6-2626-48A5-8FCB-680BD6B0BD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CAAF00-9A8C-43C9-8474-6F92E1C7C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graphicEl>
                                              <a:dgm id="{2ACAAF00-9A8C-43C9-8474-6F92E1C7CE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2ACAAF00-9A8C-43C9-8474-6F92E1C7C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2ACAAF00-9A8C-43C9-8474-6F92E1C7C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D83295-290A-476C-88BD-AF847CACD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9DD83295-290A-476C-88BD-AF847CACD1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9DD83295-290A-476C-88BD-AF847CACD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9DD83295-290A-476C-88BD-AF847CACD1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F6E512-A968-4E6D-AF84-657669B41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55F6E512-A968-4E6D-AF84-657669B414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graphicEl>
                                              <a:dgm id="{55F6E512-A968-4E6D-AF84-657669B41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graphicEl>
                                              <a:dgm id="{55F6E512-A968-4E6D-AF84-657669B414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Compiere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version released in 1999 by </a:t>
            </a:r>
            <a:r>
              <a:rPr lang="en-GB" dirty="0" err="1"/>
              <a:t>Jorg</a:t>
            </a:r>
            <a:r>
              <a:rPr lang="en-GB" dirty="0"/>
              <a:t> </a:t>
            </a:r>
            <a:r>
              <a:rPr lang="en-GB" dirty="0" err="1"/>
              <a:t>Janke</a:t>
            </a:r>
            <a:endParaRPr lang="en-GB" dirty="0"/>
          </a:p>
          <a:p>
            <a:r>
              <a:rPr lang="en-GB" dirty="0"/>
              <a:t>Top 10  Source forge project from 2004 - 2006</a:t>
            </a:r>
          </a:p>
          <a:p>
            <a:r>
              <a:rPr lang="en-GB" dirty="0"/>
              <a:t>Based on Java platform</a:t>
            </a:r>
          </a:p>
          <a:p>
            <a:r>
              <a:rPr lang="en-GB" dirty="0"/>
              <a:t>First installation sponsored by Good Year Germany</a:t>
            </a:r>
          </a:p>
          <a:p>
            <a:r>
              <a:rPr lang="en-GB" dirty="0"/>
              <a:t>From the first version focused to SMEs</a:t>
            </a:r>
          </a:p>
          <a:p>
            <a:r>
              <a:rPr lang="en-GB" dirty="0"/>
              <a:t>The code closed in 2006</a:t>
            </a:r>
          </a:p>
          <a:p>
            <a:r>
              <a:rPr lang="en-GB" dirty="0"/>
              <a:t>Compiere used mainly Oracle database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1026" name="Picture 2" descr="http://www.bsys.cz/design/compie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492" y="0"/>
            <a:ext cx="2647507" cy="310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92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Adempiere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Founded in 2006</a:t>
            </a:r>
          </a:p>
          <a:p>
            <a:r>
              <a:rPr lang="en-GB" dirty="0"/>
              <a:t>Based on disagreement between a part of the Compiere user community and Compiere, Inc.</a:t>
            </a:r>
          </a:p>
          <a:p>
            <a:r>
              <a:rPr lang="en-GB" dirty="0"/>
              <a:t>The philosophy of the model remain the same (MDA)</a:t>
            </a:r>
          </a:p>
          <a:p>
            <a:r>
              <a:rPr lang="en-GB" dirty="0"/>
              <a:t>Whole time presented as Open Source project</a:t>
            </a:r>
          </a:p>
          <a:p>
            <a:r>
              <a:rPr lang="en-GB" dirty="0"/>
              <a:t>Replaced Compiere on SourceForge.net </a:t>
            </a:r>
          </a:p>
          <a:p>
            <a:r>
              <a:rPr lang="en-GB" dirty="0"/>
              <a:t>Based on Java EE technology</a:t>
            </a:r>
          </a:p>
          <a:p>
            <a:r>
              <a:rPr lang="en-GB" dirty="0"/>
              <a:t>Utilizing </a:t>
            </a:r>
            <a:r>
              <a:rPr lang="en-GB" dirty="0" err="1"/>
              <a:t>JBoss</a:t>
            </a:r>
            <a:r>
              <a:rPr lang="en-GB" dirty="0"/>
              <a:t> application server</a:t>
            </a:r>
          </a:p>
          <a:p>
            <a:r>
              <a:rPr lang="en-GB" dirty="0"/>
              <a:t>Database support is restricted to Oracle and PostgreSQL</a:t>
            </a:r>
          </a:p>
        </p:txBody>
      </p:sp>
      <p:pic>
        <p:nvPicPr>
          <p:cNvPr id="2050" name="Picture 2" descr="Výsledek obrázku pro adempi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365126"/>
            <a:ext cx="141922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91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Architecture of Adempiere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Adempiere inherited Data Dictionary from Compiere </a:t>
            </a:r>
          </a:p>
          <a:p>
            <a:r>
              <a:rPr lang="en-GB" dirty="0"/>
              <a:t>Adempiere architecture extends this concept into application:</a:t>
            </a:r>
          </a:p>
          <a:p>
            <a:pPr lvl="1"/>
            <a:r>
              <a:rPr lang="en-GB" dirty="0"/>
              <a:t>The application entities</a:t>
            </a:r>
          </a:p>
          <a:p>
            <a:pPr lvl="1"/>
            <a:r>
              <a:rPr lang="en-GB" dirty="0"/>
              <a:t>Their validation rules</a:t>
            </a:r>
          </a:p>
          <a:p>
            <a:pPr lvl="1"/>
            <a:r>
              <a:rPr lang="en-GB" dirty="0"/>
              <a:t>Screen layout</a:t>
            </a:r>
          </a:p>
          <a:p>
            <a:r>
              <a:rPr lang="en-GB" dirty="0"/>
              <a:t>All mentioned can be controlled from within application itself</a:t>
            </a:r>
          </a:p>
          <a:p>
            <a:r>
              <a:rPr lang="en-GB" dirty="0"/>
              <a:t>That means for 95% of customization you do not need to code anything</a:t>
            </a:r>
          </a:p>
          <a:p>
            <a:r>
              <a:rPr lang="en-GB" dirty="0"/>
              <a:t>Support of Business Process Management in Workflow engine</a:t>
            </a:r>
          </a:p>
          <a:p>
            <a:endParaRPr lang="en-GB" dirty="0"/>
          </a:p>
        </p:txBody>
      </p:sp>
      <p:pic>
        <p:nvPicPr>
          <p:cNvPr id="4" name="Picture 2" descr="Výsledek obrázku pro adempi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365126"/>
            <a:ext cx="141922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7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iDempiere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Also known as </a:t>
            </a:r>
            <a:r>
              <a:rPr lang="en-GB" dirty="0" err="1"/>
              <a:t>OSGi</a:t>
            </a:r>
            <a:r>
              <a:rPr lang="en-GB" dirty="0"/>
              <a:t> + Adempiere</a:t>
            </a:r>
          </a:p>
          <a:p>
            <a:r>
              <a:rPr lang="en-GB" dirty="0"/>
              <a:t>Based on disagreement in Adempiere community in 2011</a:t>
            </a:r>
          </a:p>
          <a:p>
            <a:pPr lvl="1"/>
            <a:r>
              <a:rPr lang="en-GB" dirty="0"/>
              <a:t>Based on </a:t>
            </a:r>
            <a:r>
              <a:rPr lang="en-GB" dirty="0" err="1"/>
              <a:t>OSGi</a:t>
            </a:r>
            <a:r>
              <a:rPr lang="en-GB" dirty="0"/>
              <a:t> architecture</a:t>
            </a:r>
          </a:p>
          <a:p>
            <a:r>
              <a:rPr lang="en-GB" dirty="0"/>
              <a:t>Extend Data Dictionary to Active Data Dictionary to manage</a:t>
            </a:r>
          </a:p>
          <a:p>
            <a:pPr lvl="1"/>
            <a:r>
              <a:rPr lang="en-GB" dirty="0"/>
              <a:t>Entities</a:t>
            </a:r>
          </a:p>
          <a:p>
            <a:pPr lvl="1"/>
            <a:r>
              <a:rPr lang="en-GB" dirty="0"/>
              <a:t>validation rules</a:t>
            </a:r>
          </a:p>
          <a:p>
            <a:pPr lvl="1"/>
            <a:r>
              <a:rPr lang="en-GB" dirty="0"/>
              <a:t>Windows</a:t>
            </a:r>
          </a:p>
          <a:p>
            <a:pPr lvl="1"/>
            <a:r>
              <a:rPr lang="en-GB" dirty="0"/>
              <a:t>Formats</a:t>
            </a:r>
          </a:p>
          <a:p>
            <a:pPr lvl="1"/>
            <a:r>
              <a:rPr lang="en-GB" dirty="0"/>
              <a:t>and other customizations of the application</a:t>
            </a:r>
          </a:p>
          <a:p>
            <a:r>
              <a:rPr lang="en-GB" dirty="0"/>
              <a:t>All without new Java code</a:t>
            </a:r>
          </a:p>
          <a:p>
            <a:r>
              <a:rPr lang="en-GB" dirty="0"/>
              <a:t>iDempiere is not ERP only, but the platform or Framework to build database driven applications</a:t>
            </a:r>
          </a:p>
          <a:p>
            <a:pPr lvl="1"/>
            <a:endParaRPr lang="en-GB" dirty="0"/>
          </a:p>
        </p:txBody>
      </p:sp>
      <p:pic>
        <p:nvPicPr>
          <p:cNvPr id="3074" name="Picture 2" descr="Výsledek obrázku pro idempi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673" y="230190"/>
            <a:ext cx="1352550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12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OSGi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Open Service Gateway initiative</a:t>
            </a:r>
          </a:p>
          <a:p>
            <a:pPr lvl="1"/>
            <a:r>
              <a:rPr lang="en-GB" dirty="0"/>
              <a:t>Founded in 1999</a:t>
            </a:r>
          </a:p>
          <a:p>
            <a:r>
              <a:rPr lang="en-GB" dirty="0" err="1"/>
              <a:t>OSGi</a:t>
            </a:r>
            <a:r>
              <a:rPr lang="en-GB" dirty="0"/>
              <a:t> specification</a:t>
            </a:r>
          </a:p>
          <a:p>
            <a:pPr lvl="1"/>
            <a:r>
              <a:rPr lang="en-GB" dirty="0"/>
              <a:t>Describes modular system and service platform for Java</a:t>
            </a:r>
          </a:p>
          <a:p>
            <a:pPr lvl="1"/>
            <a:r>
              <a:rPr lang="en-GB" dirty="0"/>
              <a:t>Implements a dynamic component model</a:t>
            </a:r>
          </a:p>
          <a:p>
            <a:pPr lvl="1"/>
            <a:r>
              <a:rPr lang="en-GB" dirty="0"/>
              <a:t>Applications or components</a:t>
            </a:r>
          </a:p>
          <a:p>
            <a:pPr lvl="2"/>
            <a:r>
              <a:rPr lang="en-GB" dirty="0"/>
              <a:t>Are coming in the form of bundles for deployment</a:t>
            </a:r>
          </a:p>
          <a:p>
            <a:pPr lvl="2"/>
            <a:r>
              <a:rPr lang="en-GB" dirty="0"/>
              <a:t>Can be remotely installed, started, stopped, updated and uninstalled without restart or reboot</a:t>
            </a:r>
          </a:p>
          <a:p>
            <a:endParaRPr lang="en-GB" dirty="0"/>
          </a:p>
        </p:txBody>
      </p:sp>
      <p:pic>
        <p:nvPicPr>
          <p:cNvPr id="5122" name="Picture 2" descr="Výsledek obrázku pro osg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640" y="483708"/>
            <a:ext cx="20955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23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Versions of iDempiere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125673"/>
              </p:ext>
            </p:extLst>
          </p:nvPr>
        </p:nvGraphicFramePr>
        <p:xfrm>
          <a:off x="628650" y="1836620"/>
          <a:ext cx="7886700" cy="409194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64471328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6269265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5961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Release date</a:t>
                      </a:r>
                      <a:r>
                        <a:rPr lang="cs-CZ" b="0" i="0" u="none" strike="noStrike" baseline="30000">
                          <a:solidFill>
                            <a:srgbClr val="0B0080"/>
                          </a:solidFill>
                          <a:effectLst/>
                          <a:hlinkClick r:id="rId2"/>
                        </a:rPr>
                        <a:t>[13]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Version number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Notes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772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October 31, 2012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1.0.a Halloween Edition ()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First official version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Alpha version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209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April 24, 2013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v1.0b </a:t>
                      </a:r>
                      <a:r>
                        <a:rPr lang="en-US" noProof="0" dirty="0" err="1">
                          <a:effectLst/>
                        </a:rPr>
                        <a:t>Devina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Beta version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628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June 27, 2013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v1.0c </a:t>
                      </a:r>
                      <a:r>
                        <a:rPr lang="en-US" noProof="0" dirty="0" err="1">
                          <a:effectLst/>
                        </a:rPr>
                        <a:t>Devina</a:t>
                      </a:r>
                      <a:r>
                        <a:rPr lang="en-US" noProof="0" dirty="0">
                          <a:effectLst/>
                        </a:rPr>
                        <a:t> LTS</a:t>
                      </a:r>
                      <a:r>
                        <a:rPr lang="en-US" b="0" i="0" u="none" strike="noStrike" baseline="30000" noProof="0" dirty="0">
                          <a:solidFill>
                            <a:srgbClr val="0B0080"/>
                          </a:solidFill>
                          <a:effectLst/>
                        </a:rPr>
                        <a:t>[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Stable version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848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October 31, 2013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2.0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Stable version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77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October 31, 2014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2.1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Stable version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266 weekly downloads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0573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October 31, 2015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>
                          <a:effectLst/>
                        </a:rPr>
                        <a:t>3.1 (</a:t>
                      </a:r>
                      <a:r>
                        <a:rPr lang="en-US" noProof="0" dirty="0" err="1">
                          <a:effectLst/>
                        </a:rPr>
                        <a:t>Maitreyi</a:t>
                      </a:r>
                      <a:r>
                        <a:rPr lang="en-US" noProof="0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Daily maintained version</a:t>
                      </a:r>
                      <a:r>
                        <a:rPr lang="cs-CZ" noProof="0" dirty="0">
                          <a:effectLst/>
                        </a:rPr>
                        <a:t> </a:t>
                      </a:r>
                      <a:r>
                        <a:rPr lang="en-US" noProof="0" dirty="0">
                          <a:effectLst/>
                        </a:rPr>
                        <a:t>Stable version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US" noProof="0" dirty="0">
                          <a:effectLst/>
                        </a:rPr>
                        <a:t>411 weekly downloads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80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noProof="0" dirty="0" err="1">
                          <a:effectLst/>
                        </a:rPr>
                        <a:t>October</a:t>
                      </a:r>
                      <a:r>
                        <a:rPr lang="cs-CZ" noProof="0" dirty="0">
                          <a:effectLst/>
                        </a:rPr>
                        <a:t> 31, 2016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noProof="0" dirty="0">
                          <a:effectLst/>
                        </a:rPr>
                        <a:t>4.1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114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noProof="0" dirty="0" err="1">
                          <a:effectLst/>
                        </a:rPr>
                        <a:t>October</a:t>
                      </a:r>
                      <a:r>
                        <a:rPr lang="cs-CZ" noProof="0" dirty="0">
                          <a:effectLst/>
                        </a:rPr>
                        <a:t> 31, 2017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noProof="0" dirty="0">
                          <a:effectLst/>
                        </a:rPr>
                        <a:t>5.1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991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noProof="0" dirty="0" err="1">
                          <a:effectLst/>
                        </a:rPr>
                        <a:t>November</a:t>
                      </a:r>
                      <a:r>
                        <a:rPr lang="cs-CZ" noProof="0" dirty="0">
                          <a:effectLst/>
                        </a:rPr>
                        <a:t> 4, 2018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noProof="0" dirty="0">
                          <a:effectLst/>
                        </a:rPr>
                        <a:t>6.1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274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noProof="0" dirty="0" err="1">
                          <a:effectLst/>
                        </a:rPr>
                        <a:t>January</a:t>
                      </a:r>
                      <a:r>
                        <a:rPr lang="cs-CZ" noProof="0" dirty="0">
                          <a:effectLst/>
                        </a:rPr>
                        <a:t> 6, 2019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noProof="0" dirty="0">
                          <a:effectLst/>
                        </a:rPr>
                        <a:t>62</a:t>
                      </a: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endParaRPr lang="en-US" noProof="0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789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8744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612</Words>
  <Application>Microsoft Office PowerPoint</Application>
  <PresentationFormat>Předvádění na obrazovce (4:3)</PresentationFormat>
  <Paragraphs>123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iDempiere and its history</vt:lpstr>
      <vt:lpstr>Basic ideas</vt:lpstr>
      <vt:lpstr>Workflow of the project</vt:lpstr>
      <vt:lpstr>Compiere</vt:lpstr>
      <vt:lpstr>Adempiere</vt:lpstr>
      <vt:lpstr>Architecture of Adempiere</vt:lpstr>
      <vt:lpstr>iDempiere</vt:lpstr>
      <vt:lpstr>OSGi</vt:lpstr>
      <vt:lpstr>Versions of iDempiere</vt:lpstr>
      <vt:lpstr>iDempiere on Faculty of informatics</vt:lpstr>
      <vt:lpstr>Main modules in iDempiere</vt:lpstr>
      <vt:lpstr>Main sources to study</vt:lpstr>
      <vt:lpstr>Conclusion from the presentations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iDempiere and its history</dc:title>
  <dc:creator>Leonard Walletzky</dc:creator>
  <cp:lastModifiedBy>Leonard Walletzky</cp:lastModifiedBy>
  <cp:revision>11</cp:revision>
  <cp:lastPrinted>2016-10-10T11:58:43Z</cp:lastPrinted>
  <dcterms:created xsi:type="dcterms:W3CDTF">2016-10-10T08:54:30Z</dcterms:created>
  <dcterms:modified xsi:type="dcterms:W3CDTF">2019-10-15T14:00:17Z</dcterms:modified>
</cp:coreProperties>
</file>