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306" r:id="rId34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399" autoAdjust="0"/>
    <p:restoredTop sz="92539" autoAdjust="0"/>
  </p:normalViewPr>
  <p:slideViewPr>
    <p:cSldViewPr>
      <p:cViewPr varScale="1">
        <p:scale>
          <a:sx n="140" d="100"/>
          <a:sy n="140" d="100"/>
        </p:scale>
        <p:origin x="1568" y="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9BAD3D-A844-4137-8811-55A29BF7E6E0}" type="datetimeFigureOut">
              <a:rPr lang="en-US" smtClean="0"/>
              <a:t>11/3/2020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234B18-05F3-439F-BE17-DCBE27A67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01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34B18-05F3-439F-BE17-DCBE27A6727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98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34B18-05F3-439F-BE17-DCBE27A6727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616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34B18-05F3-439F-BE17-DCBE27A6727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235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34B18-05F3-439F-BE17-DCBE27A6727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0460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234B18-05F3-439F-BE17-DCBE27A6727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858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D2D2D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D2D2D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ts val="675"/>
              </a:lnSpc>
            </a:pPr>
            <a:fld id="{81D60167-4931-47E6-BA6A-407CBD079E47}" type="slidenum">
              <a:rPr spc="-65" dirty="0"/>
              <a:t>‹#›</a:t>
            </a:fld>
            <a:r>
              <a:rPr spc="-65" dirty="0"/>
              <a:t>  </a:t>
            </a:r>
            <a:r>
              <a:rPr dirty="0"/>
              <a:t>/</a:t>
            </a:r>
            <a:r>
              <a:rPr spc="-110" dirty="0"/>
              <a:t> </a:t>
            </a:r>
            <a:r>
              <a:rPr spc="-65" dirty="0"/>
              <a:t>51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D2D2D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D2D2D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ts val="675"/>
              </a:lnSpc>
            </a:pPr>
            <a:fld id="{81D60167-4931-47E6-BA6A-407CBD079E47}" type="slidenum">
              <a:rPr spc="-65" dirty="0"/>
              <a:t>‹#›</a:t>
            </a:fld>
            <a:r>
              <a:rPr spc="-65" dirty="0"/>
              <a:t>  </a:t>
            </a:r>
            <a:r>
              <a:rPr dirty="0"/>
              <a:t>/</a:t>
            </a:r>
            <a:r>
              <a:rPr spc="-110" dirty="0"/>
              <a:t> </a:t>
            </a:r>
            <a:r>
              <a:rPr spc="-65" dirty="0"/>
              <a:t>51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D2D2D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D2D2D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ts val="675"/>
              </a:lnSpc>
            </a:pPr>
            <a:fld id="{81D60167-4931-47E6-BA6A-407CBD079E47}" type="slidenum">
              <a:rPr spc="-65" dirty="0"/>
              <a:t>‹#›</a:t>
            </a:fld>
            <a:r>
              <a:rPr spc="-65" dirty="0"/>
              <a:t>  </a:t>
            </a:r>
            <a:r>
              <a:rPr dirty="0"/>
              <a:t>/</a:t>
            </a:r>
            <a:r>
              <a:rPr spc="-110" dirty="0"/>
              <a:t> </a:t>
            </a:r>
            <a:r>
              <a:rPr spc="-65" dirty="0"/>
              <a:t>51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D2D2D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D2D2D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ts val="675"/>
              </a:lnSpc>
            </a:pPr>
            <a:fld id="{81D60167-4931-47E6-BA6A-407CBD079E47}" type="slidenum">
              <a:rPr spc="-65" dirty="0"/>
              <a:t>‹#›</a:t>
            </a:fld>
            <a:r>
              <a:rPr spc="-65" dirty="0"/>
              <a:t>  </a:t>
            </a:r>
            <a:r>
              <a:rPr dirty="0"/>
              <a:t>/</a:t>
            </a:r>
            <a:r>
              <a:rPr spc="-110" dirty="0"/>
              <a:t> </a:t>
            </a:r>
            <a:r>
              <a:rPr spc="-65" dirty="0"/>
              <a:t>51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D2D2D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D2D2D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ts val="675"/>
              </a:lnSpc>
            </a:pPr>
            <a:fld id="{81D60167-4931-47E6-BA6A-407CBD079E47}" type="slidenum">
              <a:rPr spc="-65" dirty="0"/>
              <a:t>‹#›</a:t>
            </a:fld>
            <a:r>
              <a:rPr spc="-65" dirty="0"/>
              <a:t>  </a:t>
            </a:r>
            <a:r>
              <a:rPr dirty="0"/>
              <a:t>/</a:t>
            </a:r>
            <a:r>
              <a:rPr spc="-110" dirty="0"/>
              <a:t> </a:t>
            </a:r>
            <a:r>
              <a:rPr spc="-65" dirty="0"/>
              <a:t>51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4608195" cy="252095"/>
          </a:xfrm>
          <a:custGeom>
            <a:avLst/>
            <a:gdLst/>
            <a:ahLst/>
            <a:cxnLst/>
            <a:rect l="l" t="t" r="r" b="b"/>
            <a:pathLst>
              <a:path w="4608195" h="252095">
                <a:moveTo>
                  <a:pt x="0" y="252006"/>
                </a:moveTo>
                <a:lnTo>
                  <a:pt x="4608004" y="252006"/>
                </a:lnTo>
                <a:lnTo>
                  <a:pt x="4608004" y="0"/>
                </a:lnTo>
                <a:lnTo>
                  <a:pt x="0" y="0"/>
                </a:lnTo>
                <a:lnTo>
                  <a:pt x="0" y="252006"/>
                </a:lnTo>
                <a:close/>
              </a:path>
            </a:pathLst>
          </a:custGeom>
          <a:solidFill>
            <a:srgbClr val="707F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300" y="-6022"/>
            <a:ext cx="4419498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Tahoma"/>
                <a:cs typeface="Tahom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97878" y="1594458"/>
            <a:ext cx="4014342" cy="1292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588350" y="3351784"/>
            <a:ext cx="357504" cy="102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D2D2D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86613" y="3351784"/>
            <a:ext cx="1062990" cy="102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D2D2D2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99611" y="3351784"/>
            <a:ext cx="294004" cy="102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pPr marL="25400">
              <a:lnSpc>
                <a:spcPts val="675"/>
              </a:lnSpc>
            </a:pPr>
            <a:fld id="{81D60167-4931-47E6-BA6A-407CBD079E47}" type="slidenum">
              <a:rPr spc="-65" dirty="0"/>
              <a:t>‹#›</a:t>
            </a:fld>
            <a:r>
              <a:rPr spc="-65" dirty="0"/>
              <a:t>  </a:t>
            </a:r>
            <a:r>
              <a:rPr dirty="0"/>
              <a:t>/</a:t>
            </a:r>
            <a:r>
              <a:rPr spc="-110" dirty="0"/>
              <a:t> </a:t>
            </a:r>
            <a:r>
              <a:rPr spc="-65" dirty="0"/>
              <a:t>51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sldNum="0" hdr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0.png"/><Relationship Id="rId4" Type="http://schemas.openxmlformats.org/officeDocument/2006/relationships/image" Target="../media/image7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0.png"/><Relationship Id="rId4" Type="http://schemas.openxmlformats.org/officeDocument/2006/relationships/image" Target="../media/image22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1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2.png"/><Relationship Id="rId7" Type="http://schemas.openxmlformats.org/officeDocument/2006/relationships/image" Target="../media/image3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Relationship Id="rId9" Type="http://schemas.openxmlformats.org/officeDocument/2006/relationships/image" Target="../media/image37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0.png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79997" y="451332"/>
            <a:ext cx="4248150" cy="465512"/>
          </a:xfrm>
          <a:prstGeom prst="rect">
            <a:avLst/>
          </a:prstGeom>
          <a:solidFill>
            <a:srgbClr val="707F90"/>
          </a:solidFill>
        </p:spPr>
        <p:txBody>
          <a:bodyPr vert="horz" wrap="square" lIns="0" tIns="495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90"/>
              </a:spcBef>
            </a:pPr>
            <a:r>
              <a:rPr sz="1400" dirty="0">
                <a:solidFill>
                  <a:srgbClr val="FFFFFF"/>
                </a:solidFill>
                <a:latin typeface="Tahoma"/>
                <a:cs typeface="Tahoma"/>
              </a:rPr>
              <a:t>Reliability of Digital Systems</a:t>
            </a:r>
            <a:endParaRPr sz="1400" dirty="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20"/>
              </a:spcBef>
            </a:pPr>
            <a:r>
              <a:rPr sz="1050" dirty="0">
                <a:solidFill>
                  <a:srgbClr val="FFFFFF"/>
                </a:solidFill>
                <a:latin typeface="Arial"/>
                <a:cs typeface="Arial"/>
              </a:rPr>
              <a:t>Redundancy,  Spares,  and </a:t>
            </a:r>
            <a:r>
              <a:rPr sz="1050" dirty="0" smtClean="0">
                <a:solidFill>
                  <a:srgbClr val="FFFFFF"/>
                </a:solidFill>
                <a:latin typeface="Arial"/>
                <a:cs typeface="Arial"/>
              </a:rPr>
              <a:t>Repairs</a:t>
            </a:r>
            <a:r>
              <a:rPr lang="cs-CZ" sz="1050" dirty="0" smtClean="0">
                <a:solidFill>
                  <a:srgbClr val="FFFFFF"/>
                </a:solidFill>
                <a:latin typeface="Arial"/>
                <a:cs typeface="Arial"/>
              </a:rPr>
              <a:t> (1)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6"/>
          </p:nvPr>
        </p:nvSpPr>
        <p:spPr/>
        <p:txBody>
          <a:bodyPr/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lang="en-US" spc="-65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lang="en-US" spc="-65" dirty="0"/>
          </a:p>
        </p:txBody>
      </p:sp>
      <p:sp>
        <p:nvSpPr>
          <p:cNvPr id="6" name="object 3"/>
          <p:cNvSpPr txBox="1"/>
          <p:nvPr/>
        </p:nvSpPr>
        <p:spPr>
          <a:xfrm>
            <a:off x="1342999" y="1273175"/>
            <a:ext cx="1922145" cy="121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/>
            <a:r>
              <a:rPr lang="cs-CZ" sz="1050" dirty="0" smtClean="0">
                <a:latin typeface="Tahoma"/>
                <a:cs typeface="Tahoma"/>
              </a:rPr>
              <a:t>Václav Přenosil</a:t>
            </a:r>
          </a:p>
          <a:p>
            <a:pPr algn="ctr"/>
            <a:endParaRPr sz="1200" dirty="0">
              <a:latin typeface="Times New Roman"/>
              <a:cs typeface="Times New Roman"/>
            </a:endParaRPr>
          </a:p>
          <a:p>
            <a:pPr marR="5080" algn="ctr"/>
            <a:r>
              <a:rPr lang="en-US" sz="800" dirty="0" smtClean="0">
                <a:latin typeface="Verdana"/>
                <a:cs typeface="Verdana"/>
              </a:rPr>
              <a:t>Design and Architecture of Digital Systems Laboratory</a:t>
            </a:r>
          </a:p>
          <a:p>
            <a:pPr marR="5080" algn="ctr"/>
            <a:endParaRPr lang="cs-CZ" sz="800" dirty="0">
              <a:latin typeface="Verdana"/>
              <a:cs typeface="Verdana"/>
            </a:endParaRPr>
          </a:p>
          <a:p>
            <a:pPr marR="5080" algn="ctr"/>
            <a:r>
              <a:rPr lang="cs-CZ" sz="800" dirty="0" smtClean="0">
                <a:latin typeface="Arial" panose="020B0604020202020204" pitchFamily="34" charset="0"/>
                <a:cs typeface="Verdana"/>
              </a:rPr>
              <a:t>prenosil@fi.muni.cz</a:t>
            </a:r>
          </a:p>
          <a:p>
            <a:pPr marR="5080" algn="ctr"/>
            <a:endParaRPr lang="cs-CZ" sz="800" dirty="0" smtClean="0">
              <a:latin typeface="Arial" panose="020B0604020202020204" pitchFamily="34" charset="0"/>
              <a:cs typeface="Verdana"/>
            </a:endParaRPr>
          </a:p>
          <a:p>
            <a:pPr marR="5080" algn="ctr"/>
            <a:r>
              <a:rPr lang="en-US" sz="800" dirty="0" smtClean="0">
                <a:latin typeface="Arial" panose="020B0604020202020204" pitchFamily="34" charset="0"/>
                <a:cs typeface="Verdana"/>
              </a:rPr>
              <a:t>Fall, 2020</a:t>
            </a:r>
          </a:p>
          <a:p>
            <a:pPr marR="5080" algn="ctr"/>
            <a:endParaRPr lang="cs-CZ" sz="800" dirty="0" smtClean="0">
              <a:latin typeface="Verdana"/>
              <a:cs typeface="Verdan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2712085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-50" dirty="0" smtClean="0"/>
              <a:t>Redundance prvků systému</a:t>
            </a:r>
            <a:endParaRPr spc="-55" dirty="0"/>
          </a:p>
        </p:txBody>
      </p:sp>
      <p:sp>
        <p:nvSpPr>
          <p:cNvPr id="3" name="object 3"/>
          <p:cNvSpPr/>
          <p:nvPr/>
        </p:nvSpPr>
        <p:spPr>
          <a:xfrm>
            <a:off x="182257" y="452882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2033" y="642683"/>
            <a:ext cx="52590" cy="525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2033" y="794512"/>
            <a:ext cx="52590" cy="525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2033" y="1098181"/>
            <a:ext cx="52590" cy="525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2033" y="1250010"/>
            <a:ext cx="52590" cy="525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82257" y="344347"/>
            <a:ext cx="4257598" cy="1183016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90488" indent="-77788">
              <a:lnSpc>
                <a:spcPct val="100000"/>
              </a:lnSpc>
              <a:spcBef>
                <a:spcPts val="285"/>
              </a:spcBef>
              <a:buFont typeface="Arial" panose="020B0604020202020204" pitchFamily="34" charset="0"/>
              <a:buChar char="•"/>
              <a:tabLst>
                <a:tab pos="90488" algn="l"/>
              </a:tabLst>
            </a:pP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Redundanci lze realizovat přidáním dalších pomocných obvodů</a:t>
            </a:r>
          </a:p>
          <a:p>
            <a:pPr marL="180975" indent="-90488">
              <a:lnSpc>
                <a:spcPct val="100000"/>
              </a:lnSpc>
              <a:spcBef>
                <a:spcPts val="285"/>
              </a:spcBef>
              <a:buFont typeface="Arial" panose="020B0604020202020204" pitchFamily="34" charset="0"/>
              <a:buChar char="•"/>
            </a:pP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Takové 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obvody nebo součásti se nazývají vazební členy nebo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přepínače</a:t>
            </a:r>
          </a:p>
          <a:p>
            <a:pPr marL="180975" indent="-90488">
              <a:lnSpc>
                <a:spcPct val="100000"/>
              </a:lnSpc>
              <a:spcBef>
                <a:spcPts val="285"/>
              </a:spcBef>
              <a:buFont typeface="Arial" panose="020B0604020202020204" pitchFamily="34" charset="0"/>
              <a:buChar char="•"/>
            </a:pP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Přepínače rekonfigurují 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systém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(propojují různé 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paralelní prvky systému) po zjištěné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chybě</a:t>
            </a:r>
          </a:p>
          <a:p>
            <a:pPr marL="180975" indent="-90488">
              <a:lnSpc>
                <a:spcPct val="100000"/>
              </a:lnSpc>
              <a:spcBef>
                <a:spcPts val="285"/>
              </a:spcBef>
              <a:buFont typeface="Arial" panose="020B0604020202020204" pitchFamily="34" charset="0"/>
              <a:buChar char="•"/>
            </a:pP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Přepínače komplikují spolehlivostní analýzu redundantního systému</a:t>
            </a:r>
          </a:p>
          <a:p>
            <a:pPr marL="180975" indent="-90488">
              <a:lnSpc>
                <a:spcPct val="100000"/>
              </a:lnSpc>
              <a:spcBef>
                <a:spcPts val="285"/>
              </a:spcBef>
              <a:buFont typeface="Arial" panose="020B0604020202020204" pitchFamily="34" charset="0"/>
              <a:buChar char="•"/>
            </a:pP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některých případech mohou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přepínače zhoršovat spolehlivost redundantní konfigurace</a:t>
            </a:r>
            <a:endParaRPr lang="cs-CZ" sz="900" spc="-25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2712085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-50" dirty="0" smtClean="0"/>
              <a:t>Redundance prvků systému</a:t>
            </a:r>
            <a:endParaRPr spc="-55" dirty="0"/>
          </a:p>
        </p:txBody>
      </p:sp>
      <p:sp>
        <p:nvSpPr>
          <p:cNvPr id="3" name="object 3"/>
          <p:cNvSpPr/>
          <p:nvPr/>
        </p:nvSpPr>
        <p:spPr>
          <a:xfrm>
            <a:off x="129196" y="396000"/>
            <a:ext cx="4349750" cy="186690"/>
          </a:xfrm>
          <a:custGeom>
            <a:avLst/>
            <a:gdLst/>
            <a:ahLst/>
            <a:cxnLst/>
            <a:rect l="l" t="t" r="r" b="b"/>
            <a:pathLst>
              <a:path w="4349750" h="186690">
                <a:moveTo>
                  <a:pt x="4298856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186558"/>
                </a:lnTo>
                <a:lnTo>
                  <a:pt x="4349657" y="186558"/>
                </a:lnTo>
                <a:lnTo>
                  <a:pt x="4349657" y="50800"/>
                </a:lnTo>
                <a:lnTo>
                  <a:pt x="4345648" y="31075"/>
                </a:lnTo>
                <a:lnTo>
                  <a:pt x="4334734" y="14922"/>
                </a:lnTo>
                <a:lnTo>
                  <a:pt x="4318581" y="4008"/>
                </a:lnTo>
                <a:lnTo>
                  <a:pt x="4298856" y="0"/>
                </a:lnTo>
                <a:close/>
              </a:path>
            </a:pathLst>
          </a:custGeom>
          <a:solidFill>
            <a:srgbClr val="005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7297" y="402785"/>
            <a:ext cx="514984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60" dirty="0">
                <a:solidFill>
                  <a:srgbClr val="FFFFFF"/>
                </a:solidFill>
                <a:latin typeface="Arial"/>
                <a:cs typeface="Arial"/>
              </a:rPr>
              <a:t>Example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29197" y="455210"/>
            <a:ext cx="4400397" cy="275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9196" y="630328"/>
            <a:ext cx="4349750" cy="2512083"/>
          </a:xfrm>
          <a:custGeom>
            <a:avLst/>
            <a:gdLst/>
            <a:ahLst/>
            <a:cxnLst/>
            <a:rect l="l" t="t" r="r" b="b"/>
            <a:pathLst>
              <a:path w="4349750" h="2552065">
                <a:moveTo>
                  <a:pt x="4349657" y="0"/>
                </a:moveTo>
                <a:lnTo>
                  <a:pt x="0" y="0"/>
                </a:lnTo>
                <a:lnTo>
                  <a:pt x="0" y="2501233"/>
                </a:lnTo>
                <a:lnTo>
                  <a:pt x="4008" y="2520957"/>
                </a:lnTo>
                <a:lnTo>
                  <a:pt x="14922" y="2537110"/>
                </a:lnTo>
                <a:lnTo>
                  <a:pt x="31075" y="2548025"/>
                </a:lnTo>
                <a:lnTo>
                  <a:pt x="50800" y="2552033"/>
                </a:lnTo>
                <a:lnTo>
                  <a:pt x="4298856" y="2552033"/>
                </a:lnTo>
                <a:lnTo>
                  <a:pt x="4318581" y="2548025"/>
                </a:lnTo>
                <a:lnTo>
                  <a:pt x="4334734" y="2537110"/>
                </a:lnTo>
                <a:lnTo>
                  <a:pt x="4345648" y="2520957"/>
                </a:lnTo>
                <a:lnTo>
                  <a:pt x="4349657" y="2501233"/>
                </a:lnTo>
                <a:lnTo>
                  <a:pt x="4349657" y="0"/>
                </a:lnTo>
                <a:close/>
              </a:path>
            </a:pathLst>
          </a:custGeom>
          <a:solidFill>
            <a:srgbClr val="E5EF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78853" y="476496"/>
            <a:ext cx="0" cy="2656205"/>
          </a:xfrm>
          <a:custGeom>
            <a:avLst/>
            <a:gdLst/>
            <a:ahLst/>
            <a:cxnLst/>
            <a:rect l="l" t="t" r="r" b="b"/>
            <a:pathLst>
              <a:path h="2656205">
                <a:moveTo>
                  <a:pt x="0" y="2656135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69763" y="1372352"/>
            <a:ext cx="1273287" cy="278281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55575" marR="5080" indent="-143510">
              <a:lnSpc>
                <a:spcPts val="1040"/>
              </a:lnSpc>
              <a:spcBef>
                <a:spcPts val="170"/>
              </a:spcBef>
            </a:pPr>
            <a:r>
              <a:rPr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(a)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Celková redundance </a:t>
            </a:r>
            <a:r>
              <a:rPr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jeden přepínač</a:t>
            </a:r>
            <a:r>
              <a:rPr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98103" y="1372352"/>
            <a:ext cx="1285875" cy="278281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84150" marR="5080" indent="-172085">
              <a:lnSpc>
                <a:spcPts val="1040"/>
              </a:lnSpc>
              <a:spcBef>
                <a:spcPts val="170"/>
              </a:spcBef>
            </a:pPr>
            <a:r>
              <a:rPr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(b)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Redundance prvků</a:t>
            </a:r>
            <a:b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tři přepínače</a:t>
            </a:r>
            <a:r>
              <a:rPr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36224" y="937287"/>
            <a:ext cx="149860" cy="0"/>
          </a:xfrm>
          <a:custGeom>
            <a:avLst/>
            <a:gdLst/>
            <a:ahLst/>
            <a:cxnLst/>
            <a:rect l="l" t="t" r="r" b="b"/>
            <a:pathLst>
              <a:path w="149859">
                <a:moveTo>
                  <a:pt x="0" y="0"/>
                </a:moveTo>
                <a:lnTo>
                  <a:pt x="149818" y="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75378" y="915957"/>
            <a:ext cx="59690" cy="43180"/>
          </a:xfrm>
          <a:custGeom>
            <a:avLst/>
            <a:gdLst/>
            <a:ahLst/>
            <a:cxnLst/>
            <a:rect l="l" t="t" r="r" b="b"/>
            <a:pathLst>
              <a:path w="59690" h="43180">
                <a:moveTo>
                  <a:pt x="0" y="0"/>
                </a:moveTo>
                <a:lnTo>
                  <a:pt x="4784" y="10661"/>
                </a:lnTo>
                <a:lnTo>
                  <a:pt x="6378" y="21330"/>
                </a:lnTo>
                <a:lnTo>
                  <a:pt x="4784" y="31992"/>
                </a:lnTo>
                <a:lnTo>
                  <a:pt x="0" y="42660"/>
                </a:lnTo>
                <a:lnTo>
                  <a:pt x="59502" y="2133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084257" y="937287"/>
            <a:ext cx="217804" cy="0"/>
          </a:xfrm>
          <a:custGeom>
            <a:avLst/>
            <a:gdLst/>
            <a:ahLst/>
            <a:cxnLst/>
            <a:rect l="l" t="t" r="r" b="b"/>
            <a:pathLst>
              <a:path w="217805">
                <a:moveTo>
                  <a:pt x="0" y="0"/>
                </a:moveTo>
                <a:lnTo>
                  <a:pt x="217211" y="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82479" y="916777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20509" y="0"/>
                </a:moveTo>
                <a:lnTo>
                  <a:pt x="12541" y="1614"/>
                </a:lnTo>
                <a:lnTo>
                  <a:pt x="6020" y="6015"/>
                </a:lnTo>
                <a:lnTo>
                  <a:pt x="1616" y="12536"/>
                </a:lnTo>
                <a:lnTo>
                  <a:pt x="0" y="20509"/>
                </a:lnTo>
                <a:lnTo>
                  <a:pt x="1616" y="28478"/>
                </a:lnTo>
                <a:lnTo>
                  <a:pt x="6020" y="34999"/>
                </a:lnTo>
                <a:lnTo>
                  <a:pt x="12541" y="39403"/>
                </a:lnTo>
                <a:lnTo>
                  <a:pt x="20509" y="41019"/>
                </a:lnTo>
                <a:lnTo>
                  <a:pt x="28483" y="39403"/>
                </a:lnTo>
                <a:lnTo>
                  <a:pt x="35003" y="34999"/>
                </a:lnTo>
                <a:lnTo>
                  <a:pt x="39404" y="28478"/>
                </a:lnTo>
                <a:lnTo>
                  <a:pt x="41019" y="20509"/>
                </a:lnTo>
                <a:lnTo>
                  <a:pt x="39404" y="12536"/>
                </a:lnTo>
                <a:lnTo>
                  <a:pt x="35003" y="6015"/>
                </a:lnTo>
                <a:lnTo>
                  <a:pt x="28483" y="1614"/>
                </a:lnTo>
                <a:lnTo>
                  <a:pt x="205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82479" y="916777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0" y="20509"/>
                </a:moveTo>
                <a:lnTo>
                  <a:pt x="1616" y="12536"/>
                </a:lnTo>
                <a:lnTo>
                  <a:pt x="6020" y="6015"/>
                </a:lnTo>
                <a:lnTo>
                  <a:pt x="12541" y="1614"/>
                </a:lnTo>
                <a:lnTo>
                  <a:pt x="20509" y="0"/>
                </a:lnTo>
                <a:lnTo>
                  <a:pt x="28483" y="1614"/>
                </a:lnTo>
                <a:lnTo>
                  <a:pt x="35003" y="6015"/>
                </a:lnTo>
                <a:lnTo>
                  <a:pt x="39404" y="12536"/>
                </a:lnTo>
                <a:lnTo>
                  <a:pt x="41019" y="20509"/>
                </a:lnTo>
                <a:lnTo>
                  <a:pt x="39404" y="28478"/>
                </a:lnTo>
                <a:lnTo>
                  <a:pt x="35003" y="34999"/>
                </a:lnTo>
                <a:lnTo>
                  <a:pt x="28483" y="39403"/>
                </a:lnTo>
                <a:lnTo>
                  <a:pt x="20509" y="41019"/>
                </a:lnTo>
                <a:lnTo>
                  <a:pt x="12541" y="39403"/>
                </a:lnTo>
                <a:lnTo>
                  <a:pt x="6020" y="34999"/>
                </a:lnTo>
                <a:lnTo>
                  <a:pt x="1616" y="28478"/>
                </a:lnTo>
                <a:lnTo>
                  <a:pt x="0" y="20509"/>
                </a:lnTo>
                <a:close/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911533" y="683962"/>
            <a:ext cx="24066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i="1" spc="-5" dirty="0">
                <a:latin typeface="Times New Roman"/>
                <a:cs typeface="Times New Roman"/>
              </a:rPr>
              <a:t>x</a:t>
            </a:r>
            <a:r>
              <a:rPr sz="975" spc="-7" baseline="-21367" dirty="0">
                <a:latin typeface="Times New Roman"/>
                <a:cs typeface="Times New Roman"/>
              </a:rPr>
              <a:t>3</a:t>
            </a:r>
            <a:r>
              <a:rPr sz="975" spc="209" baseline="-21367" dirty="0">
                <a:latin typeface="Times New Roman"/>
                <a:cs typeface="Times New Roman"/>
              </a:rPr>
              <a:t> </a:t>
            </a:r>
            <a:r>
              <a:rPr sz="1350" i="1" baseline="-27777" dirty="0">
                <a:latin typeface="Times New Roman"/>
                <a:cs typeface="Times New Roman"/>
              </a:rPr>
              <a:t>x</a:t>
            </a:r>
            <a:endParaRPr sz="1350" baseline="-27777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26661" y="803730"/>
            <a:ext cx="61594" cy="1231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650" i="1" spc="-5" dirty="0">
                <a:latin typeface="Times New Roman"/>
                <a:cs typeface="Times New Roman"/>
              </a:rPr>
              <a:t>c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84117" y="842109"/>
            <a:ext cx="55244" cy="95885"/>
          </a:xfrm>
          <a:custGeom>
            <a:avLst/>
            <a:gdLst/>
            <a:ahLst/>
            <a:cxnLst/>
            <a:rect l="l" t="t" r="r" b="b"/>
            <a:pathLst>
              <a:path w="55244" h="95884">
                <a:moveTo>
                  <a:pt x="0" y="0"/>
                </a:moveTo>
                <a:lnTo>
                  <a:pt x="19363" y="20170"/>
                </a:lnTo>
                <a:lnTo>
                  <a:pt x="35212" y="42823"/>
                </a:lnTo>
                <a:lnTo>
                  <a:pt x="47136" y="67955"/>
                </a:lnTo>
                <a:lnTo>
                  <a:pt x="54725" y="95563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63359" y="769830"/>
            <a:ext cx="218440" cy="70485"/>
          </a:xfrm>
          <a:custGeom>
            <a:avLst/>
            <a:gdLst/>
            <a:ahLst/>
            <a:cxnLst/>
            <a:rect l="l" t="t" r="r" b="b"/>
            <a:pathLst>
              <a:path w="218440" h="70484">
                <a:moveTo>
                  <a:pt x="0" y="0"/>
                </a:moveTo>
                <a:lnTo>
                  <a:pt x="49181" y="2801"/>
                </a:lnTo>
                <a:lnTo>
                  <a:pt x="96978" y="11205"/>
                </a:lnTo>
                <a:lnTo>
                  <a:pt x="142007" y="25212"/>
                </a:lnTo>
                <a:lnTo>
                  <a:pt x="182884" y="44822"/>
                </a:lnTo>
                <a:lnTo>
                  <a:pt x="218224" y="70035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59517" y="816785"/>
            <a:ext cx="59055" cy="55244"/>
          </a:xfrm>
          <a:custGeom>
            <a:avLst/>
            <a:gdLst/>
            <a:ahLst/>
            <a:cxnLst/>
            <a:rect l="l" t="t" r="r" b="b"/>
            <a:pathLst>
              <a:path w="59055" h="55244">
                <a:moveTo>
                  <a:pt x="28050" y="0"/>
                </a:moveTo>
                <a:lnTo>
                  <a:pt x="24641" y="11177"/>
                </a:lnTo>
                <a:lnTo>
                  <a:pt x="18829" y="20259"/>
                </a:lnTo>
                <a:lnTo>
                  <a:pt x="10616" y="27247"/>
                </a:lnTo>
                <a:lnTo>
                  <a:pt x="0" y="32140"/>
                </a:lnTo>
                <a:lnTo>
                  <a:pt x="58851" y="55183"/>
                </a:lnTo>
                <a:lnTo>
                  <a:pt x="2805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87972" y="769830"/>
            <a:ext cx="275590" cy="168275"/>
          </a:xfrm>
          <a:custGeom>
            <a:avLst/>
            <a:gdLst/>
            <a:ahLst/>
            <a:cxnLst/>
            <a:rect l="l" t="t" r="r" b="b"/>
            <a:pathLst>
              <a:path w="275590" h="168275">
                <a:moveTo>
                  <a:pt x="0" y="167842"/>
                </a:moveTo>
                <a:lnTo>
                  <a:pt x="12477" y="128500"/>
                </a:lnTo>
                <a:lnTo>
                  <a:pt x="33732" y="94405"/>
                </a:lnTo>
                <a:lnTo>
                  <a:pt x="69061" y="60418"/>
                </a:lnTo>
                <a:lnTo>
                  <a:pt x="113058" y="33984"/>
                </a:lnTo>
                <a:lnTo>
                  <a:pt x="163556" y="15103"/>
                </a:lnTo>
                <a:lnTo>
                  <a:pt x="218388" y="3775"/>
                </a:lnTo>
                <a:lnTo>
                  <a:pt x="275386" y="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98396" y="826136"/>
            <a:ext cx="53975" cy="60325"/>
          </a:xfrm>
          <a:custGeom>
            <a:avLst/>
            <a:gdLst/>
            <a:ahLst/>
            <a:cxnLst/>
            <a:rect l="l" t="t" r="r" b="b"/>
            <a:pathLst>
              <a:path w="53975" h="60325">
                <a:moveTo>
                  <a:pt x="53856" y="0"/>
                </a:moveTo>
                <a:lnTo>
                  <a:pt x="0" y="33081"/>
                </a:lnTo>
                <a:lnTo>
                  <a:pt x="11310" y="36024"/>
                </a:lnTo>
                <a:lnTo>
                  <a:pt x="20628" y="41452"/>
                </a:lnTo>
                <a:lnTo>
                  <a:pt x="27954" y="49366"/>
                </a:lnTo>
                <a:lnTo>
                  <a:pt x="33286" y="59768"/>
                </a:lnTo>
                <a:lnTo>
                  <a:pt x="538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52694" y="748500"/>
            <a:ext cx="59690" cy="43180"/>
          </a:xfrm>
          <a:custGeom>
            <a:avLst/>
            <a:gdLst/>
            <a:ahLst/>
            <a:cxnLst/>
            <a:rect l="l" t="t" r="r" b="b"/>
            <a:pathLst>
              <a:path w="59690" h="43179">
                <a:moveTo>
                  <a:pt x="0" y="0"/>
                </a:moveTo>
                <a:lnTo>
                  <a:pt x="4784" y="10661"/>
                </a:lnTo>
                <a:lnTo>
                  <a:pt x="6378" y="21330"/>
                </a:lnTo>
                <a:lnTo>
                  <a:pt x="4784" y="31992"/>
                </a:lnTo>
                <a:lnTo>
                  <a:pt x="0" y="42660"/>
                </a:lnTo>
                <a:lnTo>
                  <a:pt x="59502" y="2133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80244" y="937673"/>
            <a:ext cx="59055" cy="99060"/>
          </a:xfrm>
          <a:custGeom>
            <a:avLst/>
            <a:gdLst/>
            <a:ahLst/>
            <a:cxnLst/>
            <a:rect l="l" t="t" r="r" b="b"/>
            <a:pathLst>
              <a:path w="59055" h="99059">
                <a:moveTo>
                  <a:pt x="0" y="98954"/>
                </a:moveTo>
                <a:lnTo>
                  <a:pt x="20792" y="78278"/>
                </a:lnTo>
                <a:lnTo>
                  <a:pt x="37799" y="54892"/>
                </a:lnTo>
                <a:lnTo>
                  <a:pt x="50556" y="28798"/>
                </a:lnTo>
                <a:lnTo>
                  <a:pt x="58597" y="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663359" y="1036627"/>
            <a:ext cx="217170" cy="69215"/>
          </a:xfrm>
          <a:custGeom>
            <a:avLst/>
            <a:gdLst/>
            <a:ahLst/>
            <a:cxnLst/>
            <a:rect l="l" t="t" r="r" b="b"/>
            <a:pathLst>
              <a:path w="217169" h="69215">
                <a:moveTo>
                  <a:pt x="0" y="68876"/>
                </a:moveTo>
                <a:lnTo>
                  <a:pt x="48774" y="66121"/>
                </a:lnTo>
                <a:lnTo>
                  <a:pt x="96199" y="57856"/>
                </a:lnTo>
                <a:lnTo>
                  <a:pt x="140925" y="44081"/>
                </a:lnTo>
                <a:lnTo>
                  <a:pt x="181604" y="24795"/>
                </a:lnTo>
                <a:lnTo>
                  <a:pt x="216885" y="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58263" y="1004837"/>
            <a:ext cx="59055" cy="55244"/>
          </a:xfrm>
          <a:custGeom>
            <a:avLst/>
            <a:gdLst/>
            <a:ahLst/>
            <a:cxnLst/>
            <a:rect l="l" t="t" r="r" b="b"/>
            <a:pathLst>
              <a:path w="59055" h="55244">
                <a:moveTo>
                  <a:pt x="59044" y="0"/>
                </a:moveTo>
                <a:lnTo>
                  <a:pt x="0" y="22548"/>
                </a:lnTo>
                <a:lnTo>
                  <a:pt x="10571" y="27530"/>
                </a:lnTo>
                <a:lnTo>
                  <a:pt x="18722" y="34586"/>
                </a:lnTo>
                <a:lnTo>
                  <a:pt x="24456" y="43718"/>
                </a:lnTo>
                <a:lnTo>
                  <a:pt x="27772" y="54930"/>
                </a:lnTo>
                <a:lnTo>
                  <a:pt x="5904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87972" y="937673"/>
            <a:ext cx="275590" cy="168275"/>
          </a:xfrm>
          <a:custGeom>
            <a:avLst/>
            <a:gdLst/>
            <a:ahLst/>
            <a:cxnLst/>
            <a:rect l="l" t="t" r="r" b="b"/>
            <a:pathLst>
              <a:path w="275590" h="168275">
                <a:moveTo>
                  <a:pt x="0" y="0"/>
                </a:moveTo>
                <a:lnTo>
                  <a:pt x="11425" y="37026"/>
                </a:lnTo>
                <a:lnTo>
                  <a:pt x="59197" y="99515"/>
                </a:lnTo>
                <a:lnTo>
                  <a:pt x="94432" y="124108"/>
                </a:lnTo>
                <a:lnTo>
                  <a:pt x="135003" y="143237"/>
                </a:lnTo>
                <a:lnTo>
                  <a:pt x="179574" y="156900"/>
                </a:lnTo>
                <a:lnTo>
                  <a:pt x="226813" y="165098"/>
                </a:lnTo>
                <a:lnTo>
                  <a:pt x="275386" y="16783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95162" y="985763"/>
            <a:ext cx="53340" cy="60325"/>
          </a:xfrm>
          <a:custGeom>
            <a:avLst/>
            <a:gdLst/>
            <a:ahLst/>
            <a:cxnLst/>
            <a:rect l="l" t="t" r="r" b="b"/>
            <a:pathLst>
              <a:path w="53340" h="60325">
                <a:moveTo>
                  <a:pt x="34034" y="0"/>
                </a:moveTo>
                <a:lnTo>
                  <a:pt x="28405" y="10240"/>
                </a:lnTo>
                <a:lnTo>
                  <a:pt x="20858" y="17940"/>
                </a:lnTo>
                <a:lnTo>
                  <a:pt x="11389" y="23097"/>
                </a:lnTo>
                <a:lnTo>
                  <a:pt x="0" y="25709"/>
                </a:lnTo>
                <a:lnTo>
                  <a:pt x="52891" y="60323"/>
                </a:lnTo>
                <a:lnTo>
                  <a:pt x="3403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52694" y="1084174"/>
            <a:ext cx="59690" cy="43180"/>
          </a:xfrm>
          <a:custGeom>
            <a:avLst/>
            <a:gdLst/>
            <a:ahLst/>
            <a:cxnLst/>
            <a:rect l="l" t="t" r="r" b="b"/>
            <a:pathLst>
              <a:path w="59690" h="43180">
                <a:moveTo>
                  <a:pt x="0" y="0"/>
                </a:moveTo>
                <a:lnTo>
                  <a:pt x="4784" y="10667"/>
                </a:lnTo>
                <a:lnTo>
                  <a:pt x="6379" y="21334"/>
                </a:lnTo>
                <a:lnTo>
                  <a:pt x="4784" y="31999"/>
                </a:lnTo>
                <a:lnTo>
                  <a:pt x="0" y="42660"/>
                </a:lnTo>
                <a:lnTo>
                  <a:pt x="59502" y="2133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284644" y="683962"/>
            <a:ext cx="11747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i="1" dirty="0">
                <a:latin typeface="Times New Roman"/>
                <a:cs typeface="Times New Roman"/>
              </a:rPr>
              <a:t>x</a:t>
            </a:r>
            <a:r>
              <a:rPr sz="975" spc="-7" baseline="-21367" dirty="0">
                <a:latin typeface="Times New Roman"/>
                <a:cs typeface="Times New Roman"/>
              </a:rPr>
              <a:t>1</a:t>
            </a:r>
            <a:endParaRPr sz="975" baseline="-21367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26752" y="569926"/>
            <a:ext cx="11747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i="1" dirty="0">
                <a:latin typeface="Times New Roman"/>
                <a:cs typeface="Times New Roman"/>
              </a:rPr>
              <a:t>x</a:t>
            </a:r>
            <a:r>
              <a:rPr sz="975" spc="-7" baseline="-21367" dirty="0">
                <a:latin typeface="Times New Roman"/>
                <a:cs typeface="Times New Roman"/>
              </a:rPr>
              <a:t>2</a:t>
            </a:r>
            <a:endParaRPr sz="975" baseline="-21367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365749" y="916777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20509" y="0"/>
                </a:moveTo>
                <a:lnTo>
                  <a:pt x="12541" y="1614"/>
                </a:lnTo>
                <a:lnTo>
                  <a:pt x="6020" y="6015"/>
                </a:lnTo>
                <a:lnTo>
                  <a:pt x="1616" y="12536"/>
                </a:lnTo>
                <a:lnTo>
                  <a:pt x="0" y="20509"/>
                </a:lnTo>
                <a:lnTo>
                  <a:pt x="1616" y="28478"/>
                </a:lnTo>
                <a:lnTo>
                  <a:pt x="6020" y="34999"/>
                </a:lnTo>
                <a:lnTo>
                  <a:pt x="12541" y="39403"/>
                </a:lnTo>
                <a:lnTo>
                  <a:pt x="20509" y="41019"/>
                </a:lnTo>
                <a:lnTo>
                  <a:pt x="28478" y="39403"/>
                </a:lnTo>
                <a:lnTo>
                  <a:pt x="34999" y="34999"/>
                </a:lnTo>
                <a:lnTo>
                  <a:pt x="39403" y="28478"/>
                </a:lnTo>
                <a:lnTo>
                  <a:pt x="41019" y="20509"/>
                </a:lnTo>
                <a:lnTo>
                  <a:pt x="39403" y="12536"/>
                </a:lnTo>
                <a:lnTo>
                  <a:pt x="34999" y="6015"/>
                </a:lnTo>
                <a:lnTo>
                  <a:pt x="28478" y="1614"/>
                </a:lnTo>
                <a:lnTo>
                  <a:pt x="205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65749" y="916777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0" y="20509"/>
                </a:moveTo>
                <a:lnTo>
                  <a:pt x="1616" y="12536"/>
                </a:lnTo>
                <a:lnTo>
                  <a:pt x="6020" y="6015"/>
                </a:lnTo>
                <a:lnTo>
                  <a:pt x="12541" y="1614"/>
                </a:lnTo>
                <a:lnTo>
                  <a:pt x="20509" y="0"/>
                </a:lnTo>
                <a:lnTo>
                  <a:pt x="28478" y="1614"/>
                </a:lnTo>
                <a:lnTo>
                  <a:pt x="34999" y="6015"/>
                </a:lnTo>
                <a:lnTo>
                  <a:pt x="39403" y="12536"/>
                </a:lnTo>
                <a:lnTo>
                  <a:pt x="41019" y="20509"/>
                </a:lnTo>
                <a:lnTo>
                  <a:pt x="39403" y="28478"/>
                </a:lnTo>
                <a:lnTo>
                  <a:pt x="34999" y="34999"/>
                </a:lnTo>
                <a:lnTo>
                  <a:pt x="28478" y="39403"/>
                </a:lnTo>
                <a:lnTo>
                  <a:pt x="20509" y="41019"/>
                </a:lnTo>
                <a:lnTo>
                  <a:pt x="12541" y="39403"/>
                </a:lnTo>
                <a:lnTo>
                  <a:pt x="6020" y="34999"/>
                </a:lnTo>
                <a:lnTo>
                  <a:pt x="1616" y="28478"/>
                </a:lnTo>
                <a:lnTo>
                  <a:pt x="0" y="20509"/>
                </a:lnTo>
                <a:close/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90147" y="780097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20509" y="0"/>
                </a:moveTo>
                <a:lnTo>
                  <a:pt x="12541" y="1614"/>
                </a:lnTo>
                <a:lnTo>
                  <a:pt x="6020" y="6015"/>
                </a:lnTo>
                <a:lnTo>
                  <a:pt x="1616" y="12536"/>
                </a:lnTo>
                <a:lnTo>
                  <a:pt x="0" y="20509"/>
                </a:lnTo>
                <a:lnTo>
                  <a:pt x="1616" y="28476"/>
                </a:lnTo>
                <a:lnTo>
                  <a:pt x="6020" y="34993"/>
                </a:lnTo>
                <a:lnTo>
                  <a:pt x="12541" y="39392"/>
                </a:lnTo>
                <a:lnTo>
                  <a:pt x="20509" y="41007"/>
                </a:lnTo>
                <a:lnTo>
                  <a:pt x="28478" y="39392"/>
                </a:lnTo>
                <a:lnTo>
                  <a:pt x="34999" y="34993"/>
                </a:lnTo>
                <a:lnTo>
                  <a:pt x="39403" y="28476"/>
                </a:lnTo>
                <a:lnTo>
                  <a:pt x="41019" y="20509"/>
                </a:lnTo>
                <a:lnTo>
                  <a:pt x="39403" y="12536"/>
                </a:lnTo>
                <a:lnTo>
                  <a:pt x="34999" y="6015"/>
                </a:lnTo>
                <a:lnTo>
                  <a:pt x="28478" y="1614"/>
                </a:lnTo>
                <a:lnTo>
                  <a:pt x="205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90147" y="780097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0" y="20509"/>
                </a:moveTo>
                <a:lnTo>
                  <a:pt x="1616" y="12536"/>
                </a:lnTo>
                <a:lnTo>
                  <a:pt x="6020" y="6015"/>
                </a:lnTo>
                <a:lnTo>
                  <a:pt x="12541" y="1614"/>
                </a:lnTo>
                <a:lnTo>
                  <a:pt x="20509" y="0"/>
                </a:lnTo>
                <a:lnTo>
                  <a:pt x="28478" y="1614"/>
                </a:lnTo>
                <a:lnTo>
                  <a:pt x="34999" y="6015"/>
                </a:lnTo>
                <a:lnTo>
                  <a:pt x="39403" y="12536"/>
                </a:lnTo>
                <a:lnTo>
                  <a:pt x="41019" y="20509"/>
                </a:lnTo>
                <a:lnTo>
                  <a:pt x="39403" y="28476"/>
                </a:lnTo>
                <a:lnTo>
                  <a:pt x="34999" y="34993"/>
                </a:lnTo>
                <a:lnTo>
                  <a:pt x="28478" y="39392"/>
                </a:lnTo>
                <a:lnTo>
                  <a:pt x="20509" y="41007"/>
                </a:lnTo>
                <a:lnTo>
                  <a:pt x="12541" y="39392"/>
                </a:lnTo>
                <a:lnTo>
                  <a:pt x="6020" y="34993"/>
                </a:lnTo>
                <a:lnTo>
                  <a:pt x="1616" y="28476"/>
                </a:lnTo>
                <a:lnTo>
                  <a:pt x="0" y="20509"/>
                </a:lnTo>
                <a:close/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91390" y="1057366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20509" y="0"/>
                </a:moveTo>
                <a:lnTo>
                  <a:pt x="12541" y="1616"/>
                </a:lnTo>
                <a:lnTo>
                  <a:pt x="6020" y="6020"/>
                </a:lnTo>
                <a:lnTo>
                  <a:pt x="1616" y="12541"/>
                </a:lnTo>
                <a:lnTo>
                  <a:pt x="0" y="20509"/>
                </a:lnTo>
                <a:lnTo>
                  <a:pt x="1616" y="28483"/>
                </a:lnTo>
                <a:lnTo>
                  <a:pt x="6020" y="35003"/>
                </a:lnTo>
                <a:lnTo>
                  <a:pt x="12541" y="39404"/>
                </a:lnTo>
                <a:lnTo>
                  <a:pt x="20509" y="41019"/>
                </a:lnTo>
                <a:lnTo>
                  <a:pt x="28478" y="39404"/>
                </a:lnTo>
                <a:lnTo>
                  <a:pt x="34999" y="35003"/>
                </a:lnTo>
                <a:lnTo>
                  <a:pt x="39403" y="28483"/>
                </a:lnTo>
                <a:lnTo>
                  <a:pt x="41019" y="20509"/>
                </a:lnTo>
                <a:lnTo>
                  <a:pt x="39403" y="12541"/>
                </a:lnTo>
                <a:lnTo>
                  <a:pt x="34999" y="6020"/>
                </a:lnTo>
                <a:lnTo>
                  <a:pt x="28478" y="1616"/>
                </a:lnTo>
                <a:lnTo>
                  <a:pt x="205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91390" y="1057366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0" y="20509"/>
                </a:moveTo>
                <a:lnTo>
                  <a:pt x="1616" y="12541"/>
                </a:lnTo>
                <a:lnTo>
                  <a:pt x="6020" y="6020"/>
                </a:lnTo>
                <a:lnTo>
                  <a:pt x="12541" y="1616"/>
                </a:lnTo>
                <a:lnTo>
                  <a:pt x="20509" y="0"/>
                </a:lnTo>
                <a:lnTo>
                  <a:pt x="28478" y="1616"/>
                </a:lnTo>
                <a:lnTo>
                  <a:pt x="34999" y="6020"/>
                </a:lnTo>
                <a:lnTo>
                  <a:pt x="39403" y="12541"/>
                </a:lnTo>
                <a:lnTo>
                  <a:pt x="41019" y="20509"/>
                </a:lnTo>
                <a:lnTo>
                  <a:pt x="39403" y="28483"/>
                </a:lnTo>
                <a:lnTo>
                  <a:pt x="34999" y="35003"/>
                </a:lnTo>
                <a:lnTo>
                  <a:pt x="28478" y="39404"/>
                </a:lnTo>
                <a:lnTo>
                  <a:pt x="20509" y="41019"/>
                </a:lnTo>
                <a:lnTo>
                  <a:pt x="12541" y="39404"/>
                </a:lnTo>
                <a:lnTo>
                  <a:pt x="6020" y="35003"/>
                </a:lnTo>
                <a:lnTo>
                  <a:pt x="1616" y="28483"/>
                </a:lnTo>
                <a:lnTo>
                  <a:pt x="0" y="20509"/>
                </a:lnTo>
                <a:close/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95515" y="780399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20509" y="0"/>
                </a:moveTo>
                <a:lnTo>
                  <a:pt x="12536" y="1616"/>
                </a:lnTo>
                <a:lnTo>
                  <a:pt x="6015" y="6020"/>
                </a:lnTo>
                <a:lnTo>
                  <a:pt x="1614" y="12541"/>
                </a:lnTo>
                <a:lnTo>
                  <a:pt x="0" y="20509"/>
                </a:lnTo>
                <a:lnTo>
                  <a:pt x="1614" y="28478"/>
                </a:lnTo>
                <a:lnTo>
                  <a:pt x="6015" y="34999"/>
                </a:lnTo>
                <a:lnTo>
                  <a:pt x="12536" y="39403"/>
                </a:lnTo>
                <a:lnTo>
                  <a:pt x="20509" y="41019"/>
                </a:lnTo>
                <a:lnTo>
                  <a:pt x="28478" y="39403"/>
                </a:lnTo>
                <a:lnTo>
                  <a:pt x="34999" y="34999"/>
                </a:lnTo>
                <a:lnTo>
                  <a:pt x="39403" y="28478"/>
                </a:lnTo>
                <a:lnTo>
                  <a:pt x="41019" y="20509"/>
                </a:lnTo>
                <a:lnTo>
                  <a:pt x="39403" y="12541"/>
                </a:lnTo>
                <a:lnTo>
                  <a:pt x="34999" y="6020"/>
                </a:lnTo>
                <a:lnTo>
                  <a:pt x="28478" y="1616"/>
                </a:lnTo>
                <a:lnTo>
                  <a:pt x="205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95515" y="780399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0" y="20509"/>
                </a:moveTo>
                <a:lnTo>
                  <a:pt x="1614" y="12541"/>
                </a:lnTo>
                <a:lnTo>
                  <a:pt x="6015" y="6020"/>
                </a:lnTo>
                <a:lnTo>
                  <a:pt x="12536" y="1616"/>
                </a:lnTo>
                <a:lnTo>
                  <a:pt x="20509" y="0"/>
                </a:lnTo>
                <a:lnTo>
                  <a:pt x="28478" y="1616"/>
                </a:lnTo>
                <a:lnTo>
                  <a:pt x="34999" y="6020"/>
                </a:lnTo>
                <a:lnTo>
                  <a:pt x="39403" y="12541"/>
                </a:lnTo>
                <a:lnTo>
                  <a:pt x="41019" y="20509"/>
                </a:lnTo>
                <a:lnTo>
                  <a:pt x="39403" y="28478"/>
                </a:lnTo>
                <a:lnTo>
                  <a:pt x="34999" y="34999"/>
                </a:lnTo>
                <a:lnTo>
                  <a:pt x="28478" y="39403"/>
                </a:lnTo>
                <a:lnTo>
                  <a:pt x="20509" y="41019"/>
                </a:lnTo>
                <a:lnTo>
                  <a:pt x="12536" y="39403"/>
                </a:lnTo>
                <a:lnTo>
                  <a:pt x="6015" y="34999"/>
                </a:lnTo>
                <a:lnTo>
                  <a:pt x="1614" y="28478"/>
                </a:lnTo>
                <a:lnTo>
                  <a:pt x="0" y="20509"/>
                </a:lnTo>
                <a:close/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795515" y="1057366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20509" y="0"/>
                </a:moveTo>
                <a:lnTo>
                  <a:pt x="12536" y="1616"/>
                </a:lnTo>
                <a:lnTo>
                  <a:pt x="6015" y="6020"/>
                </a:lnTo>
                <a:lnTo>
                  <a:pt x="1614" y="12541"/>
                </a:lnTo>
                <a:lnTo>
                  <a:pt x="0" y="20509"/>
                </a:lnTo>
                <a:lnTo>
                  <a:pt x="1614" y="28483"/>
                </a:lnTo>
                <a:lnTo>
                  <a:pt x="6015" y="35003"/>
                </a:lnTo>
                <a:lnTo>
                  <a:pt x="12536" y="39404"/>
                </a:lnTo>
                <a:lnTo>
                  <a:pt x="20509" y="41019"/>
                </a:lnTo>
                <a:lnTo>
                  <a:pt x="28478" y="39404"/>
                </a:lnTo>
                <a:lnTo>
                  <a:pt x="34999" y="35003"/>
                </a:lnTo>
                <a:lnTo>
                  <a:pt x="39403" y="28483"/>
                </a:lnTo>
                <a:lnTo>
                  <a:pt x="41019" y="20509"/>
                </a:lnTo>
                <a:lnTo>
                  <a:pt x="39403" y="12541"/>
                </a:lnTo>
                <a:lnTo>
                  <a:pt x="34999" y="6020"/>
                </a:lnTo>
                <a:lnTo>
                  <a:pt x="28478" y="1616"/>
                </a:lnTo>
                <a:lnTo>
                  <a:pt x="205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795515" y="1057366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0" y="20509"/>
                </a:moveTo>
                <a:lnTo>
                  <a:pt x="1614" y="12541"/>
                </a:lnTo>
                <a:lnTo>
                  <a:pt x="6015" y="6020"/>
                </a:lnTo>
                <a:lnTo>
                  <a:pt x="12536" y="1616"/>
                </a:lnTo>
                <a:lnTo>
                  <a:pt x="20509" y="0"/>
                </a:lnTo>
                <a:lnTo>
                  <a:pt x="28478" y="1616"/>
                </a:lnTo>
                <a:lnTo>
                  <a:pt x="34999" y="6020"/>
                </a:lnTo>
                <a:lnTo>
                  <a:pt x="39403" y="12541"/>
                </a:lnTo>
                <a:lnTo>
                  <a:pt x="41019" y="20509"/>
                </a:lnTo>
                <a:lnTo>
                  <a:pt x="39403" y="28483"/>
                </a:lnTo>
                <a:lnTo>
                  <a:pt x="34999" y="35003"/>
                </a:lnTo>
                <a:lnTo>
                  <a:pt x="28478" y="39404"/>
                </a:lnTo>
                <a:lnTo>
                  <a:pt x="20509" y="41019"/>
                </a:lnTo>
                <a:lnTo>
                  <a:pt x="12536" y="39404"/>
                </a:lnTo>
                <a:lnTo>
                  <a:pt x="6015" y="35003"/>
                </a:lnTo>
                <a:lnTo>
                  <a:pt x="1614" y="28483"/>
                </a:lnTo>
                <a:lnTo>
                  <a:pt x="0" y="20509"/>
                </a:lnTo>
                <a:close/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918851" y="916777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20509" y="0"/>
                </a:moveTo>
                <a:lnTo>
                  <a:pt x="12541" y="1614"/>
                </a:lnTo>
                <a:lnTo>
                  <a:pt x="6020" y="6015"/>
                </a:lnTo>
                <a:lnTo>
                  <a:pt x="1616" y="12536"/>
                </a:lnTo>
                <a:lnTo>
                  <a:pt x="0" y="20509"/>
                </a:lnTo>
                <a:lnTo>
                  <a:pt x="1616" y="28478"/>
                </a:lnTo>
                <a:lnTo>
                  <a:pt x="6020" y="34999"/>
                </a:lnTo>
                <a:lnTo>
                  <a:pt x="12541" y="39403"/>
                </a:lnTo>
                <a:lnTo>
                  <a:pt x="20509" y="41019"/>
                </a:lnTo>
                <a:lnTo>
                  <a:pt x="28478" y="39403"/>
                </a:lnTo>
                <a:lnTo>
                  <a:pt x="34999" y="34999"/>
                </a:lnTo>
                <a:lnTo>
                  <a:pt x="39403" y="28478"/>
                </a:lnTo>
                <a:lnTo>
                  <a:pt x="41019" y="20509"/>
                </a:lnTo>
                <a:lnTo>
                  <a:pt x="39403" y="12536"/>
                </a:lnTo>
                <a:lnTo>
                  <a:pt x="34999" y="6015"/>
                </a:lnTo>
                <a:lnTo>
                  <a:pt x="28478" y="1614"/>
                </a:lnTo>
                <a:lnTo>
                  <a:pt x="205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918851" y="916777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0" y="20509"/>
                </a:moveTo>
                <a:lnTo>
                  <a:pt x="1616" y="12536"/>
                </a:lnTo>
                <a:lnTo>
                  <a:pt x="6020" y="6015"/>
                </a:lnTo>
                <a:lnTo>
                  <a:pt x="12541" y="1614"/>
                </a:lnTo>
                <a:lnTo>
                  <a:pt x="20509" y="0"/>
                </a:lnTo>
                <a:lnTo>
                  <a:pt x="28478" y="1614"/>
                </a:lnTo>
                <a:lnTo>
                  <a:pt x="34999" y="6015"/>
                </a:lnTo>
                <a:lnTo>
                  <a:pt x="39403" y="12536"/>
                </a:lnTo>
                <a:lnTo>
                  <a:pt x="41019" y="20509"/>
                </a:lnTo>
                <a:lnTo>
                  <a:pt x="39403" y="28478"/>
                </a:lnTo>
                <a:lnTo>
                  <a:pt x="34999" y="34999"/>
                </a:lnTo>
                <a:lnTo>
                  <a:pt x="28478" y="39403"/>
                </a:lnTo>
                <a:lnTo>
                  <a:pt x="20509" y="41019"/>
                </a:lnTo>
                <a:lnTo>
                  <a:pt x="12541" y="39403"/>
                </a:lnTo>
                <a:lnTo>
                  <a:pt x="6020" y="34999"/>
                </a:lnTo>
                <a:lnTo>
                  <a:pt x="1616" y="28478"/>
                </a:lnTo>
                <a:lnTo>
                  <a:pt x="0" y="20509"/>
                </a:lnTo>
                <a:close/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675758" y="1170370"/>
            <a:ext cx="66675" cy="1231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650" spc="-5" dirty="0">
                <a:latin typeface="Times New Roman"/>
                <a:cs typeface="Times New Roman"/>
              </a:rPr>
              <a:t>2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24872" y="1092551"/>
            <a:ext cx="12065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55" dirty="0">
                <a:latin typeface="Times New Roman"/>
                <a:cs typeface="Times New Roman"/>
              </a:rPr>
              <a:t>x</a:t>
            </a:r>
            <a:r>
              <a:rPr sz="1000" spc="25" dirty="0">
                <a:latin typeface="Calibri"/>
                <a:cs typeface="Calibri"/>
              </a:rPr>
              <a:t>’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80850" y="999707"/>
            <a:ext cx="7486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640080" algn="l"/>
              </a:tabLst>
            </a:pPr>
            <a:r>
              <a:rPr sz="900" i="1" dirty="0">
                <a:latin typeface="Times New Roman"/>
                <a:cs typeface="Times New Roman"/>
              </a:rPr>
              <a:t>x</a:t>
            </a:r>
            <a:r>
              <a:rPr sz="975" spc="-382" baseline="-21367" dirty="0">
                <a:latin typeface="Times New Roman"/>
                <a:cs typeface="Times New Roman"/>
              </a:rPr>
              <a:t>1</a:t>
            </a:r>
            <a:r>
              <a:rPr sz="1000" spc="25" dirty="0">
                <a:latin typeface="Calibri"/>
                <a:cs typeface="Calibri"/>
              </a:rPr>
              <a:t>’</a:t>
            </a:r>
            <a:r>
              <a:rPr sz="1000" dirty="0">
                <a:latin typeface="Calibri"/>
                <a:cs typeface="Calibri"/>
              </a:rPr>
              <a:t>	</a:t>
            </a:r>
            <a:r>
              <a:rPr sz="900" i="1" dirty="0">
                <a:latin typeface="Times New Roman"/>
                <a:cs typeface="Times New Roman"/>
              </a:rPr>
              <a:t>x</a:t>
            </a:r>
            <a:r>
              <a:rPr sz="975" spc="-382" baseline="-21367" dirty="0">
                <a:latin typeface="Times New Roman"/>
                <a:cs typeface="Times New Roman"/>
              </a:rPr>
              <a:t>3</a:t>
            </a:r>
            <a:r>
              <a:rPr sz="1000" spc="25" dirty="0">
                <a:latin typeface="Calibri"/>
                <a:cs typeface="Calibri"/>
              </a:rPr>
              <a:t>’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2137848" y="937287"/>
            <a:ext cx="151765" cy="0"/>
          </a:xfrm>
          <a:custGeom>
            <a:avLst/>
            <a:gdLst/>
            <a:ahLst/>
            <a:cxnLst/>
            <a:rect l="l" t="t" r="r" b="b"/>
            <a:pathLst>
              <a:path w="151764">
                <a:moveTo>
                  <a:pt x="0" y="0"/>
                </a:moveTo>
                <a:lnTo>
                  <a:pt x="151447" y="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278630" y="915957"/>
            <a:ext cx="59690" cy="43180"/>
          </a:xfrm>
          <a:custGeom>
            <a:avLst/>
            <a:gdLst/>
            <a:ahLst/>
            <a:cxnLst/>
            <a:rect l="l" t="t" r="r" b="b"/>
            <a:pathLst>
              <a:path w="59689" h="43180">
                <a:moveTo>
                  <a:pt x="0" y="0"/>
                </a:moveTo>
                <a:lnTo>
                  <a:pt x="4784" y="10661"/>
                </a:lnTo>
                <a:lnTo>
                  <a:pt x="6378" y="21330"/>
                </a:lnTo>
                <a:lnTo>
                  <a:pt x="4784" y="31992"/>
                </a:lnTo>
                <a:lnTo>
                  <a:pt x="0" y="42660"/>
                </a:lnTo>
                <a:lnTo>
                  <a:pt x="59502" y="2133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025273" y="937287"/>
            <a:ext cx="148590" cy="0"/>
          </a:xfrm>
          <a:custGeom>
            <a:avLst/>
            <a:gdLst/>
            <a:ahLst/>
            <a:cxnLst/>
            <a:rect l="l" t="t" r="r" b="b"/>
            <a:pathLst>
              <a:path w="148589">
                <a:moveTo>
                  <a:pt x="0" y="0"/>
                </a:moveTo>
                <a:lnTo>
                  <a:pt x="148310" y="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162919" y="915957"/>
            <a:ext cx="59690" cy="43180"/>
          </a:xfrm>
          <a:custGeom>
            <a:avLst/>
            <a:gdLst/>
            <a:ahLst/>
            <a:cxnLst/>
            <a:rect l="l" t="t" r="r" b="b"/>
            <a:pathLst>
              <a:path w="59689" h="43180">
                <a:moveTo>
                  <a:pt x="0" y="0"/>
                </a:moveTo>
                <a:lnTo>
                  <a:pt x="4784" y="10661"/>
                </a:lnTo>
                <a:lnTo>
                  <a:pt x="6378" y="21330"/>
                </a:lnTo>
                <a:lnTo>
                  <a:pt x="4784" y="31992"/>
                </a:lnTo>
                <a:lnTo>
                  <a:pt x="0" y="42660"/>
                </a:lnTo>
                <a:lnTo>
                  <a:pt x="59502" y="2133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882042" y="937287"/>
            <a:ext cx="208915" cy="0"/>
          </a:xfrm>
          <a:custGeom>
            <a:avLst/>
            <a:gdLst/>
            <a:ahLst/>
            <a:cxnLst/>
            <a:rect l="l" t="t" r="r" b="b"/>
            <a:pathLst>
              <a:path w="208914">
                <a:moveTo>
                  <a:pt x="0" y="0"/>
                </a:moveTo>
                <a:lnTo>
                  <a:pt x="208754" y="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080131" y="915957"/>
            <a:ext cx="59690" cy="43180"/>
          </a:xfrm>
          <a:custGeom>
            <a:avLst/>
            <a:gdLst/>
            <a:ahLst/>
            <a:cxnLst/>
            <a:rect l="l" t="t" r="r" b="b"/>
            <a:pathLst>
              <a:path w="59689" h="43180">
                <a:moveTo>
                  <a:pt x="0" y="0"/>
                </a:moveTo>
                <a:lnTo>
                  <a:pt x="4784" y="10661"/>
                </a:lnTo>
                <a:lnTo>
                  <a:pt x="6378" y="21330"/>
                </a:lnTo>
                <a:lnTo>
                  <a:pt x="4784" y="31992"/>
                </a:lnTo>
                <a:lnTo>
                  <a:pt x="0" y="42660"/>
                </a:lnTo>
                <a:lnTo>
                  <a:pt x="59502" y="2133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296860" y="937287"/>
            <a:ext cx="191770" cy="0"/>
          </a:xfrm>
          <a:custGeom>
            <a:avLst/>
            <a:gdLst/>
            <a:ahLst/>
            <a:cxnLst/>
            <a:rect l="l" t="t" r="r" b="b"/>
            <a:pathLst>
              <a:path w="191769">
                <a:moveTo>
                  <a:pt x="0" y="0"/>
                </a:moveTo>
                <a:lnTo>
                  <a:pt x="191212" y="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181136" y="937287"/>
            <a:ext cx="191770" cy="0"/>
          </a:xfrm>
          <a:custGeom>
            <a:avLst/>
            <a:gdLst/>
            <a:ahLst/>
            <a:cxnLst/>
            <a:rect l="l" t="t" r="r" b="b"/>
            <a:pathLst>
              <a:path w="191770">
                <a:moveTo>
                  <a:pt x="0" y="0"/>
                </a:moveTo>
                <a:lnTo>
                  <a:pt x="191224" y="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074207" y="937287"/>
            <a:ext cx="191770" cy="0"/>
          </a:xfrm>
          <a:custGeom>
            <a:avLst/>
            <a:gdLst/>
            <a:ahLst/>
            <a:cxnLst/>
            <a:rect l="l" t="t" r="r" b="b"/>
            <a:pathLst>
              <a:path w="191770">
                <a:moveTo>
                  <a:pt x="0" y="0"/>
                </a:moveTo>
                <a:lnTo>
                  <a:pt x="191224" y="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863487" y="769830"/>
            <a:ext cx="275590" cy="168275"/>
          </a:xfrm>
          <a:custGeom>
            <a:avLst/>
            <a:gdLst/>
            <a:ahLst/>
            <a:cxnLst/>
            <a:rect l="l" t="t" r="r" b="b"/>
            <a:pathLst>
              <a:path w="275589" h="168275">
                <a:moveTo>
                  <a:pt x="0" y="0"/>
                </a:moveTo>
                <a:lnTo>
                  <a:pt x="54320" y="3425"/>
                </a:lnTo>
                <a:lnTo>
                  <a:pt x="106771" y="13700"/>
                </a:lnTo>
                <a:lnTo>
                  <a:pt x="155480" y="30827"/>
                </a:lnTo>
                <a:lnTo>
                  <a:pt x="198577" y="54804"/>
                </a:lnTo>
                <a:lnTo>
                  <a:pt x="234188" y="85632"/>
                </a:lnTo>
                <a:lnTo>
                  <a:pt x="260443" y="123311"/>
                </a:lnTo>
                <a:lnTo>
                  <a:pt x="275471" y="167842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745181" y="769830"/>
            <a:ext cx="275590" cy="168275"/>
          </a:xfrm>
          <a:custGeom>
            <a:avLst/>
            <a:gdLst/>
            <a:ahLst/>
            <a:cxnLst/>
            <a:rect l="l" t="t" r="r" b="b"/>
            <a:pathLst>
              <a:path w="275589" h="168275">
                <a:moveTo>
                  <a:pt x="0" y="0"/>
                </a:moveTo>
                <a:lnTo>
                  <a:pt x="54325" y="3425"/>
                </a:lnTo>
                <a:lnTo>
                  <a:pt x="106779" y="13700"/>
                </a:lnTo>
                <a:lnTo>
                  <a:pt x="155490" y="30827"/>
                </a:lnTo>
                <a:lnTo>
                  <a:pt x="198588" y="54804"/>
                </a:lnTo>
                <a:lnTo>
                  <a:pt x="234200" y="85632"/>
                </a:lnTo>
                <a:lnTo>
                  <a:pt x="260455" y="123311"/>
                </a:lnTo>
                <a:lnTo>
                  <a:pt x="275483" y="167842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629747" y="769830"/>
            <a:ext cx="275590" cy="168275"/>
          </a:xfrm>
          <a:custGeom>
            <a:avLst/>
            <a:gdLst/>
            <a:ahLst/>
            <a:cxnLst/>
            <a:rect l="l" t="t" r="r" b="b"/>
            <a:pathLst>
              <a:path w="275589" h="168275">
                <a:moveTo>
                  <a:pt x="0" y="0"/>
                </a:moveTo>
                <a:lnTo>
                  <a:pt x="54320" y="3425"/>
                </a:lnTo>
                <a:lnTo>
                  <a:pt x="106771" y="13700"/>
                </a:lnTo>
                <a:lnTo>
                  <a:pt x="155480" y="30827"/>
                </a:lnTo>
                <a:lnTo>
                  <a:pt x="198577" y="54804"/>
                </a:lnTo>
                <a:lnTo>
                  <a:pt x="234188" y="85632"/>
                </a:lnTo>
                <a:lnTo>
                  <a:pt x="260443" y="123311"/>
                </a:lnTo>
                <a:lnTo>
                  <a:pt x="275471" y="167842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588088" y="769830"/>
            <a:ext cx="275590" cy="168275"/>
          </a:xfrm>
          <a:custGeom>
            <a:avLst/>
            <a:gdLst/>
            <a:ahLst/>
            <a:cxnLst/>
            <a:rect l="l" t="t" r="r" b="b"/>
            <a:pathLst>
              <a:path w="275589" h="168275">
                <a:moveTo>
                  <a:pt x="0" y="167842"/>
                </a:moveTo>
                <a:lnTo>
                  <a:pt x="15008" y="123311"/>
                </a:lnTo>
                <a:lnTo>
                  <a:pt x="41247" y="85632"/>
                </a:lnTo>
                <a:lnTo>
                  <a:pt x="76845" y="54804"/>
                </a:lnTo>
                <a:lnTo>
                  <a:pt x="119931" y="30827"/>
                </a:lnTo>
                <a:lnTo>
                  <a:pt x="168633" y="13700"/>
                </a:lnTo>
                <a:lnTo>
                  <a:pt x="221079" y="3425"/>
                </a:lnTo>
                <a:lnTo>
                  <a:pt x="275399" y="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852822" y="748500"/>
            <a:ext cx="59690" cy="43180"/>
          </a:xfrm>
          <a:custGeom>
            <a:avLst/>
            <a:gdLst/>
            <a:ahLst/>
            <a:cxnLst/>
            <a:rect l="l" t="t" r="r" b="b"/>
            <a:pathLst>
              <a:path w="59689" h="43179">
                <a:moveTo>
                  <a:pt x="0" y="0"/>
                </a:moveTo>
                <a:lnTo>
                  <a:pt x="4777" y="10661"/>
                </a:lnTo>
                <a:lnTo>
                  <a:pt x="6369" y="21330"/>
                </a:lnTo>
                <a:lnTo>
                  <a:pt x="4777" y="31992"/>
                </a:lnTo>
                <a:lnTo>
                  <a:pt x="0" y="42660"/>
                </a:lnTo>
                <a:lnTo>
                  <a:pt x="59490" y="2133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469794" y="769830"/>
            <a:ext cx="275590" cy="168275"/>
          </a:xfrm>
          <a:custGeom>
            <a:avLst/>
            <a:gdLst/>
            <a:ahLst/>
            <a:cxnLst/>
            <a:rect l="l" t="t" r="r" b="b"/>
            <a:pathLst>
              <a:path w="275589" h="168275">
                <a:moveTo>
                  <a:pt x="0" y="167842"/>
                </a:moveTo>
                <a:lnTo>
                  <a:pt x="15008" y="123311"/>
                </a:lnTo>
                <a:lnTo>
                  <a:pt x="41247" y="85632"/>
                </a:lnTo>
                <a:lnTo>
                  <a:pt x="76844" y="54804"/>
                </a:lnTo>
                <a:lnTo>
                  <a:pt x="119929" y="30827"/>
                </a:lnTo>
                <a:lnTo>
                  <a:pt x="168628" y="13700"/>
                </a:lnTo>
                <a:lnTo>
                  <a:pt x="221072" y="3425"/>
                </a:lnTo>
                <a:lnTo>
                  <a:pt x="275386" y="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734516" y="748500"/>
            <a:ext cx="59690" cy="43180"/>
          </a:xfrm>
          <a:custGeom>
            <a:avLst/>
            <a:gdLst/>
            <a:ahLst/>
            <a:cxnLst/>
            <a:rect l="l" t="t" r="r" b="b"/>
            <a:pathLst>
              <a:path w="59689" h="43179">
                <a:moveTo>
                  <a:pt x="0" y="0"/>
                </a:moveTo>
                <a:lnTo>
                  <a:pt x="4784" y="10661"/>
                </a:lnTo>
                <a:lnTo>
                  <a:pt x="6378" y="21330"/>
                </a:lnTo>
                <a:lnTo>
                  <a:pt x="4784" y="31992"/>
                </a:lnTo>
                <a:lnTo>
                  <a:pt x="0" y="42660"/>
                </a:lnTo>
                <a:lnTo>
                  <a:pt x="59502" y="2133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354348" y="769830"/>
            <a:ext cx="275590" cy="168275"/>
          </a:xfrm>
          <a:custGeom>
            <a:avLst/>
            <a:gdLst/>
            <a:ahLst/>
            <a:cxnLst/>
            <a:rect l="l" t="t" r="r" b="b"/>
            <a:pathLst>
              <a:path w="275589" h="168275">
                <a:moveTo>
                  <a:pt x="0" y="167842"/>
                </a:moveTo>
                <a:lnTo>
                  <a:pt x="15008" y="123311"/>
                </a:lnTo>
                <a:lnTo>
                  <a:pt x="41247" y="85632"/>
                </a:lnTo>
                <a:lnTo>
                  <a:pt x="76845" y="54804"/>
                </a:lnTo>
                <a:lnTo>
                  <a:pt x="119931" y="30827"/>
                </a:lnTo>
                <a:lnTo>
                  <a:pt x="168633" y="13700"/>
                </a:lnTo>
                <a:lnTo>
                  <a:pt x="221079" y="3425"/>
                </a:lnTo>
                <a:lnTo>
                  <a:pt x="275399" y="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619082" y="748500"/>
            <a:ext cx="59690" cy="43180"/>
          </a:xfrm>
          <a:custGeom>
            <a:avLst/>
            <a:gdLst/>
            <a:ahLst/>
            <a:cxnLst/>
            <a:rect l="l" t="t" r="r" b="b"/>
            <a:pathLst>
              <a:path w="59689" h="43179">
                <a:moveTo>
                  <a:pt x="0" y="0"/>
                </a:moveTo>
                <a:lnTo>
                  <a:pt x="4777" y="10661"/>
                </a:lnTo>
                <a:lnTo>
                  <a:pt x="6369" y="21330"/>
                </a:lnTo>
                <a:lnTo>
                  <a:pt x="4777" y="31992"/>
                </a:lnTo>
                <a:lnTo>
                  <a:pt x="0" y="42660"/>
                </a:lnTo>
                <a:lnTo>
                  <a:pt x="59490" y="2133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863487" y="937673"/>
            <a:ext cx="275590" cy="168275"/>
          </a:xfrm>
          <a:custGeom>
            <a:avLst/>
            <a:gdLst/>
            <a:ahLst/>
            <a:cxnLst/>
            <a:rect l="l" t="t" r="r" b="b"/>
            <a:pathLst>
              <a:path w="275589" h="168275">
                <a:moveTo>
                  <a:pt x="0" y="167830"/>
                </a:moveTo>
                <a:lnTo>
                  <a:pt x="54320" y="164405"/>
                </a:lnTo>
                <a:lnTo>
                  <a:pt x="106771" y="154130"/>
                </a:lnTo>
                <a:lnTo>
                  <a:pt x="155480" y="137004"/>
                </a:lnTo>
                <a:lnTo>
                  <a:pt x="198577" y="113028"/>
                </a:lnTo>
                <a:lnTo>
                  <a:pt x="234188" y="82202"/>
                </a:lnTo>
                <a:lnTo>
                  <a:pt x="260443" y="44526"/>
                </a:lnTo>
                <a:lnTo>
                  <a:pt x="275471" y="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745181" y="937673"/>
            <a:ext cx="275590" cy="168275"/>
          </a:xfrm>
          <a:custGeom>
            <a:avLst/>
            <a:gdLst/>
            <a:ahLst/>
            <a:cxnLst/>
            <a:rect l="l" t="t" r="r" b="b"/>
            <a:pathLst>
              <a:path w="275589" h="168275">
                <a:moveTo>
                  <a:pt x="0" y="167830"/>
                </a:moveTo>
                <a:lnTo>
                  <a:pt x="54325" y="164405"/>
                </a:lnTo>
                <a:lnTo>
                  <a:pt x="106779" y="154130"/>
                </a:lnTo>
                <a:lnTo>
                  <a:pt x="155490" y="137004"/>
                </a:lnTo>
                <a:lnTo>
                  <a:pt x="198588" y="113028"/>
                </a:lnTo>
                <a:lnTo>
                  <a:pt x="234200" y="82202"/>
                </a:lnTo>
                <a:lnTo>
                  <a:pt x="260455" y="44526"/>
                </a:lnTo>
                <a:lnTo>
                  <a:pt x="275483" y="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629747" y="937673"/>
            <a:ext cx="275590" cy="168275"/>
          </a:xfrm>
          <a:custGeom>
            <a:avLst/>
            <a:gdLst/>
            <a:ahLst/>
            <a:cxnLst/>
            <a:rect l="l" t="t" r="r" b="b"/>
            <a:pathLst>
              <a:path w="275589" h="168275">
                <a:moveTo>
                  <a:pt x="0" y="167830"/>
                </a:moveTo>
                <a:lnTo>
                  <a:pt x="54320" y="164405"/>
                </a:lnTo>
                <a:lnTo>
                  <a:pt x="106771" y="154130"/>
                </a:lnTo>
                <a:lnTo>
                  <a:pt x="155480" y="137004"/>
                </a:lnTo>
                <a:lnTo>
                  <a:pt x="198577" y="113028"/>
                </a:lnTo>
                <a:lnTo>
                  <a:pt x="234188" y="82202"/>
                </a:lnTo>
                <a:lnTo>
                  <a:pt x="260443" y="44526"/>
                </a:lnTo>
                <a:lnTo>
                  <a:pt x="275471" y="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588088" y="937673"/>
            <a:ext cx="275590" cy="168275"/>
          </a:xfrm>
          <a:custGeom>
            <a:avLst/>
            <a:gdLst/>
            <a:ahLst/>
            <a:cxnLst/>
            <a:rect l="l" t="t" r="r" b="b"/>
            <a:pathLst>
              <a:path w="275589" h="168275">
                <a:moveTo>
                  <a:pt x="0" y="0"/>
                </a:moveTo>
                <a:lnTo>
                  <a:pt x="15008" y="44526"/>
                </a:lnTo>
                <a:lnTo>
                  <a:pt x="41247" y="82202"/>
                </a:lnTo>
                <a:lnTo>
                  <a:pt x="76845" y="113028"/>
                </a:lnTo>
                <a:lnTo>
                  <a:pt x="119931" y="137004"/>
                </a:lnTo>
                <a:lnTo>
                  <a:pt x="168633" y="154130"/>
                </a:lnTo>
                <a:lnTo>
                  <a:pt x="221079" y="164405"/>
                </a:lnTo>
                <a:lnTo>
                  <a:pt x="275399" y="16783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852822" y="1084174"/>
            <a:ext cx="59690" cy="43180"/>
          </a:xfrm>
          <a:custGeom>
            <a:avLst/>
            <a:gdLst/>
            <a:ahLst/>
            <a:cxnLst/>
            <a:rect l="l" t="t" r="r" b="b"/>
            <a:pathLst>
              <a:path w="59689" h="43180">
                <a:moveTo>
                  <a:pt x="0" y="0"/>
                </a:moveTo>
                <a:lnTo>
                  <a:pt x="4777" y="10667"/>
                </a:lnTo>
                <a:lnTo>
                  <a:pt x="6370" y="21334"/>
                </a:lnTo>
                <a:lnTo>
                  <a:pt x="4777" y="31999"/>
                </a:lnTo>
                <a:lnTo>
                  <a:pt x="0" y="42660"/>
                </a:lnTo>
                <a:lnTo>
                  <a:pt x="59490" y="2133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469794" y="937673"/>
            <a:ext cx="275590" cy="168275"/>
          </a:xfrm>
          <a:custGeom>
            <a:avLst/>
            <a:gdLst/>
            <a:ahLst/>
            <a:cxnLst/>
            <a:rect l="l" t="t" r="r" b="b"/>
            <a:pathLst>
              <a:path w="275589" h="168275">
                <a:moveTo>
                  <a:pt x="0" y="0"/>
                </a:moveTo>
                <a:lnTo>
                  <a:pt x="15008" y="44526"/>
                </a:lnTo>
                <a:lnTo>
                  <a:pt x="41247" y="82202"/>
                </a:lnTo>
                <a:lnTo>
                  <a:pt x="76844" y="113028"/>
                </a:lnTo>
                <a:lnTo>
                  <a:pt x="119929" y="137004"/>
                </a:lnTo>
                <a:lnTo>
                  <a:pt x="168628" y="154130"/>
                </a:lnTo>
                <a:lnTo>
                  <a:pt x="221072" y="164405"/>
                </a:lnTo>
                <a:lnTo>
                  <a:pt x="275386" y="16783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734516" y="1084174"/>
            <a:ext cx="59690" cy="43180"/>
          </a:xfrm>
          <a:custGeom>
            <a:avLst/>
            <a:gdLst/>
            <a:ahLst/>
            <a:cxnLst/>
            <a:rect l="l" t="t" r="r" b="b"/>
            <a:pathLst>
              <a:path w="59689" h="43180">
                <a:moveTo>
                  <a:pt x="0" y="0"/>
                </a:moveTo>
                <a:lnTo>
                  <a:pt x="4784" y="10667"/>
                </a:lnTo>
                <a:lnTo>
                  <a:pt x="6379" y="21334"/>
                </a:lnTo>
                <a:lnTo>
                  <a:pt x="4784" y="31999"/>
                </a:lnTo>
                <a:lnTo>
                  <a:pt x="0" y="42660"/>
                </a:lnTo>
                <a:lnTo>
                  <a:pt x="59502" y="2133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354348" y="937673"/>
            <a:ext cx="275590" cy="168275"/>
          </a:xfrm>
          <a:custGeom>
            <a:avLst/>
            <a:gdLst/>
            <a:ahLst/>
            <a:cxnLst/>
            <a:rect l="l" t="t" r="r" b="b"/>
            <a:pathLst>
              <a:path w="275589" h="168275">
                <a:moveTo>
                  <a:pt x="0" y="0"/>
                </a:moveTo>
                <a:lnTo>
                  <a:pt x="15008" y="44526"/>
                </a:lnTo>
                <a:lnTo>
                  <a:pt x="41247" y="82202"/>
                </a:lnTo>
                <a:lnTo>
                  <a:pt x="76845" y="113028"/>
                </a:lnTo>
                <a:lnTo>
                  <a:pt x="119931" y="137004"/>
                </a:lnTo>
                <a:lnTo>
                  <a:pt x="168633" y="154130"/>
                </a:lnTo>
                <a:lnTo>
                  <a:pt x="221079" y="164405"/>
                </a:lnTo>
                <a:lnTo>
                  <a:pt x="275399" y="167830"/>
                </a:lnTo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619082" y="1084174"/>
            <a:ext cx="59690" cy="43180"/>
          </a:xfrm>
          <a:custGeom>
            <a:avLst/>
            <a:gdLst/>
            <a:ahLst/>
            <a:cxnLst/>
            <a:rect l="l" t="t" r="r" b="b"/>
            <a:pathLst>
              <a:path w="59689" h="43180">
                <a:moveTo>
                  <a:pt x="0" y="0"/>
                </a:moveTo>
                <a:lnTo>
                  <a:pt x="4777" y="10667"/>
                </a:lnTo>
                <a:lnTo>
                  <a:pt x="6370" y="21334"/>
                </a:lnTo>
                <a:lnTo>
                  <a:pt x="4777" y="31999"/>
                </a:lnTo>
                <a:lnTo>
                  <a:pt x="0" y="42660"/>
                </a:lnTo>
                <a:lnTo>
                  <a:pt x="59490" y="2133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 txBox="1"/>
          <p:nvPr/>
        </p:nvSpPr>
        <p:spPr>
          <a:xfrm>
            <a:off x="1825383" y="567761"/>
            <a:ext cx="11747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i="1" dirty="0">
                <a:latin typeface="Times New Roman"/>
                <a:cs typeface="Times New Roman"/>
              </a:rPr>
              <a:t>x</a:t>
            </a:r>
            <a:r>
              <a:rPr sz="975" spc="-7" baseline="-21367" dirty="0">
                <a:latin typeface="Times New Roman"/>
                <a:cs typeface="Times New Roman"/>
              </a:rPr>
              <a:t>1</a:t>
            </a:r>
            <a:endParaRPr sz="975" baseline="-21367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237067" y="711684"/>
            <a:ext cx="11303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i="1" dirty="0">
                <a:latin typeface="Times New Roman"/>
                <a:cs typeface="Times New Roman"/>
              </a:rPr>
              <a:t>x</a:t>
            </a:r>
            <a:r>
              <a:rPr sz="975" i="1" spc="-7" baseline="-21367" dirty="0">
                <a:latin typeface="Times New Roman"/>
                <a:cs typeface="Times New Roman"/>
              </a:rPr>
              <a:t>c</a:t>
            </a:r>
            <a:endParaRPr sz="975" baseline="-21367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324112" y="813625"/>
            <a:ext cx="5715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" dirty="0">
                <a:latin typeface="Times New Roman"/>
                <a:cs typeface="Times New Roman"/>
              </a:rPr>
              <a:t>1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120175" y="711611"/>
            <a:ext cx="11303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i="1" dirty="0">
                <a:latin typeface="Times New Roman"/>
                <a:cs typeface="Times New Roman"/>
              </a:rPr>
              <a:t>x</a:t>
            </a:r>
            <a:r>
              <a:rPr sz="975" i="1" spc="-7" baseline="-21367" dirty="0">
                <a:latin typeface="Times New Roman"/>
                <a:cs typeface="Times New Roman"/>
              </a:rPr>
              <a:t>c</a:t>
            </a:r>
            <a:endParaRPr sz="975" baseline="-21367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207220" y="813554"/>
            <a:ext cx="5715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" dirty="0">
                <a:latin typeface="Times New Roman"/>
                <a:cs typeface="Times New Roman"/>
              </a:rPr>
              <a:t>2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4051740" y="713151"/>
            <a:ext cx="113030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i="1" dirty="0">
                <a:latin typeface="Times New Roman"/>
                <a:cs typeface="Times New Roman"/>
              </a:rPr>
              <a:t>x</a:t>
            </a:r>
            <a:r>
              <a:rPr sz="975" i="1" spc="-7" baseline="-21367" dirty="0">
                <a:latin typeface="Times New Roman"/>
                <a:cs typeface="Times New Roman"/>
              </a:rPr>
              <a:t>c</a:t>
            </a:r>
            <a:endParaRPr sz="975" baseline="-21367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4138785" y="815093"/>
            <a:ext cx="57150" cy="101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500" spc="-5" dirty="0">
                <a:latin typeface="Times New Roman"/>
                <a:cs typeface="Times New Roman"/>
              </a:rPr>
              <a:t>3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695671" y="567761"/>
            <a:ext cx="11747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i="1" dirty="0">
                <a:latin typeface="Times New Roman"/>
                <a:cs typeface="Times New Roman"/>
              </a:rPr>
              <a:t>x</a:t>
            </a:r>
            <a:r>
              <a:rPr sz="975" spc="-7" baseline="-21367" dirty="0">
                <a:latin typeface="Times New Roman"/>
                <a:cs typeface="Times New Roman"/>
              </a:rPr>
              <a:t>2</a:t>
            </a:r>
            <a:endParaRPr sz="975" baseline="-21367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873572" y="1167795"/>
            <a:ext cx="66675" cy="1231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650" spc="-5" dirty="0">
                <a:latin typeface="Times New Roman"/>
                <a:cs typeface="Times New Roman"/>
              </a:rPr>
              <a:t>1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822685" y="1089976"/>
            <a:ext cx="12065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55" dirty="0">
                <a:latin typeface="Times New Roman"/>
                <a:cs typeface="Times New Roman"/>
              </a:rPr>
              <a:t>x</a:t>
            </a:r>
            <a:r>
              <a:rPr sz="1000" spc="25" dirty="0">
                <a:latin typeface="Calibri"/>
                <a:cs typeface="Calibri"/>
              </a:rPr>
              <a:t>’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742498" y="1167795"/>
            <a:ext cx="66675" cy="1231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650" spc="-5" dirty="0">
                <a:latin typeface="Times New Roman"/>
                <a:cs typeface="Times New Roman"/>
              </a:rPr>
              <a:t>2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691611" y="1089976"/>
            <a:ext cx="12065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55" dirty="0">
                <a:latin typeface="Times New Roman"/>
                <a:cs typeface="Times New Roman"/>
              </a:rPr>
              <a:t>x</a:t>
            </a:r>
            <a:r>
              <a:rPr sz="1000" spc="25" dirty="0">
                <a:latin typeface="Calibri"/>
                <a:cs typeface="Calibri"/>
              </a:rPr>
              <a:t>’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591384" y="567761"/>
            <a:ext cx="117475" cy="1631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i="1" dirty="0">
                <a:latin typeface="Times New Roman"/>
                <a:cs typeface="Times New Roman"/>
              </a:rPr>
              <a:t>x</a:t>
            </a:r>
            <a:r>
              <a:rPr sz="975" spc="-7" baseline="-21367" dirty="0">
                <a:latin typeface="Times New Roman"/>
                <a:cs typeface="Times New Roman"/>
              </a:rPr>
              <a:t>3</a:t>
            </a:r>
            <a:endParaRPr sz="975" baseline="-21367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641355" y="1169881"/>
            <a:ext cx="66675" cy="12318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650" spc="-5" dirty="0">
                <a:latin typeface="Times New Roman"/>
                <a:cs typeface="Times New Roman"/>
              </a:rPr>
              <a:t>3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3590469" y="1092062"/>
            <a:ext cx="12065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55" dirty="0">
                <a:latin typeface="Times New Roman"/>
                <a:cs typeface="Times New Roman"/>
              </a:rPr>
              <a:t>x</a:t>
            </a:r>
            <a:r>
              <a:rPr sz="1000" spc="25" dirty="0">
                <a:latin typeface="Calibri"/>
                <a:cs typeface="Calibri"/>
              </a:rPr>
              <a:t>’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1565877" y="916777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20509" y="0"/>
                </a:moveTo>
                <a:lnTo>
                  <a:pt x="12536" y="1614"/>
                </a:lnTo>
                <a:lnTo>
                  <a:pt x="6015" y="6015"/>
                </a:lnTo>
                <a:lnTo>
                  <a:pt x="1614" y="12536"/>
                </a:lnTo>
                <a:lnTo>
                  <a:pt x="0" y="20509"/>
                </a:lnTo>
                <a:lnTo>
                  <a:pt x="1614" y="28478"/>
                </a:lnTo>
                <a:lnTo>
                  <a:pt x="6015" y="34999"/>
                </a:lnTo>
                <a:lnTo>
                  <a:pt x="12536" y="39403"/>
                </a:lnTo>
                <a:lnTo>
                  <a:pt x="20509" y="41019"/>
                </a:lnTo>
                <a:lnTo>
                  <a:pt x="28478" y="39403"/>
                </a:lnTo>
                <a:lnTo>
                  <a:pt x="34999" y="34999"/>
                </a:lnTo>
                <a:lnTo>
                  <a:pt x="39403" y="28478"/>
                </a:lnTo>
                <a:lnTo>
                  <a:pt x="41019" y="20509"/>
                </a:lnTo>
                <a:lnTo>
                  <a:pt x="39403" y="12536"/>
                </a:lnTo>
                <a:lnTo>
                  <a:pt x="34999" y="6015"/>
                </a:lnTo>
                <a:lnTo>
                  <a:pt x="28478" y="1614"/>
                </a:lnTo>
                <a:lnTo>
                  <a:pt x="205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565877" y="916777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0" y="20509"/>
                </a:moveTo>
                <a:lnTo>
                  <a:pt x="1614" y="12536"/>
                </a:lnTo>
                <a:lnTo>
                  <a:pt x="6015" y="6015"/>
                </a:lnTo>
                <a:lnTo>
                  <a:pt x="12536" y="1614"/>
                </a:lnTo>
                <a:lnTo>
                  <a:pt x="20509" y="0"/>
                </a:lnTo>
                <a:lnTo>
                  <a:pt x="28478" y="1614"/>
                </a:lnTo>
                <a:lnTo>
                  <a:pt x="34999" y="6015"/>
                </a:lnTo>
                <a:lnTo>
                  <a:pt x="39403" y="12536"/>
                </a:lnTo>
                <a:lnTo>
                  <a:pt x="41019" y="20509"/>
                </a:lnTo>
                <a:lnTo>
                  <a:pt x="39403" y="28478"/>
                </a:lnTo>
                <a:lnTo>
                  <a:pt x="34999" y="34999"/>
                </a:lnTo>
                <a:lnTo>
                  <a:pt x="28478" y="39403"/>
                </a:lnTo>
                <a:lnTo>
                  <a:pt x="20509" y="41019"/>
                </a:lnTo>
                <a:lnTo>
                  <a:pt x="12536" y="39403"/>
                </a:lnTo>
                <a:lnTo>
                  <a:pt x="6015" y="34999"/>
                </a:lnTo>
                <a:lnTo>
                  <a:pt x="1614" y="28478"/>
                </a:lnTo>
                <a:lnTo>
                  <a:pt x="0" y="20509"/>
                </a:lnTo>
                <a:close/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118967" y="916777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20509" y="0"/>
                </a:moveTo>
                <a:lnTo>
                  <a:pt x="12541" y="1614"/>
                </a:lnTo>
                <a:lnTo>
                  <a:pt x="6020" y="6015"/>
                </a:lnTo>
                <a:lnTo>
                  <a:pt x="1616" y="12536"/>
                </a:lnTo>
                <a:lnTo>
                  <a:pt x="0" y="20509"/>
                </a:lnTo>
                <a:lnTo>
                  <a:pt x="1616" y="28478"/>
                </a:lnTo>
                <a:lnTo>
                  <a:pt x="6020" y="34999"/>
                </a:lnTo>
                <a:lnTo>
                  <a:pt x="12541" y="39403"/>
                </a:lnTo>
                <a:lnTo>
                  <a:pt x="20509" y="41019"/>
                </a:lnTo>
                <a:lnTo>
                  <a:pt x="28483" y="39403"/>
                </a:lnTo>
                <a:lnTo>
                  <a:pt x="35003" y="34999"/>
                </a:lnTo>
                <a:lnTo>
                  <a:pt x="39404" y="28478"/>
                </a:lnTo>
                <a:lnTo>
                  <a:pt x="41019" y="20509"/>
                </a:lnTo>
                <a:lnTo>
                  <a:pt x="39404" y="12536"/>
                </a:lnTo>
                <a:lnTo>
                  <a:pt x="35003" y="6015"/>
                </a:lnTo>
                <a:lnTo>
                  <a:pt x="28483" y="1614"/>
                </a:lnTo>
                <a:lnTo>
                  <a:pt x="205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118967" y="916777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0" y="20509"/>
                </a:moveTo>
                <a:lnTo>
                  <a:pt x="1616" y="12536"/>
                </a:lnTo>
                <a:lnTo>
                  <a:pt x="6020" y="6015"/>
                </a:lnTo>
                <a:lnTo>
                  <a:pt x="12541" y="1614"/>
                </a:lnTo>
                <a:lnTo>
                  <a:pt x="20509" y="0"/>
                </a:lnTo>
                <a:lnTo>
                  <a:pt x="28483" y="1614"/>
                </a:lnTo>
                <a:lnTo>
                  <a:pt x="35003" y="6015"/>
                </a:lnTo>
                <a:lnTo>
                  <a:pt x="39404" y="12536"/>
                </a:lnTo>
                <a:lnTo>
                  <a:pt x="41019" y="20509"/>
                </a:lnTo>
                <a:lnTo>
                  <a:pt x="39404" y="28478"/>
                </a:lnTo>
                <a:lnTo>
                  <a:pt x="35003" y="34999"/>
                </a:lnTo>
                <a:lnTo>
                  <a:pt x="28483" y="39403"/>
                </a:lnTo>
                <a:lnTo>
                  <a:pt x="20509" y="41019"/>
                </a:lnTo>
                <a:lnTo>
                  <a:pt x="12541" y="39403"/>
                </a:lnTo>
                <a:lnTo>
                  <a:pt x="6020" y="34999"/>
                </a:lnTo>
                <a:lnTo>
                  <a:pt x="1616" y="28478"/>
                </a:lnTo>
                <a:lnTo>
                  <a:pt x="0" y="20509"/>
                </a:lnTo>
                <a:close/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3003256" y="916777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20509" y="0"/>
                </a:moveTo>
                <a:lnTo>
                  <a:pt x="12541" y="1614"/>
                </a:lnTo>
                <a:lnTo>
                  <a:pt x="6020" y="6015"/>
                </a:lnTo>
                <a:lnTo>
                  <a:pt x="1616" y="12536"/>
                </a:lnTo>
                <a:lnTo>
                  <a:pt x="0" y="20509"/>
                </a:lnTo>
                <a:lnTo>
                  <a:pt x="1616" y="28478"/>
                </a:lnTo>
                <a:lnTo>
                  <a:pt x="6020" y="34999"/>
                </a:lnTo>
                <a:lnTo>
                  <a:pt x="12541" y="39403"/>
                </a:lnTo>
                <a:lnTo>
                  <a:pt x="20509" y="41019"/>
                </a:lnTo>
                <a:lnTo>
                  <a:pt x="28478" y="39403"/>
                </a:lnTo>
                <a:lnTo>
                  <a:pt x="34999" y="34999"/>
                </a:lnTo>
                <a:lnTo>
                  <a:pt x="39403" y="28478"/>
                </a:lnTo>
                <a:lnTo>
                  <a:pt x="41019" y="20509"/>
                </a:lnTo>
                <a:lnTo>
                  <a:pt x="39403" y="12536"/>
                </a:lnTo>
                <a:lnTo>
                  <a:pt x="34999" y="6015"/>
                </a:lnTo>
                <a:lnTo>
                  <a:pt x="28478" y="1614"/>
                </a:lnTo>
                <a:lnTo>
                  <a:pt x="205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3003256" y="916777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0" y="20509"/>
                </a:moveTo>
                <a:lnTo>
                  <a:pt x="1616" y="12536"/>
                </a:lnTo>
                <a:lnTo>
                  <a:pt x="6020" y="6015"/>
                </a:lnTo>
                <a:lnTo>
                  <a:pt x="12541" y="1614"/>
                </a:lnTo>
                <a:lnTo>
                  <a:pt x="20509" y="0"/>
                </a:lnTo>
                <a:lnTo>
                  <a:pt x="28478" y="1614"/>
                </a:lnTo>
                <a:lnTo>
                  <a:pt x="34999" y="6015"/>
                </a:lnTo>
                <a:lnTo>
                  <a:pt x="39403" y="12536"/>
                </a:lnTo>
                <a:lnTo>
                  <a:pt x="41019" y="20509"/>
                </a:lnTo>
                <a:lnTo>
                  <a:pt x="39403" y="28478"/>
                </a:lnTo>
                <a:lnTo>
                  <a:pt x="34999" y="34999"/>
                </a:lnTo>
                <a:lnTo>
                  <a:pt x="28478" y="39403"/>
                </a:lnTo>
                <a:lnTo>
                  <a:pt x="20509" y="41019"/>
                </a:lnTo>
                <a:lnTo>
                  <a:pt x="12541" y="39403"/>
                </a:lnTo>
                <a:lnTo>
                  <a:pt x="6020" y="34999"/>
                </a:lnTo>
                <a:lnTo>
                  <a:pt x="1616" y="28478"/>
                </a:lnTo>
                <a:lnTo>
                  <a:pt x="0" y="20509"/>
                </a:lnTo>
                <a:close/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3885239" y="916777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20497" y="0"/>
                </a:moveTo>
                <a:lnTo>
                  <a:pt x="12530" y="1614"/>
                </a:lnTo>
                <a:lnTo>
                  <a:pt x="6014" y="6015"/>
                </a:lnTo>
                <a:lnTo>
                  <a:pt x="1614" y="12536"/>
                </a:lnTo>
                <a:lnTo>
                  <a:pt x="0" y="20509"/>
                </a:lnTo>
                <a:lnTo>
                  <a:pt x="1614" y="28478"/>
                </a:lnTo>
                <a:lnTo>
                  <a:pt x="6014" y="34999"/>
                </a:lnTo>
                <a:lnTo>
                  <a:pt x="12530" y="39403"/>
                </a:lnTo>
                <a:lnTo>
                  <a:pt x="20497" y="41019"/>
                </a:lnTo>
                <a:lnTo>
                  <a:pt x="28471" y="39403"/>
                </a:lnTo>
                <a:lnTo>
                  <a:pt x="34991" y="34999"/>
                </a:lnTo>
                <a:lnTo>
                  <a:pt x="39392" y="28478"/>
                </a:lnTo>
                <a:lnTo>
                  <a:pt x="41007" y="20509"/>
                </a:lnTo>
                <a:lnTo>
                  <a:pt x="39392" y="12536"/>
                </a:lnTo>
                <a:lnTo>
                  <a:pt x="34991" y="6015"/>
                </a:lnTo>
                <a:lnTo>
                  <a:pt x="28471" y="1614"/>
                </a:lnTo>
                <a:lnTo>
                  <a:pt x="2049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885239" y="916777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0" y="20509"/>
                </a:moveTo>
                <a:lnTo>
                  <a:pt x="1614" y="12536"/>
                </a:lnTo>
                <a:lnTo>
                  <a:pt x="6014" y="6015"/>
                </a:lnTo>
                <a:lnTo>
                  <a:pt x="12530" y="1614"/>
                </a:lnTo>
                <a:lnTo>
                  <a:pt x="20497" y="0"/>
                </a:lnTo>
                <a:lnTo>
                  <a:pt x="28471" y="1614"/>
                </a:lnTo>
                <a:lnTo>
                  <a:pt x="34991" y="6015"/>
                </a:lnTo>
                <a:lnTo>
                  <a:pt x="39392" y="12536"/>
                </a:lnTo>
                <a:lnTo>
                  <a:pt x="41007" y="20509"/>
                </a:lnTo>
                <a:lnTo>
                  <a:pt x="39392" y="28478"/>
                </a:lnTo>
                <a:lnTo>
                  <a:pt x="34991" y="34999"/>
                </a:lnTo>
                <a:lnTo>
                  <a:pt x="28471" y="39403"/>
                </a:lnTo>
                <a:lnTo>
                  <a:pt x="20497" y="41019"/>
                </a:lnTo>
                <a:lnTo>
                  <a:pt x="12530" y="39403"/>
                </a:lnTo>
                <a:lnTo>
                  <a:pt x="6014" y="34999"/>
                </a:lnTo>
                <a:lnTo>
                  <a:pt x="1614" y="28478"/>
                </a:lnTo>
                <a:lnTo>
                  <a:pt x="0" y="20509"/>
                </a:lnTo>
                <a:close/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444941" y="916777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20509" y="0"/>
                </a:moveTo>
                <a:lnTo>
                  <a:pt x="12541" y="1614"/>
                </a:lnTo>
                <a:lnTo>
                  <a:pt x="6020" y="6015"/>
                </a:lnTo>
                <a:lnTo>
                  <a:pt x="1616" y="12536"/>
                </a:lnTo>
                <a:lnTo>
                  <a:pt x="0" y="20509"/>
                </a:lnTo>
                <a:lnTo>
                  <a:pt x="1616" y="28478"/>
                </a:lnTo>
                <a:lnTo>
                  <a:pt x="6020" y="34999"/>
                </a:lnTo>
                <a:lnTo>
                  <a:pt x="12541" y="39403"/>
                </a:lnTo>
                <a:lnTo>
                  <a:pt x="20509" y="41019"/>
                </a:lnTo>
                <a:lnTo>
                  <a:pt x="28478" y="39403"/>
                </a:lnTo>
                <a:lnTo>
                  <a:pt x="34999" y="34999"/>
                </a:lnTo>
                <a:lnTo>
                  <a:pt x="39403" y="28478"/>
                </a:lnTo>
                <a:lnTo>
                  <a:pt x="41019" y="20509"/>
                </a:lnTo>
                <a:lnTo>
                  <a:pt x="39403" y="12536"/>
                </a:lnTo>
                <a:lnTo>
                  <a:pt x="34999" y="6015"/>
                </a:lnTo>
                <a:lnTo>
                  <a:pt x="28478" y="1614"/>
                </a:lnTo>
                <a:lnTo>
                  <a:pt x="2050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444941" y="916777"/>
            <a:ext cx="41275" cy="41275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0" y="20509"/>
                </a:moveTo>
                <a:lnTo>
                  <a:pt x="1616" y="12536"/>
                </a:lnTo>
                <a:lnTo>
                  <a:pt x="6020" y="6015"/>
                </a:lnTo>
                <a:lnTo>
                  <a:pt x="12541" y="1614"/>
                </a:lnTo>
                <a:lnTo>
                  <a:pt x="20509" y="0"/>
                </a:lnTo>
                <a:lnTo>
                  <a:pt x="28478" y="1614"/>
                </a:lnTo>
                <a:lnTo>
                  <a:pt x="34999" y="6015"/>
                </a:lnTo>
                <a:lnTo>
                  <a:pt x="39403" y="12536"/>
                </a:lnTo>
                <a:lnTo>
                  <a:pt x="41019" y="20509"/>
                </a:lnTo>
                <a:lnTo>
                  <a:pt x="39403" y="28478"/>
                </a:lnTo>
                <a:lnTo>
                  <a:pt x="34999" y="34999"/>
                </a:lnTo>
                <a:lnTo>
                  <a:pt x="28478" y="39403"/>
                </a:lnTo>
                <a:lnTo>
                  <a:pt x="20509" y="41019"/>
                </a:lnTo>
                <a:lnTo>
                  <a:pt x="12541" y="39403"/>
                </a:lnTo>
                <a:lnTo>
                  <a:pt x="6020" y="34999"/>
                </a:lnTo>
                <a:lnTo>
                  <a:pt x="1616" y="28478"/>
                </a:lnTo>
                <a:lnTo>
                  <a:pt x="0" y="20509"/>
                </a:lnTo>
                <a:close/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 flipH="1">
            <a:off x="3338539" y="9125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0" y="20509"/>
                </a:moveTo>
                <a:lnTo>
                  <a:pt x="1616" y="12536"/>
                </a:lnTo>
                <a:lnTo>
                  <a:pt x="6020" y="6015"/>
                </a:lnTo>
                <a:lnTo>
                  <a:pt x="12541" y="1614"/>
                </a:lnTo>
                <a:lnTo>
                  <a:pt x="20509" y="0"/>
                </a:lnTo>
                <a:lnTo>
                  <a:pt x="28478" y="1614"/>
                </a:lnTo>
                <a:lnTo>
                  <a:pt x="34999" y="6015"/>
                </a:lnTo>
                <a:lnTo>
                  <a:pt x="39403" y="12536"/>
                </a:lnTo>
                <a:lnTo>
                  <a:pt x="41019" y="20509"/>
                </a:lnTo>
                <a:lnTo>
                  <a:pt x="39403" y="28478"/>
                </a:lnTo>
                <a:lnTo>
                  <a:pt x="34999" y="34999"/>
                </a:lnTo>
                <a:lnTo>
                  <a:pt x="28478" y="39403"/>
                </a:lnTo>
                <a:lnTo>
                  <a:pt x="20509" y="41019"/>
                </a:lnTo>
                <a:lnTo>
                  <a:pt x="12541" y="39403"/>
                </a:lnTo>
                <a:lnTo>
                  <a:pt x="6020" y="34999"/>
                </a:lnTo>
                <a:lnTo>
                  <a:pt x="1616" y="28478"/>
                </a:lnTo>
                <a:lnTo>
                  <a:pt x="0" y="20509"/>
                </a:lnTo>
                <a:close/>
              </a:path>
            </a:pathLst>
          </a:custGeom>
          <a:solidFill>
            <a:schemeClr val="bg1"/>
          </a:solidFill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 flipH="1">
            <a:off x="4259950" y="913884"/>
            <a:ext cx="45719" cy="45719"/>
          </a:xfrm>
          <a:custGeom>
            <a:avLst/>
            <a:gdLst/>
            <a:ahLst/>
            <a:cxnLst/>
            <a:rect l="l" t="t" r="r" b="b"/>
            <a:pathLst>
              <a:path w="41275" h="41275">
                <a:moveTo>
                  <a:pt x="0" y="20509"/>
                </a:moveTo>
                <a:lnTo>
                  <a:pt x="1616" y="12536"/>
                </a:lnTo>
                <a:lnTo>
                  <a:pt x="6020" y="6015"/>
                </a:lnTo>
                <a:lnTo>
                  <a:pt x="12541" y="1614"/>
                </a:lnTo>
                <a:lnTo>
                  <a:pt x="20509" y="0"/>
                </a:lnTo>
                <a:lnTo>
                  <a:pt x="28483" y="1614"/>
                </a:lnTo>
                <a:lnTo>
                  <a:pt x="35003" y="6015"/>
                </a:lnTo>
                <a:lnTo>
                  <a:pt x="39404" y="12536"/>
                </a:lnTo>
                <a:lnTo>
                  <a:pt x="41019" y="20509"/>
                </a:lnTo>
                <a:lnTo>
                  <a:pt x="39404" y="28478"/>
                </a:lnTo>
                <a:lnTo>
                  <a:pt x="35003" y="34999"/>
                </a:lnTo>
                <a:lnTo>
                  <a:pt x="28483" y="39403"/>
                </a:lnTo>
                <a:lnTo>
                  <a:pt x="20509" y="41019"/>
                </a:lnTo>
                <a:lnTo>
                  <a:pt x="12541" y="39403"/>
                </a:lnTo>
                <a:lnTo>
                  <a:pt x="6020" y="34999"/>
                </a:lnTo>
                <a:lnTo>
                  <a:pt x="1616" y="28478"/>
                </a:lnTo>
                <a:lnTo>
                  <a:pt x="0" y="20509"/>
                </a:lnTo>
                <a:close/>
              </a:path>
            </a:pathLst>
          </a:custGeom>
          <a:ln w="1206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106" name="object 10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object 103"/>
              <p:cNvSpPr txBox="1"/>
              <p:nvPr/>
            </p:nvSpPr>
            <p:spPr>
              <a:xfrm>
                <a:off x="167297" y="1675782"/>
                <a:ext cx="4260816" cy="1256113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538163" marR="5080" indent="-357188">
                  <a:lnSpc>
                    <a:spcPct val="100000"/>
                  </a:lnSpc>
                  <a:spcBef>
                    <a:spcPts val="95"/>
                  </a:spcBef>
                </a:pPr>
                <a:r>
                  <a:rPr lang="cs-CZ" sz="1050" spc="-40" dirty="0" smtClean="0">
                    <a:solidFill>
                      <a:srgbClr val="707F9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Obrázek </a:t>
                </a:r>
                <a:r>
                  <a:rPr lang="cs-CZ" sz="1050" spc="-30" dirty="0">
                    <a:solidFill>
                      <a:srgbClr val="707F9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5:</a:t>
                </a:r>
                <a:r>
                  <a:rPr lang="cs-CZ" sz="1050" spc="-3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cs-CZ" sz="1050" spc="-3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Systém s celkovou redundancí (a) a systém redundancí prvků včetně přepínačů</a:t>
                </a:r>
                <a:r>
                  <a:rPr lang="cs-CZ" sz="1050" spc="-35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.</a:t>
                </a:r>
                <a:endParaRPr lang="cs-CZ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>
                  <a:lnSpc>
                    <a:spcPct val="100000"/>
                  </a:lnSpc>
                </a:pPr>
                <a:endParaRPr lang="cs-CZ" sz="1000" dirty="0">
                  <a:latin typeface="Times New Roman"/>
                  <a:cs typeface="Times New Roman"/>
                </a:endParaRPr>
              </a:p>
              <a:p>
                <a:pPr marL="90488" indent="-90488">
                  <a:lnSpc>
                    <a:spcPct val="100000"/>
                  </a:lnSpc>
                  <a:spcBef>
                    <a:spcPts val="5"/>
                  </a:spcBef>
                  <a:buFont typeface="Arial" panose="020B0604020202020204" pitchFamily="34" charset="0"/>
                  <a:buChar char="•"/>
                </a:pPr>
                <a:r>
                  <a:rPr lang="cs-CZ" sz="1050" spc="-6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Pro variantu </a:t>
                </a:r>
                <a:r>
                  <a:rPr lang="cs-CZ" sz="1050" spc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(a) platí:</a:t>
                </a:r>
                <a:endParaRPr lang="cs-CZ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719138" marR="706755">
                  <a:lnSpc>
                    <a:spcPct val="125299"/>
                  </a:lnSpc>
                </a:pPr>
                <a:r>
                  <a:rPr lang="cs-CZ" sz="1050" i="1" spc="-65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</a:t>
                </a:r>
                <a:r>
                  <a:rPr lang="cs-CZ" sz="1200" i="1" spc="-97" baseline="-10416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</a:t>
                </a:r>
                <a:r>
                  <a:rPr lang="cs-CZ" sz="1200" i="1" spc="-30" baseline="-10416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cs-CZ" sz="1050" spc="19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cs-CZ" sz="1050" i="1" spc="-4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</a:t>
                </a:r>
                <a:r>
                  <a:rPr lang="cs-CZ" sz="1050" i="1" spc="-204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cs-CZ" sz="1050" spc="-4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(</a:t>
                </a:r>
                <a:r>
                  <a:rPr lang="cs-CZ" sz="1050" i="1" spc="-4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 </a:t>
                </a:r>
                <a:r>
                  <a:rPr lang="cs-CZ" sz="1200" spc="-60" baseline="-10416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r>
                  <a:rPr lang="cs-CZ" sz="1050" i="1" spc="-4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 </a:t>
                </a:r>
                <a:r>
                  <a:rPr lang="cs-CZ" sz="1200" spc="-60" baseline="-10416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r>
                  <a:rPr lang="cs-CZ" sz="1050" i="1" spc="-4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 </a:t>
                </a:r>
                <a:r>
                  <a:rPr lang="cs-CZ" sz="1200" spc="-60" baseline="-10416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  <a:r>
                  <a:rPr lang="cs-CZ" sz="1200" spc="37" baseline="-10416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cs-CZ" sz="1050" spc="19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+</a:t>
                </a:r>
                <a:r>
                  <a:rPr lang="cs-CZ" sz="1050" spc="-5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cs-CZ" sz="1050" i="1" spc="-155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 </a:t>
                </a:r>
                <a:r>
                  <a:rPr lang="cs-CZ" sz="1200" spc="-232" baseline="-20833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r>
                  <a:rPr lang="cs-CZ" sz="12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ʹ</a:t>
                </a:r>
                <a:r>
                  <a:rPr lang="cs-CZ" sz="1050" i="1" spc="-155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 </a:t>
                </a:r>
                <a:r>
                  <a:rPr lang="cs-CZ" sz="1200" spc="-232" baseline="-20833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r>
                  <a:rPr lang="cs-CZ" sz="1200" spc="-165" baseline="27777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ʹ</a:t>
                </a:r>
                <a:r>
                  <a:rPr lang="cs-CZ" sz="1050" i="1" spc="-155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 </a:t>
                </a:r>
                <a:r>
                  <a:rPr lang="cs-CZ" sz="1200" spc="-232" baseline="-20833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  <a:r>
                  <a:rPr lang="cs-CZ" sz="1200" spc="-165" baseline="27777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cs-CZ" sz="105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ʹ</a:t>
                </a:r>
                <a:r>
                  <a:rPr lang="cs-CZ" sz="1050" spc="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</a:t>
                </a:r>
                <a:r>
                  <a:rPr lang="cs-CZ" sz="1050" i="1" spc="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</a:t>
                </a:r>
                <a:r>
                  <a:rPr lang="cs-CZ" sz="1050" i="1" spc="-204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cs-CZ" sz="1050" spc="-5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(</a:t>
                </a:r>
                <a:r>
                  <a:rPr lang="cs-CZ" sz="1050" i="1" spc="-5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</a:t>
                </a:r>
                <a:r>
                  <a:rPr lang="cs-CZ" sz="1200" i="1" spc="-7" baseline="-10416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</a:t>
                </a:r>
                <a:r>
                  <a:rPr lang="cs-CZ" sz="1200" i="1" spc="-165" baseline="-10416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cs-CZ" sz="1050" spc="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</a:t>
                </a:r>
                <a:endParaRPr lang="en-US" sz="1050" spc="5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87313"/>
                <a:r>
                  <a:rPr lang="cs-CZ" sz="105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Pokud systém tvoří </a:t>
                </a:r>
                <a:r>
                  <a:rPr lang="cs-CZ" sz="1050" dirty="0" err="1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IIU</a:t>
                </a:r>
                <a:r>
                  <a:rPr lang="cs-CZ" sz="105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a spolehlivost přepínače</a:t>
                </a:r>
                <a:r>
                  <a:rPr lang="cs-CZ" sz="1050" spc="-6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vztahem </a:t>
                </a:r>
                <a14:m>
                  <m:oMath xmlns:m="http://schemas.openxmlformats.org/officeDocument/2006/math">
                    <m:r>
                      <a:rPr lang="cs-CZ" sz="1050" i="1" spc="-6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𝑃</m:t>
                    </m:r>
                    <m:r>
                      <a:rPr lang="cs-CZ" sz="1050" i="1" spc="-6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(</m:t>
                    </m:r>
                    <m:sSub>
                      <m:sSubPr>
                        <m:ctrlPr>
                          <a:rPr lang="cs-CZ" sz="1050" i="1" spc="-6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sSubPr>
                      <m:e>
                        <m:r>
                          <a:rPr lang="cs-CZ" sz="1050" i="1" spc="-6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</m:e>
                      <m:sub>
                        <m:r>
                          <a:rPr lang="cs-CZ" sz="1050" i="1" spc="-6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𝑐</m:t>
                        </m:r>
                      </m:sub>
                    </m:sSub>
                    <m:r>
                      <a:rPr lang="cs-CZ" sz="1050" i="1" spc="-6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)=</m:t>
                    </m:r>
                    <m:r>
                      <a:rPr lang="cs-CZ" sz="1050" i="1" spc="-6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𝐾</m:t>
                    </m:r>
                    <m:r>
                      <a:rPr lang="en-US" sz="1050" i="1" spc="-6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∗</m:t>
                    </m:r>
                    <m:r>
                      <a:rPr lang="en-US" sz="1050" i="1" spc="-60"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𝑝</m:t>
                    </m:r>
                  </m:oMath>
                </a14:m>
                <a:endParaRPr lang="cs-CZ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717550">
                  <a:lnSpc>
                    <a:spcPct val="100000"/>
                  </a:lnSpc>
                  <a:spcBef>
                    <a:spcPts val="400"/>
                  </a:spcBef>
                </a:pPr>
                <a:r>
                  <a:rPr lang="cs-CZ" sz="1050" i="1" spc="-65" dirty="0" err="1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</a:t>
                </a:r>
                <a:r>
                  <a:rPr lang="cs-CZ" sz="1200" i="1" spc="-97" baseline="-10416" dirty="0" err="1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</a:t>
                </a:r>
                <a:r>
                  <a:rPr lang="cs-CZ" sz="1200" i="1" spc="-97" baseline="-10416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 </a:t>
                </a:r>
                <a:r>
                  <a:rPr lang="cs-CZ" sz="1050" spc="19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lang="cs-CZ" sz="1050" spc="-3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(2</a:t>
                </a:r>
                <a:r>
                  <a:rPr lang="cs-CZ" sz="1050" i="1" spc="-3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 </a:t>
                </a:r>
                <a:r>
                  <a:rPr lang="cs-CZ" sz="1200" spc="-44" baseline="27777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 </a:t>
                </a:r>
                <a:r>
                  <a:rPr lang="cs-CZ" sz="1050" i="1" spc="19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−</a:t>
                </a:r>
                <a:r>
                  <a:rPr lang="cs-CZ" sz="1050" i="1" spc="-195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cs-CZ" sz="1050" i="1" spc="-5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 </a:t>
                </a:r>
                <a:r>
                  <a:rPr lang="cs-CZ" sz="1200" spc="-7" baseline="27777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6</a:t>
                </a:r>
                <a:r>
                  <a:rPr lang="cs-CZ" sz="1050" spc="-5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</a:t>
                </a:r>
                <a:r>
                  <a:rPr lang="cs-CZ" sz="1050" i="1" spc="-5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Kp</a:t>
                </a:r>
                <a:endParaRPr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03" name="object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297" y="1675782"/>
                <a:ext cx="4260816" cy="1256113"/>
              </a:xfrm>
              <a:prstGeom prst="rect">
                <a:avLst/>
              </a:prstGeom>
              <a:blipFill>
                <a:blip r:embed="rId3"/>
                <a:stretch>
                  <a:fillRect l="-1860" t="-1942" r="-1574" b="-5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5"/>
          <p:cNvSpPr/>
          <p:nvPr/>
        </p:nvSpPr>
        <p:spPr>
          <a:xfrm>
            <a:off x="134513" y="461555"/>
            <a:ext cx="4392000" cy="28637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34118" y="650795"/>
            <a:ext cx="4338000" cy="2591004"/>
          </a:xfrm>
          <a:custGeom>
            <a:avLst/>
            <a:gdLst/>
            <a:ahLst/>
            <a:cxnLst/>
            <a:rect l="l" t="t" r="r" b="b"/>
            <a:pathLst>
              <a:path w="4349750" h="2407920">
                <a:moveTo>
                  <a:pt x="4349657" y="0"/>
                </a:moveTo>
                <a:lnTo>
                  <a:pt x="0" y="0"/>
                </a:lnTo>
                <a:lnTo>
                  <a:pt x="0" y="2356690"/>
                </a:lnTo>
                <a:lnTo>
                  <a:pt x="4008" y="2376415"/>
                </a:lnTo>
                <a:lnTo>
                  <a:pt x="14922" y="2392568"/>
                </a:lnTo>
                <a:lnTo>
                  <a:pt x="31075" y="2403482"/>
                </a:lnTo>
                <a:lnTo>
                  <a:pt x="50800" y="2407491"/>
                </a:lnTo>
                <a:lnTo>
                  <a:pt x="4298856" y="2407491"/>
                </a:lnTo>
                <a:lnTo>
                  <a:pt x="4318581" y="2403482"/>
                </a:lnTo>
                <a:lnTo>
                  <a:pt x="4334734" y="2392568"/>
                </a:lnTo>
                <a:lnTo>
                  <a:pt x="4345648" y="2376415"/>
                </a:lnTo>
                <a:lnTo>
                  <a:pt x="4349657" y="2356690"/>
                </a:lnTo>
                <a:lnTo>
                  <a:pt x="4349657" y="0"/>
                </a:lnTo>
                <a:close/>
              </a:path>
            </a:pathLst>
          </a:custGeom>
          <a:solidFill>
            <a:srgbClr val="E5EF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2712085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-50" dirty="0" smtClean="0"/>
              <a:t>Redundance prvků systému</a:t>
            </a:r>
            <a:endParaRPr spc="-55" dirty="0"/>
          </a:p>
        </p:txBody>
      </p:sp>
      <p:sp>
        <p:nvSpPr>
          <p:cNvPr id="3" name="object 3"/>
          <p:cNvSpPr/>
          <p:nvPr/>
        </p:nvSpPr>
        <p:spPr>
          <a:xfrm>
            <a:off x="129196" y="394195"/>
            <a:ext cx="4349750" cy="202565"/>
          </a:xfrm>
          <a:custGeom>
            <a:avLst/>
            <a:gdLst/>
            <a:ahLst/>
            <a:cxnLst/>
            <a:rect l="l" t="t" r="r" b="b"/>
            <a:pathLst>
              <a:path w="4349750" h="202565">
                <a:moveTo>
                  <a:pt x="4298856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201952"/>
                </a:lnTo>
                <a:lnTo>
                  <a:pt x="4349657" y="201952"/>
                </a:lnTo>
                <a:lnTo>
                  <a:pt x="4349657" y="50800"/>
                </a:lnTo>
                <a:lnTo>
                  <a:pt x="4345648" y="31075"/>
                </a:lnTo>
                <a:lnTo>
                  <a:pt x="4334734" y="14922"/>
                </a:lnTo>
                <a:lnTo>
                  <a:pt x="4318581" y="4008"/>
                </a:lnTo>
                <a:lnTo>
                  <a:pt x="4298856" y="0"/>
                </a:lnTo>
                <a:close/>
              </a:path>
            </a:pathLst>
          </a:custGeom>
          <a:solidFill>
            <a:srgbClr val="005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78853" y="476498"/>
            <a:ext cx="0" cy="2527300"/>
          </a:xfrm>
          <a:custGeom>
            <a:avLst/>
            <a:gdLst/>
            <a:ahLst/>
            <a:cxnLst/>
            <a:rect l="l" t="t" r="r" b="b"/>
            <a:pathLst>
              <a:path h="2527300">
                <a:moveTo>
                  <a:pt x="0" y="2526987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78853" y="463798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78853" y="451098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78853" y="438398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67297" y="358775"/>
            <a:ext cx="4260816" cy="12985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113" marR="2657475">
              <a:lnSpc>
                <a:spcPct val="131700"/>
              </a:lnSpc>
              <a:spcBef>
                <a:spcPts val="100"/>
              </a:spcBef>
              <a:tabLst>
                <a:tab pos="1974850" algn="l"/>
              </a:tabLst>
            </a:pPr>
            <a:r>
              <a:rPr lang="cs-CZ" sz="1050" spc="-60" dirty="0" smtClean="0">
                <a:solidFill>
                  <a:srgbClr val="FFFFFF"/>
                </a:solidFill>
                <a:latin typeface="Arial"/>
                <a:cs typeface="Arial"/>
              </a:rPr>
              <a:t>Příklad (pokračování)</a:t>
            </a:r>
            <a:endParaRPr lang="cs-CZ" sz="1050" spc="-25" dirty="0" smtClean="0">
              <a:solidFill>
                <a:srgbClr val="FFFFFF"/>
              </a:solidFill>
              <a:latin typeface="Arial"/>
              <a:cs typeface="Arial"/>
            </a:endParaRPr>
          </a:p>
          <a:p>
            <a:pPr marL="87313" marR="2657475" indent="-76200">
              <a:lnSpc>
                <a:spcPct val="1317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sz="1050" spc="-25" dirty="0" smtClean="0">
                <a:latin typeface="Arial"/>
                <a:cs typeface="Arial"/>
              </a:rPr>
              <a:t>  </a:t>
            </a:r>
            <a:r>
              <a:rPr lang="cs-CZ" sz="1050" spc="-6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model </a:t>
            </a:r>
            <a:r>
              <a:rPr sz="1050" spc="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sz="105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b)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46088">
              <a:lnSpc>
                <a:spcPct val="100000"/>
              </a:lnSpc>
              <a:spcBef>
                <a:spcPts val="330"/>
              </a:spcBef>
            </a:pPr>
            <a:r>
              <a:rPr sz="1050" i="1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sz="1200" i="1" spc="-75" baseline="-1388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 </a:t>
            </a:r>
            <a:r>
              <a:rPr sz="1200" i="1" spc="-30" baseline="-1388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1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sz="1050" i="1" spc="-20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sz="1050" i="1" spc="-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cs-CZ" sz="1050" i="1" spc="-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37" baseline="-10416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sz="1200" spc="44" baseline="-10416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1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sz="105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15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cs-CZ" sz="1050" i="1" spc="-15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32" baseline="-20833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ʹ)</a:t>
            </a:r>
            <a:r>
              <a:rPr sz="1050" i="1" spc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sz="1050" i="1" spc="-204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sz="1050" i="1" spc="-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cs-CZ" sz="1050" i="1" spc="-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37" baseline="-10416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sz="1200" spc="44" baseline="-10416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1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sz="105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15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cs-CZ" sz="1050" i="1" spc="-15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32" baseline="-20833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cs-CZ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ʹ)</a:t>
            </a:r>
            <a:r>
              <a:rPr sz="1050" i="1" spc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sz="1050" i="1" spc="-204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sz="1050" i="1" spc="-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cs-CZ" sz="1050" i="1" spc="-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37" baseline="-10416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sz="1200" spc="44" baseline="-10416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1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sz="105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15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cs-CZ" sz="1050" i="1" spc="-15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232" baseline="-20833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cs-CZ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ʹ)</a:t>
            </a:r>
            <a:r>
              <a:rPr sz="1050" i="1" spc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sz="1050" i="1" spc="-204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sz="1050" i="1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1200" i="1" spc="-30" baseline="-10416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sz="900" spc="-30" baseline="-2777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sz="900" spc="-142" baseline="-2777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sz="1050" i="1" spc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sz="1050" i="1" spc="-20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sz="1050" i="1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1200" i="1" spc="-30" baseline="-10416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sz="900" spc="-30" baseline="-2777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sz="900" spc="-142" baseline="-2777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sz="1050" i="1" spc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sz="1050" i="1" spc="-20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sz="1050" i="1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1200" i="1" spc="-30" baseline="-10416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sz="900" spc="-30" baseline="-2777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sz="900" spc="-142" baseline="-2777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49225">
              <a:lnSpc>
                <a:spcPct val="100000"/>
              </a:lnSpc>
              <a:spcBef>
                <a:spcPts val="330"/>
              </a:spcBef>
            </a:pPr>
            <a:r>
              <a:rPr lang="cs-CZ" sz="105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Pokud systém tvoří </a:t>
            </a:r>
            <a:r>
              <a:rPr lang="cs-CZ" sz="1050" spc="-1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IIU</a:t>
            </a:r>
            <a:r>
              <a:rPr lang="cs-CZ" sz="1050" spc="-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 </a:t>
            </a:r>
            <a:r>
              <a:rPr lang="cs-CZ" sz="1050" spc="-6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spolehlivostí  </a:t>
            </a:r>
            <a:r>
              <a:rPr sz="1050" i="1" spc="-4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sz="1050" i="1" spc="-2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sz="1050" i="1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1200" i="1" spc="-30" baseline="-10416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sz="900" spc="-30" baseline="-2777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sz="900" spc="-150" baseline="-2777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sz="1050" spc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i="1" spc="-4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sz="1050" i="1" spc="-2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sz="1050" i="1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1200" i="1" spc="-30" baseline="-10416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sz="900" spc="-30" baseline="-2777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sz="900" spc="-150" baseline="-2777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sz="1050" spc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i="1" spc="-4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sz="1050" i="1" spc="-2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sz="1050" i="1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1200" i="1" spc="-30" baseline="-10416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sz="900" spc="-30" baseline="-2777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sz="900" spc="-150" baseline="-2777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sz="1050" spc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i="1" spc="-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Kp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46088">
              <a:lnSpc>
                <a:spcPct val="100000"/>
              </a:lnSpc>
              <a:spcBef>
                <a:spcPts val="330"/>
              </a:spcBef>
            </a:pPr>
            <a:r>
              <a:rPr sz="1050" i="1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sz="1200" i="1" spc="-75" baseline="-1388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 </a:t>
            </a:r>
            <a:r>
              <a:rPr sz="1200" i="1" spc="-52" baseline="-1388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1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</a:t>
            </a:r>
            <a:r>
              <a:rPr sz="1050" i="1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sz="1050" i="1" spc="-2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1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−</a:t>
            </a:r>
            <a:r>
              <a:rPr sz="1050" i="1" spc="-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1050" i="1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7" baseline="27777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sz="1050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sz="1200" spc="-7" baseline="27777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cs-CZ" sz="1200" spc="-7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sz="1050" i="1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sz="1050" i="1" spc="-1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sz="1200" spc="-75" baseline="27777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endParaRPr sz="1200" baseline="27777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7313" indent="-87313">
              <a:lnSpc>
                <a:spcPct val="100000"/>
              </a:lnSpc>
              <a:spcBef>
                <a:spcPts val="330"/>
              </a:spcBef>
              <a:buFont typeface="Arial" panose="020B0604020202020204" pitchFamily="34" charset="0"/>
              <a:buChar char="•"/>
            </a:pPr>
            <a:r>
              <a:rPr lang="cs-CZ" sz="1050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porovnání vlivu spolehlivosti přepínače </a:t>
            </a:r>
            <a:r>
              <a:rPr sz="1050" i="1" spc="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cs-CZ" sz="1050" i="1" spc="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sz="1050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cs-CZ" sz="1050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položme </a:t>
            </a:r>
            <a:r>
              <a:rPr sz="1050" i="1" spc="-6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sz="1200" i="1" spc="-97" baseline="-10416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 </a:t>
            </a:r>
            <a:r>
              <a:rPr sz="1050" spc="1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spc="-1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sz="1200" i="1" spc="-75" baseline="-1388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endParaRPr sz="1200" baseline="-1388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70367" y="1741346"/>
            <a:ext cx="64579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-30" dirty="0">
                <a:latin typeface="Arial"/>
                <a:cs typeface="Arial"/>
              </a:rPr>
              <a:t>(2</a:t>
            </a:r>
            <a:r>
              <a:rPr sz="1050" i="1" spc="-30" dirty="0">
                <a:latin typeface="Arial"/>
                <a:cs typeface="Arial"/>
              </a:rPr>
              <a:t>p</a:t>
            </a:r>
            <a:r>
              <a:rPr sz="1200" spc="-44" baseline="27777" dirty="0">
                <a:latin typeface="Lucida Sans Unicode"/>
                <a:cs typeface="Lucida Sans Unicode"/>
              </a:rPr>
              <a:t>3 </a:t>
            </a:r>
            <a:r>
              <a:rPr sz="1050" i="1" spc="190" dirty="0">
                <a:latin typeface="Arial"/>
                <a:cs typeface="Arial"/>
              </a:rPr>
              <a:t>−</a:t>
            </a:r>
            <a:r>
              <a:rPr sz="1050" i="1" spc="-55" dirty="0">
                <a:latin typeface="Arial"/>
                <a:cs typeface="Arial"/>
              </a:rPr>
              <a:t> </a:t>
            </a:r>
            <a:r>
              <a:rPr sz="1050" i="1" dirty="0">
                <a:latin typeface="Arial"/>
                <a:cs typeface="Arial"/>
              </a:rPr>
              <a:t>p</a:t>
            </a:r>
            <a:r>
              <a:rPr sz="1200" baseline="27777" dirty="0">
                <a:latin typeface="Lucida Sans Unicode"/>
                <a:cs typeface="Lucida Sans Unicode"/>
              </a:rPr>
              <a:t>6</a:t>
            </a:r>
            <a:r>
              <a:rPr sz="1050" dirty="0">
                <a:latin typeface="Arial"/>
                <a:cs typeface="Arial"/>
              </a:rPr>
              <a:t>)</a:t>
            </a:r>
          </a:p>
        </p:txBody>
      </p:sp>
      <p:sp>
        <p:nvSpPr>
          <p:cNvPr id="14" name="object 14"/>
          <p:cNvSpPr/>
          <p:nvPr/>
        </p:nvSpPr>
        <p:spPr>
          <a:xfrm>
            <a:off x="3028662" y="1941053"/>
            <a:ext cx="689264" cy="0"/>
          </a:xfrm>
          <a:custGeom>
            <a:avLst/>
            <a:gdLst/>
            <a:ahLst/>
            <a:cxnLst/>
            <a:rect l="l" t="t" r="r" b="b"/>
            <a:pathLst>
              <a:path w="758189">
                <a:moveTo>
                  <a:pt x="0" y="0"/>
                </a:moveTo>
                <a:lnTo>
                  <a:pt x="757580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" name="Skupina 23"/>
          <p:cNvGrpSpPr/>
          <p:nvPr/>
        </p:nvGrpSpPr>
        <p:grpSpPr>
          <a:xfrm>
            <a:off x="682358" y="1835072"/>
            <a:ext cx="3094622" cy="334864"/>
            <a:chOff x="682358" y="1835072"/>
            <a:chExt cx="3094622" cy="334864"/>
          </a:xfrm>
        </p:grpSpPr>
        <p:sp>
          <p:nvSpPr>
            <p:cNvPr id="11" name="object 11"/>
            <p:cNvSpPr txBox="1"/>
            <p:nvPr/>
          </p:nvSpPr>
          <p:spPr>
            <a:xfrm>
              <a:off x="682358" y="1835072"/>
              <a:ext cx="2331085" cy="173124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90"/>
                </a:spcBef>
              </a:pPr>
              <a:r>
                <a:rPr sz="1050" spc="-30" dirty="0">
                  <a:latin typeface="Arial"/>
                  <a:cs typeface="Arial"/>
                </a:rPr>
                <a:t>(2</a:t>
              </a:r>
              <a:r>
                <a:rPr sz="1050" i="1" spc="-30" dirty="0">
                  <a:latin typeface="Arial"/>
                  <a:cs typeface="Arial"/>
                </a:rPr>
                <a:t>p</a:t>
              </a:r>
              <a:r>
                <a:rPr sz="1200" spc="-44" baseline="31250" dirty="0">
                  <a:latin typeface="Lucida Sans Unicode"/>
                  <a:cs typeface="Lucida Sans Unicode"/>
                </a:rPr>
                <a:t>3</a:t>
              </a:r>
              <a:r>
                <a:rPr sz="1200" spc="44" baseline="31250" dirty="0">
                  <a:latin typeface="Lucida Sans Unicode"/>
                  <a:cs typeface="Lucida Sans Unicode"/>
                </a:rPr>
                <a:t> </a:t>
              </a:r>
              <a:r>
                <a:rPr sz="1050" i="1" spc="190" dirty="0">
                  <a:latin typeface="Arial"/>
                  <a:cs typeface="Arial"/>
                </a:rPr>
                <a:t>−</a:t>
              </a:r>
              <a:r>
                <a:rPr sz="1050" i="1" spc="-50" dirty="0">
                  <a:latin typeface="Arial"/>
                  <a:cs typeface="Arial"/>
                </a:rPr>
                <a:t> </a:t>
              </a:r>
              <a:r>
                <a:rPr sz="1050" i="1" spc="-5" dirty="0">
                  <a:latin typeface="Arial"/>
                  <a:cs typeface="Arial"/>
                </a:rPr>
                <a:t>p</a:t>
              </a:r>
              <a:r>
                <a:rPr sz="1200" spc="-7" baseline="31250" dirty="0">
                  <a:latin typeface="Lucida Sans Unicode"/>
                  <a:cs typeface="Lucida Sans Unicode"/>
                </a:rPr>
                <a:t>6</a:t>
              </a:r>
              <a:r>
                <a:rPr sz="1050" spc="-5" dirty="0">
                  <a:latin typeface="Arial"/>
                  <a:cs typeface="Arial"/>
                </a:rPr>
                <a:t>)</a:t>
              </a:r>
              <a:r>
                <a:rPr sz="1050" i="1" spc="-5" dirty="0">
                  <a:latin typeface="Arial"/>
                  <a:cs typeface="Arial"/>
                </a:rPr>
                <a:t>Kp</a:t>
              </a:r>
              <a:r>
                <a:rPr sz="1050" i="1" spc="50" dirty="0">
                  <a:latin typeface="Arial"/>
                  <a:cs typeface="Arial"/>
                </a:rPr>
                <a:t> </a:t>
              </a:r>
              <a:r>
                <a:rPr sz="1050" spc="190" dirty="0">
                  <a:latin typeface="Arial"/>
                  <a:cs typeface="Arial"/>
                </a:rPr>
                <a:t>=</a:t>
              </a:r>
              <a:r>
                <a:rPr sz="1050" spc="5" dirty="0">
                  <a:latin typeface="Arial"/>
                  <a:cs typeface="Arial"/>
                </a:rPr>
                <a:t> </a:t>
              </a:r>
              <a:r>
                <a:rPr sz="1050" spc="-25" dirty="0">
                  <a:latin typeface="Arial"/>
                  <a:cs typeface="Arial"/>
                </a:rPr>
                <a:t>(2</a:t>
              </a:r>
              <a:r>
                <a:rPr sz="1050" i="1" spc="-25" dirty="0">
                  <a:latin typeface="Arial"/>
                  <a:cs typeface="Arial"/>
                </a:rPr>
                <a:t>p</a:t>
              </a:r>
              <a:r>
                <a:rPr sz="1050" i="1" spc="-10" dirty="0">
                  <a:latin typeface="Arial"/>
                  <a:cs typeface="Arial"/>
                </a:rPr>
                <a:t> </a:t>
              </a:r>
              <a:r>
                <a:rPr sz="1050" i="1" spc="190" dirty="0">
                  <a:latin typeface="Arial"/>
                  <a:cs typeface="Arial"/>
                </a:rPr>
                <a:t>−</a:t>
              </a:r>
              <a:r>
                <a:rPr sz="1050" i="1" spc="-50" dirty="0">
                  <a:latin typeface="Arial"/>
                  <a:cs typeface="Arial"/>
                </a:rPr>
                <a:t> </a:t>
              </a:r>
              <a:r>
                <a:rPr sz="1050" i="1" spc="-5" dirty="0" smtClean="0">
                  <a:latin typeface="Arial"/>
                  <a:cs typeface="Arial"/>
                </a:rPr>
                <a:t>p</a:t>
              </a:r>
              <a:r>
                <a:rPr sz="1200" spc="-7" baseline="31250" dirty="0" smtClean="0">
                  <a:latin typeface="Lucida Sans Unicode"/>
                  <a:cs typeface="Lucida Sans Unicode"/>
                </a:rPr>
                <a:t>2</a:t>
              </a:r>
              <a:r>
                <a:rPr sz="1050" spc="-5" dirty="0" smtClean="0">
                  <a:latin typeface="Arial"/>
                  <a:cs typeface="Arial"/>
                </a:rPr>
                <a:t>)</a:t>
              </a:r>
              <a:r>
                <a:rPr sz="1200" spc="-7" baseline="31250" dirty="0" smtClean="0">
                  <a:latin typeface="Lucida Sans Unicode"/>
                  <a:cs typeface="Lucida Sans Unicode"/>
                </a:rPr>
                <a:t>3</a:t>
              </a:r>
              <a:r>
                <a:rPr sz="1050" i="1" spc="-5" dirty="0" smtClean="0">
                  <a:latin typeface="Arial"/>
                  <a:cs typeface="Arial"/>
                </a:rPr>
                <a:t>K</a:t>
              </a:r>
              <a:r>
                <a:rPr lang="en-US" sz="1050" spc="-75" baseline="31250" dirty="0" smtClean="0">
                  <a:latin typeface="Lucida Sans Unicode"/>
                  <a:cs typeface="Lucida Sans Unicode"/>
                </a:rPr>
                <a:t>3</a:t>
              </a:r>
              <a:r>
                <a:rPr sz="1050" i="1" spc="-50" dirty="0" smtClean="0">
                  <a:latin typeface="Arial"/>
                  <a:cs typeface="Arial"/>
                </a:rPr>
                <a:t>p</a:t>
              </a:r>
              <a:r>
                <a:rPr sz="1200" spc="-75" baseline="31250" dirty="0" smtClean="0">
                  <a:latin typeface="Lucida Sans Unicode"/>
                  <a:cs typeface="Lucida Sans Unicode"/>
                </a:rPr>
                <a:t>3</a:t>
              </a:r>
              <a:r>
                <a:rPr sz="1200" spc="135" baseline="31250" dirty="0" smtClean="0">
                  <a:latin typeface="Lucida Sans Unicode"/>
                  <a:cs typeface="Lucida Sans Unicode"/>
                </a:rPr>
                <a:t> </a:t>
              </a:r>
              <a:r>
                <a:rPr sz="1050" i="1" dirty="0" smtClean="0">
                  <a:latin typeface="Arial"/>
                  <a:cs typeface="Arial"/>
                </a:rPr>
                <a:t>→</a:t>
              </a:r>
              <a:r>
                <a:rPr sz="1050" i="1" spc="5" dirty="0" smtClean="0">
                  <a:latin typeface="Arial"/>
                  <a:cs typeface="Arial"/>
                </a:rPr>
                <a:t> </a:t>
              </a:r>
              <a:r>
                <a:rPr sz="1050" i="1" spc="15" dirty="0" smtClean="0">
                  <a:latin typeface="Arial"/>
                  <a:cs typeface="Arial"/>
                </a:rPr>
                <a:t>K</a:t>
              </a:r>
              <a:r>
                <a:rPr lang="cs-CZ" sz="1050" i="1" spc="15" baseline="30000" dirty="0" smtClean="0">
                  <a:latin typeface="Arial"/>
                  <a:cs typeface="Arial"/>
                </a:rPr>
                <a:t>2</a:t>
              </a:r>
              <a:endParaRPr sz="1050" baseline="30000" dirty="0">
                <a:latin typeface="Arial"/>
                <a:cs typeface="Arial"/>
              </a:endParaRPr>
            </a:p>
          </p:txBody>
        </p:sp>
        <p:sp>
          <p:nvSpPr>
            <p:cNvPr id="15" name="object 15"/>
            <p:cNvSpPr txBox="1"/>
            <p:nvPr/>
          </p:nvSpPr>
          <p:spPr>
            <a:xfrm>
              <a:off x="2838450" y="1882916"/>
              <a:ext cx="938530" cy="287020"/>
            </a:xfrm>
            <a:prstGeom prst="rect">
              <a:avLst/>
            </a:prstGeom>
          </p:spPr>
          <p:txBody>
            <a:bodyPr vert="horz" wrap="square" lIns="0" tIns="11430" rIns="0" bIns="0" rtlCol="0">
              <a:spAutoFit/>
            </a:bodyPr>
            <a:lstStyle/>
            <a:p>
              <a:pPr marL="12700">
                <a:lnSpc>
                  <a:spcPts val="1035"/>
                </a:lnSpc>
                <a:spcBef>
                  <a:spcPts val="90"/>
                </a:spcBef>
              </a:pPr>
              <a:r>
                <a:rPr sz="1050" spc="190" dirty="0">
                  <a:latin typeface="Arial"/>
                  <a:cs typeface="Arial"/>
                </a:rPr>
                <a:t>=</a:t>
              </a:r>
              <a:endParaRPr sz="1050" dirty="0">
                <a:latin typeface="Arial"/>
                <a:cs typeface="Arial"/>
              </a:endParaRPr>
            </a:p>
            <a:p>
              <a:pPr marL="173990">
                <a:lnSpc>
                  <a:spcPts val="1035"/>
                </a:lnSpc>
              </a:pPr>
              <a:r>
                <a:rPr sz="1050" spc="-20" dirty="0">
                  <a:latin typeface="Arial"/>
                  <a:cs typeface="Arial"/>
                </a:rPr>
                <a:t>(2</a:t>
              </a:r>
              <a:r>
                <a:rPr sz="1050" i="1" spc="-20" dirty="0">
                  <a:latin typeface="Arial"/>
                  <a:cs typeface="Arial"/>
                </a:rPr>
                <a:t>p </a:t>
              </a:r>
              <a:r>
                <a:rPr sz="1050" i="1" spc="190" dirty="0">
                  <a:latin typeface="Arial"/>
                  <a:cs typeface="Arial"/>
                </a:rPr>
                <a:t>−</a:t>
              </a:r>
              <a:r>
                <a:rPr sz="1050" i="1" spc="-100" dirty="0">
                  <a:latin typeface="Arial"/>
                  <a:cs typeface="Arial"/>
                </a:rPr>
                <a:t> </a:t>
              </a:r>
              <a:r>
                <a:rPr sz="1050" i="1" spc="-25" dirty="0">
                  <a:latin typeface="Arial"/>
                  <a:cs typeface="Arial"/>
                </a:rPr>
                <a:t>p</a:t>
              </a:r>
              <a:r>
                <a:rPr sz="1200" spc="-37" baseline="20833" dirty="0">
                  <a:latin typeface="Lucida Sans Unicode"/>
                  <a:cs typeface="Lucida Sans Unicode"/>
                </a:rPr>
                <a:t>2</a:t>
              </a:r>
              <a:r>
                <a:rPr sz="1050" spc="-25" dirty="0">
                  <a:latin typeface="Arial"/>
                  <a:cs typeface="Arial"/>
                </a:rPr>
                <a:t>)</a:t>
              </a:r>
              <a:r>
                <a:rPr sz="1200" spc="-37" baseline="20833" dirty="0">
                  <a:latin typeface="Lucida Sans Unicode"/>
                  <a:cs typeface="Lucida Sans Unicode"/>
                </a:rPr>
                <a:t>3</a:t>
              </a:r>
              <a:r>
                <a:rPr sz="1050" i="1" spc="-25" dirty="0">
                  <a:latin typeface="Arial"/>
                  <a:cs typeface="Arial"/>
                </a:rPr>
                <a:t>p</a:t>
              </a:r>
              <a:r>
                <a:rPr sz="1200" spc="-37" baseline="20833" dirty="0">
                  <a:latin typeface="Lucida Sans Unicode"/>
                  <a:cs typeface="Lucida Sans Unicode"/>
                </a:rPr>
                <a:t>2</a:t>
              </a:r>
              <a:endParaRPr sz="1200" baseline="20833" dirty="0">
                <a:latin typeface="Lucida Sans Unicode"/>
                <a:cs typeface="Lucida Sans Unicode"/>
              </a:endParaRPr>
            </a:p>
          </p:txBody>
        </p:sp>
      </p:grpSp>
      <p:sp>
        <p:nvSpPr>
          <p:cNvPr id="21" name="object 2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dirty="0" smtClean="0"/>
              <a:t>Fall 2020</a:t>
            </a:r>
            <a:endParaRPr spc="-65" dirty="0"/>
          </a:p>
        </p:txBody>
      </p:sp>
      <p:sp>
        <p:nvSpPr>
          <p:cNvPr id="16" name="object 16"/>
          <p:cNvSpPr txBox="1"/>
          <p:nvPr/>
        </p:nvSpPr>
        <p:spPr>
          <a:xfrm>
            <a:off x="167296" y="2568575"/>
            <a:ext cx="4260817" cy="59323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87313" indent="-74613">
              <a:lnSpc>
                <a:spcPct val="12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cs-CZ" sz="1050" spc="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Jestliže pravděpodobnost poruchy přepínače bude menší než </a:t>
            </a:r>
            <a:r>
              <a:rPr sz="1050" spc="-7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22</a:t>
            </a:r>
            <a:r>
              <a:rPr sz="1050" i="1" spc="-7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sz="1050" spc="-7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sz="1050" spc="-7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%</a:t>
            </a:r>
            <a:r>
              <a:rPr sz="1050" spc="-1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050" spc="-1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cs-CZ" sz="1050" spc="-1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sz="1050" spc="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cs-CZ" sz="1050" spc="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) pravděpodobnosti poruchy prvku, pak spolehlivost systému s redundancí prvků bude lepší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4101" y="2157668"/>
            <a:ext cx="4078604" cy="33470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cs-CZ" sz="1050" spc="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Pokud</a:t>
            </a:r>
            <a:r>
              <a:rPr sz="1050" spc="6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sz="1050" i="1" spc="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1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-8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cs-CZ" sz="1050" i="1" spc="-8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sz="1050" spc="-8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sz="1050" spc="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050" spc="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sz="1050" i="1" spc="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sz="1050" i="1" spc="13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1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cs-CZ" sz="1050" i="1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sz="1050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085778501</a:t>
            </a:r>
            <a:r>
              <a:rPr sz="1050" spc="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</a:t>
            </a:r>
            <a:r>
              <a:rPr sz="1050" i="1" spc="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4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sz="1050" i="1" spc="-20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sz="1050" i="1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1050" i="1" spc="-7" baseline="-10416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sz="1050" i="1" spc="-165" baseline="-10416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sz="105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1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Kp</a:t>
            </a:r>
            <a:r>
              <a:rPr sz="1050" i="1" spc="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1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cs-CZ" sz="1050" i="1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sz="1050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9772006509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lang="cs-CZ" sz="105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cs-CZ" sz="1050" spc="-3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j. pokud </a:t>
            </a:r>
            <a:r>
              <a:rPr sz="105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sz="1050" i="1" baseline="-13888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 </a:t>
            </a:r>
            <a:r>
              <a:rPr sz="1050" i="1" spc="-3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cs-CZ" sz="1050" i="1" spc="-3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lang="cs-CZ" sz="1050" i="1" spc="-30" baseline="-25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cs-CZ" sz="1050" i="1" spc="-3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sz="1050" i="1" spc="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1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sz="1050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1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−</a:t>
            </a:r>
            <a:r>
              <a:rPr sz="1050" i="1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</a:t>
            </a:r>
            <a:r>
              <a:rPr sz="1050" i="1" spc="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1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-8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cs-CZ" sz="1050" i="1" spc="-8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sz="1050" spc="-8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sz="1050" spc="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</a:t>
            </a:r>
            <a:r>
              <a:rPr sz="1050" i="1" spc="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sz="1050" i="1" spc="-97" baseline="-10416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sz="1050" i="1" spc="-30" baseline="-10416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1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sz="1050" i="1" spc="-75" baseline="-1388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 </a:t>
            </a:r>
            <a:r>
              <a:rPr sz="1050" i="1" spc="52" baseline="-1388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050" i="1" spc="52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pak </a:t>
            </a:r>
            <a:r>
              <a:rPr sz="105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sz="1050" i="1" baseline="-13888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 </a:t>
            </a:r>
            <a:r>
              <a:rPr sz="1050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sz="1050" i="1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1050" i="1" spc="-7" baseline="-10416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sz="1050" i="1" spc="-165" baseline="-10416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sz="105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1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cs-CZ" sz="1050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sz="1050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0228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ovéPole 3"/>
              <p:cNvSpPr txBox="1"/>
              <p:nvPr/>
            </p:nvSpPr>
            <p:spPr>
              <a:xfrm>
                <a:off x="266889" y="2759963"/>
                <a:ext cx="717553" cy="2442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cs-CZ" sz="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800" b="0" i="1" smtClean="0">
                              <a:latin typeface="Cambria Math" panose="02040503050406030204" pitchFamily="18" charset="0"/>
                            </a:rPr>
                            <m:t>0228</m:t>
                          </m:r>
                        </m:num>
                        <m:den>
                          <m:r>
                            <a:rPr lang="cs-CZ" sz="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cs-CZ" sz="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en-US" sz="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cs-CZ" sz="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100</m:t>
                      </m:r>
                    </m:oMath>
                  </m:oMathPara>
                </a14:m>
                <a:endParaRPr lang="en-US" sz="800" dirty="0"/>
              </a:p>
            </p:txBody>
          </p:sp>
        </mc:Choice>
        <mc:Fallback xmlns="">
          <p:sp>
            <p:nvSpPr>
              <p:cNvPr id="4" name="TextovéPo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889" y="2759963"/>
                <a:ext cx="717553" cy="244298"/>
              </a:xfrm>
              <a:prstGeom prst="rect">
                <a:avLst/>
              </a:prstGeom>
              <a:blipFill>
                <a:blip r:embed="rId3"/>
                <a:stretch>
                  <a:fillRect t="-2500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2515235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-40" dirty="0" smtClean="0"/>
              <a:t>Přibližné funkce spolehlivosti</a:t>
            </a:r>
            <a:endParaRPr spc="-35" dirty="0"/>
          </a:p>
        </p:txBody>
      </p:sp>
      <p:sp>
        <p:nvSpPr>
          <p:cNvPr id="3" name="object 3"/>
          <p:cNvSpPr/>
          <p:nvPr/>
        </p:nvSpPr>
        <p:spPr>
          <a:xfrm>
            <a:off x="182257" y="452882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2033" y="794512"/>
            <a:ext cx="52590" cy="52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2033" y="946353"/>
            <a:ext cx="52590" cy="52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82256" y="369429"/>
            <a:ext cx="4332593" cy="696343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90488" marR="5080" indent="-77788">
              <a:lnSpc>
                <a:spcPts val="1200"/>
              </a:lnSpc>
              <a:spcBef>
                <a:spcPts val="229"/>
              </a:spcBef>
              <a:buFont typeface="Arial" panose="020B0604020202020204" pitchFamily="34" charset="0"/>
              <a:buChar char="•"/>
            </a:pP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Většina výrazů spolehlivosti systému se zjednodušuje na součty a rozdíly různých exponenciálních 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funkcí</a:t>
            </a:r>
          </a:p>
          <a:p>
            <a:pPr marL="180975" marR="5080" indent="-77788">
              <a:lnSpc>
                <a:spcPts val="1200"/>
              </a:lnSpc>
              <a:spcBef>
                <a:spcPts val="229"/>
              </a:spcBef>
              <a:buFont typeface="Arial" panose="020B0604020202020204" pitchFamily="34" charset="0"/>
              <a:buChar char="•"/>
            </a:pP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Může 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být obtížné tyto funkce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interpretovat</a:t>
            </a:r>
          </a:p>
          <a:p>
            <a:pPr marL="180975" marR="5080" indent="-77788">
              <a:lnSpc>
                <a:spcPts val="1200"/>
              </a:lnSpc>
              <a:spcBef>
                <a:spcPts val="229"/>
              </a:spcBef>
              <a:buFont typeface="Arial" panose="020B0604020202020204" pitchFamily="34" charset="0"/>
              <a:buChar char="•"/>
            </a:pP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Často 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 výhodné mít techniky, které poskytují přibližné analytické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výrazy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4388485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dirty="0"/>
              <a:t>Přibližné spolehlivostní funkce: Exponenciální rozvoj</a:t>
            </a:r>
            <a:endParaRPr spc="-50" dirty="0"/>
          </a:p>
        </p:txBody>
      </p:sp>
      <p:sp>
        <p:nvSpPr>
          <p:cNvPr id="3" name="object 3"/>
          <p:cNvSpPr/>
          <p:nvPr/>
        </p:nvSpPr>
        <p:spPr>
          <a:xfrm>
            <a:off x="182257" y="452882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2033" y="642683"/>
            <a:ext cx="52590" cy="52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82257" y="344347"/>
            <a:ext cx="4301528" cy="562333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90488" indent="-77788">
              <a:lnSpc>
                <a:spcPct val="100000"/>
              </a:lnSpc>
              <a:spcBef>
                <a:spcPts val="285"/>
              </a:spcBef>
              <a:buFont typeface="Arial" panose="020B0604020202020204" pitchFamily="34" charset="0"/>
              <a:buChar char="•"/>
            </a:pPr>
            <a:r>
              <a:rPr lang="cs-CZ" sz="1050" spc="-25" dirty="0" smtClean="0">
                <a:latin typeface="Arial"/>
                <a:cs typeface="Arial"/>
              </a:rPr>
              <a:t>Ve spolehlivostních výpočtech se často pracuje s exponenciální funkcí ve tvaru </a:t>
            </a:r>
            <a:r>
              <a:rPr sz="1050" i="1" spc="-5" dirty="0" smtClean="0">
                <a:latin typeface="Arial"/>
                <a:cs typeface="Arial"/>
              </a:rPr>
              <a:t>e</a:t>
            </a:r>
            <a:r>
              <a:rPr sz="1200" spc="-7" baseline="27777" dirty="0">
                <a:latin typeface="Lucida Sans Unicode"/>
                <a:cs typeface="Lucida Sans Unicode"/>
              </a:rPr>
              <a:t>−</a:t>
            </a:r>
            <a:r>
              <a:rPr sz="1200" i="1" spc="-7" baseline="27777" dirty="0">
                <a:latin typeface="Arial"/>
                <a:cs typeface="Arial"/>
              </a:rPr>
              <a:t>Z </a:t>
            </a:r>
            <a:endParaRPr sz="1050" dirty="0">
              <a:latin typeface="Arial"/>
              <a:cs typeface="Arial"/>
            </a:endParaRPr>
          </a:p>
          <a:p>
            <a:pPr marL="180975" indent="-90488">
              <a:lnSpc>
                <a:spcPct val="100000"/>
              </a:lnSpc>
              <a:spcBef>
                <a:spcPts val="170"/>
              </a:spcBef>
              <a:buFont typeface="Arial" panose="020B0604020202020204" pitchFamily="34" charset="0"/>
              <a:buChar char="•"/>
            </a:pP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Maclaurinův rozvoj funkce e</a:t>
            </a:r>
            <a:r>
              <a:rPr lang="cs-CZ" sz="900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−Z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 okolí Z 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endParaRPr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81191" y="1552860"/>
            <a:ext cx="220522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cs-CZ" sz="900" spc="-6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kde</a:t>
            </a:r>
            <a:endParaRPr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72033" y="2163330"/>
            <a:ext cx="52590" cy="52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72033" y="2454338"/>
            <a:ext cx="52590" cy="52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49122" y="2618828"/>
            <a:ext cx="52590" cy="52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182256" y="2079223"/>
            <a:ext cx="4301529" cy="99450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0975" marR="353695" indent="-92075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Můžeme aproximovat </a:t>
            </a:r>
            <a:r>
              <a:rPr lang="en-US" sz="9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US" sz="900" i="1" baseline="2777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−Z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pomocí</a:t>
            </a:r>
            <a:r>
              <a:rPr lang="cs-CZ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členů 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řady a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funkci </a:t>
            </a:r>
            <a:r>
              <a:rPr lang="cs-CZ" sz="900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cs-CZ" sz="900" i="1" baseline="-250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(Z</a:t>
            </a:r>
            <a:r>
              <a:rPr lang="cs-CZ" sz="9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použít k aproximaci zbytku</a:t>
            </a:r>
          </a:p>
          <a:p>
            <a:pPr marL="184150" indent="-93663">
              <a:lnSpc>
                <a:spcPts val="1095"/>
              </a:lnSpc>
              <a:buFont typeface="Arial" panose="020B0604020202020204" pitchFamily="34" charset="0"/>
              <a:buChar char="•"/>
            </a:pPr>
            <a:r>
              <a:rPr lang="cs-CZ" sz="1000" dirty="0" smtClean="0"/>
              <a:t>Často se používají pouze </a:t>
            </a:r>
            <a:r>
              <a:rPr lang="cs-CZ" sz="1000" dirty="0"/>
              <a:t>dva nebo tři </a:t>
            </a:r>
            <a:r>
              <a:rPr lang="cs-CZ" sz="1000" dirty="0" smtClean="0"/>
              <a:t>členy rozvoje</a:t>
            </a:r>
          </a:p>
          <a:p>
            <a:pPr marL="265113" indent="-84138">
              <a:lnSpc>
                <a:spcPts val="1095"/>
              </a:lnSpc>
              <a:buFont typeface="Arial" panose="020B0604020202020204" pitchFamily="34" charset="0"/>
              <a:buChar char="•"/>
            </a:pP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případě vysoce spolehlivých systémů je hodnota funkce </a:t>
            </a:r>
            <a:r>
              <a:rPr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sz="900" i="1" baseline="3703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−Z </a:t>
            </a:r>
            <a:r>
              <a:rPr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∼ </a:t>
            </a:r>
            <a:r>
              <a:rPr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z čehož plyne že exponent </a:t>
            </a:r>
            <a:r>
              <a:rPr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</a:t>
            </a:r>
            <a:r>
              <a:rPr lang="cs-CZ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 malý, a tudíž jeho vyšší mocniny </a:t>
            </a:r>
            <a:r>
              <a:rPr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 </a:t>
            </a:r>
            <a:r>
              <a:rPr sz="900" i="1" baseline="37037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 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členů rozvoje jsou postupně o několik dekadických řádů rozvoje menší a lze je bez újmy na přesnosti zanedbat</a:t>
            </a:r>
            <a:endParaRPr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object 3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40" name="object 4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ovéPole 40"/>
              <p:cNvSpPr txBox="1"/>
              <p:nvPr/>
            </p:nvSpPr>
            <p:spPr>
              <a:xfrm>
                <a:off x="999521" y="918060"/>
                <a:ext cx="2667000" cy="3241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sup>
                      </m:sSup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cs-CZ" sz="105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105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05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05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cs-CZ" sz="105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05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05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05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+…</m:t>
                      </m:r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US" sz="1050" i="1">
                          <a:latin typeface="Cambria Math" panose="02040503050406030204" pitchFamily="18" charset="0"/>
                        </a:rPr>
                        <m:t>+…</m:t>
                      </m:r>
                    </m:oMath>
                  </m:oMathPara>
                </a14:m>
                <a:endParaRPr lang="en-US" sz="1050" dirty="0"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1" name="TextovéPole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521" y="918060"/>
                <a:ext cx="2667000" cy="324191"/>
              </a:xfrm>
              <a:prstGeom prst="rect">
                <a:avLst/>
              </a:prstGeom>
              <a:blipFill>
                <a:blip r:embed="rId4"/>
                <a:stretch>
                  <a:fillRect l="-1373" t="-1887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ovéPole 41"/>
              <p:cNvSpPr txBox="1"/>
              <p:nvPr/>
            </p:nvSpPr>
            <p:spPr>
              <a:xfrm>
                <a:off x="999521" y="1273175"/>
                <a:ext cx="2843542" cy="32419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sup>
                      </m:sSup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cs-CZ" sz="105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cs-CZ" sz="105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05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05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cs-CZ" sz="105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05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05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05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+…</m:t>
                      </m:r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  <m:r>
                        <a:rPr lang="en-US" sz="1050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105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cs-CZ" sz="105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1050" b="0" i="1" smtClean="0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cs-CZ" sz="105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050" dirty="0"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2" name="TextovéPole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521" y="1273175"/>
                <a:ext cx="2843542" cy="324191"/>
              </a:xfrm>
              <a:prstGeom prst="rect">
                <a:avLst/>
              </a:prstGeom>
              <a:blipFill>
                <a:blip r:embed="rId5"/>
                <a:stretch>
                  <a:fillRect l="-1288" t="-1887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ovéPole 42"/>
              <p:cNvSpPr txBox="1"/>
              <p:nvPr/>
            </p:nvSpPr>
            <p:spPr>
              <a:xfrm>
                <a:off x="967180" y="1724108"/>
                <a:ext cx="2843542" cy="31149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9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9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9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d>
                        <m:dPr>
                          <m:ctrlPr>
                            <a:rPr lang="cs-CZ" sz="9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9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</m:d>
                      <m:r>
                        <a:rPr lang="cs-CZ" sz="9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9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900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cs-CZ" sz="9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cs-CZ" sz="9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sz="9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9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9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nary>
                        <m:naryPr>
                          <m:ctrlPr>
                            <a:rPr lang="cs-CZ" sz="9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9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9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sup>
                        <m:e>
                          <m:f>
                            <m:fPr>
                              <m:ctrlPr>
                                <a:rPr lang="cs-CZ" sz="9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9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cs-CZ" sz="9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900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  <m:r>
                                    <a:rPr lang="cs-CZ" sz="9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m:rPr>
                                      <m:nor/>
                                    </m:rPr>
                                    <a:rPr lang="cs-CZ" sz="900"/>
                                    <m:t>ξ</m:t>
                                  </m:r>
                                  <m:r>
                                    <a:rPr lang="cs-CZ" sz="90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sz="9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cs-CZ" sz="9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sz="900" b="0" i="1" smtClean="0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sSup>
                            <m:sSupPr>
                              <m:ctrlPr>
                                <a:rPr lang="cs-CZ" sz="9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9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cs-CZ" sz="9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m:rPr>
                                  <m:nor/>
                                </m:rPr>
                                <a:rPr lang="cs-CZ" sz="900"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ξ</m:t>
                              </m:r>
                            </m:sup>
                          </m:sSup>
                          <m:r>
                            <a:rPr lang="cs-CZ" sz="9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m:rPr>
                              <m:nor/>
                            </m:rPr>
                            <a:rPr lang="cs-CZ" sz="900"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ξ</m:t>
                          </m:r>
                        </m:e>
                      </m:nary>
                    </m:oMath>
                  </m:oMathPara>
                </a14:m>
                <a:endParaRPr lang="en-US" sz="9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3" name="TextovéPol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180" y="1724108"/>
                <a:ext cx="2843542" cy="311496"/>
              </a:xfrm>
              <a:prstGeom prst="rect">
                <a:avLst/>
              </a:prstGeom>
              <a:blipFill>
                <a:blip r:embed="rId6"/>
                <a:stretch>
                  <a:fillRect l="-1502" t="-188235" b="-2764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4388485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dirty="0" smtClean="0"/>
              <a:t>Přibližné spolehlivostní funkce: </a:t>
            </a:r>
            <a:r>
              <a:rPr lang="cs-CZ" dirty="0"/>
              <a:t>Exponenciální rozvoj</a:t>
            </a:r>
            <a:endParaRPr spc="-50" dirty="0"/>
          </a:p>
        </p:txBody>
      </p:sp>
      <p:sp>
        <p:nvSpPr>
          <p:cNvPr id="3" name="object 3"/>
          <p:cNvSpPr/>
          <p:nvPr/>
        </p:nvSpPr>
        <p:spPr>
          <a:xfrm>
            <a:off x="129196" y="394195"/>
            <a:ext cx="4349750" cy="186690"/>
          </a:xfrm>
          <a:custGeom>
            <a:avLst/>
            <a:gdLst/>
            <a:ahLst/>
            <a:cxnLst/>
            <a:rect l="l" t="t" r="r" b="b"/>
            <a:pathLst>
              <a:path w="4349750" h="186690">
                <a:moveTo>
                  <a:pt x="4298856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186558"/>
                </a:lnTo>
                <a:lnTo>
                  <a:pt x="4349657" y="186558"/>
                </a:lnTo>
                <a:lnTo>
                  <a:pt x="4349657" y="50800"/>
                </a:lnTo>
                <a:lnTo>
                  <a:pt x="4345648" y="31075"/>
                </a:lnTo>
                <a:lnTo>
                  <a:pt x="4334734" y="14922"/>
                </a:lnTo>
                <a:lnTo>
                  <a:pt x="4318581" y="4008"/>
                </a:lnTo>
                <a:lnTo>
                  <a:pt x="4298856" y="0"/>
                </a:lnTo>
                <a:close/>
              </a:path>
            </a:pathLst>
          </a:custGeom>
          <a:solidFill>
            <a:srgbClr val="005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78853" y="476508"/>
            <a:ext cx="0" cy="1604010"/>
          </a:xfrm>
          <a:custGeom>
            <a:avLst/>
            <a:gdLst/>
            <a:ahLst/>
            <a:cxnLst/>
            <a:rect l="l" t="t" r="r" b="b"/>
            <a:pathLst>
              <a:path h="1604010">
                <a:moveTo>
                  <a:pt x="0" y="1603966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78853" y="463808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78853" y="451108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78853" y="438408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43" name="object 4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p:sp>
        <p:nvSpPr>
          <p:cNvPr id="33" name="object 33"/>
          <p:cNvSpPr txBox="1"/>
          <p:nvPr/>
        </p:nvSpPr>
        <p:spPr>
          <a:xfrm>
            <a:off x="4240390" y="1132464"/>
            <a:ext cx="1187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450" dirty="0">
                <a:latin typeface="Arial"/>
                <a:cs typeface="Arial"/>
              </a:rPr>
              <a:t> 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39942" y="615705"/>
            <a:ext cx="4334400" cy="1499870"/>
          </a:xfrm>
          <a:custGeom>
            <a:avLst/>
            <a:gdLst/>
            <a:ahLst/>
            <a:cxnLst/>
            <a:rect l="l" t="t" r="r" b="b"/>
            <a:pathLst>
              <a:path w="4349750" h="1499870">
                <a:moveTo>
                  <a:pt x="4349657" y="0"/>
                </a:moveTo>
                <a:lnTo>
                  <a:pt x="0" y="0"/>
                </a:lnTo>
                <a:lnTo>
                  <a:pt x="0" y="1449064"/>
                </a:lnTo>
                <a:lnTo>
                  <a:pt x="4008" y="1468789"/>
                </a:lnTo>
                <a:lnTo>
                  <a:pt x="14922" y="1484941"/>
                </a:lnTo>
                <a:lnTo>
                  <a:pt x="31075" y="1495856"/>
                </a:lnTo>
                <a:lnTo>
                  <a:pt x="50800" y="1499864"/>
                </a:lnTo>
                <a:lnTo>
                  <a:pt x="4298856" y="1499864"/>
                </a:lnTo>
                <a:lnTo>
                  <a:pt x="4318581" y="1495856"/>
                </a:lnTo>
                <a:lnTo>
                  <a:pt x="4334734" y="1484941"/>
                </a:lnTo>
                <a:lnTo>
                  <a:pt x="4345648" y="1468789"/>
                </a:lnTo>
                <a:lnTo>
                  <a:pt x="4349657" y="1449064"/>
                </a:lnTo>
                <a:lnTo>
                  <a:pt x="4349657" y="0"/>
                </a:lnTo>
                <a:close/>
              </a:path>
            </a:pathLst>
          </a:custGeom>
          <a:solidFill>
            <a:srgbClr val="E5EF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>
            <a:spLocks noChangeAspect="1"/>
          </p:cNvSpPr>
          <p:nvPr/>
        </p:nvSpPr>
        <p:spPr>
          <a:xfrm>
            <a:off x="136761" y="448829"/>
            <a:ext cx="4395600" cy="172600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67297" y="338135"/>
            <a:ext cx="4191838" cy="412934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lang="cs-CZ" sz="1050" spc="-60" dirty="0" smtClean="0">
                <a:solidFill>
                  <a:srgbClr val="FFFFFF"/>
                </a:solidFill>
                <a:latin typeface="Arial"/>
                <a:cs typeface="Arial"/>
              </a:rPr>
              <a:t>Příklad</a:t>
            </a:r>
            <a:endParaRPr sz="1050" dirty="0">
              <a:latin typeface="Arial"/>
              <a:cs typeface="Arial"/>
            </a:endParaRPr>
          </a:p>
          <a:p>
            <a:pPr marL="90488" indent="-90488">
              <a:lnSpc>
                <a:spcPct val="100000"/>
              </a:lnSpc>
              <a:spcBef>
                <a:spcPts val="295"/>
              </a:spcBef>
              <a:buFont typeface="Arial" panose="020B0604020202020204" pitchFamily="34" charset="0"/>
              <a:buChar char="•"/>
            </a:pPr>
            <a:r>
              <a:rPr lang="cs-CZ" sz="1050" spc="-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Spolehlivost dvou paralelních prvků je dána vztahem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ovéPole 14"/>
              <p:cNvSpPr txBox="1"/>
              <p:nvPr/>
            </p:nvSpPr>
            <p:spPr>
              <a:xfrm>
                <a:off x="323850" y="918060"/>
                <a:ext cx="4158503" cy="7327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cs-CZ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sup>
                      </m:sSup>
                      <m:r>
                        <a:rPr lang="cs-CZ" sz="1050" b="0" i="1" smtClean="0">
                          <a:latin typeface="Cambria Math" panose="02040503050406030204" pitchFamily="18" charset="0"/>
                        </a:rPr>
                        <m:t>)+</m:t>
                      </m:r>
                      <m:d>
                        <m:dPr>
                          <m:ctrlPr>
                            <a:rPr lang="cs-CZ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sup>
                          </m:sSup>
                        </m:e>
                      </m:d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105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en-US" sz="105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05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105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050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p>
                                  <m:r>
                                    <a:rPr lang="cs-CZ" sz="105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050" i="1" smtClean="0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05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sSup>
                                <m:sSupPr>
                                  <m:ctrlPr>
                                    <a:rPr lang="en-US" sz="105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050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p>
                                  <m:r>
                                    <a:rPr lang="cs-CZ" sz="105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050" i="1" smtClean="0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r>
                            <a:rPr lang="en-US" sz="1050" i="1" smtClean="0">
                              <a:latin typeface="Cambria Math" panose="02040503050406030204" pitchFamily="18" charset="0"/>
                            </a:rPr>
                            <m:t>+…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05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cs-CZ" sz="105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05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cs-CZ" sz="1050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  <m:r>
                                    <a:rPr lang="cs-CZ" sz="105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sz="105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sz="1050" b="0" i="1" smtClean="0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+…</m:t>
                          </m:r>
                        </m:e>
                      </m:d>
                    </m:oMath>
                    <m:oMath xmlns:m="http://schemas.openxmlformats.org/officeDocument/2006/math">
                      <m:r>
                        <a:rPr lang="cs-CZ" sz="1050" b="0" i="0" smtClean="0">
                          <a:latin typeface="Cambria Math" panose="02040503050406030204" pitchFamily="18" charset="0"/>
                        </a:rPr>
                        <m:t>                                      </m:t>
                      </m:r>
                      <m:r>
                        <a:rPr lang="cs-CZ" sz="105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cs-CZ" sz="105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05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sz="1050" i="1">
                              <a:latin typeface="Cambria Math" panose="02040503050406030204" pitchFamily="18" charset="0"/>
                            </a:rPr>
                            <m:t>𝑍</m:t>
                          </m:r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05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05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05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cs-CZ" sz="1050" b="0" i="1" smtClean="0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sz="105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cs-CZ" sz="105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05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05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05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05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  <m:r>
                                        <a:rPr lang="cs-CZ" sz="1050" b="0" i="1" smtClean="0">
                                          <a:latin typeface="Cambria Math" panose="02040503050406030204" pitchFamily="18" charset="0"/>
                                        </a:rPr>
                                        <m:t>𝑍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sz="105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cs-CZ" sz="105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sz="1050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…</m:t>
                          </m:r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05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05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05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cs-CZ" sz="105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cs-CZ" sz="1050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  <m:r>
                                    <a:rPr lang="cs-CZ" sz="1050" b="0" i="1" smtClean="0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cs-CZ" sz="105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cs-CZ" sz="105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sz="1050" i="1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r>
                            <a:rPr lang="en-US" sz="1050" i="1">
                              <a:latin typeface="Cambria Math" panose="02040503050406030204" pitchFamily="18" charset="0"/>
                            </a:rPr>
                            <m:t>+…</m:t>
                          </m:r>
                        </m:e>
                      </m:d>
                    </m:oMath>
                  </m:oMathPara>
                </a14:m>
                <a:r>
                  <a:rPr lang="cs-CZ" sz="1050" dirty="0" smtClean="0"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  <a:t/>
                </a:r>
                <a:br>
                  <a:rPr lang="cs-CZ" sz="1050" dirty="0" smtClean="0"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rPr>
                </a:br>
                <a:endParaRPr lang="en-US" sz="1050" dirty="0"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ovéPole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918060"/>
                <a:ext cx="4158503" cy="732701"/>
              </a:xfrm>
              <a:prstGeom prst="rect">
                <a:avLst/>
              </a:prstGeom>
              <a:blipFill>
                <a:blip r:embed="rId4"/>
                <a:stretch>
                  <a:fillRect l="-1613" t="-8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ovéPole 17"/>
              <p:cNvSpPr txBox="1"/>
              <p:nvPr/>
            </p:nvSpPr>
            <p:spPr>
              <a:xfrm>
                <a:off x="1415100" y="1652006"/>
                <a:ext cx="2667000" cy="31104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cs-CZ" sz="105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cs-CZ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p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p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cs-CZ" sz="105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sz="105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den>
                      </m:f>
                      <m:sSup>
                        <m:sSupPr>
                          <m:ctrlPr>
                            <a:rPr lang="cs-CZ" sz="105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p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05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sSup>
                        <m:sSupPr>
                          <m:ctrlPr>
                            <a:rPr lang="en-US" sz="105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p>
                          <m:r>
                            <a:rPr lang="cs-CZ" sz="105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cs-CZ" sz="105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050" i="1" smtClean="0"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sz="1050" dirty="0">
                  <a:latin typeface="Arial" panose="020B0604020202020204" pitchFamily="34" charset="0"/>
                  <a:ea typeface="Tahoma" panose="020B060403050404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ovéPole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100" y="1652006"/>
                <a:ext cx="2667000" cy="311047"/>
              </a:xfrm>
              <a:prstGeom prst="rect">
                <a:avLst/>
              </a:prstGeom>
              <a:blipFill>
                <a:blip r:embed="rId5"/>
                <a:stretch>
                  <a:fillRect l="-1142" t="-1961" b="-13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4388485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dirty="0"/>
              <a:t>Přibližné spolehlivostní funkce: Exponenciální rozvoj</a:t>
            </a:r>
            <a:endParaRPr spc="-50" dirty="0"/>
          </a:p>
        </p:txBody>
      </p:sp>
      <p:sp>
        <p:nvSpPr>
          <p:cNvPr id="3" name="object 3"/>
          <p:cNvSpPr/>
          <p:nvPr/>
        </p:nvSpPr>
        <p:spPr>
          <a:xfrm>
            <a:off x="1814141" y="1166712"/>
            <a:ext cx="26034" cy="0"/>
          </a:xfrm>
          <a:custGeom>
            <a:avLst/>
            <a:gdLst/>
            <a:ahLst/>
            <a:cxnLst/>
            <a:rect l="l" t="t" r="r" b="b"/>
            <a:pathLst>
              <a:path w="26035">
                <a:moveTo>
                  <a:pt x="26005" y="0"/>
                </a:move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14141" y="2521168"/>
            <a:ext cx="26034" cy="0"/>
          </a:xfrm>
          <a:custGeom>
            <a:avLst/>
            <a:gdLst/>
            <a:ahLst/>
            <a:cxnLst/>
            <a:rect l="l" t="t" r="r" b="b"/>
            <a:pathLst>
              <a:path w="26035">
                <a:moveTo>
                  <a:pt x="26005" y="0"/>
                </a:move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14141" y="977089"/>
            <a:ext cx="26034" cy="0"/>
          </a:xfrm>
          <a:custGeom>
            <a:avLst/>
            <a:gdLst/>
            <a:ahLst/>
            <a:cxnLst/>
            <a:rect l="l" t="t" r="r" b="b"/>
            <a:pathLst>
              <a:path w="26035">
                <a:moveTo>
                  <a:pt x="26005" y="0"/>
                </a:move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14141" y="2331544"/>
            <a:ext cx="26034" cy="0"/>
          </a:xfrm>
          <a:custGeom>
            <a:avLst/>
            <a:gdLst/>
            <a:ahLst/>
            <a:cxnLst/>
            <a:rect l="l" t="t" r="r" b="b"/>
            <a:pathLst>
              <a:path w="26035">
                <a:moveTo>
                  <a:pt x="26005" y="0"/>
                </a:move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14141" y="787472"/>
            <a:ext cx="26034" cy="0"/>
          </a:xfrm>
          <a:custGeom>
            <a:avLst/>
            <a:gdLst/>
            <a:ahLst/>
            <a:cxnLst/>
            <a:rect l="l" t="t" r="r" b="b"/>
            <a:pathLst>
              <a:path w="26035">
                <a:moveTo>
                  <a:pt x="26005" y="0"/>
                </a:move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14141" y="2141920"/>
            <a:ext cx="26034" cy="0"/>
          </a:xfrm>
          <a:custGeom>
            <a:avLst/>
            <a:gdLst/>
            <a:ahLst/>
            <a:cxnLst/>
            <a:rect l="l" t="t" r="r" b="b"/>
            <a:pathLst>
              <a:path w="26035">
                <a:moveTo>
                  <a:pt x="26005" y="0"/>
                </a:move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814141" y="597848"/>
            <a:ext cx="26034" cy="0"/>
          </a:xfrm>
          <a:custGeom>
            <a:avLst/>
            <a:gdLst/>
            <a:ahLst/>
            <a:cxnLst/>
            <a:rect l="l" t="t" r="r" b="b"/>
            <a:pathLst>
              <a:path w="26035">
                <a:moveTo>
                  <a:pt x="26005" y="0"/>
                </a:move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814141" y="1952303"/>
            <a:ext cx="26034" cy="0"/>
          </a:xfrm>
          <a:custGeom>
            <a:avLst/>
            <a:gdLst/>
            <a:ahLst/>
            <a:cxnLst/>
            <a:rect l="l" t="t" r="r" b="b"/>
            <a:pathLst>
              <a:path w="26035">
                <a:moveTo>
                  <a:pt x="26005" y="0"/>
                </a:move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814141" y="408225"/>
            <a:ext cx="26034" cy="0"/>
          </a:xfrm>
          <a:custGeom>
            <a:avLst/>
            <a:gdLst/>
            <a:ahLst/>
            <a:cxnLst/>
            <a:rect l="l" t="t" r="r" b="b"/>
            <a:pathLst>
              <a:path w="26035">
                <a:moveTo>
                  <a:pt x="26005" y="0"/>
                </a:move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14141" y="1762680"/>
            <a:ext cx="26034" cy="0"/>
          </a:xfrm>
          <a:custGeom>
            <a:avLst/>
            <a:gdLst/>
            <a:ahLst/>
            <a:cxnLst/>
            <a:rect l="l" t="t" r="r" b="b"/>
            <a:pathLst>
              <a:path w="26035">
                <a:moveTo>
                  <a:pt x="26005" y="0"/>
                </a:move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003907" y="1329796"/>
            <a:ext cx="0" cy="26034"/>
          </a:xfrm>
          <a:custGeom>
            <a:avLst/>
            <a:gdLst/>
            <a:ahLst/>
            <a:cxnLst/>
            <a:rect l="l" t="t" r="r" b="b"/>
            <a:pathLst>
              <a:path h="26034">
                <a:moveTo>
                  <a:pt x="0" y="26005"/>
                </a:move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003907" y="2684251"/>
            <a:ext cx="0" cy="26034"/>
          </a:xfrm>
          <a:custGeom>
            <a:avLst/>
            <a:gdLst/>
            <a:ahLst/>
            <a:cxnLst/>
            <a:rect l="l" t="t" r="r" b="b"/>
            <a:pathLst>
              <a:path h="26035">
                <a:moveTo>
                  <a:pt x="0" y="26005"/>
                </a:move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193531" y="1329796"/>
            <a:ext cx="0" cy="26034"/>
          </a:xfrm>
          <a:custGeom>
            <a:avLst/>
            <a:gdLst/>
            <a:ahLst/>
            <a:cxnLst/>
            <a:rect l="l" t="t" r="r" b="b"/>
            <a:pathLst>
              <a:path h="26034">
                <a:moveTo>
                  <a:pt x="0" y="26005"/>
                </a:move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193531" y="2684251"/>
            <a:ext cx="0" cy="26034"/>
          </a:xfrm>
          <a:custGeom>
            <a:avLst/>
            <a:gdLst/>
            <a:ahLst/>
            <a:cxnLst/>
            <a:rect l="l" t="t" r="r" b="b"/>
            <a:pathLst>
              <a:path h="26035">
                <a:moveTo>
                  <a:pt x="0" y="26005"/>
                </a:move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383154" y="1329796"/>
            <a:ext cx="0" cy="26034"/>
          </a:xfrm>
          <a:custGeom>
            <a:avLst/>
            <a:gdLst/>
            <a:ahLst/>
            <a:cxnLst/>
            <a:rect l="l" t="t" r="r" b="b"/>
            <a:pathLst>
              <a:path h="26034">
                <a:moveTo>
                  <a:pt x="0" y="26005"/>
                </a:move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383154" y="2684251"/>
            <a:ext cx="0" cy="26034"/>
          </a:xfrm>
          <a:custGeom>
            <a:avLst/>
            <a:gdLst/>
            <a:ahLst/>
            <a:cxnLst/>
            <a:rect l="l" t="t" r="r" b="b"/>
            <a:pathLst>
              <a:path h="26035">
                <a:moveTo>
                  <a:pt x="0" y="26005"/>
                </a:move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572778" y="1329796"/>
            <a:ext cx="0" cy="26034"/>
          </a:xfrm>
          <a:custGeom>
            <a:avLst/>
            <a:gdLst/>
            <a:ahLst/>
            <a:cxnLst/>
            <a:rect l="l" t="t" r="r" b="b"/>
            <a:pathLst>
              <a:path h="26034">
                <a:moveTo>
                  <a:pt x="0" y="26005"/>
                </a:move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572778" y="2684251"/>
            <a:ext cx="0" cy="26034"/>
          </a:xfrm>
          <a:custGeom>
            <a:avLst/>
            <a:gdLst/>
            <a:ahLst/>
            <a:cxnLst/>
            <a:rect l="l" t="t" r="r" b="b"/>
            <a:pathLst>
              <a:path h="26035">
                <a:moveTo>
                  <a:pt x="0" y="26005"/>
                </a:move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762402" y="1329796"/>
            <a:ext cx="0" cy="26034"/>
          </a:xfrm>
          <a:custGeom>
            <a:avLst/>
            <a:gdLst/>
            <a:ahLst/>
            <a:cxnLst/>
            <a:rect l="l" t="t" r="r" b="b"/>
            <a:pathLst>
              <a:path h="26034">
                <a:moveTo>
                  <a:pt x="0" y="26005"/>
                </a:move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762402" y="2684251"/>
            <a:ext cx="0" cy="26034"/>
          </a:xfrm>
          <a:custGeom>
            <a:avLst/>
            <a:gdLst/>
            <a:ahLst/>
            <a:cxnLst/>
            <a:rect l="l" t="t" r="r" b="b"/>
            <a:pathLst>
              <a:path h="26035">
                <a:moveTo>
                  <a:pt x="0" y="26005"/>
                </a:move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814649" y="407771"/>
            <a:ext cx="1184910" cy="948690"/>
          </a:xfrm>
          <a:custGeom>
            <a:avLst/>
            <a:gdLst/>
            <a:ahLst/>
            <a:cxnLst/>
            <a:rect l="l" t="t" r="r" b="b"/>
            <a:pathLst>
              <a:path w="1184910" h="948690">
                <a:moveTo>
                  <a:pt x="1184436" y="948457"/>
                </a:moveTo>
                <a:lnTo>
                  <a:pt x="0" y="948457"/>
                </a:ln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814649" y="1762219"/>
            <a:ext cx="1184910" cy="948690"/>
          </a:xfrm>
          <a:custGeom>
            <a:avLst/>
            <a:gdLst/>
            <a:ahLst/>
            <a:cxnLst/>
            <a:rect l="l" t="t" r="r" b="b"/>
            <a:pathLst>
              <a:path w="1184910" h="948689">
                <a:moveTo>
                  <a:pt x="1184436" y="948463"/>
                </a:moveTo>
                <a:lnTo>
                  <a:pt x="0" y="948463"/>
                </a:lnTo>
                <a:lnTo>
                  <a:pt x="0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785864" y="1351033"/>
            <a:ext cx="57785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Times New Roman"/>
                <a:cs typeface="Times New Roman"/>
              </a:rPr>
              <a:t>0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785864" y="2705487"/>
            <a:ext cx="57785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Times New Roman"/>
                <a:cs typeface="Times New Roman"/>
              </a:rPr>
              <a:t>0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921801" y="1351033"/>
            <a:ext cx="61594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i="1" dirty="0">
                <a:latin typeface="Times New Roman"/>
                <a:cs typeface="Times New Roman"/>
              </a:rPr>
              <a:t>Z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921801" y="2705487"/>
            <a:ext cx="61594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i="1" dirty="0">
                <a:latin typeface="Times New Roman"/>
                <a:cs typeface="Times New Roman"/>
              </a:rPr>
              <a:t>Z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99225" y="1298376"/>
            <a:ext cx="106045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Times New Roman"/>
                <a:cs typeface="Times New Roman"/>
              </a:rPr>
              <a:t>0.5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67058" y="2652830"/>
            <a:ext cx="138430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Times New Roman"/>
                <a:cs typeface="Times New Roman"/>
              </a:rPr>
              <a:t>0.75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99225" y="1108752"/>
            <a:ext cx="106045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Times New Roman"/>
                <a:cs typeface="Times New Roman"/>
              </a:rPr>
              <a:t>0.6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667058" y="2463206"/>
            <a:ext cx="138430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Times New Roman"/>
                <a:cs typeface="Times New Roman"/>
              </a:rPr>
              <a:t>0.80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99225" y="919128"/>
            <a:ext cx="106045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Times New Roman"/>
                <a:cs typeface="Times New Roman"/>
              </a:rPr>
              <a:t>0.7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67058" y="2273582"/>
            <a:ext cx="138430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Times New Roman"/>
                <a:cs typeface="Times New Roman"/>
              </a:rPr>
              <a:t>0.85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667058" y="2083957"/>
            <a:ext cx="138430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Times New Roman"/>
                <a:cs typeface="Times New Roman"/>
              </a:rPr>
              <a:t>0.90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99225" y="350255"/>
            <a:ext cx="106045" cy="4819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Times New Roman"/>
                <a:cs typeface="Times New Roman"/>
              </a:rPr>
              <a:t>1.0</a:t>
            </a: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500" dirty="0">
                <a:latin typeface="Times New Roman"/>
                <a:cs typeface="Times New Roman"/>
              </a:rPr>
              <a:t>0.9</a:t>
            </a: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500" dirty="0">
                <a:latin typeface="Times New Roman"/>
                <a:cs typeface="Times New Roman"/>
              </a:rPr>
              <a:t>0.8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667058" y="1704709"/>
            <a:ext cx="138430" cy="2927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Times New Roman"/>
                <a:cs typeface="Times New Roman"/>
              </a:rPr>
              <a:t>1.00</a:t>
            </a: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15"/>
              </a:spcBef>
            </a:pPr>
            <a:r>
              <a:rPr sz="500" dirty="0">
                <a:latin typeface="Times New Roman"/>
                <a:cs typeface="Times New Roman"/>
              </a:rPr>
              <a:t>0.95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951363" y="1306926"/>
            <a:ext cx="864869" cy="26860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3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500" dirty="0">
                <a:latin typeface="Times New Roman"/>
                <a:cs typeface="Times New Roman"/>
              </a:rPr>
              <a:t>0.1       0.2       0.3       0.4    </a:t>
            </a:r>
            <a:r>
              <a:rPr sz="500" spc="105" dirty="0">
                <a:latin typeface="Times New Roman"/>
                <a:cs typeface="Times New Roman"/>
              </a:rPr>
              <a:t> </a:t>
            </a:r>
            <a:r>
              <a:rPr sz="500" dirty="0">
                <a:latin typeface="Times New Roman"/>
                <a:cs typeface="Times New Roman"/>
              </a:rPr>
              <a:t>0.5</a:t>
            </a:r>
            <a:endParaRPr sz="500">
              <a:latin typeface="Times New Roman"/>
              <a:cs typeface="Times New Roman"/>
            </a:endParaRPr>
          </a:p>
          <a:p>
            <a:pPr marL="6350" algn="ctr">
              <a:lnSpc>
                <a:spcPct val="100000"/>
              </a:lnSpc>
              <a:spcBef>
                <a:spcPts val="350"/>
              </a:spcBef>
            </a:pPr>
            <a:r>
              <a:rPr sz="500" dirty="0">
                <a:latin typeface="Times New Roman"/>
                <a:cs typeface="Times New Roman"/>
              </a:rPr>
              <a:t>(a)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951363" y="2661380"/>
            <a:ext cx="864869" cy="268605"/>
          </a:xfrm>
          <a:prstGeom prst="rect">
            <a:avLst/>
          </a:prstGeom>
        </p:spPr>
        <p:txBody>
          <a:bodyPr vert="horz" wrap="square" lIns="0" tIns="635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50"/>
              </a:spcBef>
            </a:pPr>
            <a:endParaRPr sz="3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500" dirty="0">
                <a:latin typeface="Times New Roman"/>
                <a:cs typeface="Times New Roman"/>
              </a:rPr>
              <a:t>0.1       0.2       0.3       0.4    </a:t>
            </a:r>
            <a:r>
              <a:rPr sz="500" spc="105" dirty="0">
                <a:latin typeface="Times New Roman"/>
                <a:cs typeface="Times New Roman"/>
              </a:rPr>
              <a:t> </a:t>
            </a:r>
            <a:r>
              <a:rPr sz="500" dirty="0">
                <a:latin typeface="Times New Roman"/>
                <a:cs typeface="Times New Roman"/>
              </a:rPr>
              <a:t>0.5</a:t>
            </a:r>
            <a:endParaRPr sz="500">
              <a:latin typeface="Times New Roman"/>
              <a:cs typeface="Times New Roman"/>
            </a:endParaRPr>
          </a:p>
          <a:p>
            <a:pPr marL="10160" algn="ctr">
              <a:lnSpc>
                <a:spcPct val="100000"/>
              </a:lnSpc>
              <a:spcBef>
                <a:spcPts val="350"/>
              </a:spcBef>
            </a:pPr>
            <a:r>
              <a:rPr sz="500" dirty="0">
                <a:latin typeface="Times New Roman"/>
                <a:cs typeface="Times New Roman"/>
              </a:rPr>
              <a:t>(b)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578705" y="730834"/>
            <a:ext cx="97790" cy="297180"/>
          </a:xfrm>
          <a:prstGeom prst="rect">
            <a:avLst/>
          </a:prstGeom>
        </p:spPr>
        <p:txBody>
          <a:bodyPr vert="vert270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500" dirty="0">
                <a:latin typeface="Times New Roman"/>
                <a:cs typeface="Times New Roman"/>
              </a:rPr>
              <a:t>Reliability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578032" y="2085288"/>
            <a:ext cx="97790" cy="297180"/>
          </a:xfrm>
          <a:prstGeom prst="rect">
            <a:avLst/>
          </a:prstGeom>
        </p:spPr>
        <p:txBody>
          <a:bodyPr vert="vert270" wrap="square" lIns="0" tIns="698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500" dirty="0">
                <a:latin typeface="Times New Roman"/>
                <a:cs typeface="Times New Roman"/>
              </a:rPr>
              <a:t>Reliability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817141" y="409173"/>
            <a:ext cx="946150" cy="949325"/>
          </a:xfrm>
          <a:custGeom>
            <a:avLst/>
            <a:gdLst/>
            <a:ahLst/>
            <a:cxnLst/>
            <a:rect l="l" t="t" r="r" b="b"/>
            <a:pathLst>
              <a:path w="946150" h="949325">
                <a:moveTo>
                  <a:pt x="0" y="0"/>
                </a:moveTo>
                <a:lnTo>
                  <a:pt x="945782" y="948748"/>
                </a:lnTo>
              </a:path>
            </a:pathLst>
          </a:custGeom>
          <a:ln w="677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817141" y="1763628"/>
            <a:ext cx="946150" cy="949325"/>
          </a:xfrm>
          <a:custGeom>
            <a:avLst/>
            <a:gdLst/>
            <a:ahLst/>
            <a:cxnLst/>
            <a:rect l="l" t="t" r="r" b="b"/>
            <a:pathLst>
              <a:path w="946150" h="949325">
                <a:moveTo>
                  <a:pt x="0" y="0"/>
                </a:moveTo>
                <a:lnTo>
                  <a:pt x="55932" y="14721"/>
                </a:lnTo>
                <a:lnTo>
                  <a:pt x="109291" y="31376"/>
                </a:lnTo>
                <a:lnTo>
                  <a:pt x="160178" y="49893"/>
                </a:lnTo>
                <a:lnTo>
                  <a:pt x="208692" y="70200"/>
                </a:lnTo>
                <a:lnTo>
                  <a:pt x="254936" y="92224"/>
                </a:lnTo>
                <a:lnTo>
                  <a:pt x="299010" y="115893"/>
                </a:lnTo>
                <a:lnTo>
                  <a:pt x="341015" y="141136"/>
                </a:lnTo>
                <a:lnTo>
                  <a:pt x="381052" y="167881"/>
                </a:lnTo>
                <a:lnTo>
                  <a:pt x="419221" y="196054"/>
                </a:lnTo>
                <a:lnTo>
                  <a:pt x="455624" y="225585"/>
                </a:lnTo>
                <a:lnTo>
                  <a:pt x="490361" y="256402"/>
                </a:lnTo>
                <a:lnTo>
                  <a:pt x="523533" y="288431"/>
                </a:lnTo>
                <a:lnTo>
                  <a:pt x="555241" y="321602"/>
                </a:lnTo>
                <a:lnTo>
                  <a:pt x="585587" y="355842"/>
                </a:lnTo>
                <a:lnTo>
                  <a:pt x="614670" y="391079"/>
                </a:lnTo>
                <a:lnTo>
                  <a:pt x="642591" y="427241"/>
                </a:lnTo>
                <a:lnTo>
                  <a:pt x="669452" y="464256"/>
                </a:lnTo>
                <a:lnTo>
                  <a:pt x="695354" y="502053"/>
                </a:lnTo>
                <a:lnTo>
                  <a:pt x="720397" y="540558"/>
                </a:lnTo>
                <a:lnTo>
                  <a:pt x="744682" y="579699"/>
                </a:lnTo>
                <a:lnTo>
                  <a:pt x="768309" y="619406"/>
                </a:lnTo>
                <a:lnTo>
                  <a:pt x="791381" y="659606"/>
                </a:lnTo>
                <a:lnTo>
                  <a:pt x="813997" y="700226"/>
                </a:lnTo>
                <a:lnTo>
                  <a:pt x="836259" y="741195"/>
                </a:lnTo>
                <a:lnTo>
                  <a:pt x="858267" y="782440"/>
                </a:lnTo>
                <a:lnTo>
                  <a:pt x="880123" y="823890"/>
                </a:lnTo>
                <a:lnTo>
                  <a:pt x="901926" y="865473"/>
                </a:lnTo>
                <a:lnTo>
                  <a:pt x="923779" y="907116"/>
                </a:lnTo>
                <a:lnTo>
                  <a:pt x="945782" y="948748"/>
                </a:lnTo>
              </a:path>
            </a:pathLst>
          </a:custGeom>
          <a:ln w="677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816661" y="409843"/>
            <a:ext cx="976630" cy="761365"/>
          </a:xfrm>
          <a:custGeom>
            <a:avLst/>
            <a:gdLst/>
            <a:ahLst/>
            <a:cxnLst/>
            <a:rect l="l" t="t" r="r" b="b"/>
            <a:pathLst>
              <a:path w="976630" h="761365">
                <a:moveTo>
                  <a:pt x="0" y="0"/>
                </a:moveTo>
                <a:lnTo>
                  <a:pt x="35900" y="34822"/>
                </a:lnTo>
                <a:lnTo>
                  <a:pt x="71438" y="69268"/>
                </a:lnTo>
                <a:lnTo>
                  <a:pt x="106695" y="103338"/>
                </a:lnTo>
                <a:lnTo>
                  <a:pt x="141753" y="137034"/>
                </a:lnTo>
                <a:lnTo>
                  <a:pt x="176693" y="170358"/>
                </a:lnTo>
                <a:lnTo>
                  <a:pt x="211596" y="203312"/>
                </a:lnTo>
                <a:lnTo>
                  <a:pt x="246545" y="235896"/>
                </a:lnTo>
                <a:lnTo>
                  <a:pt x="281620" y="268112"/>
                </a:lnTo>
                <a:lnTo>
                  <a:pt x="316903" y="299963"/>
                </a:lnTo>
                <a:lnTo>
                  <a:pt x="352475" y="331448"/>
                </a:lnTo>
                <a:lnTo>
                  <a:pt x="388418" y="362571"/>
                </a:lnTo>
                <a:lnTo>
                  <a:pt x="424814" y="393333"/>
                </a:lnTo>
                <a:lnTo>
                  <a:pt x="461743" y="423734"/>
                </a:lnTo>
                <a:lnTo>
                  <a:pt x="499288" y="453778"/>
                </a:lnTo>
                <a:lnTo>
                  <a:pt x="537530" y="483464"/>
                </a:lnTo>
                <a:lnTo>
                  <a:pt x="576549" y="512795"/>
                </a:lnTo>
                <a:lnTo>
                  <a:pt x="616429" y="541773"/>
                </a:lnTo>
                <a:lnTo>
                  <a:pt x="657249" y="570398"/>
                </a:lnTo>
                <a:lnTo>
                  <a:pt x="699092" y="598673"/>
                </a:lnTo>
                <a:lnTo>
                  <a:pt x="742040" y="626599"/>
                </a:lnTo>
                <a:lnTo>
                  <a:pt x="786173" y="654177"/>
                </a:lnTo>
                <a:lnTo>
                  <a:pt x="831572" y="681410"/>
                </a:lnTo>
                <a:lnTo>
                  <a:pt x="878321" y="708298"/>
                </a:lnTo>
                <a:lnTo>
                  <a:pt x="926499" y="734843"/>
                </a:lnTo>
                <a:lnTo>
                  <a:pt x="976189" y="761047"/>
                </a:lnTo>
              </a:path>
            </a:pathLst>
          </a:custGeom>
          <a:ln w="67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816661" y="1764298"/>
            <a:ext cx="944880" cy="563245"/>
          </a:xfrm>
          <a:custGeom>
            <a:avLst/>
            <a:gdLst/>
            <a:ahLst/>
            <a:cxnLst/>
            <a:rect l="l" t="t" r="r" b="b"/>
            <a:pathLst>
              <a:path w="944880" h="563244">
                <a:moveTo>
                  <a:pt x="0" y="0"/>
                </a:moveTo>
                <a:lnTo>
                  <a:pt x="58518" y="15486"/>
                </a:lnTo>
                <a:lnTo>
                  <a:pt x="114142" y="32611"/>
                </a:lnTo>
                <a:lnTo>
                  <a:pt x="167058" y="51258"/>
                </a:lnTo>
                <a:lnTo>
                  <a:pt x="217453" y="71308"/>
                </a:lnTo>
                <a:lnTo>
                  <a:pt x="265513" y="92644"/>
                </a:lnTo>
                <a:lnTo>
                  <a:pt x="311426" y="115149"/>
                </a:lnTo>
                <a:lnTo>
                  <a:pt x="355378" y="138704"/>
                </a:lnTo>
                <a:lnTo>
                  <a:pt x="397557" y="163194"/>
                </a:lnTo>
                <a:lnTo>
                  <a:pt x="438148" y="188499"/>
                </a:lnTo>
                <a:lnTo>
                  <a:pt x="477339" y="214503"/>
                </a:lnTo>
                <a:lnTo>
                  <a:pt x="515317" y="241088"/>
                </a:lnTo>
                <a:lnTo>
                  <a:pt x="552267" y="268137"/>
                </a:lnTo>
                <a:lnTo>
                  <a:pt x="588378" y="295531"/>
                </a:lnTo>
                <a:lnTo>
                  <a:pt x="623836" y="323154"/>
                </a:lnTo>
                <a:lnTo>
                  <a:pt x="658828" y="350888"/>
                </a:lnTo>
                <a:lnTo>
                  <a:pt x="693540" y="378615"/>
                </a:lnTo>
                <a:lnTo>
                  <a:pt x="728160" y="406219"/>
                </a:lnTo>
                <a:lnTo>
                  <a:pt x="762874" y="433581"/>
                </a:lnTo>
                <a:lnTo>
                  <a:pt x="797868" y="460583"/>
                </a:lnTo>
                <a:lnTo>
                  <a:pt x="833331" y="487110"/>
                </a:lnTo>
                <a:lnTo>
                  <a:pt x="869448" y="513042"/>
                </a:lnTo>
                <a:lnTo>
                  <a:pt x="906406" y="538262"/>
                </a:lnTo>
                <a:lnTo>
                  <a:pt x="944393" y="562654"/>
                </a:lnTo>
              </a:path>
            </a:pathLst>
          </a:custGeom>
          <a:ln w="67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817812" y="410317"/>
            <a:ext cx="977900" cy="738505"/>
          </a:xfrm>
          <a:custGeom>
            <a:avLst/>
            <a:gdLst/>
            <a:ahLst/>
            <a:cxnLst/>
            <a:rect l="l" t="t" r="r" b="b"/>
            <a:pathLst>
              <a:path w="977900" h="738505">
                <a:moveTo>
                  <a:pt x="0" y="0"/>
                </a:moveTo>
                <a:lnTo>
                  <a:pt x="49455" y="49637"/>
                </a:lnTo>
                <a:lnTo>
                  <a:pt x="97128" y="96609"/>
                </a:lnTo>
                <a:lnTo>
                  <a:pt x="143158" y="141055"/>
                </a:lnTo>
                <a:lnTo>
                  <a:pt x="187685" y="183114"/>
                </a:lnTo>
                <a:lnTo>
                  <a:pt x="230847" y="222926"/>
                </a:lnTo>
                <a:lnTo>
                  <a:pt x="272786" y="260631"/>
                </a:lnTo>
                <a:lnTo>
                  <a:pt x="313641" y="296368"/>
                </a:lnTo>
                <a:lnTo>
                  <a:pt x="353550" y="330277"/>
                </a:lnTo>
                <a:lnTo>
                  <a:pt x="392654" y="362497"/>
                </a:lnTo>
                <a:lnTo>
                  <a:pt x="431093" y="393168"/>
                </a:lnTo>
                <a:lnTo>
                  <a:pt x="469006" y="422431"/>
                </a:lnTo>
                <a:lnTo>
                  <a:pt x="506532" y="450423"/>
                </a:lnTo>
                <a:lnTo>
                  <a:pt x="543811" y="477286"/>
                </a:lnTo>
                <a:lnTo>
                  <a:pt x="580984" y="503159"/>
                </a:lnTo>
                <a:lnTo>
                  <a:pt x="618188" y="528180"/>
                </a:lnTo>
                <a:lnTo>
                  <a:pt x="655565" y="552491"/>
                </a:lnTo>
                <a:lnTo>
                  <a:pt x="693254" y="576230"/>
                </a:lnTo>
                <a:lnTo>
                  <a:pt x="731394" y="599537"/>
                </a:lnTo>
                <a:lnTo>
                  <a:pt x="770125" y="622552"/>
                </a:lnTo>
                <a:lnTo>
                  <a:pt x="809586" y="645414"/>
                </a:lnTo>
                <a:lnTo>
                  <a:pt x="849918" y="668264"/>
                </a:lnTo>
                <a:lnTo>
                  <a:pt x="891259" y="691240"/>
                </a:lnTo>
                <a:lnTo>
                  <a:pt x="933750" y="714482"/>
                </a:lnTo>
                <a:lnTo>
                  <a:pt x="977530" y="738130"/>
                </a:lnTo>
              </a:path>
            </a:pathLst>
          </a:custGeom>
          <a:ln w="677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817812" y="1764772"/>
            <a:ext cx="942975" cy="464820"/>
          </a:xfrm>
          <a:custGeom>
            <a:avLst/>
            <a:gdLst/>
            <a:ahLst/>
            <a:cxnLst/>
            <a:rect l="l" t="t" r="r" b="b"/>
            <a:pathLst>
              <a:path w="942975" h="464819">
                <a:moveTo>
                  <a:pt x="0" y="0"/>
                </a:moveTo>
                <a:lnTo>
                  <a:pt x="62207" y="17649"/>
                </a:lnTo>
                <a:lnTo>
                  <a:pt x="121309" y="36901"/>
                </a:lnTo>
                <a:lnTo>
                  <a:pt x="177493" y="57563"/>
                </a:lnTo>
                <a:lnTo>
                  <a:pt x="230951" y="79446"/>
                </a:lnTo>
                <a:lnTo>
                  <a:pt x="281870" y="102359"/>
                </a:lnTo>
                <a:lnTo>
                  <a:pt x="330439" y="126112"/>
                </a:lnTo>
                <a:lnTo>
                  <a:pt x="376848" y="150513"/>
                </a:lnTo>
                <a:lnTo>
                  <a:pt x="421287" y="175373"/>
                </a:lnTo>
                <a:lnTo>
                  <a:pt x="463943" y="200500"/>
                </a:lnTo>
                <a:lnTo>
                  <a:pt x="505007" y="225704"/>
                </a:lnTo>
                <a:lnTo>
                  <a:pt x="544667" y="250795"/>
                </a:lnTo>
                <a:lnTo>
                  <a:pt x="583113" y="275582"/>
                </a:lnTo>
                <a:lnTo>
                  <a:pt x="620534" y="299875"/>
                </a:lnTo>
                <a:lnTo>
                  <a:pt x="657118" y="323482"/>
                </a:lnTo>
                <a:lnTo>
                  <a:pt x="693055" y="346214"/>
                </a:lnTo>
                <a:lnTo>
                  <a:pt x="728535" y="367879"/>
                </a:lnTo>
                <a:lnTo>
                  <a:pt x="763745" y="388288"/>
                </a:lnTo>
                <a:lnTo>
                  <a:pt x="798877" y="407249"/>
                </a:lnTo>
                <a:lnTo>
                  <a:pt x="834117" y="424572"/>
                </a:lnTo>
                <a:lnTo>
                  <a:pt x="869657" y="440066"/>
                </a:lnTo>
                <a:lnTo>
                  <a:pt x="905684" y="453542"/>
                </a:lnTo>
                <a:lnTo>
                  <a:pt x="942389" y="464808"/>
                </a:lnTo>
              </a:path>
            </a:pathLst>
          </a:custGeom>
          <a:ln w="677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2223250" y="1088359"/>
            <a:ext cx="158115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Times New Roman"/>
                <a:cs typeface="Times New Roman"/>
              </a:rPr>
              <a:t>1 –</a:t>
            </a:r>
            <a:r>
              <a:rPr sz="500" spc="-90" dirty="0">
                <a:latin typeface="Times New Roman"/>
                <a:cs typeface="Times New Roman"/>
              </a:rPr>
              <a:t> </a:t>
            </a:r>
            <a:r>
              <a:rPr sz="500" i="1" dirty="0">
                <a:latin typeface="Times New Roman"/>
                <a:cs typeface="Times New Roman"/>
              </a:rPr>
              <a:t>Z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628219" y="866529"/>
            <a:ext cx="285750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Times New Roman"/>
                <a:cs typeface="Times New Roman"/>
              </a:rPr>
              <a:t>1 – </a:t>
            </a:r>
            <a:r>
              <a:rPr sz="500" i="1" dirty="0">
                <a:latin typeface="Times New Roman"/>
                <a:cs typeface="Times New Roman"/>
              </a:rPr>
              <a:t>Z +</a:t>
            </a:r>
            <a:r>
              <a:rPr sz="500" i="1" spc="65" dirty="0">
                <a:latin typeface="Times New Roman"/>
                <a:cs typeface="Times New Roman"/>
              </a:rPr>
              <a:t> </a:t>
            </a:r>
            <a:r>
              <a:rPr sz="750" baseline="-33333" dirty="0">
                <a:latin typeface="Times New Roman"/>
                <a:cs typeface="Times New Roman"/>
              </a:rPr>
              <a:t>2</a:t>
            </a:r>
            <a:endParaRPr sz="750" baseline="-33333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852165" y="793392"/>
            <a:ext cx="93345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50" i="1" baseline="-33333" dirty="0">
                <a:latin typeface="Times New Roman"/>
                <a:cs typeface="Times New Roman"/>
              </a:rPr>
              <a:t>Z</a:t>
            </a:r>
            <a:r>
              <a:rPr sz="750" i="1" spc="-82" baseline="-33333" dirty="0">
                <a:latin typeface="Times New Roman"/>
                <a:cs typeface="Times New Roman"/>
              </a:rPr>
              <a:t> </a:t>
            </a:r>
            <a:r>
              <a:rPr sz="350" dirty="0">
                <a:latin typeface="Times New Roman"/>
                <a:cs typeface="Times New Roman"/>
              </a:rPr>
              <a:t>2</a:t>
            </a:r>
            <a:endParaRPr sz="35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525491" y="1955431"/>
            <a:ext cx="316865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Times New Roman"/>
                <a:cs typeface="Times New Roman"/>
              </a:rPr>
              <a:t>1</a:t>
            </a:r>
            <a:r>
              <a:rPr sz="500" spc="-20" dirty="0">
                <a:latin typeface="Times New Roman"/>
                <a:cs typeface="Times New Roman"/>
              </a:rPr>
              <a:t> </a:t>
            </a:r>
            <a:r>
              <a:rPr sz="500" dirty="0">
                <a:latin typeface="Times New Roman"/>
                <a:cs typeface="Times New Roman"/>
              </a:rPr>
              <a:t>–</a:t>
            </a:r>
            <a:r>
              <a:rPr sz="500" spc="-20" dirty="0">
                <a:latin typeface="Times New Roman"/>
                <a:cs typeface="Times New Roman"/>
              </a:rPr>
              <a:t> </a:t>
            </a:r>
            <a:r>
              <a:rPr sz="500" i="1" dirty="0">
                <a:latin typeface="Times New Roman"/>
                <a:cs typeface="Times New Roman"/>
              </a:rPr>
              <a:t>Z</a:t>
            </a:r>
            <a:r>
              <a:rPr sz="500" i="1" spc="-65" dirty="0">
                <a:latin typeface="Times New Roman"/>
                <a:cs typeface="Times New Roman"/>
              </a:rPr>
              <a:t> </a:t>
            </a:r>
            <a:r>
              <a:rPr sz="525" baseline="31746" dirty="0">
                <a:latin typeface="Times New Roman"/>
                <a:cs typeface="Times New Roman"/>
              </a:rPr>
              <a:t>2</a:t>
            </a:r>
            <a:r>
              <a:rPr sz="525" spc="-82" baseline="31746" dirty="0">
                <a:latin typeface="Times New Roman"/>
                <a:cs typeface="Times New Roman"/>
              </a:rPr>
              <a:t> </a:t>
            </a:r>
            <a:r>
              <a:rPr sz="500" dirty="0">
                <a:latin typeface="Times New Roman"/>
                <a:cs typeface="Times New Roman"/>
              </a:rPr>
              <a:t>+</a:t>
            </a:r>
            <a:r>
              <a:rPr sz="500" spc="-20" dirty="0">
                <a:latin typeface="Times New Roman"/>
                <a:cs typeface="Times New Roman"/>
              </a:rPr>
              <a:t> </a:t>
            </a:r>
            <a:r>
              <a:rPr sz="500" i="1" dirty="0">
                <a:latin typeface="Times New Roman"/>
                <a:cs typeface="Times New Roman"/>
              </a:rPr>
              <a:t>Z</a:t>
            </a:r>
            <a:r>
              <a:rPr sz="500" i="1" spc="-65" dirty="0">
                <a:latin typeface="Times New Roman"/>
                <a:cs typeface="Times New Roman"/>
              </a:rPr>
              <a:t> </a:t>
            </a:r>
            <a:r>
              <a:rPr sz="525" baseline="31746" dirty="0">
                <a:latin typeface="Times New Roman"/>
                <a:cs typeface="Times New Roman"/>
              </a:rPr>
              <a:t>3</a:t>
            </a:r>
            <a:endParaRPr sz="525" baseline="31746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378273" y="2505395"/>
            <a:ext cx="189865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500" dirty="0">
                <a:latin typeface="Times New Roman"/>
                <a:cs typeface="Times New Roman"/>
              </a:rPr>
              <a:t>1</a:t>
            </a:r>
            <a:r>
              <a:rPr sz="500" spc="-35" dirty="0">
                <a:latin typeface="Times New Roman"/>
                <a:cs typeface="Times New Roman"/>
              </a:rPr>
              <a:t> </a:t>
            </a:r>
            <a:r>
              <a:rPr sz="500" dirty="0">
                <a:latin typeface="Times New Roman"/>
                <a:cs typeface="Times New Roman"/>
              </a:rPr>
              <a:t>–</a:t>
            </a:r>
            <a:r>
              <a:rPr sz="500" spc="-35" dirty="0">
                <a:latin typeface="Times New Roman"/>
                <a:cs typeface="Times New Roman"/>
              </a:rPr>
              <a:t> </a:t>
            </a:r>
            <a:r>
              <a:rPr sz="500" i="1" dirty="0">
                <a:latin typeface="Times New Roman"/>
                <a:cs typeface="Times New Roman"/>
              </a:rPr>
              <a:t>Z</a:t>
            </a:r>
            <a:r>
              <a:rPr sz="500" i="1" spc="-75" dirty="0">
                <a:latin typeface="Times New Roman"/>
                <a:cs typeface="Times New Roman"/>
              </a:rPr>
              <a:t> </a:t>
            </a:r>
            <a:r>
              <a:rPr sz="525" baseline="31746" dirty="0">
                <a:latin typeface="Times New Roman"/>
                <a:cs typeface="Times New Roman"/>
              </a:rPr>
              <a:t>2</a:t>
            </a:r>
            <a:endParaRPr sz="525" baseline="31746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2384915" y="1099003"/>
            <a:ext cx="72390" cy="43180"/>
          </a:xfrm>
          <a:custGeom>
            <a:avLst/>
            <a:gdLst/>
            <a:ahLst/>
            <a:cxnLst/>
            <a:rect l="l" t="t" r="r" b="b"/>
            <a:pathLst>
              <a:path w="72389" h="43180">
                <a:moveTo>
                  <a:pt x="0" y="42556"/>
                </a:moveTo>
                <a:lnTo>
                  <a:pt x="22795" y="35553"/>
                </a:lnTo>
                <a:lnTo>
                  <a:pt x="42599" y="25382"/>
                </a:lnTo>
                <a:lnTo>
                  <a:pt x="59099" y="13159"/>
                </a:lnTo>
                <a:lnTo>
                  <a:pt x="71982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445094" y="1080501"/>
            <a:ext cx="27305" cy="29845"/>
          </a:xfrm>
          <a:custGeom>
            <a:avLst/>
            <a:gdLst/>
            <a:ahLst/>
            <a:cxnLst/>
            <a:rect l="l" t="t" r="r" b="b"/>
            <a:pathLst>
              <a:path w="27305" h="29844">
                <a:moveTo>
                  <a:pt x="27116" y="0"/>
                </a:moveTo>
                <a:lnTo>
                  <a:pt x="0" y="14357"/>
                </a:lnTo>
                <a:lnTo>
                  <a:pt x="8607" y="16226"/>
                </a:lnTo>
                <a:lnTo>
                  <a:pt x="14634" y="21217"/>
                </a:lnTo>
                <a:lnTo>
                  <a:pt x="18081" y="29323"/>
                </a:lnTo>
                <a:lnTo>
                  <a:pt x="271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582016" y="2522705"/>
            <a:ext cx="48260" cy="31115"/>
          </a:xfrm>
          <a:custGeom>
            <a:avLst/>
            <a:gdLst/>
            <a:ahLst/>
            <a:cxnLst/>
            <a:rect l="l" t="t" r="r" b="b"/>
            <a:pathLst>
              <a:path w="48260" h="31114">
                <a:moveTo>
                  <a:pt x="0" y="30942"/>
                </a:moveTo>
                <a:lnTo>
                  <a:pt x="14561" y="23816"/>
                </a:lnTo>
                <a:lnTo>
                  <a:pt x="26813" y="16583"/>
                </a:lnTo>
                <a:lnTo>
                  <a:pt x="37668" y="8794"/>
                </a:lnTo>
                <a:lnTo>
                  <a:pt x="48035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618951" y="2506580"/>
            <a:ext cx="29209" cy="27940"/>
          </a:xfrm>
          <a:custGeom>
            <a:avLst/>
            <a:gdLst/>
            <a:ahLst/>
            <a:cxnLst/>
            <a:rect l="l" t="t" r="r" b="b"/>
            <a:pathLst>
              <a:path w="29210" h="27939">
                <a:moveTo>
                  <a:pt x="28897" y="0"/>
                </a:moveTo>
                <a:lnTo>
                  <a:pt x="0" y="10341"/>
                </a:lnTo>
                <a:lnTo>
                  <a:pt x="8255" y="13422"/>
                </a:lnTo>
                <a:lnTo>
                  <a:pt x="13510" y="19219"/>
                </a:lnTo>
                <a:lnTo>
                  <a:pt x="15759" y="27739"/>
                </a:lnTo>
                <a:lnTo>
                  <a:pt x="2889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477445" y="2245922"/>
            <a:ext cx="116205" cy="74295"/>
          </a:xfrm>
          <a:custGeom>
            <a:avLst/>
            <a:gdLst/>
            <a:ahLst/>
            <a:cxnLst/>
            <a:rect l="l" t="t" r="r" b="b"/>
            <a:pathLst>
              <a:path w="116205" h="74294">
                <a:moveTo>
                  <a:pt x="0" y="74285"/>
                </a:moveTo>
                <a:lnTo>
                  <a:pt x="27580" y="61883"/>
                </a:lnTo>
                <a:lnTo>
                  <a:pt x="59827" y="42856"/>
                </a:lnTo>
                <a:lnTo>
                  <a:pt x="91138" y="20972"/>
                </a:lnTo>
                <a:lnTo>
                  <a:pt x="115907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582036" y="2229099"/>
            <a:ext cx="28575" cy="28575"/>
          </a:xfrm>
          <a:custGeom>
            <a:avLst/>
            <a:gdLst/>
            <a:ahLst/>
            <a:cxnLst/>
            <a:rect l="l" t="t" r="r" b="b"/>
            <a:pathLst>
              <a:path w="28575" h="28575">
                <a:moveTo>
                  <a:pt x="28457" y="0"/>
                </a:moveTo>
                <a:lnTo>
                  <a:pt x="0" y="11485"/>
                </a:lnTo>
                <a:lnTo>
                  <a:pt x="8370" y="14235"/>
                </a:lnTo>
                <a:lnTo>
                  <a:pt x="13849" y="19815"/>
                </a:lnTo>
                <a:lnTo>
                  <a:pt x="16436" y="28240"/>
                </a:lnTo>
                <a:lnTo>
                  <a:pt x="2845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562484" y="927976"/>
            <a:ext cx="68580" cy="48895"/>
          </a:xfrm>
          <a:custGeom>
            <a:avLst/>
            <a:gdLst/>
            <a:ahLst/>
            <a:cxnLst/>
            <a:rect l="l" t="t" r="r" b="b"/>
            <a:pathLst>
              <a:path w="68580" h="48894">
                <a:moveTo>
                  <a:pt x="67959" y="0"/>
                </a:moveTo>
                <a:lnTo>
                  <a:pt x="45872" y="8978"/>
                </a:lnTo>
                <a:lnTo>
                  <a:pt x="27041" y="20850"/>
                </a:lnTo>
                <a:lnTo>
                  <a:pt x="11679" y="34477"/>
                </a:lnTo>
                <a:lnTo>
                  <a:pt x="0" y="48719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548858" y="966463"/>
            <a:ext cx="26034" cy="30480"/>
          </a:xfrm>
          <a:custGeom>
            <a:avLst/>
            <a:gdLst/>
            <a:ahLst/>
            <a:cxnLst/>
            <a:rect l="l" t="t" r="r" b="b"/>
            <a:pathLst>
              <a:path w="26035" h="30480">
                <a:moveTo>
                  <a:pt x="6426" y="0"/>
                </a:moveTo>
                <a:lnTo>
                  <a:pt x="0" y="30007"/>
                </a:lnTo>
                <a:lnTo>
                  <a:pt x="25754" y="13321"/>
                </a:lnTo>
                <a:lnTo>
                  <a:pt x="17011" y="12217"/>
                </a:lnTo>
                <a:lnTo>
                  <a:pt x="10571" y="7774"/>
                </a:lnTo>
                <a:lnTo>
                  <a:pt x="642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623509" y="2059596"/>
            <a:ext cx="27940" cy="79375"/>
          </a:xfrm>
          <a:custGeom>
            <a:avLst/>
            <a:gdLst/>
            <a:ahLst/>
            <a:cxnLst/>
            <a:rect l="l" t="t" r="r" b="b"/>
            <a:pathLst>
              <a:path w="27939" h="79375">
                <a:moveTo>
                  <a:pt x="27908" y="0"/>
                </a:moveTo>
                <a:lnTo>
                  <a:pt x="25423" y="23712"/>
                </a:lnTo>
                <a:lnTo>
                  <a:pt x="19254" y="45103"/>
                </a:lnTo>
                <a:lnTo>
                  <a:pt x="10435" y="63649"/>
                </a:lnTo>
                <a:lnTo>
                  <a:pt x="0" y="78829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608305" y="2127630"/>
            <a:ext cx="27305" cy="29845"/>
          </a:xfrm>
          <a:custGeom>
            <a:avLst/>
            <a:gdLst/>
            <a:ahLst/>
            <a:cxnLst/>
            <a:rect l="l" t="t" r="r" b="b"/>
            <a:pathLst>
              <a:path w="27305" h="29844">
                <a:moveTo>
                  <a:pt x="8871" y="0"/>
                </a:moveTo>
                <a:lnTo>
                  <a:pt x="0" y="29378"/>
                </a:lnTo>
                <a:lnTo>
                  <a:pt x="27034" y="14865"/>
                </a:lnTo>
                <a:lnTo>
                  <a:pt x="18413" y="13043"/>
                </a:lnTo>
                <a:lnTo>
                  <a:pt x="12359" y="8092"/>
                </a:lnTo>
                <a:lnTo>
                  <a:pt x="887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686458" y="1151597"/>
            <a:ext cx="34925" cy="73660"/>
          </a:xfrm>
          <a:custGeom>
            <a:avLst/>
            <a:gdLst/>
            <a:ahLst/>
            <a:cxnLst/>
            <a:rect l="l" t="t" r="r" b="b"/>
            <a:pathLst>
              <a:path w="34925" h="73659">
                <a:moveTo>
                  <a:pt x="34740" y="73079"/>
                </a:moveTo>
                <a:lnTo>
                  <a:pt x="14914" y="61435"/>
                </a:lnTo>
                <a:lnTo>
                  <a:pt x="3861" y="41626"/>
                </a:lnTo>
                <a:lnTo>
                  <a:pt x="0" y="19274"/>
                </a:lnTo>
                <a:lnTo>
                  <a:pt x="1746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675764" y="1128314"/>
            <a:ext cx="22860" cy="30480"/>
          </a:xfrm>
          <a:custGeom>
            <a:avLst/>
            <a:gdLst/>
            <a:ahLst/>
            <a:cxnLst/>
            <a:rect l="l" t="t" r="r" b="b"/>
            <a:pathLst>
              <a:path w="22860" h="30480">
                <a:moveTo>
                  <a:pt x="21626" y="22599"/>
                </a:moveTo>
                <a:lnTo>
                  <a:pt x="8580" y="22599"/>
                </a:lnTo>
                <a:lnTo>
                  <a:pt x="16158" y="24522"/>
                </a:lnTo>
                <a:lnTo>
                  <a:pt x="22754" y="30373"/>
                </a:lnTo>
                <a:lnTo>
                  <a:pt x="21626" y="22599"/>
                </a:lnTo>
                <a:close/>
              </a:path>
              <a:path w="22860" h="30480">
                <a:moveTo>
                  <a:pt x="18346" y="0"/>
                </a:moveTo>
                <a:lnTo>
                  <a:pt x="0" y="24603"/>
                </a:lnTo>
                <a:lnTo>
                  <a:pt x="8580" y="22599"/>
                </a:lnTo>
                <a:lnTo>
                  <a:pt x="21626" y="22599"/>
                </a:lnTo>
                <a:lnTo>
                  <a:pt x="1834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2719449" y="1146203"/>
            <a:ext cx="111760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50" i="1" baseline="-22222" dirty="0">
                <a:latin typeface="Times New Roman"/>
                <a:cs typeface="Times New Roman"/>
              </a:rPr>
              <a:t>e</a:t>
            </a:r>
            <a:r>
              <a:rPr sz="750" i="1" spc="-82" baseline="-22222" dirty="0">
                <a:latin typeface="Times New Roman"/>
                <a:cs typeface="Times New Roman"/>
              </a:rPr>
              <a:t> </a:t>
            </a:r>
            <a:r>
              <a:rPr sz="350" i="1" spc="0" dirty="0">
                <a:latin typeface="Times New Roman"/>
                <a:cs typeface="Times New Roman"/>
              </a:rPr>
              <a:t>–Z</a:t>
            </a:r>
            <a:endParaRPr sz="35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164986" y="2266377"/>
            <a:ext cx="307975" cy="1028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750" baseline="-22222" dirty="0">
                <a:latin typeface="Times New Roman"/>
                <a:cs typeface="Times New Roman"/>
              </a:rPr>
              <a:t>2</a:t>
            </a:r>
            <a:r>
              <a:rPr sz="750" i="1" baseline="-22222" dirty="0">
                <a:latin typeface="Times New Roman"/>
                <a:cs typeface="Times New Roman"/>
              </a:rPr>
              <a:t>e</a:t>
            </a:r>
            <a:r>
              <a:rPr sz="750" i="1" spc="-112" baseline="-22222" dirty="0">
                <a:latin typeface="Times New Roman"/>
                <a:cs typeface="Times New Roman"/>
              </a:rPr>
              <a:t> </a:t>
            </a:r>
            <a:r>
              <a:rPr sz="350" i="1" spc="0" dirty="0">
                <a:latin typeface="Times New Roman"/>
                <a:cs typeface="Times New Roman"/>
              </a:rPr>
              <a:t>–Z</a:t>
            </a:r>
            <a:r>
              <a:rPr sz="350" i="1" spc="-35" dirty="0">
                <a:latin typeface="Times New Roman"/>
                <a:cs typeface="Times New Roman"/>
              </a:rPr>
              <a:t> </a:t>
            </a:r>
            <a:r>
              <a:rPr sz="750" i="1" baseline="-22222" dirty="0">
                <a:latin typeface="Times New Roman"/>
                <a:cs typeface="Times New Roman"/>
              </a:rPr>
              <a:t>–</a:t>
            </a:r>
            <a:r>
              <a:rPr sz="750" i="1" spc="-52" baseline="-22222" dirty="0">
                <a:latin typeface="Times New Roman"/>
                <a:cs typeface="Times New Roman"/>
              </a:rPr>
              <a:t> </a:t>
            </a:r>
            <a:r>
              <a:rPr sz="750" i="1" spc="0" baseline="-22222" dirty="0">
                <a:latin typeface="Times New Roman"/>
                <a:cs typeface="Times New Roman"/>
              </a:rPr>
              <a:t>e</a:t>
            </a:r>
            <a:r>
              <a:rPr sz="350" spc="0" dirty="0">
                <a:latin typeface="Times New Roman"/>
                <a:cs typeface="Times New Roman"/>
              </a:rPr>
              <a:t>–2</a:t>
            </a:r>
            <a:r>
              <a:rPr sz="350" i="1" spc="0" dirty="0">
                <a:latin typeface="Times New Roman"/>
                <a:cs typeface="Times New Roman"/>
              </a:rPr>
              <a:t>Z</a:t>
            </a:r>
            <a:endParaRPr sz="35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2860099" y="926053"/>
            <a:ext cx="60325" cy="0"/>
          </a:xfrm>
          <a:custGeom>
            <a:avLst/>
            <a:gdLst/>
            <a:ahLst/>
            <a:cxnLst/>
            <a:rect l="l" t="t" r="r" b="b"/>
            <a:pathLst>
              <a:path w="60325">
                <a:moveTo>
                  <a:pt x="0" y="0"/>
                </a:moveTo>
                <a:lnTo>
                  <a:pt x="59893" y="0"/>
                </a:lnTo>
              </a:path>
            </a:pathLst>
          </a:custGeom>
          <a:ln w="338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167297" y="2930301"/>
            <a:ext cx="423545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38163" marR="5080" indent="-525463">
              <a:lnSpc>
                <a:spcPct val="100000"/>
              </a:lnSpc>
              <a:spcBef>
                <a:spcPts val="95"/>
              </a:spcBef>
            </a:pPr>
            <a:r>
              <a:rPr lang="cs-CZ" sz="1000" spc="-40" dirty="0" smtClean="0">
                <a:solidFill>
                  <a:srgbClr val="707F90"/>
                </a:solidFill>
                <a:latin typeface="Arial"/>
                <a:cs typeface="Arial"/>
              </a:rPr>
              <a:t>Obrázek</a:t>
            </a:r>
            <a:r>
              <a:rPr sz="1000" spc="-40" dirty="0" smtClean="0">
                <a:solidFill>
                  <a:srgbClr val="707F90"/>
                </a:solidFill>
                <a:latin typeface="Arial"/>
                <a:cs typeface="Arial"/>
              </a:rPr>
              <a:t> </a:t>
            </a:r>
            <a:r>
              <a:rPr sz="1000" spc="-30" dirty="0">
                <a:solidFill>
                  <a:srgbClr val="707F90"/>
                </a:solidFill>
                <a:latin typeface="Arial"/>
                <a:cs typeface="Arial"/>
              </a:rPr>
              <a:t>6: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lang="cs-CZ" sz="1000" spc="-30" dirty="0" smtClean="0">
                <a:latin typeface="Arial"/>
                <a:cs typeface="Arial"/>
              </a:rPr>
              <a:t>Porovnání přesných a přibližných spolehlivostních funkcí</a:t>
            </a:r>
            <a:r>
              <a:rPr sz="1000" spc="-25" dirty="0" smtClean="0">
                <a:latin typeface="Arial"/>
                <a:cs typeface="Arial"/>
              </a:rPr>
              <a:t>: </a:t>
            </a:r>
            <a:r>
              <a:rPr sz="1000" spc="0" dirty="0">
                <a:latin typeface="Arial"/>
                <a:cs typeface="Arial"/>
              </a:rPr>
              <a:t>(a) </a:t>
            </a:r>
            <a:r>
              <a:rPr lang="cs-CZ" sz="1000" spc="0" dirty="0" smtClean="0">
                <a:latin typeface="Arial"/>
                <a:cs typeface="Arial"/>
              </a:rPr>
              <a:t>modely jednoho prvku a </a:t>
            </a:r>
            <a:r>
              <a:rPr sz="1000" spc="15" dirty="0" smtClean="0">
                <a:latin typeface="Arial"/>
                <a:cs typeface="Arial"/>
              </a:rPr>
              <a:t>(b</a:t>
            </a:r>
            <a:r>
              <a:rPr sz="1000" spc="15" dirty="0">
                <a:latin typeface="Arial"/>
                <a:cs typeface="Arial"/>
              </a:rPr>
              <a:t>) </a:t>
            </a:r>
            <a:r>
              <a:rPr lang="cs-CZ" sz="1000" spc="15" dirty="0" smtClean="0">
                <a:latin typeface="Arial"/>
                <a:cs typeface="Arial"/>
              </a:rPr>
              <a:t>modely dvou paralelních prvků 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69" name="object 6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71" name="object 7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299" y="0"/>
            <a:ext cx="4332905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dirty="0"/>
              <a:t>Přibližné spolehlivostní funkce</a:t>
            </a:r>
            <a:r>
              <a:rPr lang="cs-CZ" dirty="0" smtClean="0"/>
              <a:t>:</a:t>
            </a:r>
            <a:r>
              <a:rPr spc="-40" dirty="0" smtClean="0"/>
              <a:t>  </a:t>
            </a:r>
            <a:r>
              <a:rPr lang="cs-CZ" spc="-40" dirty="0" smtClean="0"/>
              <a:t>Míra intenzity poruch</a:t>
            </a:r>
            <a:endParaRPr spc="-25" dirty="0"/>
          </a:p>
        </p:txBody>
      </p:sp>
      <p:sp>
        <p:nvSpPr>
          <p:cNvPr id="3" name="object 3"/>
          <p:cNvSpPr/>
          <p:nvPr/>
        </p:nvSpPr>
        <p:spPr>
          <a:xfrm>
            <a:off x="129196" y="394195"/>
            <a:ext cx="4349750" cy="186690"/>
          </a:xfrm>
          <a:custGeom>
            <a:avLst/>
            <a:gdLst/>
            <a:ahLst/>
            <a:cxnLst/>
            <a:rect l="l" t="t" r="r" b="b"/>
            <a:pathLst>
              <a:path w="4349750" h="186690">
                <a:moveTo>
                  <a:pt x="4298856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186558"/>
                </a:lnTo>
                <a:lnTo>
                  <a:pt x="4349657" y="186558"/>
                </a:lnTo>
                <a:lnTo>
                  <a:pt x="4349657" y="50800"/>
                </a:lnTo>
                <a:lnTo>
                  <a:pt x="4345648" y="31075"/>
                </a:lnTo>
                <a:lnTo>
                  <a:pt x="4334734" y="14922"/>
                </a:lnTo>
                <a:lnTo>
                  <a:pt x="4318581" y="4008"/>
                </a:lnTo>
                <a:lnTo>
                  <a:pt x="4298856" y="0"/>
                </a:lnTo>
                <a:close/>
              </a:path>
            </a:pathLst>
          </a:custGeom>
          <a:solidFill>
            <a:srgbClr val="005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9197" y="438429"/>
            <a:ext cx="4400397" cy="211423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9196" y="612358"/>
            <a:ext cx="4349750" cy="1889760"/>
          </a:xfrm>
          <a:custGeom>
            <a:avLst/>
            <a:gdLst/>
            <a:ahLst/>
            <a:cxnLst/>
            <a:rect l="l" t="t" r="r" b="b"/>
            <a:pathLst>
              <a:path w="4349750" h="1889760">
                <a:moveTo>
                  <a:pt x="4349657" y="0"/>
                </a:moveTo>
                <a:lnTo>
                  <a:pt x="0" y="0"/>
                </a:lnTo>
                <a:lnTo>
                  <a:pt x="0" y="1838703"/>
                </a:lnTo>
                <a:lnTo>
                  <a:pt x="4008" y="1858427"/>
                </a:lnTo>
                <a:lnTo>
                  <a:pt x="14922" y="1874580"/>
                </a:lnTo>
                <a:lnTo>
                  <a:pt x="31075" y="1885494"/>
                </a:lnTo>
                <a:lnTo>
                  <a:pt x="50800" y="1889503"/>
                </a:lnTo>
                <a:lnTo>
                  <a:pt x="4298856" y="1889503"/>
                </a:lnTo>
                <a:lnTo>
                  <a:pt x="4318581" y="1885494"/>
                </a:lnTo>
                <a:lnTo>
                  <a:pt x="4334734" y="1874580"/>
                </a:lnTo>
                <a:lnTo>
                  <a:pt x="4345648" y="1858427"/>
                </a:lnTo>
                <a:lnTo>
                  <a:pt x="4349657" y="1838703"/>
                </a:lnTo>
                <a:lnTo>
                  <a:pt x="4349657" y="0"/>
                </a:lnTo>
                <a:close/>
              </a:path>
            </a:pathLst>
          </a:custGeom>
          <a:solidFill>
            <a:srgbClr val="E5EF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78853" y="476505"/>
            <a:ext cx="0" cy="1993900"/>
          </a:xfrm>
          <a:custGeom>
            <a:avLst/>
            <a:gdLst/>
            <a:ahLst/>
            <a:cxnLst/>
            <a:rect l="l" t="t" r="r" b="b"/>
            <a:pathLst>
              <a:path h="1993900">
                <a:moveTo>
                  <a:pt x="0" y="1993605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78853" y="463805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78853" y="451105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78853" y="438405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50471" y="338135"/>
            <a:ext cx="4259261" cy="1084912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R="3719195" algn="ctr">
              <a:lnSpc>
                <a:spcPct val="100000"/>
              </a:lnSpc>
              <a:spcBef>
                <a:spcPts val="400"/>
              </a:spcBef>
            </a:pPr>
            <a:r>
              <a:rPr lang="cs-CZ" sz="1050" spc="-60" dirty="0" smtClean="0">
                <a:solidFill>
                  <a:srgbClr val="FFFFFF"/>
                </a:solidFill>
                <a:latin typeface="Arial"/>
                <a:cs typeface="Arial"/>
              </a:rPr>
              <a:t>Příklad</a:t>
            </a:r>
            <a:endParaRPr sz="1050" dirty="0">
              <a:latin typeface="Arial"/>
              <a:cs typeface="Arial"/>
            </a:endParaRPr>
          </a:p>
          <a:p>
            <a:pPr marL="87313" indent="-87313">
              <a:lnSpc>
                <a:spcPts val="1260"/>
              </a:lnSpc>
              <a:spcBef>
                <a:spcPts val="295"/>
              </a:spcBef>
              <a:buFont typeface="Arial" panose="020B0604020202020204" pitchFamily="34" charset="0"/>
              <a:buChar char="•"/>
            </a:pP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Spolehlivostní model systému tvoří dva sériově zapojené prvky</a:t>
            </a:r>
            <a:r>
              <a:rPr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1200" baseline="-10416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sz="105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1200" baseline="-10416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cs-CZ" sz="1200" baseline="-10416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paralelně zapojený prvek </a:t>
            </a:r>
            <a:r>
              <a:rPr sz="105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1200" baseline="-10416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sz="1200" baseline="-10416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84138">
              <a:lnSpc>
                <a:spcPct val="100000"/>
              </a:lnSpc>
              <a:spcBef>
                <a:spcPts val="175"/>
              </a:spcBef>
              <a:buFont typeface="Arial" panose="020B0604020202020204" pitchFamily="34" charset="0"/>
              <a:buChar char="•"/>
            </a:pPr>
            <a:r>
              <a:rPr lang="cs-CZ" sz="900" spc="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Jestliže všechny prvky mají stejnou konstantní intenzitu </a:t>
            </a:r>
            <a:r>
              <a:rPr sz="900" i="1" spc="-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</a:t>
            </a:r>
            <a:r>
              <a:rPr lang="cs-CZ" sz="900" spc="-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pak platí</a:t>
            </a:r>
            <a:endParaRPr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71450" indent="-84138">
              <a:lnSpc>
                <a:spcPct val="100000"/>
              </a:lnSpc>
              <a:spcBef>
                <a:spcPts val="55"/>
              </a:spcBef>
              <a:buFont typeface="Arial" panose="020B0604020202020204" pitchFamily="34" charset="0"/>
              <a:buChar char="•"/>
            </a:pPr>
            <a:endParaRPr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54305" algn="ctr">
              <a:lnSpc>
                <a:spcPct val="100000"/>
              </a:lnSpc>
            </a:pPr>
            <a:r>
              <a:rPr sz="1050" i="1" spc="-90" dirty="0">
                <a:latin typeface="Arial"/>
                <a:cs typeface="Arial"/>
              </a:rPr>
              <a:t>R</a:t>
            </a:r>
            <a:r>
              <a:rPr sz="1050" i="1" spc="-204" dirty="0">
                <a:latin typeface="Arial"/>
                <a:cs typeface="Arial"/>
              </a:rPr>
              <a:t> </a:t>
            </a:r>
            <a:r>
              <a:rPr sz="1050" spc="80" dirty="0">
                <a:latin typeface="Arial"/>
                <a:cs typeface="Arial"/>
              </a:rPr>
              <a:t>(</a:t>
            </a:r>
            <a:r>
              <a:rPr sz="1050" i="1" spc="80" dirty="0">
                <a:latin typeface="Arial"/>
                <a:cs typeface="Arial"/>
              </a:rPr>
              <a:t>t</a:t>
            </a:r>
            <a:r>
              <a:rPr sz="1050" spc="80" dirty="0">
                <a:latin typeface="Arial"/>
                <a:cs typeface="Arial"/>
              </a:rPr>
              <a:t>)</a:t>
            </a:r>
            <a:r>
              <a:rPr sz="1050" spc="0" dirty="0">
                <a:latin typeface="Arial"/>
                <a:cs typeface="Arial"/>
              </a:rPr>
              <a:t> </a:t>
            </a:r>
            <a:r>
              <a:rPr sz="1050" spc="190" dirty="0">
                <a:latin typeface="Arial"/>
                <a:cs typeface="Arial"/>
              </a:rPr>
              <a:t>=</a:t>
            </a:r>
            <a:r>
              <a:rPr sz="1050" spc="0" dirty="0">
                <a:latin typeface="Arial"/>
                <a:cs typeface="Arial"/>
              </a:rPr>
              <a:t> </a:t>
            </a:r>
            <a:r>
              <a:rPr sz="1050" i="1" spc="-40" dirty="0">
                <a:latin typeface="Arial"/>
                <a:cs typeface="Arial"/>
              </a:rPr>
              <a:t>P</a:t>
            </a:r>
            <a:r>
              <a:rPr sz="1050" i="1" spc="-204" dirty="0">
                <a:latin typeface="Arial"/>
                <a:cs typeface="Arial"/>
              </a:rPr>
              <a:t> </a:t>
            </a:r>
            <a:r>
              <a:rPr sz="1050" spc="-25" dirty="0">
                <a:latin typeface="Arial"/>
                <a:cs typeface="Arial"/>
              </a:rPr>
              <a:t>(</a:t>
            </a:r>
            <a:r>
              <a:rPr sz="1050" i="1" spc="-25" dirty="0">
                <a:latin typeface="Arial"/>
                <a:cs typeface="Arial"/>
              </a:rPr>
              <a:t>x</a:t>
            </a:r>
            <a:r>
              <a:rPr sz="1200" spc="-37" baseline="-10416" dirty="0">
                <a:latin typeface="Lucida Sans Unicode"/>
                <a:cs typeface="Lucida Sans Unicode"/>
              </a:rPr>
              <a:t>1</a:t>
            </a:r>
            <a:r>
              <a:rPr sz="1200" spc="37" baseline="-10416" dirty="0">
                <a:latin typeface="Lucida Sans Unicode"/>
                <a:cs typeface="Lucida Sans Unicode"/>
              </a:rPr>
              <a:t> </a:t>
            </a:r>
            <a:r>
              <a:rPr sz="1050" spc="190" dirty="0">
                <a:latin typeface="Arial"/>
                <a:cs typeface="Arial"/>
              </a:rPr>
              <a:t>+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i="1" spc="-25" dirty="0">
                <a:latin typeface="Arial"/>
                <a:cs typeface="Arial"/>
              </a:rPr>
              <a:t>x</a:t>
            </a:r>
            <a:r>
              <a:rPr sz="1200" spc="-37" baseline="-10416" dirty="0">
                <a:latin typeface="Lucida Sans Unicode"/>
                <a:cs typeface="Lucida Sans Unicode"/>
              </a:rPr>
              <a:t>2</a:t>
            </a:r>
            <a:r>
              <a:rPr sz="1050" i="1" spc="-25" dirty="0">
                <a:latin typeface="Arial"/>
                <a:cs typeface="Arial"/>
              </a:rPr>
              <a:t>x</a:t>
            </a:r>
            <a:r>
              <a:rPr sz="1200" spc="-37" baseline="-10416" dirty="0">
                <a:latin typeface="Lucida Sans Unicode"/>
                <a:cs typeface="Lucida Sans Unicode"/>
              </a:rPr>
              <a:t>3</a:t>
            </a:r>
            <a:r>
              <a:rPr sz="1050" spc="-25" dirty="0">
                <a:latin typeface="Arial"/>
                <a:cs typeface="Arial"/>
              </a:rPr>
              <a:t>)</a:t>
            </a:r>
            <a:r>
              <a:rPr sz="1050" spc="0" dirty="0">
                <a:latin typeface="Arial"/>
                <a:cs typeface="Arial"/>
              </a:rPr>
              <a:t> </a:t>
            </a:r>
            <a:r>
              <a:rPr sz="1050" spc="190" dirty="0">
                <a:latin typeface="Arial"/>
                <a:cs typeface="Arial"/>
              </a:rPr>
              <a:t>=</a:t>
            </a:r>
            <a:r>
              <a:rPr sz="1050" spc="0" dirty="0">
                <a:latin typeface="Arial"/>
                <a:cs typeface="Arial"/>
              </a:rPr>
              <a:t> </a:t>
            </a:r>
            <a:r>
              <a:rPr sz="1050" i="1" spc="25" dirty="0">
                <a:latin typeface="Arial"/>
                <a:cs typeface="Arial"/>
              </a:rPr>
              <a:t>e</a:t>
            </a:r>
            <a:r>
              <a:rPr sz="1200" spc="37" baseline="31250" dirty="0">
                <a:latin typeface="Lucida Sans Unicode"/>
                <a:cs typeface="Lucida Sans Unicode"/>
              </a:rPr>
              <a:t>−</a:t>
            </a:r>
            <a:r>
              <a:rPr sz="1200" i="1" spc="37" baseline="31250" dirty="0">
                <a:latin typeface="Trebuchet MS"/>
                <a:cs typeface="Trebuchet MS"/>
              </a:rPr>
              <a:t>λ</a:t>
            </a:r>
            <a:r>
              <a:rPr sz="1200" i="1" spc="37" baseline="31250" dirty="0">
                <a:latin typeface="Arial"/>
                <a:cs typeface="Arial"/>
              </a:rPr>
              <a:t>t</a:t>
            </a:r>
            <a:r>
              <a:rPr sz="1200" i="1" spc="172" baseline="31250" dirty="0">
                <a:latin typeface="Arial"/>
                <a:cs typeface="Arial"/>
              </a:rPr>
              <a:t> </a:t>
            </a:r>
            <a:r>
              <a:rPr sz="1050" spc="190" dirty="0">
                <a:latin typeface="Arial"/>
                <a:cs typeface="Arial"/>
              </a:rPr>
              <a:t>+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i="1" spc="0" dirty="0">
                <a:latin typeface="Arial"/>
                <a:cs typeface="Arial"/>
              </a:rPr>
              <a:t>e</a:t>
            </a:r>
            <a:r>
              <a:rPr sz="1200" spc="0" baseline="31250" dirty="0">
                <a:latin typeface="Lucida Sans Unicode"/>
                <a:cs typeface="Lucida Sans Unicode"/>
              </a:rPr>
              <a:t>−2</a:t>
            </a:r>
            <a:r>
              <a:rPr sz="1200" i="1" spc="0" baseline="31250" dirty="0">
                <a:latin typeface="Trebuchet MS"/>
                <a:cs typeface="Trebuchet MS"/>
              </a:rPr>
              <a:t>λ</a:t>
            </a:r>
            <a:r>
              <a:rPr sz="1200" i="1" spc="0" baseline="31250" dirty="0">
                <a:latin typeface="Arial"/>
                <a:cs typeface="Arial"/>
              </a:rPr>
              <a:t>t</a:t>
            </a:r>
            <a:r>
              <a:rPr sz="1200" i="1" spc="172" baseline="31250" dirty="0">
                <a:latin typeface="Arial"/>
                <a:cs typeface="Arial"/>
              </a:rPr>
              <a:t> </a:t>
            </a:r>
            <a:r>
              <a:rPr sz="1050" i="1" spc="190" dirty="0">
                <a:latin typeface="Arial"/>
                <a:cs typeface="Arial"/>
              </a:rPr>
              <a:t>−</a:t>
            </a:r>
            <a:r>
              <a:rPr sz="1050" i="1" spc="-55" dirty="0">
                <a:latin typeface="Arial"/>
                <a:cs typeface="Arial"/>
              </a:rPr>
              <a:t> </a:t>
            </a:r>
            <a:r>
              <a:rPr sz="1050" i="1" spc="0" dirty="0">
                <a:latin typeface="Arial"/>
                <a:cs typeface="Arial"/>
              </a:rPr>
              <a:t>e</a:t>
            </a:r>
            <a:r>
              <a:rPr sz="1200" spc="0" baseline="31250" dirty="0">
                <a:latin typeface="Lucida Sans Unicode"/>
                <a:cs typeface="Lucida Sans Unicode"/>
              </a:rPr>
              <a:t>−3</a:t>
            </a:r>
            <a:r>
              <a:rPr sz="1200" i="1" spc="0" baseline="31250" dirty="0">
                <a:latin typeface="Trebuchet MS"/>
                <a:cs typeface="Trebuchet MS"/>
              </a:rPr>
              <a:t>λ</a:t>
            </a:r>
            <a:r>
              <a:rPr sz="1200" i="1" spc="0" baseline="31250" dirty="0">
                <a:latin typeface="Arial"/>
                <a:cs typeface="Arial"/>
              </a:rPr>
              <a:t>t</a:t>
            </a:r>
            <a:endParaRPr sz="1200" baseline="3125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84579" y="1538095"/>
            <a:ext cx="26606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i="1" spc="25" dirty="0">
                <a:latin typeface="Arial"/>
                <a:cs typeface="Arial"/>
              </a:rPr>
              <a:t>f</a:t>
            </a:r>
            <a:r>
              <a:rPr sz="1050" i="1" spc="-145" dirty="0">
                <a:latin typeface="Arial"/>
                <a:cs typeface="Arial"/>
              </a:rPr>
              <a:t> </a:t>
            </a:r>
            <a:r>
              <a:rPr sz="1050" spc="80" dirty="0">
                <a:latin typeface="Arial"/>
                <a:cs typeface="Arial"/>
              </a:rPr>
              <a:t>(</a:t>
            </a:r>
            <a:r>
              <a:rPr sz="1050" i="1" spc="80" dirty="0">
                <a:latin typeface="Arial"/>
                <a:cs typeface="Arial"/>
              </a:rPr>
              <a:t>t</a:t>
            </a:r>
            <a:r>
              <a:rPr sz="1050" spc="80" dirty="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383004" y="1730375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8770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961908" y="1538095"/>
            <a:ext cx="294640" cy="17312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cs-CZ" sz="1050" i="1" spc="-305" dirty="0" smtClean="0">
                <a:latin typeface="Arial"/>
                <a:cs typeface="Arial"/>
              </a:rPr>
              <a:t>R</a:t>
            </a:r>
            <a:r>
              <a:rPr lang="cs-CZ" sz="1575" spc="-195" baseline="13227" dirty="0" smtClean="0">
                <a:latin typeface="Arial"/>
                <a:cs typeface="Arial"/>
              </a:rPr>
              <a:t>´</a:t>
            </a:r>
            <a:r>
              <a:rPr sz="1050" spc="80" dirty="0" smtClean="0">
                <a:latin typeface="Arial"/>
                <a:cs typeface="Arial"/>
              </a:rPr>
              <a:t>(</a:t>
            </a:r>
            <a:r>
              <a:rPr sz="1050" i="1" spc="80" dirty="0">
                <a:latin typeface="Arial"/>
                <a:cs typeface="Arial"/>
              </a:rPr>
              <a:t>t</a:t>
            </a:r>
            <a:r>
              <a:rPr sz="1050" spc="80" dirty="0">
                <a:latin typeface="Arial"/>
                <a:cs typeface="Arial"/>
              </a:rPr>
              <a:t>)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974608" y="1730375"/>
            <a:ext cx="269240" cy="0"/>
          </a:xfrm>
          <a:custGeom>
            <a:avLst/>
            <a:gdLst/>
            <a:ahLst/>
            <a:cxnLst/>
            <a:rect l="l" t="t" r="r" b="b"/>
            <a:pathLst>
              <a:path w="269239">
                <a:moveTo>
                  <a:pt x="0" y="0"/>
                </a:moveTo>
                <a:lnTo>
                  <a:pt x="268770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930236" y="1672725"/>
            <a:ext cx="1487170" cy="28702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035"/>
              </a:lnSpc>
              <a:spcBef>
                <a:spcPts val="90"/>
              </a:spcBef>
              <a:tabLst>
                <a:tab pos="774700" algn="l"/>
                <a:tab pos="1366520" algn="l"/>
              </a:tabLst>
            </a:pPr>
            <a:r>
              <a:rPr sz="1050" i="1" spc="-75" dirty="0">
                <a:latin typeface="Arial"/>
                <a:cs typeface="Arial"/>
              </a:rPr>
              <a:t>z</a:t>
            </a:r>
            <a:r>
              <a:rPr sz="1050" i="1" spc="-200" dirty="0">
                <a:latin typeface="Arial"/>
                <a:cs typeface="Arial"/>
              </a:rPr>
              <a:t> </a:t>
            </a:r>
            <a:r>
              <a:rPr sz="1050" spc="50" dirty="0">
                <a:latin typeface="Arial"/>
                <a:cs typeface="Arial"/>
              </a:rPr>
              <a:t>(</a:t>
            </a:r>
            <a:r>
              <a:rPr sz="1050" i="1" spc="150" dirty="0">
                <a:latin typeface="Arial"/>
                <a:cs typeface="Arial"/>
              </a:rPr>
              <a:t>t</a:t>
            </a:r>
            <a:r>
              <a:rPr sz="1050" spc="50" dirty="0">
                <a:latin typeface="Arial"/>
                <a:cs typeface="Arial"/>
              </a:rPr>
              <a:t>)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spc="190" dirty="0">
                <a:latin typeface="Arial"/>
                <a:cs typeface="Arial"/>
              </a:rPr>
              <a:t>=</a:t>
            </a:r>
            <a:r>
              <a:rPr sz="1050" dirty="0">
                <a:latin typeface="Arial"/>
                <a:cs typeface="Arial"/>
              </a:rPr>
              <a:t>	</a:t>
            </a:r>
            <a:r>
              <a:rPr sz="1050" spc="190" dirty="0">
                <a:latin typeface="Arial"/>
                <a:cs typeface="Arial"/>
              </a:rPr>
              <a:t>=</a:t>
            </a:r>
            <a:r>
              <a:rPr sz="1050" spc="5" dirty="0">
                <a:latin typeface="Arial"/>
                <a:cs typeface="Arial"/>
              </a:rPr>
              <a:t> </a:t>
            </a:r>
            <a:r>
              <a:rPr sz="1050" i="1" spc="190" dirty="0">
                <a:latin typeface="Arial"/>
                <a:cs typeface="Arial"/>
              </a:rPr>
              <a:t>−</a:t>
            </a:r>
            <a:r>
              <a:rPr sz="1050" i="1" dirty="0">
                <a:latin typeface="Arial"/>
                <a:cs typeface="Arial"/>
              </a:rPr>
              <a:t>	</a:t>
            </a:r>
            <a:r>
              <a:rPr sz="1050" spc="190" dirty="0">
                <a:latin typeface="Arial"/>
                <a:cs typeface="Arial"/>
              </a:rPr>
              <a:t>=</a:t>
            </a:r>
            <a:endParaRPr sz="1050" dirty="0">
              <a:latin typeface="Arial"/>
              <a:cs typeface="Arial"/>
            </a:endParaRPr>
          </a:p>
          <a:p>
            <a:pPr marL="452755">
              <a:lnSpc>
                <a:spcPts val="1035"/>
              </a:lnSpc>
              <a:tabLst>
                <a:tab pos="1043940" algn="l"/>
              </a:tabLst>
            </a:pPr>
            <a:r>
              <a:rPr sz="1050" i="1" spc="-90" dirty="0">
                <a:latin typeface="Arial"/>
                <a:cs typeface="Arial"/>
              </a:rPr>
              <a:t>R</a:t>
            </a:r>
            <a:r>
              <a:rPr sz="1050" i="1" spc="-204" dirty="0">
                <a:latin typeface="Arial"/>
                <a:cs typeface="Arial"/>
              </a:rPr>
              <a:t> </a:t>
            </a:r>
            <a:r>
              <a:rPr sz="1050" spc="50" dirty="0">
                <a:latin typeface="Arial"/>
                <a:cs typeface="Arial"/>
              </a:rPr>
              <a:t>(</a:t>
            </a:r>
            <a:r>
              <a:rPr sz="1050" i="1" spc="150" dirty="0">
                <a:latin typeface="Arial"/>
                <a:cs typeface="Arial"/>
              </a:rPr>
              <a:t>t</a:t>
            </a:r>
            <a:r>
              <a:rPr sz="1050" spc="50" dirty="0">
                <a:latin typeface="Arial"/>
                <a:cs typeface="Arial"/>
              </a:rPr>
              <a:t>)</a:t>
            </a:r>
            <a:r>
              <a:rPr sz="1050" dirty="0">
                <a:latin typeface="Arial"/>
                <a:cs typeface="Arial"/>
              </a:rPr>
              <a:t>	</a:t>
            </a:r>
            <a:r>
              <a:rPr sz="1050" i="1" spc="-90" dirty="0">
                <a:latin typeface="Arial"/>
                <a:cs typeface="Arial"/>
              </a:rPr>
              <a:t>R</a:t>
            </a:r>
            <a:r>
              <a:rPr sz="1050" i="1" spc="-204" dirty="0">
                <a:latin typeface="Arial"/>
                <a:cs typeface="Arial"/>
              </a:rPr>
              <a:t> </a:t>
            </a:r>
            <a:r>
              <a:rPr sz="1050" spc="50" dirty="0">
                <a:latin typeface="Arial"/>
                <a:cs typeface="Arial"/>
              </a:rPr>
              <a:t>(</a:t>
            </a:r>
            <a:r>
              <a:rPr sz="1050" i="1" spc="150" dirty="0">
                <a:latin typeface="Arial"/>
                <a:cs typeface="Arial"/>
              </a:rPr>
              <a:t>t</a:t>
            </a:r>
            <a:r>
              <a:rPr sz="1050" spc="50" dirty="0">
                <a:latin typeface="Arial"/>
                <a:cs typeface="Arial"/>
              </a:rPr>
              <a:t>)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45766" y="1538095"/>
            <a:ext cx="13538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i="1" spc="-10" dirty="0">
                <a:latin typeface="Verdana"/>
                <a:cs typeface="Verdana"/>
              </a:rPr>
              <a:t>λ</a:t>
            </a:r>
            <a:r>
              <a:rPr sz="1050" spc="-10" dirty="0">
                <a:latin typeface="Arial"/>
                <a:cs typeface="Arial"/>
              </a:rPr>
              <a:t>(1</a:t>
            </a:r>
            <a:r>
              <a:rPr sz="1050" spc="-65" dirty="0">
                <a:latin typeface="Arial"/>
                <a:cs typeface="Arial"/>
              </a:rPr>
              <a:t> </a:t>
            </a:r>
            <a:r>
              <a:rPr sz="1050" spc="190" dirty="0">
                <a:latin typeface="Arial"/>
                <a:cs typeface="Arial"/>
              </a:rPr>
              <a:t>+</a:t>
            </a:r>
            <a:r>
              <a:rPr sz="1050" spc="-65" dirty="0">
                <a:latin typeface="Arial"/>
                <a:cs typeface="Arial"/>
              </a:rPr>
              <a:t> </a:t>
            </a:r>
            <a:r>
              <a:rPr sz="1050" spc="5" dirty="0">
                <a:latin typeface="Arial"/>
                <a:cs typeface="Arial"/>
              </a:rPr>
              <a:t>2</a:t>
            </a:r>
            <a:r>
              <a:rPr sz="1050" i="1" spc="5" dirty="0">
                <a:latin typeface="Arial"/>
                <a:cs typeface="Arial"/>
              </a:rPr>
              <a:t>e</a:t>
            </a:r>
            <a:r>
              <a:rPr sz="1200" spc="7" baseline="27777" dirty="0">
                <a:latin typeface="Lucida Sans Unicode"/>
                <a:cs typeface="Lucida Sans Unicode"/>
              </a:rPr>
              <a:t>−</a:t>
            </a:r>
            <a:r>
              <a:rPr sz="1200" i="1" spc="7" baseline="27777" dirty="0">
                <a:latin typeface="Trebuchet MS"/>
                <a:cs typeface="Trebuchet MS"/>
              </a:rPr>
              <a:t>λ</a:t>
            </a:r>
            <a:r>
              <a:rPr sz="1200" i="1" spc="7" baseline="27777" dirty="0">
                <a:latin typeface="Arial"/>
                <a:cs typeface="Arial"/>
              </a:rPr>
              <a:t>t</a:t>
            </a:r>
            <a:r>
              <a:rPr sz="1200" i="1" spc="150" baseline="27777" dirty="0">
                <a:latin typeface="Arial"/>
                <a:cs typeface="Arial"/>
              </a:rPr>
              <a:t> </a:t>
            </a:r>
            <a:r>
              <a:rPr sz="1050" i="1" spc="190" dirty="0">
                <a:latin typeface="Arial"/>
                <a:cs typeface="Arial"/>
              </a:rPr>
              <a:t>−</a:t>
            </a:r>
            <a:r>
              <a:rPr sz="1050" i="1" spc="-65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3</a:t>
            </a:r>
            <a:r>
              <a:rPr sz="1050" i="1" spc="-5" dirty="0">
                <a:latin typeface="Arial"/>
                <a:cs typeface="Arial"/>
              </a:rPr>
              <a:t>e</a:t>
            </a:r>
            <a:r>
              <a:rPr sz="1200" spc="-7" baseline="27777" dirty="0">
                <a:latin typeface="Lucida Sans Unicode"/>
                <a:cs typeface="Lucida Sans Unicode"/>
              </a:rPr>
              <a:t>−2</a:t>
            </a:r>
            <a:r>
              <a:rPr sz="1200" i="1" spc="-7" baseline="27777" dirty="0">
                <a:latin typeface="Trebuchet MS"/>
                <a:cs typeface="Trebuchet MS"/>
              </a:rPr>
              <a:t>λ</a:t>
            </a:r>
            <a:r>
              <a:rPr sz="1200" i="1" spc="-7" baseline="27777" dirty="0">
                <a:latin typeface="Arial"/>
                <a:cs typeface="Arial"/>
              </a:rPr>
              <a:t>t</a:t>
            </a:r>
            <a:r>
              <a:rPr sz="1200" i="1" spc="-195" baseline="27777" dirty="0">
                <a:latin typeface="Arial"/>
                <a:cs typeface="Arial"/>
              </a:rPr>
              <a:t> </a:t>
            </a:r>
            <a:r>
              <a:rPr sz="1050" spc="50" dirty="0">
                <a:latin typeface="Arial"/>
                <a:cs typeface="Arial"/>
              </a:rPr>
              <a:t>)</a:t>
            </a:r>
            <a:endParaRPr sz="105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458466" y="1748434"/>
            <a:ext cx="1328420" cy="0"/>
          </a:xfrm>
          <a:custGeom>
            <a:avLst/>
            <a:gdLst/>
            <a:ahLst/>
            <a:cxnLst/>
            <a:rect l="l" t="t" r="r" b="b"/>
            <a:pathLst>
              <a:path w="1328420">
                <a:moveTo>
                  <a:pt x="0" y="0"/>
                </a:moveTo>
                <a:lnTo>
                  <a:pt x="1328204" y="0"/>
                </a:lnTo>
              </a:path>
            </a:pathLst>
          </a:custGeom>
          <a:ln w="553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609329" y="1686876"/>
            <a:ext cx="10134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575" spc="-97" baseline="-15873" dirty="0">
                <a:latin typeface="Arial"/>
                <a:cs typeface="Arial"/>
              </a:rPr>
              <a:t>1 </a:t>
            </a:r>
            <a:r>
              <a:rPr sz="1575" spc="284" baseline="-15873" dirty="0">
                <a:latin typeface="Arial"/>
                <a:cs typeface="Arial"/>
              </a:rPr>
              <a:t>+</a:t>
            </a:r>
            <a:r>
              <a:rPr sz="1575" spc="-97" baseline="-15873" dirty="0">
                <a:latin typeface="Arial"/>
                <a:cs typeface="Arial"/>
              </a:rPr>
              <a:t> </a:t>
            </a:r>
            <a:r>
              <a:rPr sz="1575" i="1" spc="37" baseline="-15873" dirty="0">
                <a:latin typeface="Arial"/>
                <a:cs typeface="Arial"/>
              </a:rPr>
              <a:t>e</a:t>
            </a:r>
            <a:r>
              <a:rPr sz="800" spc="25" dirty="0">
                <a:latin typeface="Lucida Sans Unicode"/>
                <a:cs typeface="Lucida Sans Unicode"/>
              </a:rPr>
              <a:t>−</a:t>
            </a:r>
            <a:r>
              <a:rPr sz="800" i="1" spc="25" dirty="0">
                <a:latin typeface="Trebuchet MS"/>
                <a:cs typeface="Trebuchet MS"/>
              </a:rPr>
              <a:t>λ</a:t>
            </a:r>
            <a:r>
              <a:rPr sz="800" i="1" spc="25" dirty="0">
                <a:latin typeface="Arial"/>
                <a:cs typeface="Arial"/>
              </a:rPr>
              <a:t>t</a:t>
            </a:r>
            <a:r>
              <a:rPr sz="800" i="1" spc="100" dirty="0">
                <a:latin typeface="Arial"/>
                <a:cs typeface="Arial"/>
              </a:rPr>
              <a:t> </a:t>
            </a:r>
            <a:r>
              <a:rPr sz="1575" i="1" spc="284" baseline="-15873" dirty="0">
                <a:latin typeface="Arial"/>
                <a:cs typeface="Arial"/>
              </a:rPr>
              <a:t>−</a:t>
            </a:r>
            <a:r>
              <a:rPr sz="1575" i="1" spc="-97" baseline="-15873" dirty="0">
                <a:latin typeface="Arial"/>
                <a:cs typeface="Arial"/>
              </a:rPr>
              <a:t> </a:t>
            </a:r>
            <a:r>
              <a:rPr sz="1575" i="1" spc="0" baseline="-15873" dirty="0">
                <a:latin typeface="Arial"/>
                <a:cs typeface="Arial"/>
              </a:rPr>
              <a:t>e</a:t>
            </a:r>
            <a:r>
              <a:rPr sz="800" spc="0" dirty="0">
                <a:latin typeface="Lucida Sans Unicode"/>
                <a:cs typeface="Lucida Sans Unicode"/>
              </a:rPr>
              <a:t>−2</a:t>
            </a:r>
            <a:r>
              <a:rPr sz="800" i="1" spc="0" dirty="0">
                <a:latin typeface="Trebuchet MS"/>
                <a:cs typeface="Trebuchet MS"/>
              </a:rPr>
              <a:t>λ</a:t>
            </a:r>
            <a:r>
              <a:rPr sz="800" i="1" spc="0" dirty="0">
                <a:latin typeface="Arial"/>
                <a:cs typeface="Arial"/>
              </a:rPr>
              <a:t>t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p:sp>
        <p:nvSpPr>
          <p:cNvPr id="19" name="object 19"/>
          <p:cNvSpPr txBox="1"/>
          <p:nvPr/>
        </p:nvSpPr>
        <p:spPr>
          <a:xfrm>
            <a:off x="129104" y="1960294"/>
            <a:ext cx="4349657" cy="37317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87313" indent="-74613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cs-CZ" sz="1050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Úprava funkce </a:t>
            </a:r>
            <a:r>
              <a:rPr sz="1050" i="1" spc="-7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 </a:t>
            </a:r>
            <a:r>
              <a:rPr sz="1050" spc="8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sz="1050" i="1" spc="8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sz="1050" spc="8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cs-CZ" sz="1050" spc="8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pomocí </a:t>
            </a:r>
            <a:r>
              <a:rPr sz="1050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Taylor</a:t>
            </a:r>
            <a:r>
              <a:rPr lang="cs-CZ" sz="1050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ova rozvoje: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181100">
              <a:lnSpc>
                <a:spcPct val="100000"/>
              </a:lnSpc>
              <a:spcBef>
                <a:spcPts val="300"/>
              </a:spcBef>
            </a:pPr>
            <a:r>
              <a:rPr sz="1050" i="1" spc="-75" dirty="0" smtClean="0">
                <a:latin typeface="Arial"/>
                <a:cs typeface="Arial"/>
              </a:rPr>
              <a:t>z</a:t>
            </a:r>
            <a:r>
              <a:rPr sz="1050" i="1" spc="-204" dirty="0" smtClean="0">
                <a:latin typeface="Arial"/>
                <a:cs typeface="Arial"/>
              </a:rPr>
              <a:t> </a:t>
            </a:r>
            <a:r>
              <a:rPr sz="1050" spc="80" dirty="0">
                <a:latin typeface="Arial"/>
                <a:cs typeface="Arial"/>
              </a:rPr>
              <a:t>(</a:t>
            </a:r>
            <a:r>
              <a:rPr sz="1050" i="1" spc="80" dirty="0">
                <a:latin typeface="Arial"/>
                <a:cs typeface="Arial"/>
              </a:rPr>
              <a:t>t</a:t>
            </a:r>
            <a:r>
              <a:rPr sz="1050" spc="80" dirty="0">
                <a:latin typeface="Arial"/>
                <a:cs typeface="Arial"/>
              </a:rPr>
              <a:t>)</a:t>
            </a:r>
            <a:r>
              <a:rPr sz="1050" spc="0" dirty="0">
                <a:latin typeface="Arial"/>
                <a:cs typeface="Arial"/>
              </a:rPr>
              <a:t> </a:t>
            </a:r>
            <a:r>
              <a:rPr sz="1050" spc="190" dirty="0">
                <a:latin typeface="Arial"/>
                <a:cs typeface="Arial"/>
              </a:rPr>
              <a:t>=</a:t>
            </a:r>
            <a:r>
              <a:rPr sz="1050" spc="0" dirty="0">
                <a:latin typeface="Arial"/>
                <a:cs typeface="Arial"/>
              </a:rPr>
              <a:t> </a:t>
            </a:r>
            <a:r>
              <a:rPr sz="1050" spc="-65" dirty="0">
                <a:latin typeface="Arial"/>
                <a:cs typeface="Arial"/>
              </a:rPr>
              <a:t>1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spc="190" dirty="0">
                <a:latin typeface="Arial"/>
                <a:cs typeface="Arial"/>
              </a:rPr>
              <a:t>+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i="1" spc="25" dirty="0">
                <a:latin typeface="Verdana"/>
                <a:cs typeface="Verdana"/>
              </a:rPr>
              <a:t>λ</a:t>
            </a:r>
            <a:r>
              <a:rPr sz="1050" i="1" spc="25" dirty="0">
                <a:latin typeface="Arial"/>
                <a:cs typeface="Arial"/>
              </a:rPr>
              <a:t>t</a:t>
            </a:r>
            <a:r>
              <a:rPr sz="1050" i="1" spc="10" dirty="0">
                <a:latin typeface="Arial"/>
                <a:cs typeface="Arial"/>
              </a:rPr>
              <a:t> </a:t>
            </a:r>
            <a:r>
              <a:rPr sz="1050" i="1" spc="190" dirty="0">
                <a:latin typeface="Arial"/>
                <a:cs typeface="Arial"/>
              </a:rPr>
              <a:t>−</a:t>
            </a:r>
            <a:r>
              <a:rPr sz="1050" i="1" spc="-55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3</a:t>
            </a:r>
            <a:r>
              <a:rPr sz="1050" i="1" spc="-5" dirty="0">
                <a:latin typeface="Verdana"/>
                <a:cs typeface="Verdana"/>
              </a:rPr>
              <a:t>λ</a:t>
            </a:r>
            <a:r>
              <a:rPr sz="1200" spc="-7" baseline="31250" dirty="0">
                <a:latin typeface="Lucida Sans Unicode"/>
                <a:cs typeface="Lucida Sans Unicode"/>
              </a:rPr>
              <a:t>2</a:t>
            </a:r>
            <a:r>
              <a:rPr sz="1050" i="1" spc="-5" dirty="0">
                <a:latin typeface="Arial"/>
                <a:cs typeface="Arial"/>
              </a:rPr>
              <a:t>t</a:t>
            </a:r>
            <a:r>
              <a:rPr sz="1200" spc="-7" baseline="31250" dirty="0">
                <a:latin typeface="Lucida Sans Unicode"/>
                <a:cs typeface="Lucida Sans Unicode"/>
              </a:rPr>
              <a:t>2</a:t>
            </a:r>
            <a:r>
              <a:rPr sz="1050" i="1" spc="-5" dirty="0">
                <a:latin typeface="Verdana"/>
                <a:cs typeface="Verdana"/>
              </a:rPr>
              <a:t>/</a:t>
            </a:r>
            <a:r>
              <a:rPr sz="1050" spc="-5" dirty="0">
                <a:latin typeface="Arial"/>
                <a:cs typeface="Arial"/>
              </a:rPr>
              <a:t>2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spc="190" dirty="0">
                <a:latin typeface="Arial"/>
                <a:cs typeface="Arial"/>
              </a:rPr>
              <a:t>+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i="1" spc="-65" dirty="0">
                <a:latin typeface="Arial"/>
                <a:cs typeface="Arial"/>
              </a:rPr>
              <a:t>·</a:t>
            </a:r>
            <a:r>
              <a:rPr sz="1050" i="1" spc="-114" dirty="0">
                <a:latin typeface="Arial"/>
                <a:cs typeface="Arial"/>
              </a:rPr>
              <a:t> </a:t>
            </a:r>
            <a:r>
              <a:rPr sz="1050" i="1" spc="-65" dirty="0">
                <a:latin typeface="Arial"/>
                <a:cs typeface="Arial"/>
              </a:rPr>
              <a:t>·</a:t>
            </a:r>
            <a:r>
              <a:rPr sz="1050" i="1" spc="-114" dirty="0">
                <a:latin typeface="Arial"/>
                <a:cs typeface="Arial"/>
              </a:rPr>
              <a:t> </a:t>
            </a:r>
            <a:r>
              <a:rPr sz="1050" i="1" spc="-65" dirty="0">
                <a:latin typeface="Arial"/>
                <a:cs typeface="Arial"/>
              </a:rPr>
              <a:t>·</a:t>
            </a:r>
            <a:endParaRPr sz="105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314325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dirty="0"/>
              <a:t>Přibližné spolehlivostní funkce:</a:t>
            </a:r>
            <a:r>
              <a:rPr lang="cs-CZ" spc="-40" dirty="0"/>
              <a:t> </a:t>
            </a:r>
            <a:r>
              <a:rPr spc="114" dirty="0" smtClean="0"/>
              <a:t>MTTF</a:t>
            </a:r>
            <a:endParaRPr spc="114" dirty="0"/>
          </a:p>
        </p:txBody>
      </p:sp>
      <p:sp>
        <p:nvSpPr>
          <p:cNvPr id="3" name="object 3"/>
          <p:cNvSpPr/>
          <p:nvPr/>
        </p:nvSpPr>
        <p:spPr>
          <a:xfrm>
            <a:off x="182257" y="473125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257" y="1389735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ject 5"/>
              <p:cNvSpPr txBox="1"/>
              <p:nvPr/>
            </p:nvSpPr>
            <p:spPr>
              <a:xfrm>
                <a:off x="182256" y="389672"/>
                <a:ext cx="4256393" cy="1138197"/>
              </a:xfrm>
              <a:prstGeom prst="rect">
                <a:avLst/>
              </a:prstGeom>
            </p:spPr>
            <p:txBody>
              <a:bodyPr vert="horz" wrap="square" lIns="0" tIns="6985" rIns="0" bIns="0" rtlCol="0">
                <a:spAutoFit/>
              </a:bodyPr>
              <a:lstStyle/>
              <a:p>
                <a:pPr marL="87313" marR="5080" indent="-74613">
                  <a:lnSpc>
                    <a:spcPct val="102600"/>
                  </a:lnSpc>
                  <a:spcBef>
                    <a:spcPts val="55"/>
                  </a:spcBef>
                  <a:buFont typeface="Arial" panose="020B0604020202020204" pitchFamily="34" charset="0"/>
                  <a:buChar char="•"/>
                </a:pP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Číselná charakteristika MTTF </a:t>
                </a:r>
                <a:r>
                  <a:rPr lang="cs-CZ" sz="105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obsahuje méně podrobné informace o systému než výrazy spolehlivosti, a proto se s ním lépe </a:t>
                </a: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pracuje</a:t>
                </a:r>
              </a:p>
              <a:p>
                <a:pPr marL="12700" marR="208915">
                  <a:lnSpc>
                    <a:spcPct val="102600"/>
                  </a:lnSpc>
                  <a:spcBef>
                    <a:spcPts val="66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b="0" i="1" spc="-60" smtClean="0">
                          <a:latin typeface="Cambria Math" panose="02040503050406030204" pitchFamily="18" charset="0"/>
                          <a:cs typeface="Arial"/>
                        </a:rPr>
                        <m:t>𝑀𝑇𝑇𝐹</m:t>
                      </m:r>
                      <m:r>
                        <a:rPr lang="cs-CZ" sz="1200" b="0" i="1" spc="-60" smtClean="0">
                          <a:latin typeface="Cambria Math" panose="02040503050406030204" pitchFamily="18" charset="0"/>
                          <a:cs typeface="Arial"/>
                        </a:rPr>
                        <m:t>=</m:t>
                      </m:r>
                      <m:nary>
                        <m:naryPr>
                          <m:ctrlPr>
                            <a:rPr lang="cs-CZ" sz="1200" b="0" i="1" spc="-60" smtClean="0"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1200" b="0" i="1" spc="-60" smtClean="0">
                              <a:latin typeface="Cambria Math" panose="02040503050406030204" pitchFamily="18" charset="0"/>
                              <a:cs typeface="Arial"/>
                            </a:rPr>
                            <m:t>0</m:t>
                          </m:r>
                        </m:sub>
                        <m:sup>
                          <m:r>
                            <a:rPr lang="cs-CZ" sz="1200" b="0" i="1" spc="-6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/>
                            </a:rPr>
                            <m:t>∞</m:t>
                          </m:r>
                        </m:sup>
                        <m:e>
                          <m:r>
                            <a:rPr lang="cs-CZ" sz="1200" b="0" i="1" spc="-60" smtClean="0">
                              <a:latin typeface="Cambria Math" panose="02040503050406030204" pitchFamily="18" charset="0"/>
                              <a:cs typeface="Arial"/>
                            </a:rPr>
                            <m:t>𝑅</m:t>
                          </m:r>
                          <m:d>
                            <m:dPr>
                              <m:ctrlPr>
                                <a:rPr lang="cs-CZ" sz="1200" b="0" i="1" spc="-60" smtClean="0"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dPr>
                            <m:e>
                              <m:r>
                                <a:rPr lang="cs-CZ" sz="1200" b="0" i="1" spc="-60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𝑡</m:t>
                              </m:r>
                            </m:e>
                          </m:d>
                          <m:r>
                            <a:rPr lang="cs-CZ" sz="1200" b="0" i="1" spc="-60" smtClean="0">
                              <a:latin typeface="Cambria Math" panose="02040503050406030204" pitchFamily="18" charset="0"/>
                              <a:cs typeface="Arial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cs-CZ" sz="1200" spc="-60" dirty="0" smtClean="0">
                  <a:latin typeface="Arial"/>
                  <a:cs typeface="Arial"/>
                </a:endParaRPr>
              </a:p>
              <a:p>
                <a:pPr marL="87313" marR="208915" indent="-74613">
                  <a:spcBef>
                    <a:spcPts val="300"/>
                  </a:spcBef>
                  <a:buFont typeface="Arial" panose="020B0604020202020204" pitchFamily="34" charset="0"/>
                  <a:buChar char="•"/>
                </a:pP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Pro sériový model spolehlivosti systému s </a:t>
                </a:r>
                <a:r>
                  <a:rPr lang="cs-CZ" sz="1050" i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</a:t>
                </a: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prvky z nichž každý míru poruchy </a:t>
                </a:r>
                <a:r>
                  <a:rPr lang="cs-CZ" sz="1050" i="1" dirty="0" err="1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z</a:t>
                </a:r>
                <a:r>
                  <a:rPr lang="cs-CZ" sz="1200" i="1" baseline="-10416" dirty="0" err="1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i</a:t>
                </a:r>
                <a:r>
                  <a:rPr lang="cs-CZ" sz="1200" i="1" baseline="-10416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cs-CZ" sz="105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(</a:t>
                </a:r>
                <a:r>
                  <a:rPr lang="cs-CZ" sz="1050" i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</a:t>
                </a:r>
                <a:r>
                  <a:rPr lang="cs-CZ" sz="105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 </a:t>
                </a: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 pravděpodobnost poruchy </a:t>
                </a:r>
                <a14:m>
                  <m:oMath xmlns:m="http://schemas.openxmlformats.org/officeDocument/2006/math">
                    <m:r>
                      <a:rPr lang="cs-CZ" sz="1050" b="0" i="1" smtClean="0">
                        <a:latin typeface="Cambria Math" panose="02040503050406030204" pitchFamily="18" charset="0"/>
                        <a:cs typeface="Arial"/>
                      </a:rPr>
                      <m:t>𝑍</m:t>
                    </m:r>
                    <m:d>
                      <m:dPr>
                        <m:ctrlPr>
                          <a:rPr lang="cs-CZ" sz="105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dPr>
                      <m:e>
                        <m:r>
                          <a:rPr lang="cs-CZ" sz="1050" b="0" i="1" smtClean="0">
                            <a:latin typeface="Cambria Math" panose="02040503050406030204" pitchFamily="18" charset="0"/>
                            <a:cs typeface="Arial"/>
                          </a:rPr>
                          <m:t>𝑡</m:t>
                        </m:r>
                      </m:e>
                    </m:d>
                    <m:r>
                      <a:rPr lang="cs-CZ" sz="1050" b="0" i="1" smtClean="0">
                        <a:latin typeface="Cambria Math" panose="02040503050406030204" pitchFamily="18" charset="0"/>
                        <a:cs typeface="Arial"/>
                      </a:rPr>
                      <m:t>=</m:t>
                    </m:r>
                    <m:nary>
                      <m:naryPr>
                        <m:limLoc m:val="undOvr"/>
                        <m:subHide m:val="on"/>
                        <m:supHide m:val="on"/>
                        <m:ctrlPr>
                          <a:rPr lang="cs-CZ" sz="1050" b="0" i="1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naryPr>
                      <m:sub/>
                      <m:sup/>
                      <m:e>
                        <m:r>
                          <a:rPr lang="cs-CZ" sz="1050" b="0" i="1" smtClean="0">
                            <a:latin typeface="Cambria Math" panose="02040503050406030204" pitchFamily="18" charset="0"/>
                            <a:cs typeface="Arial"/>
                          </a:rPr>
                          <m:t>𝑧</m:t>
                        </m:r>
                        <m:d>
                          <m:dPr>
                            <m:ctrlPr>
                              <a:rPr lang="cs-CZ" sz="1050" b="0" i="1" smtClean="0">
                                <a:latin typeface="Cambria Math" panose="02040503050406030204" pitchFamily="18" charset="0"/>
                                <a:cs typeface="Arial"/>
                              </a:rPr>
                            </m:ctrlPr>
                          </m:dPr>
                          <m:e>
                            <m:r>
                              <a:rPr lang="cs-CZ" sz="1050" b="0" i="1" smtClean="0">
                                <a:latin typeface="Cambria Math" panose="02040503050406030204" pitchFamily="18" charset="0"/>
                                <a:cs typeface="Arial"/>
                              </a:rPr>
                              <m:t>𝑡</m:t>
                            </m:r>
                          </m:e>
                        </m:d>
                        <m:r>
                          <a:rPr lang="cs-CZ" sz="1050" b="0" i="1" smtClean="0">
                            <a:latin typeface="Cambria Math" panose="02040503050406030204" pitchFamily="18" charset="0"/>
                            <a:cs typeface="Arial"/>
                          </a:rPr>
                          <m:t>𝑑𝑦</m:t>
                        </m:r>
                      </m:e>
                    </m:nary>
                  </m:oMath>
                </a14:m>
                <a:endParaRPr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object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256" y="389672"/>
                <a:ext cx="4256393" cy="1138197"/>
              </a:xfrm>
              <a:prstGeom prst="rect">
                <a:avLst/>
              </a:prstGeom>
              <a:blipFill>
                <a:blip r:embed="rId4"/>
                <a:stretch>
                  <a:fillRect l="-1576" t="-37968" b="-647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bject 2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p:sp>
        <p:nvSpPr>
          <p:cNvPr id="7" name="object 7"/>
          <p:cNvSpPr txBox="1"/>
          <p:nvPr/>
        </p:nvSpPr>
        <p:spPr>
          <a:xfrm>
            <a:off x="2503106" y="1783358"/>
            <a:ext cx="2133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195" dirty="0">
                <a:latin typeface="Arial"/>
                <a:cs typeface="Arial"/>
              </a:rPr>
              <a:t> </a:t>
            </a:r>
            <a:endParaRPr sz="10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32735" y="2360154"/>
            <a:ext cx="2133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195" dirty="0">
                <a:latin typeface="Arial"/>
                <a:cs typeface="Arial"/>
              </a:rPr>
              <a:t> </a:t>
            </a:r>
            <a:endParaRPr sz="1050">
              <a:latin typeface="Arial"/>
              <a:cs typeface="Arial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ovéPole 24"/>
              <p:cNvSpPr txBox="1"/>
              <p:nvPr/>
            </p:nvSpPr>
            <p:spPr>
              <a:xfrm>
                <a:off x="1487085" y="1609414"/>
                <a:ext cx="1646733" cy="5041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𝑒𝑥𝑝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nary>
                            <m:naryPr>
                              <m:chr m:val="∑"/>
                              <m:ctrlP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cs-CZ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200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cs-CZ" sz="12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nary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25" name="TextovéPole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7085" y="1609414"/>
                <a:ext cx="1646733" cy="504112"/>
              </a:xfrm>
              <a:prstGeom prst="rect">
                <a:avLst/>
              </a:prstGeom>
              <a:blipFill>
                <a:blip r:embed="rId5"/>
                <a:stretch>
                  <a:fillRect l="-1111" t="-121687" r="-41852" b="-1843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ovéPole 26"/>
              <p:cNvSpPr txBox="1"/>
              <p:nvPr/>
            </p:nvSpPr>
            <p:spPr>
              <a:xfrm>
                <a:off x="1487084" y="2299868"/>
                <a:ext cx="2237216" cy="5409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𝑀𝑇𝑇𝐹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limLoc m:val="undOvr"/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200" i="1">
                                  <a:latin typeface="Cambria Math" panose="02040503050406030204" pitchFamily="18" charset="0"/>
                                </a:rPr>
                                <m:t>𝑒𝑥𝑝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cs-CZ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2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nary>
                                    <m:naryPr>
                                      <m:chr m:val="∑"/>
                                      <m:ctrlPr>
                                        <a:rPr lang="cs-CZ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m:rPr>
                                          <m:brk m:alnAt="23"/>
                                        </m:rPr>
                                        <a:rPr lang="cs-CZ" sz="12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cs-CZ" sz="1200" i="1">
                                          <a:latin typeface="Cambria Math" panose="02040503050406030204" pitchFamily="18" charset="0"/>
                                        </a:rPr>
                                        <m:t>=</m:t>
                                      </m:r>
                                      <m:r>
                                        <a:rPr lang="cs-CZ" sz="12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cs-CZ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sup>
                                    <m:e>
                                      <m:sSub>
                                        <m:sSubPr>
                                          <m:ctrlPr>
                                            <a:rPr lang="cs-CZ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1200" i="1">
                                              <a:latin typeface="Cambria Math" panose="02040503050406030204" pitchFamily="18" charset="0"/>
                                            </a:rPr>
                                            <m:t>𝑍</m:t>
                                          </m:r>
                                        </m:e>
                                        <m:sub>
                                          <m:r>
                                            <a:rPr lang="cs-CZ" sz="1200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cs-CZ" sz="1200" i="1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cs-CZ" sz="12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  <m:r>
                                        <a:rPr lang="cs-CZ" sz="120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nary>
                                </m:e>
                              </m:d>
                            </m:e>
                          </m:d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7084" y="2299868"/>
                <a:ext cx="2237216" cy="54091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314325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dirty="0"/>
              <a:t>Přibližné spolehlivostní funkce:</a:t>
            </a:r>
            <a:r>
              <a:rPr lang="cs-CZ" spc="-40" dirty="0"/>
              <a:t> </a:t>
            </a:r>
            <a:r>
              <a:rPr lang="cs-CZ" spc="114" dirty="0"/>
              <a:t>MTTF</a:t>
            </a:r>
            <a:endParaRPr spc="114" dirty="0"/>
          </a:p>
        </p:txBody>
      </p:sp>
      <p:sp>
        <p:nvSpPr>
          <p:cNvPr id="3" name="object 3"/>
          <p:cNvSpPr/>
          <p:nvPr/>
        </p:nvSpPr>
        <p:spPr>
          <a:xfrm>
            <a:off x="182257" y="470776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1449" y="303540"/>
            <a:ext cx="4309871" cy="786113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87313" indent="-74613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spolehlivostní model dvou paralelních prvků 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73125">
              <a:lnSpc>
                <a:spcPct val="100000"/>
              </a:lnSpc>
              <a:spcBef>
                <a:spcPts val="645"/>
              </a:spcBef>
            </a:pPr>
            <a:r>
              <a:rPr sz="1575" i="1" spc="-135" baseline="-23809" dirty="0">
                <a:latin typeface="Arial"/>
                <a:cs typeface="Arial"/>
              </a:rPr>
              <a:t>R</a:t>
            </a:r>
            <a:r>
              <a:rPr sz="1575" i="1" spc="-300" baseline="-23809" dirty="0">
                <a:latin typeface="Arial"/>
                <a:cs typeface="Arial"/>
              </a:rPr>
              <a:t> </a:t>
            </a:r>
            <a:r>
              <a:rPr sz="1575" spc="120" baseline="-23809" dirty="0">
                <a:latin typeface="Arial"/>
                <a:cs typeface="Arial"/>
              </a:rPr>
              <a:t>(</a:t>
            </a:r>
            <a:r>
              <a:rPr sz="1575" i="1" spc="120" baseline="-23809" dirty="0">
                <a:latin typeface="Arial"/>
                <a:cs typeface="Arial"/>
              </a:rPr>
              <a:t>t</a:t>
            </a:r>
            <a:r>
              <a:rPr sz="1575" spc="120" baseline="-23809" dirty="0">
                <a:latin typeface="Arial"/>
                <a:cs typeface="Arial"/>
              </a:rPr>
              <a:t>)</a:t>
            </a:r>
            <a:r>
              <a:rPr sz="1575" spc="37" baseline="-23809" dirty="0">
                <a:latin typeface="Arial"/>
                <a:cs typeface="Arial"/>
              </a:rPr>
              <a:t> </a:t>
            </a:r>
            <a:r>
              <a:rPr sz="1575" spc="284" baseline="-23809" dirty="0">
                <a:latin typeface="Arial"/>
                <a:cs typeface="Arial"/>
              </a:rPr>
              <a:t>=</a:t>
            </a:r>
            <a:r>
              <a:rPr sz="1575" spc="37" baseline="-23809" dirty="0">
                <a:latin typeface="Arial"/>
                <a:cs typeface="Arial"/>
              </a:rPr>
              <a:t> </a:t>
            </a:r>
            <a:r>
              <a:rPr sz="1575" i="1" spc="37" baseline="-23809" dirty="0">
                <a:latin typeface="Arial"/>
                <a:cs typeface="Arial"/>
              </a:rPr>
              <a:t>e</a:t>
            </a:r>
            <a:r>
              <a:rPr sz="800" spc="25" dirty="0">
                <a:latin typeface="Lucida Sans Unicode"/>
                <a:cs typeface="Lucida Sans Unicode"/>
              </a:rPr>
              <a:t>−</a:t>
            </a:r>
            <a:r>
              <a:rPr sz="800" i="1" spc="25" dirty="0">
                <a:latin typeface="Arial"/>
                <a:cs typeface="Arial"/>
              </a:rPr>
              <a:t>Z</a:t>
            </a:r>
            <a:r>
              <a:rPr sz="900" spc="37" baseline="-9259" dirty="0">
                <a:latin typeface="Lucida Sans Unicode"/>
                <a:cs typeface="Lucida Sans Unicode"/>
              </a:rPr>
              <a:t>1</a:t>
            </a:r>
            <a:r>
              <a:rPr sz="800" spc="25" dirty="0">
                <a:latin typeface="Lucida Sans Unicode"/>
                <a:cs typeface="Lucida Sans Unicode"/>
              </a:rPr>
              <a:t>(</a:t>
            </a:r>
            <a:r>
              <a:rPr sz="800" i="1" spc="25" dirty="0">
                <a:latin typeface="Arial"/>
                <a:cs typeface="Arial"/>
              </a:rPr>
              <a:t>t</a:t>
            </a:r>
            <a:r>
              <a:rPr sz="800" spc="25" dirty="0">
                <a:latin typeface="Lucida Sans Unicode"/>
                <a:cs typeface="Lucida Sans Unicode"/>
              </a:rPr>
              <a:t>)</a:t>
            </a:r>
            <a:r>
              <a:rPr sz="800" spc="50" dirty="0">
                <a:latin typeface="Lucida Sans Unicode"/>
                <a:cs typeface="Lucida Sans Unicode"/>
              </a:rPr>
              <a:t> </a:t>
            </a:r>
            <a:r>
              <a:rPr sz="1575" spc="284" baseline="-23809" dirty="0">
                <a:latin typeface="Arial"/>
                <a:cs typeface="Arial"/>
              </a:rPr>
              <a:t>+</a:t>
            </a:r>
            <a:r>
              <a:rPr sz="1575" spc="-60" baseline="-23809" dirty="0">
                <a:latin typeface="Arial"/>
                <a:cs typeface="Arial"/>
              </a:rPr>
              <a:t> </a:t>
            </a:r>
            <a:r>
              <a:rPr sz="1575" i="1" spc="37" baseline="-23809" dirty="0">
                <a:latin typeface="Arial"/>
                <a:cs typeface="Arial"/>
              </a:rPr>
              <a:t>e</a:t>
            </a:r>
            <a:r>
              <a:rPr sz="800" spc="25" dirty="0">
                <a:latin typeface="Lucida Sans Unicode"/>
                <a:cs typeface="Lucida Sans Unicode"/>
              </a:rPr>
              <a:t>−</a:t>
            </a:r>
            <a:r>
              <a:rPr sz="800" i="1" spc="25" dirty="0">
                <a:latin typeface="Arial"/>
                <a:cs typeface="Arial"/>
              </a:rPr>
              <a:t>Z</a:t>
            </a:r>
            <a:r>
              <a:rPr sz="900" spc="37" baseline="-9259" dirty="0">
                <a:latin typeface="Lucida Sans Unicode"/>
                <a:cs typeface="Lucida Sans Unicode"/>
              </a:rPr>
              <a:t>2</a:t>
            </a:r>
            <a:r>
              <a:rPr sz="800" spc="25" dirty="0">
                <a:latin typeface="Lucida Sans Unicode"/>
                <a:cs typeface="Lucida Sans Unicode"/>
              </a:rPr>
              <a:t>(</a:t>
            </a:r>
            <a:r>
              <a:rPr sz="800" i="1" spc="25" dirty="0">
                <a:latin typeface="Arial"/>
                <a:cs typeface="Arial"/>
              </a:rPr>
              <a:t>t</a:t>
            </a:r>
            <a:r>
              <a:rPr sz="800" spc="25" dirty="0">
                <a:latin typeface="Lucida Sans Unicode"/>
                <a:cs typeface="Lucida Sans Unicode"/>
              </a:rPr>
              <a:t>)</a:t>
            </a:r>
            <a:r>
              <a:rPr sz="800" spc="50" dirty="0">
                <a:latin typeface="Lucida Sans Unicode"/>
                <a:cs typeface="Lucida Sans Unicode"/>
              </a:rPr>
              <a:t> </a:t>
            </a:r>
            <a:r>
              <a:rPr sz="1575" i="1" spc="284" baseline="-23809" dirty="0">
                <a:latin typeface="Arial"/>
                <a:cs typeface="Arial"/>
              </a:rPr>
              <a:t>−</a:t>
            </a:r>
            <a:r>
              <a:rPr sz="1575" i="1" spc="-60" baseline="-23809" dirty="0">
                <a:latin typeface="Arial"/>
                <a:cs typeface="Arial"/>
              </a:rPr>
              <a:t> </a:t>
            </a:r>
            <a:r>
              <a:rPr sz="1575" i="1" spc="37" baseline="-23809" dirty="0">
                <a:latin typeface="Arial"/>
                <a:cs typeface="Arial"/>
              </a:rPr>
              <a:t>e</a:t>
            </a:r>
            <a:r>
              <a:rPr sz="800" spc="25" dirty="0">
                <a:latin typeface="Lucida Sans Unicode"/>
                <a:cs typeface="Lucida Sans Unicode"/>
              </a:rPr>
              <a:t>−[</a:t>
            </a:r>
            <a:r>
              <a:rPr sz="800" i="1" spc="25" dirty="0">
                <a:latin typeface="Arial"/>
                <a:cs typeface="Arial"/>
              </a:rPr>
              <a:t>Z</a:t>
            </a:r>
            <a:r>
              <a:rPr sz="900" spc="37" baseline="-9259" dirty="0">
                <a:latin typeface="Lucida Sans Unicode"/>
                <a:cs typeface="Lucida Sans Unicode"/>
              </a:rPr>
              <a:t>1</a:t>
            </a:r>
            <a:r>
              <a:rPr sz="800" spc="25" dirty="0">
                <a:latin typeface="Lucida Sans Unicode"/>
                <a:cs typeface="Lucida Sans Unicode"/>
              </a:rPr>
              <a:t>(</a:t>
            </a:r>
            <a:r>
              <a:rPr sz="800" i="1" spc="25" dirty="0">
                <a:latin typeface="Arial"/>
                <a:cs typeface="Arial"/>
              </a:rPr>
              <a:t>t</a:t>
            </a:r>
            <a:r>
              <a:rPr sz="800" spc="25" dirty="0">
                <a:latin typeface="Lucida Sans Unicode"/>
                <a:cs typeface="Lucida Sans Unicode"/>
              </a:rPr>
              <a:t>)+</a:t>
            </a:r>
            <a:r>
              <a:rPr sz="800" i="1" spc="25" dirty="0">
                <a:latin typeface="Arial"/>
                <a:cs typeface="Arial"/>
              </a:rPr>
              <a:t>Z</a:t>
            </a:r>
            <a:r>
              <a:rPr sz="900" spc="37" baseline="-9259" dirty="0">
                <a:latin typeface="Lucida Sans Unicode"/>
                <a:cs typeface="Lucida Sans Unicode"/>
              </a:rPr>
              <a:t>2</a:t>
            </a:r>
            <a:r>
              <a:rPr sz="800" spc="25" dirty="0">
                <a:latin typeface="Lucida Sans Unicode"/>
                <a:cs typeface="Lucida Sans Unicode"/>
              </a:rPr>
              <a:t>(</a:t>
            </a:r>
            <a:r>
              <a:rPr sz="800" i="1" spc="25" dirty="0">
                <a:latin typeface="Arial"/>
                <a:cs typeface="Arial"/>
              </a:rPr>
              <a:t>t</a:t>
            </a:r>
            <a:r>
              <a:rPr sz="800" spc="25" dirty="0">
                <a:latin typeface="Lucida Sans Unicode"/>
                <a:cs typeface="Lucida Sans Unicode"/>
              </a:rPr>
              <a:t>)]</a:t>
            </a:r>
            <a:endParaRPr sz="800" dirty="0">
              <a:latin typeface="Lucida Sans Unicode"/>
              <a:cs typeface="Lucida Sans Unicode"/>
            </a:endParaRPr>
          </a:p>
          <a:p>
            <a:pPr marL="87313">
              <a:lnSpc>
                <a:spcPct val="100000"/>
              </a:lnSpc>
              <a:spcBef>
                <a:spcPts val="1000"/>
              </a:spcBef>
            </a:pPr>
            <a:r>
              <a:rPr lang="cs-CZ" sz="1050" spc="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Pokud oba prvky mají konstantní intenzitu poruch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82257" y="1821751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171449" y="1654175"/>
            <a:ext cx="4309872" cy="33470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87313" indent="-74613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cs-CZ" sz="1050" spc="-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Zobecněno pro model s </a:t>
            </a:r>
            <a:r>
              <a:rPr lang="cs-CZ"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  </a:t>
            </a:r>
            <a:r>
              <a:rPr lang="cs-CZ" sz="1050" spc="-4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paralelně spojených prvků s konstantní intenzitou poruch</a:t>
            </a:r>
            <a:endParaRPr lang="cs-CZ"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722005" y="2864458"/>
            <a:ext cx="17208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800" dirty="0">
                <a:latin typeface="Arial"/>
                <a:cs typeface="Arial"/>
              </a:rPr>
              <a:t> </a:t>
            </a:r>
            <a:endParaRPr sz="1050">
              <a:latin typeface="Arial"/>
              <a:cs typeface="Arial"/>
            </a:endParaRPr>
          </a:p>
        </p:txBody>
      </p:sp>
      <p:sp>
        <p:nvSpPr>
          <p:cNvPr id="46" name="object 4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48" name="object 4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ovéPole 48"/>
              <p:cNvSpPr txBox="1"/>
              <p:nvPr/>
            </p:nvSpPr>
            <p:spPr>
              <a:xfrm>
                <a:off x="992098" y="1196975"/>
                <a:ext cx="2464906" cy="36625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100" b="0" i="1" smtClean="0">
                          <a:latin typeface="Cambria Math" panose="02040503050406030204" pitchFamily="18" charset="0"/>
                        </a:rPr>
                        <m:t>𝑀𝐹𝐹𝑇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1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d>
                            <m:dPr>
                              <m:ctrlP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= </m:t>
                          </m:r>
                        </m:e>
                      </m:nary>
                      <m:f>
                        <m:f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1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1100" i="1" smtClean="0">
                                  <a:latin typeface="Cambria Math" panose="02040503050406030204" pitchFamily="18" charset="0"/>
                                </a:rPr>
                                <m:t>λ</m:t>
                              </m:r>
                            </m:e>
                            <m:sub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1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cs-CZ" sz="11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sz="11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1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49" name="TextovéPole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2098" y="1196975"/>
                <a:ext cx="2464906" cy="366254"/>
              </a:xfrm>
              <a:prstGeom prst="rect">
                <a:avLst/>
              </a:prstGeom>
              <a:blipFill>
                <a:blip r:embed="rId3"/>
                <a:stretch>
                  <a:fillRect l="-990" t="-191667" r="-248" b="-28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ovéPole 49"/>
              <p:cNvSpPr txBox="1"/>
              <p:nvPr/>
            </p:nvSpPr>
            <p:spPr>
              <a:xfrm>
                <a:off x="323850" y="2035175"/>
                <a:ext cx="4029116" cy="11535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100" b="0" i="1" smtClean="0">
                          <a:latin typeface="Cambria Math" panose="02040503050406030204" pitchFamily="18" charset="0"/>
                        </a:rPr>
                        <m:t>𝑀𝐹𝐹𝑇</m:t>
                      </m:r>
                      <m:r>
                        <a:rPr lang="en-US" sz="110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1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1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100" i="1">
                                      <a:latin typeface="Cambria Math" panose="02040503050406030204" pitchFamily="18" charset="0"/>
                                    </a:rPr>
                                    <m:t>λ</m:t>
                                  </m:r>
                                </m:e>
                                <m:sub>
                                  <m:r>
                                    <a:rPr lang="cs-CZ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11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1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cs-CZ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+…+</m:t>
                          </m:r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1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100" i="1">
                                      <a:latin typeface="Cambria Math" panose="02040503050406030204" pitchFamily="18" charset="0"/>
                                    </a:rPr>
                                    <m:t>λ</m:t>
                                  </m:r>
                                </m:e>
                                <m:sub>
                                  <m:r>
                                    <a:rPr lang="cs-CZ" sz="11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cs-CZ" sz="11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cs-CZ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1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cs-CZ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cs-CZ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cs-CZ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1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cs-CZ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cs-CZ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cs-CZ" sz="11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+…+</m:t>
                          </m:r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1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cs-CZ" sz="11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cs-CZ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cs-CZ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cs-CZ" sz="11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  <m:oMath xmlns:m="http://schemas.openxmlformats.org/officeDocument/2006/math">
                      <m:r>
                        <a:rPr lang="cs-CZ" sz="1100" b="0" i="1" smtClean="0">
                          <a:latin typeface="Cambria Math" panose="02040503050406030204" pitchFamily="18" charset="0"/>
                        </a:rPr>
                        <m:t>              +</m:t>
                      </m:r>
                      <m:d>
                        <m:dPr>
                          <m:ctrlPr>
                            <a:rPr lang="cs-CZ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1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cs-CZ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cs-CZ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cs-CZ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cs-CZ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cs-CZ" sz="11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1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cs-CZ" sz="11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cs-CZ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cs-CZ" sz="11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cs-CZ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cs-CZ" sz="11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den>
                          </m:f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+…+</m:t>
                          </m:r>
                          <m:f>
                            <m:fPr>
                              <m:ctrlPr>
                                <a:rPr lang="en-US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1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cs-CZ" sz="11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cs-CZ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cs-CZ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cs-CZ" sz="1100" b="0" i="1" smtClean="0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cs-CZ" sz="11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cs-CZ" sz="11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1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cs-CZ" sz="11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  <m:oMath xmlns:m="http://schemas.openxmlformats.org/officeDocument/2006/math">
                      <m:r>
                        <a:rPr lang="cs-CZ" sz="1100" b="0" i="1" smtClean="0">
                          <a:latin typeface="Cambria Math" panose="02040503050406030204" pitchFamily="18" charset="0"/>
                        </a:rPr>
                        <m:t>              − …+</m:t>
                      </m:r>
                      <m:sSup>
                        <m:sSupPr>
                          <m:ctrlPr>
                            <a:rPr lang="cs-CZ" sz="11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(−</m:t>
                          </m:r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f>
                        <m:fPr>
                          <m:ctrlPr>
                            <a:rPr lang="cs-CZ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1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nary>
                            <m:naryPr>
                              <m:chr m:val="∑"/>
                              <m:limLoc m:val="subSup"/>
                              <m:ctrlP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sz="11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cs-CZ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1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cs-CZ" sz="11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den>
                      </m:f>
                    </m:oMath>
                  </m:oMathPara>
                </a14:m>
                <a:endParaRPr lang="en-US" sz="1100" dirty="0"/>
              </a:p>
            </p:txBody>
          </p:sp>
        </mc:Choice>
        <mc:Fallback xmlns="">
          <p:sp>
            <p:nvSpPr>
              <p:cNvPr id="50" name="TextovéPole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850" y="2035175"/>
                <a:ext cx="4029116" cy="1153586"/>
              </a:xfrm>
              <a:prstGeom prst="rect">
                <a:avLst/>
              </a:prstGeom>
              <a:blipFill>
                <a:blip r:embed="rId4"/>
                <a:stretch>
                  <a:fillRect l="-303" b="-343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934085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-40" dirty="0" smtClean="0"/>
              <a:t>Úvod</a:t>
            </a:r>
            <a:endParaRPr spc="-40" dirty="0"/>
          </a:p>
        </p:txBody>
      </p:sp>
      <p:sp>
        <p:nvSpPr>
          <p:cNvPr id="3" name="object 3"/>
          <p:cNvSpPr/>
          <p:nvPr/>
        </p:nvSpPr>
        <p:spPr>
          <a:xfrm>
            <a:off x="182257" y="452882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2033" y="642683"/>
            <a:ext cx="52590" cy="52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257" y="971626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2033" y="1161440"/>
            <a:ext cx="52590" cy="52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2033" y="1465097"/>
            <a:ext cx="52590" cy="52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82257" y="2117953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82257" y="344347"/>
            <a:ext cx="4332593" cy="2506071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90488" marR="301625" indent="-77788">
              <a:lnSpc>
                <a:spcPct val="106800"/>
              </a:lnSpc>
              <a:spcBef>
                <a:spcPts val="195"/>
              </a:spcBef>
              <a:buFont typeface="Arial" panose="020B0604020202020204" pitchFamily="34" charset="0"/>
              <a:buChar char="•"/>
            </a:pP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Nástrojem pro zvýšení spolehlivosti </a:t>
            </a: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dostupnosti systému při limitované spolehlivosti prvků systému je redundance.</a:t>
            </a:r>
          </a:p>
          <a:p>
            <a:pPr marL="180975" marR="301625" indent="-77788">
              <a:lnSpc>
                <a:spcPct val="106800"/>
              </a:lnSpc>
              <a:spcBef>
                <a:spcPts val="195"/>
              </a:spcBef>
              <a:buFont typeface="Arial" panose="020B0604020202020204" pitchFamily="34" charset="0"/>
              <a:buChar char="•"/>
            </a:pP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Redundance 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znamená poskytnout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spolehlivostnímu modelu systému alternativní cesty, 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které umožní systému pokračovat v provozu, i když některé komponenty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selžou,</a:t>
            </a:r>
            <a:endParaRPr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488" marR="34925" indent="-90488">
              <a:lnSpc>
                <a:spcPct val="1068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Alternativní 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cesty spolehlivostním modelem lze realizovat paralelní instalací prvků nebo systémů, což lze zajistit několika postupy:</a:t>
            </a:r>
          </a:p>
          <a:p>
            <a:pPr marL="265113" marR="34925" indent="-84138">
              <a:lnSpc>
                <a:spcPct val="106800"/>
              </a:lnSpc>
              <a:spcBef>
                <a:spcPts val="100"/>
              </a:spcBef>
              <a:buFont typeface="Arial" panose="020B0604020202020204" pitchFamily="34" charset="0"/>
              <a:buChar char="•"/>
            </a:pPr>
            <a:r>
              <a:rPr lang="cs-CZ" sz="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paralelní redundancí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 </a:t>
            </a:r>
            <a:r>
              <a:rPr lang="cs-CZ" sz="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pohotovostním režimu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</a:t>
            </a:r>
            <a:r>
              <a:rPr lang="en-US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hot standby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– všechny redundantní prvky 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jsou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nepřetržitě 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napájeny a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provozovány</a:t>
            </a:r>
          </a:p>
          <a:p>
            <a:pPr marL="265113" marR="7620" indent="-84138">
              <a:lnSpc>
                <a:spcPts val="1200"/>
              </a:lnSpc>
              <a:spcBef>
                <a:spcPts val="35"/>
              </a:spcBef>
              <a:buFont typeface="Arial" panose="020B0604020202020204" pitchFamily="34" charset="0"/>
              <a:buChar char="•"/>
            </a:pPr>
            <a:r>
              <a:rPr lang="cs-CZ" sz="9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pohotovostní redundancí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en-US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cold redundancy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– je napájen jenom funkční zálohovaný prvek (pracuje on-line). Zálohovací prvky nejsou napájeny a do provozu jsou zapínány automaticky nebo ručně v okamžiku selhání zálohovaného prvku</a:t>
            </a:r>
          </a:p>
          <a:p>
            <a:pPr marL="90488" marR="7620" lvl="1" indent="-84138">
              <a:lnSpc>
                <a:spcPts val="1200"/>
              </a:lnSpc>
              <a:spcBef>
                <a:spcPts val="35"/>
              </a:spcBef>
              <a:buFont typeface="Arial" panose="020B0604020202020204" pitchFamily="34" charset="0"/>
              <a:buChar char="•"/>
            </a:pP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Jednou z metod pohotovostní redundance je </a:t>
            </a: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použití náhradních dílů nebo oprav k obnovení 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systému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314325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dirty="0"/>
              <a:t>Přibližné spolehlivostní funkce:</a:t>
            </a:r>
            <a:r>
              <a:rPr lang="cs-CZ" spc="-40" dirty="0"/>
              <a:t> </a:t>
            </a:r>
            <a:r>
              <a:rPr lang="cs-CZ" spc="114" dirty="0"/>
              <a:t>MTTF</a:t>
            </a:r>
            <a:endParaRPr spc="114" dirty="0"/>
          </a:p>
        </p:txBody>
      </p:sp>
      <p:sp>
        <p:nvSpPr>
          <p:cNvPr id="3" name="object 3"/>
          <p:cNvSpPr/>
          <p:nvPr/>
        </p:nvSpPr>
        <p:spPr>
          <a:xfrm>
            <a:off x="182257" y="473125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47215" y="389670"/>
            <a:ext cx="4291435" cy="17312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87313" indent="-74613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cs-CZ" sz="1050" spc="-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Pokud všechny prvky mají stejnou intenzitu poruch </a:t>
            </a:r>
            <a:r>
              <a:rPr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</a:t>
            </a:r>
            <a:r>
              <a:rPr sz="1050" spc="-75" baseline="-10416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sz="1050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</a:t>
            </a:r>
            <a:r>
              <a:rPr sz="1050" spc="-75" baseline="-10416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sz="1050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i="1" spc="-6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· </a:t>
            </a:r>
            <a:r>
              <a:rPr sz="1050" i="1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· · </a:t>
            </a:r>
            <a:r>
              <a:rPr sz="1050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i="1" spc="-15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</a:t>
            </a:r>
            <a:r>
              <a:rPr sz="1050" i="1" spc="-22" baseline="-10416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sz="1050" i="1" spc="-22" baseline="-10416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sz="1050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i="1" spc="-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29537" y="573988"/>
            <a:ext cx="1066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310" dirty="0">
                <a:latin typeface="Arial"/>
                <a:cs typeface="Arial"/>
              </a:rPr>
              <a:t> </a:t>
            </a:r>
            <a:endParaRPr sz="10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893235" y="679283"/>
            <a:ext cx="2133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195" dirty="0">
                <a:latin typeface="Arial"/>
                <a:cs typeface="Arial"/>
              </a:rPr>
              <a:t> </a:t>
            </a:r>
            <a:endParaRPr sz="105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72033" y="1418501"/>
            <a:ext cx="52590" cy="52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72033" y="1570329"/>
            <a:ext cx="52590" cy="52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47215" y="1334394"/>
            <a:ext cx="4291435" cy="33278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150" indent="-96838">
              <a:lnSpc>
                <a:spcPts val="12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Toto je harmonická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řada</a:t>
            </a:r>
          </a:p>
          <a:p>
            <a:pPr marL="184150" indent="-96838">
              <a:lnSpc>
                <a:spcPts val="12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Rozvojem pomocí Eulerovy řady dostaneme:</a:t>
            </a:r>
            <a:endParaRPr lang="en-US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" name="object 4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43" name="object 4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p:sp>
        <p:nvSpPr>
          <p:cNvPr id="33" name="object 33"/>
          <p:cNvSpPr txBox="1"/>
          <p:nvPr/>
        </p:nvSpPr>
        <p:spPr>
          <a:xfrm>
            <a:off x="929258" y="1751036"/>
            <a:ext cx="21336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195" dirty="0">
                <a:latin typeface="Arial"/>
                <a:cs typeface="Arial"/>
              </a:rPr>
              <a:t> </a:t>
            </a:r>
            <a:endParaRPr sz="105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571116" y="1687308"/>
            <a:ext cx="984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250" dirty="0">
                <a:latin typeface="Arial"/>
                <a:cs typeface="Arial"/>
              </a:rPr>
              <a:t> </a:t>
            </a:r>
            <a:endParaRPr sz="105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714496" y="1687308"/>
            <a:ext cx="984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250" dirty="0">
                <a:latin typeface="Arial"/>
                <a:cs typeface="Arial"/>
              </a:rPr>
              <a:t> </a:t>
            </a:r>
            <a:endParaRPr sz="105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ovéPole 44"/>
              <p:cNvSpPr txBox="1"/>
              <p:nvPr/>
            </p:nvSpPr>
            <p:spPr>
              <a:xfrm>
                <a:off x="147215" y="662033"/>
                <a:ext cx="4215235" cy="50411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𝑀𝑇𝑇𝐹</m:t>
                      </m:r>
                      <m:r>
                        <a:rPr lang="en-US" sz="1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noBar"/>
                                      <m:ctrlPr>
                                        <a:rPr lang="en-US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2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cs-CZ" sz="12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den>
                                  </m:f>
                                </m:e>
                              </m:d>
                            </m:num>
                            <m:den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den>
                          </m:f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noBar"/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cs-CZ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num>
                            <m:den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noBar"/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2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cs-CZ" sz="12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</m:num>
                            <m:den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−…+</m:t>
                          </m:r>
                          <m:sSup>
                            <m:sSupPr>
                              <m:ctrlP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(−</m:t>
                              </m:r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p>
                          <m:f>
                            <m:fPr>
                              <m:ctrlP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cs-CZ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noBar"/>
                                      <m:ctrlPr>
                                        <a:rPr lang="cs-CZ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2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num>
                                    <m:den>
                                      <m:r>
                                        <a:rPr lang="cs-CZ" sz="12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num>
                            <m:den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d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sz="1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5" name="TextovéPole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215" y="662033"/>
                <a:ext cx="4215235" cy="504112"/>
              </a:xfrm>
              <a:prstGeom prst="rect">
                <a:avLst/>
              </a:prstGeom>
              <a:blipFill>
                <a:blip r:embed="rId4"/>
                <a:stretch>
                  <a:fillRect t="-124390" r="-18497" b="-1865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46"/>
              <p:cNvSpPr txBox="1"/>
              <p:nvPr/>
            </p:nvSpPr>
            <p:spPr>
              <a:xfrm>
                <a:off x="150276" y="1867554"/>
                <a:ext cx="4215235" cy="50411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cs-CZ" sz="12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den>
                          </m:f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den>
                          </m:f>
                          <m:d>
                            <m:dPr>
                              <m:begChr m:val="["/>
                              <m:endChr m:val="]"/>
                              <m:ctrlP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577</m:t>
                              </m:r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cs-CZ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cs-CZ" sz="1200" b="0" i="0" smtClean="0"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cs-CZ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2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cs-CZ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sz="1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cs-CZ" sz="1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cs-CZ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2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cs-CZ" sz="12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  <m:r>
                                    <a:rPr lang="cs-CZ" sz="12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d>
                                    <m:dPr>
                                      <m:ctrlPr>
                                        <a:rPr lang="cs-CZ" sz="1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2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cs-CZ" sz="12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cs-CZ" sz="12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den>
                              </m:f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</a:rPr>
                                <m:t>+… 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US" sz="12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47" name="TextovéPol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276" y="1867554"/>
                <a:ext cx="4215235" cy="504112"/>
              </a:xfrm>
              <a:prstGeom prst="rect">
                <a:avLst/>
              </a:prstGeom>
              <a:blipFill>
                <a:blip r:embed="rId5"/>
                <a:stretch>
                  <a:fillRect l="-1302" t="-121687" b="-1843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403855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-25" dirty="0" smtClean="0"/>
              <a:t>Model paralelní redundance</a:t>
            </a:r>
            <a:r>
              <a:rPr spc="-60" dirty="0" smtClean="0"/>
              <a:t>:  </a:t>
            </a:r>
            <a:r>
              <a:rPr lang="cs-CZ" spc="-70" dirty="0" smtClean="0"/>
              <a:t>Nezávislé poruchy</a:t>
            </a:r>
            <a:endParaRPr spc="-40" dirty="0"/>
          </a:p>
        </p:txBody>
      </p:sp>
      <p:sp>
        <p:nvSpPr>
          <p:cNvPr id="3" name="object 3"/>
          <p:cNvSpPr/>
          <p:nvPr/>
        </p:nvSpPr>
        <p:spPr>
          <a:xfrm>
            <a:off x="2441528" y="846827"/>
            <a:ext cx="302260" cy="0"/>
          </a:xfrm>
          <a:custGeom>
            <a:avLst/>
            <a:gdLst/>
            <a:ahLst/>
            <a:cxnLst/>
            <a:rect l="l" t="t" r="r" b="b"/>
            <a:pathLst>
              <a:path w="302260">
                <a:moveTo>
                  <a:pt x="0" y="0"/>
                </a:moveTo>
                <a:lnTo>
                  <a:pt x="302207" y="0"/>
                </a:lnTo>
              </a:path>
            </a:pathLst>
          </a:custGeom>
          <a:ln w="12094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35995" y="825867"/>
            <a:ext cx="50800" cy="42545"/>
          </a:xfrm>
          <a:custGeom>
            <a:avLst/>
            <a:gdLst/>
            <a:ahLst/>
            <a:cxnLst/>
            <a:rect l="l" t="t" r="r" b="b"/>
            <a:pathLst>
              <a:path w="50800" h="42544">
                <a:moveTo>
                  <a:pt x="0" y="0"/>
                </a:moveTo>
                <a:lnTo>
                  <a:pt x="4068" y="10478"/>
                </a:lnTo>
                <a:lnTo>
                  <a:pt x="5424" y="20959"/>
                </a:lnTo>
                <a:lnTo>
                  <a:pt x="4068" y="31441"/>
                </a:lnTo>
                <a:lnTo>
                  <a:pt x="0" y="41919"/>
                </a:lnTo>
                <a:lnTo>
                  <a:pt x="50640" y="20959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06350" y="846827"/>
            <a:ext cx="322580" cy="0"/>
          </a:xfrm>
          <a:custGeom>
            <a:avLst/>
            <a:gdLst/>
            <a:ahLst/>
            <a:cxnLst/>
            <a:rect l="l" t="t" r="r" b="b"/>
            <a:pathLst>
              <a:path w="322580">
                <a:moveTo>
                  <a:pt x="0" y="0"/>
                </a:moveTo>
                <a:lnTo>
                  <a:pt x="322502" y="0"/>
                </a:lnTo>
              </a:path>
            </a:pathLst>
          </a:custGeom>
          <a:ln w="12094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139164" y="584375"/>
            <a:ext cx="297180" cy="263525"/>
          </a:xfrm>
          <a:custGeom>
            <a:avLst/>
            <a:gdLst/>
            <a:ahLst/>
            <a:cxnLst/>
            <a:rect l="l" t="t" r="r" b="b"/>
            <a:pathLst>
              <a:path w="297180" h="263525">
                <a:moveTo>
                  <a:pt x="0" y="0"/>
                </a:moveTo>
                <a:lnTo>
                  <a:pt x="48460" y="14156"/>
                </a:lnTo>
                <a:lnTo>
                  <a:pt x="94418" y="32082"/>
                </a:lnTo>
                <a:lnTo>
                  <a:pt x="137287" y="53777"/>
                </a:lnTo>
                <a:lnTo>
                  <a:pt x="176476" y="79241"/>
                </a:lnTo>
                <a:lnTo>
                  <a:pt x="211399" y="108474"/>
                </a:lnTo>
                <a:lnTo>
                  <a:pt x="241467" y="141478"/>
                </a:lnTo>
                <a:lnTo>
                  <a:pt x="266091" y="178250"/>
                </a:lnTo>
                <a:lnTo>
                  <a:pt x="284683" y="218793"/>
                </a:lnTo>
                <a:lnTo>
                  <a:pt x="296656" y="263105"/>
                </a:lnTo>
              </a:path>
            </a:pathLst>
          </a:custGeom>
          <a:ln w="120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06762" y="564406"/>
            <a:ext cx="632460" cy="283210"/>
          </a:xfrm>
          <a:custGeom>
            <a:avLst/>
            <a:gdLst/>
            <a:ahLst/>
            <a:cxnLst/>
            <a:rect l="l" t="t" r="r" b="b"/>
            <a:pathLst>
              <a:path w="632460" h="283209">
                <a:moveTo>
                  <a:pt x="632401" y="19968"/>
                </a:moveTo>
                <a:lnTo>
                  <a:pt x="591519" y="11230"/>
                </a:lnTo>
                <a:lnTo>
                  <a:pt x="549690" y="4990"/>
                </a:lnTo>
                <a:lnTo>
                  <a:pt x="507229" y="1247"/>
                </a:lnTo>
                <a:lnTo>
                  <a:pt x="464456" y="0"/>
                </a:lnTo>
                <a:lnTo>
                  <a:pt x="414925" y="1674"/>
                </a:lnTo>
                <a:lnTo>
                  <a:pt x="365888" y="6699"/>
                </a:lnTo>
                <a:lnTo>
                  <a:pt x="317837" y="15073"/>
                </a:lnTo>
                <a:lnTo>
                  <a:pt x="271266" y="26798"/>
                </a:lnTo>
                <a:lnTo>
                  <a:pt x="226668" y="41872"/>
                </a:lnTo>
                <a:lnTo>
                  <a:pt x="184534" y="60296"/>
                </a:lnTo>
                <a:lnTo>
                  <a:pt x="145357" y="82071"/>
                </a:lnTo>
                <a:lnTo>
                  <a:pt x="109631" y="107196"/>
                </a:lnTo>
                <a:lnTo>
                  <a:pt x="77848" y="135670"/>
                </a:lnTo>
                <a:lnTo>
                  <a:pt x="50500" y="167496"/>
                </a:lnTo>
                <a:lnTo>
                  <a:pt x="28081" y="202671"/>
                </a:lnTo>
                <a:lnTo>
                  <a:pt x="11084" y="241197"/>
                </a:lnTo>
                <a:lnTo>
                  <a:pt x="0" y="283073"/>
                </a:lnTo>
              </a:path>
            </a:pathLst>
          </a:custGeom>
          <a:ln w="120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126597" y="562169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10074" y="0"/>
                </a:moveTo>
                <a:lnTo>
                  <a:pt x="11505" y="11150"/>
                </a:lnTo>
                <a:lnTo>
                  <a:pt x="10303" y="21649"/>
                </a:lnTo>
                <a:lnTo>
                  <a:pt x="6467" y="31495"/>
                </a:lnTo>
                <a:lnTo>
                  <a:pt x="0" y="40686"/>
                </a:lnTo>
                <a:lnTo>
                  <a:pt x="54195" y="32522"/>
                </a:lnTo>
                <a:lnTo>
                  <a:pt x="10074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06762" y="847480"/>
            <a:ext cx="464820" cy="283210"/>
          </a:xfrm>
          <a:custGeom>
            <a:avLst/>
            <a:gdLst/>
            <a:ahLst/>
            <a:cxnLst/>
            <a:rect l="l" t="t" r="r" b="b"/>
            <a:pathLst>
              <a:path w="464819" h="283209">
                <a:moveTo>
                  <a:pt x="0" y="0"/>
                </a:moveTo>
                <a:lnTo>
                  <a:pt x="11084" y="41873"/>
                </a:lnTo>
                <a:lnTo>
                  <a:pt x="28081" y="80397"/>
                </a:lnTo>
                <a:lnTo>
                  <a:pt x="50500" y="115571"/>
                </a:lnTo>
                <a:lnTo>
                  <a:pt x="77848" y="147394"/>
                </a:lnTo>
                <a:lnTo>
                  <a:pt x="109631" y="175868"/>
                </a:lnTo>
                <a:lnTo>
                  <a:pt x="145357" y="200992"/>
                </a:lnTo>
                <a:lnTo>
                  <a:pt x="184534" y="222766"/>
                </a:lnTo>
                <a:lnTo>
                  <a:pt x="226668" y="241189"/>
                </a:lnTo>
                <a:lnTo>
                  <a:pt x="271266" y="256263"/>
                </a:lnTo>
                <a:lnTo>
                  <a:pt x="317837" y="267988"/>
                </a:lnTo>
                <a:lnTo>
                  <a:pt x="365888" y="276362"/>
                </a:lnTo>
                <a:lnTo>
                  <a:pt x="414925" y="281386"/>
                </a:lnTo>
                <a:lnTo>
                  <a:pt x="464456" y="283061"/>
                </a:lnTo>
              </a:path>
            </a:pathLst>
          </a:custGeom>
          <a:ln w="120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39164" y="847480"/>
            <a:ext cx="297180" cy="263525"/>
          </a:xfrm>
          <a:custGeom>
            <a:avLst/>
            <a:gdLst/>
            <a:ahLst/>
            <a:cxnLst/>
            <a:rect l="l" t="t" r="r" b="b"/>
            <a:pathLst>
              <a:path w="297180" h="263525">
                <a:moveTo>
                  <a:pt x="0" y="263093"/>
                </a:moveTo>
                <a:lnTo>
                  <a:pt x="48460" y="248937"/>
                </a:lnTo>
                <a:lnTo>
                  <a:pt x="94418" y="231011"/>
                </a:lnTo>
                <a:lnTo>
                  <a:pt x="137287" y="209317"/>
                </a:lnTo>
                <a:lnTo>
                  <a:pt x="176476" y="183853"/>
                </a:lnTo>
                <a:lnTo>
                  <a:pt x="211399" y="154620"/>
                </a:lnTo>
                <a:lnTo>
                  <a:pt x="241467" y="121619"/>
                </a:lnTo>
                <a:lnTo>
                  <a:pt x="266091" y="84848"/>
                </a:lnTo>
                <a:lnTo>
                  <a:pt x="284683" y="44308"/>
                </a:lnTo>
                <a:lnTo>
                  <a:pt x="296656" y="0"/>
                </a:lnTo>
              </a:path>
            </a:pathLst>
          </a:custGeom>
          <a:ln w="120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971218" y="1110574"/>
            <a:ext cx="168275" cy="20320"/>
          </a:xfrm>
          <a:custGeom>
            <a:avLst/>
            <a:gdLst/>
            <a:ahLst/>
            <a:cxnLst/>
            <a:rect l="l" t="t" r="r" b="b"/>
            <a:pathLst>
              <a:path w="168275" h="20319">
                <a:moveTo>
                  <a:pt x="0" y="19968"/>
                </a:moveTo>
                <a:lnTo>
                  <a:pt x="42780" y="18720"/>
                </a:lnTo>
                <a:lnTo>
                  <a:pt x="85242" y="14977"/>
                </a:lnTo>
                <a:lnTo>
                  <a:pt x="127070" y="8737"/>
                </a:lnTo>
                <a:lnTo>
                  <a:pt x="167945" y="0"/>
                </a:lnTo>
              </a:path>
            </a:pathLst>
          </a:custGeom>
          <a:ln w="120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126597" y="1092093"/>
            <a:ext cx="54610" cy="41275"/>
          </a:xfrm>
          <a:custGeom>
            <a:avLst/>
            <a:gdLst/>
            <a:ahLst/>
            <a:cxnLst/>
            <a:rect l="l" t="t" r="r" b="b"/>
            <a:pathLst>
              <a:path w="54610" h="41275">
                <a:moveTo>
                  <a:pt x="0" y="0"/>
                </a:moveTo>
                <a:lnTo>
                  <a:pt x="6472" y="9196"/>
                </a:lnTo>
                <a:lnTo>
                  <a:pt x="10309" y="19042"/>
                </a:lnTo>
                <a:lnTo>
                  <a:pt x="11512" y="29542"/>
                </a:lnTo>
                <a:lnTo>
                  <a:pt x="10086" y="40698"/>
                </a:lnTo>
                <a:lnTo>
                  <a:pt x="54195" y="816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2130446" y="387879"/>
            <a:ext cx="117475" cy="163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00" i="1" dirty="0">
                <a:latin typeface="Times New Roman"/>
                <a:cs typeface="Times New Roman"/>
              </a:rPr>
              <a:t>x</a:t>
            </a:r>
            <a:r>
              <a:rPr sz="975" spc="-7" baseline="-21367" dirty="0">
                <a:latin typeface="Times New Roman"/>
                <a:cs typeface="Times New Roman"/>
              </a:rPr>
              <a:t>1</a:t>
            </a:r>
            <a:endParaRPr sz="975" baseline="-21367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13947" y="636982"/>
            <a:ext cx="113030" cy="163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900" i="1" dirty="0">
                <a:latin typeface="Times New Roman"/>
                <a:cs typeface="Times New Roman"/>
              </a:rPr>
              <a:t>x</a:t>
            </a:r>
            <a:r>
              <a:rPr sz="975" i="1" spc="-7" baseline="-21367" dirty="0">
                <a:latin typeface="Times New Roman"/>
                <a:cs typeface="Times New Roman"/>
              </a:rPr>
              <a:t>c</a:t>
            </a:r>
            <a:endParaRPr sz="975" baseline="-21367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50148" y="638892"/>
            <a:ext cx="257810" cy="264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53035">
              <a:lnSpc>
                <a:spcPts val="940"/>
              </a:lnSpc>
              <a:spcBef>
                <a:spcPts val="105"/>
              </a:spcBef>
            </a:pPr>
            <a:r>
              <a:rPr sz="900" i="1" dirty="0">
                <a:latin typeface="Times New Roman"/>
                <a:cs typeface="Times New Roman"/>
              </a:rPr>
              <a:t>x</a:t>
            </a:r>
            <a:r>
              <a:rPr sz="975" spc="-7" baseline="-21367" dirty="0">
                <a:latin typeface="Times New Roman"/>
                <a:cs typeface="Times New Roman"/>
              </a:rPr>
              <a:t>2</a:t>
            </a:r>
            <a:endParaRPr sz="975" baseline="-21367">
              <a:latin typeface="Times New Roman"/>
              <a:cs typeface="Times New Roman"/>
            </a:endParaRPr>
          </a:p>
          <a:p>
            <a:pPr marL="12700">
              <a:lnSpc>
                <a:spcPts val="940"/>
              </a:lnSpc>
            </a:pPr>
            <a:r>
              <a:rPr sz="900" i="1" spc="-5" dirty="0">
                <a:latin typeface="Times New Roman"/>
                <a:cs typeface="Times New Roman"/>
              </a:rPr>
              <a:t>x</a:t>
            </a:r>
            <a:r>
              <a:rPr sz="975" spc="-7" baseline="-21367" dirty="0">
                <a:latin typeface="Times New Roman"/>
                <a:cs typeface="Times New Roman"/>
              </a:rPr>
              <a:t>3</a:t>
            </a:r>
            <a:endParaRPr sz="975" baseline="-21367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874135" y="670628"/>
            <a:ext cx="561340" cy="176530"/>
          </a:xfrm>
          <a:custGeom>
            <a:avLst/>
            <a:gdLst/>
            <a:ahLst/>
            <a:cxnLst/>
            <a:rect l="l" t="t" r="r" b="b"/>
            <a:pathLst>
              <a:path w="561339" h="176530">
                <a:moveTo>
                  <a:pt x="0" y="6185"/>
                </a:moveTo>
                <a:lnTo>
                  <a:pt x="52106" y="1364"/>
                </a:lnTo>
                <a:lnTo>
                  <a:pt x="104483" y="0"/>
                </a:lnTo>
                <a:lnTo>
                  <a:pt x="156758" y="2092"/>
                </a:lnTo>
                <a:lnTo>
                  <a:pt x="208558" y="7641"/>
                </a:lnTo>
                <a:lnTo>
                  <a:pt x="259509" y="16646"/>
                </a:lnTo>
                <a:lnTo>
                  <a:pt x="309239" y="29109"/>
                </a:lnTo>
                <a:lnTo>
                  <a:pt x="357373" y="45028"/>
                </a:lnTo>
                <a:lnTo>
                  <a:pt x="403540" y="64404"/>
                </a:lnTo>
                <a:lnTo>
                  <a:pt x="447367" y="87237"/>
                </a:lnTo>
                <a:lnTo>
                  <a:pt x="488478" y="113526"/>
                </a:lnTo>
                <a:lnTo>
                  <a:pt x="526503" y="143273"/>
                </a:lnTo>
                <a:lnTo>
                  <a:pt x="561068" y="176477"/>
                </a:lnTo>
              </a:path>
            </a:pathLst>
          </a:custGeom>
          <a:ln w="120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04597" y="676814"/>
            <a:ext cx="369570" cy="170815"/>
          </a:xfrm>
          <a:custGeom>
            <a:avLst/>
            <a:gdLst/>
            <a:ahLst/>
            <a:cxnLst/>
            <a:rect l="l" t="t" r="r" b="b"/>
            <a:pathLst>
              <a:path w="369569" h="170815">
                <a:moveTo>
                  <a:pt x="0" y="170291"/>
                </a:moveTo>
                <a:lnTo>
                  <a:pt x="36758" y="136259"/>
                </a:lnTo>
                <a:lnTo>
                  <a:pt x="77018" y="105869"/>
                </a:lnTo>
                <a:lnTo>
                  <a:pt x="120377" y="79121"/>
                </a:lnTo>
                <a:lnTo>
                  <a:pt x="166432" y="56014"/>
                </a:lnTo>
                <a:lnTo>
                  <a:pt x="214778" y="36549"/>
                </a:lnTo>
                <a:lnTo>
                  <a:pt x="265013" y="20725"/>
                </a:lnTo>
                <a:lnTo>
                  <a:pt x="316734" y="8542"/>
                </a:lnTo>
                <a:lnTo>
                  <a:pt x="369538" y="0"/>
                </a:lnTo>
              </a:path>
            </a:pathLst>
          </a:custGeom>
          <a:ln w="120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863818" y="657003"/>
            <a:ext cx="53340" cy="41910"/>
          </a:xfrm>
          <a:custGeom>
            <a:avLst/>
            <a:gdLst/>
            <a:ahLst/>
            <a:cxnLst/>
            <a:rect l="l" t="t" r="r" b="b"/>
            <a:pathLst>
              <a:path w="53339" h="41909">
                <a:moveTo>
                  <a:pt x="0" y="0"/>
                </a:moveTo>
                <a:lnTo>
                  <a:pt x="5349" y="9885"/>
                </a:lnTo>
                <a:lnTo>
                  <a:pt x="8009" y="20110"/>
                </a:lnTo>
                <a:lnTo>
                  <a:pt x="7980" y="30675"/>
                </a:lnTo>
                <a:lnTo>
                  <a:pt x="5261" y="41581"/>
                </a:lnTo>
                <a:lnTo>
                  <a:pt x="52865" y="1444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914059" y="1013672"/>
            <a:ext cx="33020" cy="1905"/>
          </a:xfrm>
          <a:custGeom>
            <a:avLst/>
            <a:gdLst/>
            <a:ahLst/>
            <a:cxnLst/>
            <a:rect l="l" t="t" r="r" b="b"/>
            <a:pathLst>
              <a:path w="33019" h="1905">
                <a:moveTo>
                  <a:pt x="0" y="0"/>
                </a:moveTo>
                <a:lnTo>
                  <a:pt x="8126" y="491"/>
                </a:lnTo>
                <a:lnTo>
                  <a:pt x="16267" y="913"/>
                </a:lnTo>
                <a:lnTo>
                  <a:pt x="24416" y="1261"/>
                </a:lnTo>
                <a:lnTo>
                  <a:pt x="32570" y="1536"/>
                </a:lnTo>
              </a:path>
            </a:pathLst>
          </a:custGeom>
          <a:ln w="12094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04597" y="847105"/>
            <a:ext cx="409575" cy="167005"/>
          </a:xfrm>
          <a:custGeom>
            <a:avLst/>
            <a:gdLst/>
            <a:ahLst/>
            <a:cxnLst/>
            <a:rect l="l" t="t" r="r" b="b"/>
            <a:pathLst>
              <a:path w="409575" h="167005">
                <a:moveTo>
                  <a:pt x="0" y="0"/>
                </a:moveTo>
                <a:lnTo>
                  <a:pt x="32604" y="31789"/>
                </a:lnTo>
                <a:lnTo>
                  <a:pt x="69563" y="60258"/>
                </a:lnTo>
                <a:lnTo>
                  <a:pt x="110392" y="85407"/>
                </a:lnTo>
                <a:lnTo>
                  <a:pt x="154606" y="107235"/>
                </a:lnTo>
                <a:lnTo>
                  <a:pt x="201720" y="125743"/>
                </a:lnTo>
                <a:lnTo>
                  <a:pt x="251247" y="140930"/>
                </a:lnTo>
                <a:lnTo>
                  <a:pt x="302704" y="152796"/>
                </a:lnTo>
                <a:lnTo>
                  <a:pt x="355604" y="161342"/>
                </a:lnTo>
                <a:lnTo>
                  <a:pt x="409462" y="166566"/>
                </a:lnTo>
              </a:path>
            </a:pathLst>
          </a:custGeom>
          <a:ln w="12094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04940" y="992241"/>
            <a:ext cx="52069" cy="41910"/>
          </a:xfrm>
          <a:custGeom>
            <a:avLst/>
            <a:gdLst/>
            <a:ahLst/>
            <a:cxnLst/>
            <a:rect l="l" t="t" r="r" b="b"/>
            <a:pathLst>
              <a:path w="52069" h="41909">
                <a:moveTo>
                  <a:pt x="2757" y="0"/>
                </a:moveTo>
                <a:lnTo>
                  <a:pt x="6129" y="10724"/>
                </a:lnTo>
                <a:lnTo>
                  <a:pt x="6794" y="21271"/>
                </a:lnTo>
                <a:lnTo>
                  <a:pt x="4750" y="31641"/>
                </a:lnTo>
                <a:lnTo>
                  <a:pt x="0" y="41835"/>
                </a:lnTo>
                <a:lnTo>
                  <a:pt x="51909" y="24237"/>
                </a:lnTo>
                <a:lnTo>
                  <a:pt x="2757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946630" y="847105"/>
            <a:ext cx="488950" cy="168275"/>
          </a:xfrm>
          <a:custGeom>
            <a:avLst/>
            <a:gdLst/>
            <a:ahLst/>
            <a:cxnLst/>
            <a:rect l="l" t="t" r="r" b="b"/>
            <a:pathLst>
              <a:path w="488950" h="168275">
                <a:moveTo>
                  <a:pt x="0" y="168102"/>
                </a:moveTo>
                <a:lnTo>
                  <a:pt x="52128" y="168077"/>
                </a:lnTo>
                <a:lnTo>
                  <a:pt x="103997" y="165001"/>
                </a:lnTo>
                <a:lnTo>
                  <a:pt x="155177" y="158873"/>
                </a:lnTo>
                <a:lnTo>
                  <a:pt x="205242" y="149694"/>
                </a:lnTo>
                <a:lnTo>
                  <a:pt x="253764" y="137463"/>
                </a:lnTo>
                <a:lnTo>
                  <a:pt x="300317" y="122181"/>
                </a:lnTo>
                <a:lnTo>
                  <a:pt x="344472" y="103848"/>
                </a:lnTo>
                <a:lnTo>
                  <a:pt x="385802" y="82463"/>
                </a:lnTo>
                <a:lnTo>
                  <a:pt x="423881" y="58027"/>
                </a:lnTo>
                <a:lnTo>
                  <a:pt x="458280" y="30539"/>
                </a:lnTo>
                <a:lnTo>
                  <a:pt x="488573" y="0"/>
                </a:lnTo>
              </a:path>
            </a:pathLst>
          </a:custGeom>
          <a:ln w="12094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734285" y="847105"/>
            <a:ext cx="701040" cy="85090"/>
          </a:xfrm>
          <a:custGeom>
            <a:avLst/>
            <a:gdLst/>
            <a:ahLst/>
            <a:cxnLst/>
            <a:rect l="l" t="t" r="r" b="b"/>
            <a:pathLst>
              <a:path w="701039" h="85090">
                <a:moveTo>
                  <a:pt x="0" y="65080"/>
                </a:moveTo>
                <a:lnTo>
                  <a:pt x="51971" y="72859"/>
                </a:lnTo>
                <a:lnTo>
                  <a:pt x="104867" y="78725"/>
                </a:lnTo>
                <a:lnTo>
                  <a:pt x="158381" y="82680"/>
                </a:lnTo>
                <a:lnTo>
                  <a:pt x="212210" y="84724"/>
                </a:lnTo>
                <a:lnTo>
                  <a:pt x="266050" y="84855"/>
                </a:lnTo>
                <a:lnTo>
                  <a:pt x="319597" y="83075"/>
                </a:lnTo>
                <a:lnTo>
                  <a:pt x="372546" y="79382"/>
                </a:lnTo>
                <a:lnTo>
                  <a:pt x="424594" y="73778"/>
                </a:lnTo>
                <a:lnTo>
                  <a:pt x="475436" y="66262"/>
                </a:lnTo>
                <a:lnTo>
                  <a:pt x="524768" y="56834"/>
                </a:lnTo>
                <a:lnTo>
                  <a:pt x="572287" y="45493"/>
                </a:lnTo>
                <a:lnTo>
                  <a:pt x="617687" y="32241"/>
                </a:lnTo>
                <a:lnTo>
                  <a:pt x="660665" y="17076"/>
                </a:lnTo>
                <a:lnTo>
                  <a:pt x="700917" y="0"/>
                </a:lnTo>
              </a:path>
            </a:pathLst>
          </a:custGeom>
          <a:ln w="120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04597" y="847105"/>
            <a:ext cx="229870" cy="65405"/>
          </a:xfrm>
          <a:custGeom>
            <a:avLst/>
            <a:gdLst/>
            <a:ahLst/>
            <a:cxnLst/>
            <a:rect l="l" t="t" r="r" b="b"/>
            <a:pathLst>
              <a:path w="229869" h="65405">
                <a:moveTo>
                  <a:pt x="0" y="0"/>
                </a:moveTo>
                <a:lnTo>
                  <a:pt x="41936" y="16635"/>
                </a:lnTo>
                <a:lnTo>
                  <a:pt x="86153" y="31461"/>
                </a:lnTo>
                <a:lnTo>
                  <a:pt x="132371" y="44478"/>
                </a:lnTo>
                <a:lnTo>
                  <a:pt x="180309" y="55685"/>
                </a:lnTo>
                <a:lnTo>
                  <a:pt x="229688" y="65080"/>
                </a:lnTo>
              </a:path>
            </a:pathLst>
          </a:custGeom>
          <a:ln w="120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723122" y="890223"/>
            <a:ext cx="53975" cy="41910"/>
          </a:xfrm>
          <a:custGeom>
            <a:avLst/>
            <a:gdLst/>
            <a:ahLst/>
            <a:cxnLst/>
            <a:rect l="l" t="t" r="r" b="b"/>
            <a:pathLst>
              <a:path w="53975" h="41909">
                <a:moveTo>
                  <a:pt x="7026" y="0"/>
                </a:moveTo>
                <a:lnTo>
                  <a:pt x="9282" y="11012"/>
                </a:lnTo>
                <a:lnTo>
                  <a:pt x="8865" y="21570"/>
                </a:lnTo>
                <a:lnTo>
                  <a:pt x="5771" y="31675"/>
                </a:lnTo>
                <a:lnTo>
                  <a:pt x="0" y="41327"/>
                </a:lnTo>
                <a:lnTo>
                  <a:pt x="53445" y="29147"/>
                </a:lnTo>
                <a:lnTo>
                  <a:pt x="702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469293" y="812237"/>
            <a:ext cx="69215" cy="69215"/>
          </a:xfrm>
          <a:custGeom>
            <a:avLst/>
            <a:gdLst/>
            <a:ahLst/>
            <a:cxnLst/>
            <a:rect l="l" t="t" r="r" b="b"/>
            <a:pathLst>
              <a:path w="69215" h="69215">
                <a:moveTo>
                  <a:pt x="34590" y="0"/>
                </a:moveTo>
                <a:lnTo>
                  <a:pt x="21144" y="2726"/>
                </a:lnTo>
                <a:lnTo>
                  <a:pt x="10147" y="10151"/>
                </a:lnTo>
                <a:lnTo>
                  <a:pt x="2724" y="21149"/>
                </a:lnTo>
                <a:lnTo>
                  <a:pt x="0" y="34590"/>
                </a:lnTo>
                <a:lnTo>
                  <a:pt x="2724" y="48036"/>
                </a:lnTo>
                <a:lnTo>
                  <a:pt x="10147" y="59033"/>
                </a:lnTo>
                <a:lnTo>
                  <a:pt x="21144" y="66456"/>
                </a:lnTo>
                <a:lnTo>
                  <a:pt x="34590" y="69181"/>
                </a:lnTo>
                <a:lnTo>
                  <a:pt x="48031" y="66456"/>
                </a:lnTo>
                <a:lnTo>
                  <a:pt x="59029" y="59033"/>
                </a:lnTo>
                <a:lnTo>
                  <a:pt x="66455" y="48036"/>
                </a:lnTo>
                <a:lnTo>
                  <a:pt x="69181" y="34590"/>
                </a:lnTo>
                <a:lnTo>
                  <a:pt x="66455" y="21149"/>
                </a:lnTo>
                <a:lnTo>
                  <a:pt x="59029" y="10151"/>
                </a:lnTo>
                <a:lnTo>
                  <a:pt x="48031" y="2726"/>
                </a:lnTo>
                <a:lnTo>
                  <a:pt x="345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469293" y="812237"/>
            <a:ext cx="69215" cy="69215"/>
          </a:xfrm>
          <a:custGeom>
            <a:avLst/>
            <a:gdLst/>
            <a:ahLst/>
            <a:cxnLst/>
            <a:rect l="l" t="t" r="r" b="b"/>
            <a:pathLst>
              <a:path w="69215" h="69215">
                <a:moveTo>
                  <a:pt x="0" y="34590"/>
                </a:moveTo>
                <a:lnTo>
                  <a:pt x="2724" y="21149"/>
                </a:lnTo>
                <a:lnTo>
                  <a:pt x="10147" y="10151"/>
                </a:lnTo>
                <a:lnTo>
                  <a:pt x="21144" y="2726"/>
                </a:lnTo>
                <a:lnTo>
                  <a:pt x="34590" y="0"/>
                </a:lnTo>
                <a:lnTo>
                  <a:pt x="48031" y="2726"/>
                </a:lnTo>
                <a:lnTo>
                  <a:pt x="59029" y="10151"/>
                </a:lnTo>
                <a:lnTo>
                  <a:pt x="66455" y="21149"/>
                </a:lnTo>
                <a:lnTo>
                  <a:pt x="69181" y="34590"/>
                </a:lnTo>
                <a:lnTo>
                  <a:pt x="66455" y="48036"/>
                </a:lnTo>
                <a:lnTo>
                  <a:pt x="59029" y="59033"/>
                </a:lnTo>
                <a:lnTo>
                  <a:pt x="48031" y="66456"/>
                </a:lnTo>
                <a:lnTo>
                  <a:pt x="34590" y="69181"/>
                </a:lnTo>
                <a:lnTo>
                  <a:pt x="21144" y="66456"/>
                </a:lnTo>
                <a:lnTo>
                  <a:pt x="10147" y="59033"/>
                </a:lnTo>
                <a:lnTo>
                  <a:pt x="2724" y="48036"/>
                </a:lnTo>
                <a:lnTo>
                  <a:pt x="0" y="34590"/>
                </a:lnTo>
                <a:close/>
              </a:path>
            </a:pathLst>
          </a:custGeom>
          <a:ln w="120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402112" y="812237"/>
            <a:ext cx="69215" cy="69215"/>
          </a:xfrm>
          <a:custGeom>
            <a:avLst/>
            <a:gdLst/>
            <a:ahLst/>
            <a:cxnLst/>
            <a:rect l="l" t="t" r="r" b="b"/>
            <a:pathLst>
              <a:path w="69214" h="69215">
                <a:moveTo>
                  <a:pt x="34590" y="0"/>
                </a:moveTo>
                <a:lnTo>
                  <a:pt x="21149" y="2726"/>
                </a:lnTo>
                <a:lnTo>
                  <a:pt x="10151" y="10151"/>
                </a:lnTo>
                <a:lnTo>
                  <a:pt x="2726" y="21149"/>
                </a:lnTo>
                <a:lnTo>
                  <a:pt x="0" y="34590"/>
                </a:lnTo>
                <a:lnTo>
                  <a:pt x="2726" y="48036"/>
                </a:lnTo>
                <a:lnTo>
                  <a:pt x="10151" y="59033"/>
                </a:lnTo>
                <a:lnTo>
                  <a:pt x="21149" y="66456"/>
                </a:lnTo>
                <a:lnTo>
                  <a:pt x="34590" y="69181"/>
                </a:lnTo>
                <a:lnTo>
                  <a:pt x="48031" y="66456"/>
                </a:lnTo>
                <a:lnTo>
                  <a:pt x="59029" y="59033"/>
                </a:lnTo>
                <a:lnTo>
                  <a:pt x="66455" y="48036"/>
                </a:lnTo>
                <a:lnTo>
                  <a:pt x="69181" y="34590"/>
                </a:lnTo>
                <a:lnTo>
                  <a:pt x="66455" y="21149"/>
                </a:lnTo>
                <a:lnTo>
                  <a:pt x="59029" y="10151"/>
                </a:lnTo>
                <a:lnTo>
                  <a:pt x="48031" y="2726"/>
                </a:lnTo>
                <a:lnTo>
                  <a:pt x="345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402112" y="812237"/>
            <a:ext cx="69215" cy="69215"/>
          </a:xfrm>
          <a:custGeom>
            <a:avLst/>
            <a:gdLst/>
            <a:ahLst/>
            <a:cxnLst/>
            <a:rect l="l" t="t" r="r" b="b"/>
            <a:pathLst>
              <a:path w="69214" h="69215">
                <a:moveTo>
                  <a:pt x="0" y="34590"/>
                </a:moveTo>
                <a:lnTo>
                  <a:pt x="2726" y="21149"/>
                </a:lnTo>
                <a:lnTo>
                  <a:pt x="10151" y="10151"/>
                </a:lnTo>
                <a:lnTo>
                  <a:pt x="21149" y="2726"/>
                </a:lnTo>
                <a:lnTo>
                  <a:pt x="34590" y="0"/>
                </a:lnTo>
                <a:lnTo>
                  <a:pt x="48031" y="2726"/>
                </a:lnTo>
                <a:lnTo>
                  <a:pt x="59029" y="10151"/>
                </a:lnTo>
                <a:lnTo>
                  <a:pt x="66455" y="21149"/>
                </a:lnTo>
                <a:lnTo>
                  <a:pt x="69181" y="34590"/>
                </a:lnTo>
                <a:lnTo>
                  <a:pt x="66455" y="48036"/>
                </a:lnTo>
                <a:lnTo>
                  <a:pt x="59029" y="59033"/>
                </a:lnTo>
                <a:lnTo>
                  <a:pt x="48031" y="66456"/>
                </a:lnTo>
                <a:lnTo>
                  <a:pt x="34590" y="69181"/>
                </a:lnTo>
                <a:lnTo>
                  <a:pt x="21149" y="66456"/>
                </a:lnTo>
                <a:lnTo>
                  <a:pt x="10151" y="59033"/>
                </a:lnTo>
                <a:lnTo>
                  <a:pt x="2726" y="48036"/>
                </a:lnTo>
                <a:lnTo>
                  <a:pt x="0" y="34590"/>
                </a:lnTo>
                <a:close/>
              </a:path>
            </a:pathLst>
          </a:custGeom>
          <a:ln w="120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072624" y="812237"/>
            <a:ext cx="69215" cy="69215"/>
          </a:xfrm>
          <a:custGeom>
            <a:avLst/>
            <a:gdLst/>
            <a:ahLst/>
            <a:cxnLst/>
            <a:rect l="l" t="t" r="r" b="b"/>
            <a:pathLst>
              <a:path w="69214" h="69215">
                <a:moveTo>
                  <a:pt x="34590" y="0"/>
                </a:moveTo>
                <a:lnTo>
                  <a:pt x="21149" y="2726"/>
                </a:lnTo>
                <a:lnTo>
                  <a:pt x="10151" y="10151"/>
                </a:lnTo>
                <a:lnTo>
                  <a:pt x="2726" y="21149"/>
                </a:lnTo>
                <a:lnTo>
                  <a:pt x="0" y="34590"/>
                </a:lnTo>
                <a:lnTo>
                  <a:pt x="2726" y="48036"/>
                </a:lnTo>
                <a:lnTo>
                  <a:pt x="10151" y="59033"/>
                </a:lnTo>
                <a:lnTo>
                  <a:pt x="21149" y="66456"/>
                </a:lnTo>
                <a:lnTo>
                  <a:pt x="34590" y="69181"/>
                </a:lnTo>
                <a:lnTo>
                  <a:pt x="48031" y="66456"/>
                </a:lnTo>
                <a:lnTo>
                  <a:pt x="59029" y="59033"/>
                </a:lnTo>
                <a:lnTo>
                  <a:pt x="66455" y="48036"/>
                </a:lnTo>
                <a:lnTo>
                  <a:pt x="69181" y="34590"/>
                </a:lnTo>
                <a:lnTo>
                  <a:pt x="66455" y="21149"/>
                </a:lnTo>
                <a:lnTo>
                  <a:pt x="59029" y="10151"/>
                </a:lnTo>
                <a:lnTo>
                  <a:pt x="48031" y="2726"/>
                </a:lnTo>
                <a:lnTo>
                  <a:pt x="3459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072624" y="812237"/>
            <a:ext cx="69215" cy="69215"/>
          </a:xfrm>
          <a:custGeom>
            <a:avLst/>
            <a:gdLst/>
            <a:ahLst/>
            <a:cxnLst/>
            <a:rect l="l" t="t" r="r" b="b"/>
            <a:pathLst>
              <a:path w="69214" h="69215">
                <a:moveTo>
                  <a:pt x="0" y="34590"/>
                </a:moveTo>
                <a:lnTo>
                  <a:pt x="2726" y="21149"/>
                </a:lnTo>
                <a:lnTo>
                  <a:pt x="10151" y="10151"/>
                </a:lnTo>
                <a:lnTo>
                  <a:pt x="21149" y="2726"/>
                </a:lnTo>
                <a:lnTo>
                  <a:pt x="34590" y="0"/>
                </a:lnTo>
                <a:lnTo>
                  <a:pt x="48031" y="2726"/>
                </a:lnTo>
                <a:lnTo>
                  <a:pt x="59029" y="10151"/>
                </a:lnTo>
                <a:lnTo>
                  <a:pt x="66455" y="21149"/>
                </a:lnTo>
                <a:lnTo>
                  <a:pt x="69181" y="34590"/>
                </a:lnTo>
                <a:lnTo>
                  <a:pt x="66455" y="48036"/>
                </a:lnTo>
                <a:lnTo>
                  <a:pt x="59029" y="59033"/>
                </a:lnTo>
                <a:lnTo>
                  <a:pt x="48031" y="66456"/>
                </a:lnTo>
                <a:lnTo>
                  <a:pt x="34590" y="69181"/>
                </a:lnTo>
                <a:lnTo>
                  <a:pt x="21149" y="66456"/>
                </a:lnTo>
                <a:lnTo>
                  <a:pt x="10151" y="59033"/>
                </a:lnTo>
                <a:lnTo>
                  <a:pt x="2726" y="48036"/>
                </a:lnTo>
                <a:lnTo>
                  <a:pt x="0" y="34590"/>
                </a:lnTo>
                <a:close/>
              </a:path>
            </a:pathLst>
          </a:custGeom>
          <a:ln w="1209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82257" y="1979904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82257" y="2399969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object 34"/>
              <p:cNvSpPr txBox="1"/>
              <p:nvPr/>
            </p:nvSpPr>
            <p:spPr>
              <a:xfrm>
                <a:off x="182257" y="1053769"/>
                <a:ext cx="4332593" cy="1321516"/>
              </a:xfrm>
              <a:prstGeom prst="rect">
                <a:avLst/>
              </a:prstGeom>
            </p:spPr>
            <p:txBody>
              <a:bodyPr vert="horz" wrap="square" lIns="0" tIns="49530" rIns="0" bIns="0" rtlCol="0">
                <a:spAutoFit/>
              </a:bodyPr>
              <a:lstStyle/>
              <a:p>
                <a:pPr marR="92075" algn="ctr">
                  <a:lnSpc>
                    <a:spcPct val="100000"/>
                  </a:lnSpc>
                  <a:spcBef>
                    <a:spcPts val="390"/>
                  </a:spcBef>
                </a:pPr>
                <a:r>
                  <a:rPr lang="en-US" sz="900" i="1" spc="-5" dirty="0" smtClean="0">
                    <a:latin typeface="Times New Roman"/>
                    <a:cs typeface="Times New Roman"/>
                  </a:rPr>
                  <a:t>x</a:t>
                </a:r>
                <a:r>
                  <a:rPr lang="en-US" sz="975" i="1" spc="-7" baseline="-21367" dirty="0">
                    <a:latin typeface="Times New Roman"/>
                    <a:cs typeface="Times New Roman"/>
                  </a:rPr>
                  <a:t>n</a:t>
                </a:r>
                <a:endParaRPr lang="en-US" sz="975" baseline="-21367" dirty="0">
                  <a:latin typeface="Times New Roman"/>
                  <a:cs typeface="Times New Roman"/>
                </a:endParaRPr>
              </a:p>
              <a:p>
                <a:pPr marL="269875">
                  <a:lnSpc>
                    <a:spcPts val="1200"/>
                  </a:lnSpc>
                  <a:spcBef>
                    <a:spcPts val="310"/>
                  </a:spcBef>
                </a:pPr>
                <a:r>
                  <a:rPr lang="en-US" sz="1000" spc="-40" dirty="0" smtClean="0">
                    <a:solidFill>
                      <a:srgbClr val="707F9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Obrázek </a:t>
                </a:r>
                <a:r>
                  <a:rPr lang="en-US" sz="1000" spc="-30" dirty="0">
                    <a:solidFill>
                      <a:srgbClr val="707F90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7:</a:t>
                </a:r>
                <a:r>
                  <a:rPr lang="en-US" sz="1000" spc="-3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1000" spc="-3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Model spolehlivostního systémy s </a:t>
                </a:r>
                <a:r>
                  <a:rPr lang="en-US" sz="1000" i="1" spc="-3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</a:t>
                </a:r>
                <a:r>
                  <a:rPr lang="en-US" sz="1000" spc="-3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prvky a spínačem </a:t>
                </a:r>
                <a:r>
                  <a:rPr lang="en-US" sz="1000" i="1" spc="-45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x</a:t>
                </a:r>
                <a:r>
                  <a:rPr lang="en-US" sz="1050" i="1" spc="-37" baseline="-11904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</a:t>
                </a:r>
                <a:r>
                  <a:rPr lang="en-US" sz="1050" i="1" spc="-135" baseline="-11904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lang="en-US" sz="10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>
                  <a:lnSpc>
                    <a:spcPct val="100000"/>
                  </a:lnSpc>
                </a:pPr>
                <a:endParaRPr lang="en-US" sz="1100" dirty="0">
                  <a:latin typeface="Times New Roman"/>
                  <a:cs typeface="Times New Roman"/>
                </a:endParaRPr>
              </a:p>
              <a:p>
                <a:pPr>
                  <a:lnSpc>
                    <a:spcPct val="100000"/>
                  </a:lnSpc>
                  <a:spcBef>
                    <a:spcPts val="15"/>
                  </a:spcBef>
                </a:pPr>
                <a:endParaRPr lang="en-US" sz="1100" dirty="0">
                  <a:latin typeface="Times New Roman"/>
                  <a:cs typeface="Times New Roman"/>
                </a:endParaRPr>
              </a:p>
              <a:p>
                <a:pPr marL="87313" indent="-87313">
                  <a:lnSpc>
                    <a:spcPct val="100000"/>
                  </a:lnSpc>
                  <a:buFont typeface="Arial" panose="020B0604020202020204" pitchFamily="34" charset="0"/>
                  <a:buChar char="•"/>
                </a:pPr>
                <a:r>
                  <a:rPr lang="en-US" sz="1050" spc="-4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Pokud neuvažujeme spínač, pak </a:t>
                </a:r>
                <a:endParaRPr lang="en-US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360363" marR="510540">
                  <a:spcBef>
                    <a:spcPts val="60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050" b="0" i="1" spc="-9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𝑅</m:t>
                      </m:r>
                      <m:d>
                        <m:dPr>
                          <m:ctrlPr>
                            <a:rPr lang="cs-CZ" sz="1050" b="0" i="1" spc="-90" smtClean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r>
                            <a:rPr lang="cs-CZ" sz="1050" b="0" i="1" spc="-90" smtClean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𝑡</m:t>
                          </m:r>
                        </m:e>
                      </m:d>
                      <m:r>
                        <a:rPr lang="cs-CZ" sz="1050" b="0" i="1" spc="-9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cs-CZ" sz="1050" b="0" i="1" spc="-9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𝑃</m:t>
                      </m:r>
                      <m:d>
                        <m:dPr>
                          <m:ctrlPr>
                            <a:rPr lang="cs-CZ" sz="1050" b="0" i="1" spc="-90" smtClean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cs-CZ" sz="1050" b="0" i="1" spc="-90" smtClean="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1050" b="0" i="1" spc="-90" smtClean="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1050" b="0" i="1" spc="-90" smtClean="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1050" b="0" i="1" spc="-90" smtClean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1050" i="1" spc="-9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1050" i="1" spc="-9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1050" b="0" i="1" spc="-90" smtClean="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cs-CZ" sz="1050" b="0" i="1" spc="-90" smtClean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 …+</m:t>
                          </m:r>
                          <m:sSub>
                            <m:sSubPr>
                              <m:ctrlPr>
                                <a:rPr lang="cs-CZ" sz="1050" i="1" spc="-9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bPr>
                            <m:e>
                              <m:r>
                                <a:rPr lang="cs-CZ" sz="1050" i="1" spc="-9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cs-CZ" sz="1050" b="0" i="1" spc="-90" smtClean="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cs-CZ" sz="1050" b="0" i="1" spc="-9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=</m:t>
                      </m:r>
                      <m:r>
                        <a:rPr lang="cs-CZ" sz="1050" b="0" i="1" spc="-9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1</m:t>
                      </m:r>
                      <m:r>
                        <a:rPr lang="cs-CZ" sz="1050" b="0" i="1" spc="-9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−</m:t>
                      </m:r>
                      <m:r>
                        <a:rPr lang="cs-CZ" sz="1050" b="0" i="1" spc="-90" smtClean="0"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𝑃</m:t>
                      </m:r>
                      <m:d>
                        <m:dPr>
                          <m:ctrlPr>
                            <a:rPr lang="cs-CZ" sz="1050" b="0" i="1" spc="-90" smtClean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dPr>
                        <m:e>
                          <m:bar>
                            <m:barPr>
                              <m:pos m:val="top"/>
                              <m:ctrlPr>
                                <a:rPr lang="cs-CZ" sz="1050" b="0" i="1" spc="-90" smtClean="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cs-CZ" sz="1050" b="0" i="1" spc="-90" smtClean="0"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050" b="0" i="1" spc="-90" smtClean="0"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sz="1050" b="0" i="1" spc="-90" smtClean="0"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cs-CZ" sz="1050" b="0" i="1" spc="-90" smtClean="0">
                                  <a:solidFill>
                                    <a:schemeClr val="bg1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,</m:t>
                              </m:r>
                            </m:e>
                          </m:bar>
                          <m:bar>
                            <m:barPr>
                              <m:pos m:val="top"/>
                              <m:ctrlPr>
                                <a:rPr lang="cs-CZ" sz="1050" i="1" spc="-9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cs-CZ" sz="1050" i="1" spc="-90"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050" i="1" spc="-90"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sz="1050" b="0" i="1" spc="-90" smtClean="0"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cs-CZ" sz="1050" i="1" spc="-9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 </m:t>
                              </m:r>
                            </m:e>
                          </m:bar>
                          <m:r>
                            <a:rPr lang="cs-CZ" sz="1050" b="0" i="1" spc="-90" smtClean="0"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… </m:t>
                          </m:r>
                          <m:bar>
                            <m:barPr>
                              <m:pos m:val="top"/>
                              <m:ctrlPr>
                                <a:rPr lang="cs-CZ" sz="1050" i="1" spc="-9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cs-CZ" sz="1050" i="1" spc="-90"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050" i="1" spc="-90"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sz="1050" b="0" i="1" spc="-90" smtClean="0">
                                      <a:latin typeface="Cambria Math" panose="02040503050406030204" pitchFamily="18" charset="0"/>
                                      <a:ea typeface="Tahoma" panose="020B0604030504040204" pitchFamily="34" charset="0"/>
                                      <a:cs typeface="Tahoma" panose="020B0604030504040204" pitchFamily="34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cs-CZ" sz="1050" i="1" spc="-90"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 </m:t>
                              </m:r>
                            </m:e>
                          </m:bar>
                        </m:e>
                      </m:d>
                    </m:oMath>
                  </m:oMathPara>
                </a14:m>
                <a:endParaRPr lang="en-US" sz="1050" i="1" spc="-9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87313" marR="510540" indent="-87313">
                  <a:lnSpc>
                    <a:spcPct val="125299"/>
                  </a:lnSpc>
                  <a:buFont typeface="Arial" panose="020B0604020202020204" pitchFamily="34" charset="0"/>
                  <a:buChar char="•"/>
                </a:pPr>
                <a:r>
                  <a:rPr lang="en-US" sz="1050" spc="-25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In </a:t>
                </a:r>
                <a:r>
                  <a:rPr lang="en-US" sz="1050" spc="-1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case  </a:t>
                </a:r>
                <a:r>
                  <a:rPr lang="en-US" sz="1050" spc="-2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of </a:t>
                </a:r>
                <a:r>
                  <a:rPr lang="en-US" sz="1050" spc="-45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constant-hazard </a:t>
                </a:r>
                <a:r>
                  <a:rPr lang="en-US" sz="1050" spc="-2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en-US" sz="1050" spc="-55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components</a:t>
                </a:r>
                <a:endParaRPr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4" name="object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257" y="1053769"/>
                <a:ext cx="4332593" cy="1321516"/>
              </a:xfrm>
              <a:prstGeom prst="rect">
                <a:avLst/>
              </a:prstGeom>
              <a:blipFill>
                <a:blip r:embed="rId3"/>
                <a:stretch>
                  <a:fillRect l="-1828" b="-32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bject 4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42" name="object 4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p:sp>
        <p:nvSpPr>
          <p:cNvPr id="35" name="object 35"/>
          <p:cNvSpPr txBox="1"/>
          <p:nvPr/>
        </p:nvSpPr>
        <p:spPr>
          <a:xfrm>
            <a:off x="3049219" y="2500832"/>
            <a:ext cx="1066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310" dirty="0">
                <a:latin typeface="Arial"/>
                <a:cs typeface="Arial"/>
              </a:rPr>
              <a:t> </a:t>
            </a:r>
            <a:endParaRPr sz="105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956189" y="2500832"/>
            <a:ext cx="1066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310" dirty="0">
                <a:latin typeface="Arial"/>
                <a:cs typeface="Arial"/>
              </a:rPr>
              <a:t> </a:t>
            </a:r>
            <a:endParaRPr sz="105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ovéPole 42"/>
              <p:cNvSpPr txBox="1"/>
              <p:nvPr/>
            </p:nvSpPr>
            <p:spPr>
              <a:xfrm>
                <a:off x="514685" y="2370939"/>
                <a:ext cx="3052310" cy="4201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sub>
                      </m:sSub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̅"/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d>
                      <m:r>
                        <a:rPr lang="en-US" sz="1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0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cs-CZ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⟶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cs-CZ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∏"/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=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cs-CZ" sz="1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cs-CZ" sz="1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cs-CZ" sz="1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1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𝜆</m:t>
                                          </m:r>
                                        </m:e>
                                        <m:sub>
                                          <m:r>
                                            <a:rPr lang="cs-CZ" sz="1000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nary>
                        </m:e>
                      </m:d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3" name="TextovéPole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685" y="2370939"/>
                <a:ext cx="3052310" cy="420115"/>
              </a:xfrm>
              <a:prstGeom prst="rect">
                <a:avLst/>
              </a:prstGeom>
              <a:blipFill>
                <a:blip r:embed="rId4"/>
                <a:stretch>
                  <a:fillRect l="-399" t="-123188" r="-11178" b="-184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388615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-25" dirty="0"/>
              <a:t>Model paralelní redundance</a:t>
            </a:r>
            <a:r>
              <a:rPr lang="cs-CZ" spc="-60" dirty="0"/>
              <a:t>:  </a:t>
            </a:r>
            <a:r>
              <a:rPr lang="cs-CZ" spc="-70" dirty="0"/>
              <a:t>Nezávislé poruchy</a:t>
            </a:r>
            <a:endParaRPr spc="-40" dirty="0"/>
          </a:p>
        </p:txBody>
      </p:sp>
      <p:sp>
        <p:nvSpPr>
          <p:cNvPr id="3" name="object 3"/>
          <p:cNvSpPr/>
          <p:nvPr/>
        </p:nvSpPr>
        <p:spPr>
          <a:xfrm>
            <a:off x="182257" y="464312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1451" y="380859"/>
            <a:ext cx="4269676" cy="17312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87313" indent="-74613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cs-CZ" sz="1050" spc="-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lineárně rostoucí intenzitu poruch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81050" y="567418"/>
            <a:ext cx="1066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310" dirty="0">
                <a:latin typeface="Arial"/>
                <a:cs typeface="Arial"/>
              </a:rPr>
              <a:t> </a:t>
            </a:r>
            <a:endParaRPr sz="10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01898" y="550073"/>
            <a:ext cx="10668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310" dirty="0">
                <a:latin typeface="Arial"/>
                <a:cs typeface="Arial"/>
              </a:rPr>
              <a:t> </a:t>
            </a:r>
            <a:endParaRPr sz="105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82257" y="1285900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61145" y="935249"/>
            <a:ext cx="4279981" cy="238527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90488" indent="-77788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050" spc="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Pokud uvažujeme i spínač 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26" name="object 2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p:sp>
        <p:nvSpPr>
          <p:cNvPr id="19" name="object 19"/>
          <p:cNvSpPr txBox="1"/>
          <p:nvPr/>
        </p:nvSpPr>
        <p:spPr>
          <a:xfrm>
            <a:off x="2070735" y="1476958"/>
            <a:ext cx="18986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105" dirty="0">
                <a:latin typeface="Arial"/>
                <a:cs typeface="Arial"/>
              </a:rPr>
              <a:t> </a:t>
            </a:r>
            <a:endParaRPr sz="105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ject 23"/>
              <p:cNvSpPr txBox="1"/>
              <p:nvPr/>
            </p:nvSpPr>
            <p:spPr>
              <a:xfrm>
                <a:off x="182257" y="1750263"/>
                <a:ext cx="4258869" cy="1232902"/>
              </a:xfrm>
              <a:prstGeom prst="rect">
                <a:avLst/>
              </a:prstGeom>
            </p:spPr>
            <p:txBody>
              <a:bodyPr vert="horz" wrap="square" lIns="0" tIns="76200" rIns="0" bIns="0" rtlCol="0">
                <a:spAutoFit/>
              </a:bodyPr>
              <a:lstStyle/>
              <a:p>
                <a:pPr marL="90488">
                  <a:lnSpc>
                    <a:spcPct val="100000"/>
                  </a:lnSpc>
                  <a:spcBef>
                    <a:spcPts val="680"/>
                  </a:spcBef>
                </a:pPr>
                <a:r>
                  <a:rPr lang="cs-CZ" sz="1050" spc="5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Pro </a:t>
                </a:r>
                <a:r>
                  <a:rPr sz="1050" spc="-10" dirty="0" err="1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IIU</a:t>
                </a:r>
                <a:r>
                  <a:rPr sz="1050" spc="-1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cs-CZ" sz="1050" spc="-1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 konstantní intenzitou poruch</a:t>
                </a:r>
                <a:endParaRPr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446088" marR="5715">
                  <a:lnSpc>
                    <a:spcPct val="100000"/>
                  </a:lnSpc>
                  <a:spcBef>
                    <a:spcPts val="284"/>
                  </a:spcBef>
                </a:pPr>
                <a:r>
                  <a:rPr sz="1050" i="1" spc="-9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</a:t>
                </a:r>
                <a:r>
                  <a:rPr sz="1050" i="1" spc="-21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sz="1050" spc="8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(</a:t>
                </a:r>
                <a:r>
                  <a:rPr sz="1050" i="1" spc="8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</a:t>
                </a:r>
                <a:r>
                  <a:rPr sz="1050" spc="8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</a:t>
                </a:r>
                <a:r>
                  <a:rPr sz="1050" spc="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sz="1050" spc="19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:r>
                  <a:rPr sz="1050" spc="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sz="1050" spc="-3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[1</a:t>
                </a:r>
                <a:r>
                  <a:rPr sz="1050" spc="-55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sz="1050" i="1" spc="19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−</a:t>
                </a:r>
                <a:r>
                  <a:rPr sz="1050" i="1" spc="-55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sz="1050" spc="-5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(1</a:t>
                </a:r>
                <a:r>
                  <a:rPr sz="1050" spc="-55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sz="1050" i="1" spc="19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−</a:t>
                </a:r>
                <a:r>
                  <a:rPr sz="1050" i="1" spc="-55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sz="1050" i="1" spc="25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e</a:t>
                </a:r>
                <a:r>
                  <a:rPr sz="1200" spc="37" baseline="27777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−</a:t>
                </a:r>
                <a:r>
                  <a:rPr sz="1200" i="1" spc="37" baseline="27777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λt</a:t>
                </a:r>
                <a:r>
                  <a:rPr sz="1200" i="1" spc="-187" baseline="27777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sz="1050" spc="1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)</a:t>
                </a:r>
                <a:r>
                  <a:rPr sz="1200" i="1" spc="15" baseline="27777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</a:t>
                </a:r>
                <a:r>
                  <a:rPr sz="1050" spc="1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]</a:t>
                </a:r>
                <a:r>
                  <a:rPr sz="1050" i="1" spc="1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e</a:t>
                </a:r>
                <a:r>
                  <a:rPr sz="1200" spc="15" baseline="27777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−</a:t>
                </a:r>
                <a:r>
                  <a:rPr sz="1200" i="1" spc="15" baseline="27777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λ</a:t>
                </a:r>
                <a:r>
                  <a:rPr sz="900" i="1" spc="15" baseline="27777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</a:t>
                </a:r>
                <a:r>
                  <a:rPr sz="900" i="1" spc="-112" baseline="27777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sz="1200" i="1" spc="112" baseline="27777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</a:t>
                </a:r>
                <a:endParaRPr sz="1200" baseline="27777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90488">
                  <a:lnSpc>
                    <a:spcPct val="100000"/>
                  </a:lnSpc>
                  <a:spcBef>
                    <a:spcPts val="284"/>
                  </a:spcBef>
                </a:pPr>
                <a:r>
                  <a:rPr lang="cs-CZ" sz="1050" spc="5" dirty="0" smtClean="0">
                    <a:latin typeface="Arial"/>
                    <a:cs typeface="Arial"/>
                  </a:rPr>
                  <a:t>Pokud je </a:t>
                </a:r>
                <a:r>
                  <a:rPr sz="1050" i="1" spc="-20" dirty="0" err="1" smtClean="0">
                    <a:latin typeface="Verdana"/>
                    <a:cs typeface="Verdana"/>
                  </a:rPr>
                  <a:t>λ</a:t>
                </a:r>
                <a:r>
                  <a:rPr sz="1200" i="1" spc="-30" baseline="-10416" dirty="0" err="1" smtClean="0">
                    <a:latin typeface="Arial"/>
                    <a:cs typeface="Arial"/>
                  </a:rPr>
                  <a:t>c</a:t>
                </a:r>
                <a:r>
                  <a:rPr sz="1200" i="1" spc="-30" baseline="-10416" dirty="0" smtClean="0">
                    <a:latin typeface="Arial"/>
                    <a:cs typeface="Arial"/>
                  </a:rPr>
                  <a:t> </a:t>
                </a:r>
                <a:r>
                  <a:rPr sz="1050" i="1" spc="75" dirty="0">
                    <a:latin typeface="Arial"/>
                    <a:cs typeface="Arial"/>
                  </a:rPr>
                  <a:t>t </a:t>
                </a:r>
                <a:r>
                  <a:rPr sz="1050" i="1" spc="-55" dirty="0">
                    <a:latin typeface="Verdana"/>
                    <a:cs typeface="Verdana"/>
                  </a:rPr>
                  <a:t>&lt; </a:t>
                </a:r>
                <a:r>
                  <a:rPr sz="1050" i="1" spc="25" dirty="0" err="1">
                    <a:latin typeface="Verdana"/>
                    <a:cs typeface="Verdana"/>
                  </a:rPr>
                  <a:t>λ</a:t>
                </a:r>
                <a:r>
                  <a:rPr sz="1050" i="1" spc="25" dirty="0" err="1">
                    <a:latin typeface="Arial"/>
                    <a:cs typeface="Arial"/>
                  </a:rPr>
                  <a:t>t</a:t>
                </a:r>
                <a:r>
                  <a:rPr sz="1050" i="1" spc="25" dirty="0">
                    <a:latin typeface="Arial"/>
                    <a:cs typeface="Arial"/>
                  </a:rPr>
                  <a:t> </a:t>
                </a:r>
                <a14:m>
                  <m:oMath xmlns:m="http://schemas.openxmlformats.org/officeDocument/2006/math">
                    <m:r>
                      <a:rPr lang="en-US" sz="1050" i="1" spc="25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/>
                      </a:rPr>
                      <m:t>≪</m:t>
                    </m:r>
                  </m:oMath>
                </a14:m>
                <a:r>
                  <a:rPr sz="1050" spc="-65" dirty="0" smtClean="0">
                    <a:latin typeface="Arial"/>
                    <a:cs typeface="Arial"/>
                  </a:rPr>
                  <a:t>1 </a:t>
                </a:r>
                <a:r>
                  <a:rPr sz="1050" spc="-20" dirty="0">
                    <a:latin typeface="Arial"/>
                    <a:cs typeface="Arial"/>
                  </a:rPr>
                  <a:t>(Maclaurin </a:t>
                </a:r>
                <a:r>
                  <a:rPr lang="cs-CZ" sz="1050" spc="-70" dirty="0" smtClean="0">
                    <a:latin typeface="Arial"/>
                    <a:cs typeface="Arial"/>
                  </a:rPr>
                  <a:t>rozvoj dává </a:t>
                </a:r>
                <a:r>
                  <a:rPr sz="1050" i="1" spc="-5" dirty="0" smtClean="0">
                    <a:latin typeface="Arial"/>
                    <a:cs typeface="Arial"/>
                  </a:rPr>
                  <a:t>e</a:t>
                </a:r>
                <a:r>
                  <a:rPr sz="1200" spc="-7" baseline="27777" dirty="0">
                    <a:latin typeface="Lucida Sans Unicode"/>
                    <a:cs typeface="Lucida Sans Unicode"/>
                  </a:rPr>
                  <a:t>−</a:t>
                </a:r>
                <a:r>
                  <a:rPr sz="1200" i="1" spc="-7" baseline="27777" dirty="0">
                    <a:latin typeface="Arial"/>
                    <a:cs typeface="Arial"/>
                  </a:rPr>
                  <a:t>Z </a:t>
                </a:r>
                <a:r>
                  <a:rPr sz="1050" i="1" spc="225" dirty="0" smtClean="0">
                    <a:latin typeface="Arial"/>
                    <a:cs typeface="Arial"/>
                  </a:rPr>
                  <a:t>≈</a:t>
                </a:r>
                <a:r>
                  <a:rPr sz="1050" spc="-65" dirty="0" smtClean="0">
                    <a:latin typeface="Arial"/>
                    <a:cs typeface="Arial"/>
                  </a:rPr>
                  <a:t>1 </a:t>
                </a:r>
                <a:r>
                  <a:rPr sz="1050" i="1" spc="190" dirty="0">
                    <a:latin typeface="Arial"/>
                    <a:cs typeface="Arial"/>
                  </a:rPr>
                  <a:t>− </a:t>
                </a:r>
                <a:r>
                  <a:rPr sz="1050" i="1" spc="-10" dirty="0">
                    <a:latin typeface="Arial"/>
                    <a:cs typeface="Arial"/>
                  </a:rPr>
                  <a:t>Z</a:t>
                </a:r>
                <a:r>
                  <a:rPr sz="1050" spc="-10" dirty="0">
                    <a:latin typeface="Arial"/>
                    <a:cs typeface="Arial"/>
                  </a:rPr>
                  <a:t> </a:t>
                </a:r>
                <a:r>
                  <a:rPr lang="cs-CZ" sz="1050" spc="-10" dirty="0" smtClean="0">
                    <a:latin typeface="Arial"/>
                    <a:cs typeface="Arial"/>
                  </a:rPr>
                  <a:t>v okolí </a:t>
                </a:r>
                <a:r>
                  <a:rPr sz="1050" i="1" spc="-10" dirty="0" smtClean="0">
                    <a:latin typeface="Arial"/>
                    <a:cs typeface="Arial"/>
                  </a:rPr>
                  <a:t>Z </a:t>
                </a:r>
                <a:r>
                  <a:rPr sz="1050" spc="190" dirty="0">
                    <a:latin typeface="Arial"/>
                    <a:cs typeface="Arial"/>
                  </a:rPr>
                  <a:t>=</a:t>
                </a:r>
                <a:r>
                  <a:rPr sz="1050" spc="-130" dirty="0">
                    <a:latin typeface="Arial"/>
                    <a:cs typeface="Arial"/>
                  </a:rPr>
                  <a:t> </a:t>
                </a:r>
                <a:r>
                  <a:rPr sz="1050" spc="-5" dirty="0">
                    <a:latin typeface="Arial"/>
                    <a:cs typeface="Arial"/>
                  </a:rPr>
                  <a:t>0):</a:t>
                </a:r>
                <a:endParaRPr sz="1050" dirty="0">
                  <a:latin typeface="Arial"/>
                  <a:cs typeface="Arial"/>
                </a:endParaRPr>
              </a:p>
              <a:p>
                <a:pPr marL="90488" marR="5080">
                  <a:lnSpc>
                    <a:spcPct val="121500"/>
                  </a:lnSpc>
                </a:pPr>
                <a:r>
                  <a:rPr sz="1050" spc="-5" dirty="0">
                    <a:latin typeface="Arial"/>
                    <a:cs typeface="Arial"/>
                  </a:rPr>
                  <a:t>(1</a:t>
                </a:r>
                <a:r>
                  <a:rPr sz="1050" spc="-60" dirty="0">
                    <a:latin typeface="Arial"/>
                    <a:cs typeface="Arial"/>
                  </a:rPr>
                  <a:t> </a:t>
                </a:r>
                <a:r>
                  <a:rPr sz="1050" i="1" spc="190" dirty="0">
                    <a:latin typeface="Arial"/>
                    <a:cs typeface="Arial"/>
                  </a:rPr>
                  <a:t>−</a:t>
                </a:r>
                <a:r>
                  <a:rPr sz="1050" i="1" spc="-60" dirty="0">
                    <a:latin typeface="Arial"/>
                    <a:cs typeface="Arial"/>
                  </a:rPr>
                  <a:t> </a:t>
                </a:r>
                <a:r>
                  <a:rPr sz="1050" i="1" spc="25" dirty="0">
                    <a:latin typeface="Arial"/>
                    <a:cs typeface="Arial"/>
                  </a:rPr>
                  <a:t>e</a:t>
                </a:r>
                <a:r>
                  <a:rPr sz="1200" spc="37" baseline="27777" dirty="0">
                    <a:latin typeface="Lucida Sans Unicode"/>
                    <a:cs typeface="Lucida Sans Unicode"/>
                  </a:rPr>
                  <a:t>−</a:t>
                </a:r>
                <a:r>
                  <a:rPr sz="1200" i="1" spc="37" baseline="27777" dirty="0">
                    <a:latin typeface="Trebuchet MS"/>
                    <a:cs typeface="Trebuchet MS"/>
                  </a:rPr>
                  <a:t>λ</a:t>
                </a:r>
                <a:r>
                  <a:rPr sz="1200" i="1" spc="37" baseline="27777" dirty="0">
                    <a:latin typeface="Arial"/>
                    <a:cs typeface="Arial"/>
                  </a:rPr>
                  <a:t>t</a:t>
                </a:r>
                <a:r>
                  <a:rPr sz="1200" i="1" spc="-179" baseline="27777" dirty="0">
                    <a:latin typeface="Arial"/>
                    <a:cs typeface="Arial"/>
                  </a:rPr>
                  <a:t> </a:t>
                </a:r>
                <a:r>
                  <a:rPr sz="1050" spc="50" dirty="0">
                    <a:latin typeface="Arial"/>
                    <a:cs typeface="Arial"/>
                  </a:rPr>
                  <a:t>)</a:t>
                </a:r>
                <a:r>
                  <a:rPr sz="1050" spc="5" dirty="0">
                    <a:latin typeface="Arial"/>
                    <a:cs typeface="Arial"/>
                  </a:rPr>
                  <a:t> </a:t>
                </a:r>
                <a:r>
                  <a:rPr sz="1050" i="1" spc="225" dirty="0">
                    <a:latin typeface="Arial"/>
                    <a:cs typeface="Arial"/>
                  </a:rPr>
                  <a:t>≈</a:t>
                </a:r>
                <a:r>
                  <a:rPr sz="1050" i="1" spc="5" dirty="0">
                    <a:latin typeface="Arial"/>
                    <a:cs typeface="Arial"/>
                  </a:rPr>
                  <a:t> </a:t>
                </a:r>
                <a:r>
                  <a:rPr sz="1050" i="1" spc="25" dirty="0" err="1">
                    <a:latin typeface="Verdana"/>
                    <a:cs typeface="Verdana"/>
                  </a:rPr>
                  <a:t>λ</a:t>
                </a:r>
                <a:r>
                  <a:rPr sz="1050" i="1" spc="25" dirty="0" err="1">
                    <a:latin typeface="Arial"/>
                    <a:cs typeface="Arial"/>
                  </a:rPr>
                  <a:t>t</a:t>
                </a:r>
                <a:r>
                  <a:rPr sz="1050" i="1" spc="140" dirty="0">
                    <a:latin typeface="Arial"/>
                    <a:cs typeface="Arial"/>
                  </a:rPr>
                  <a:t> </a:t>
                </a:r>
                <a:r>
                  <a:rPr sz="1050" spc="-60" dirty="0" smtClean="0">
                    <a:latin typeface="Arial"/>
                    <a:cs typeface="Arial"/>
                  </a:rPr>
                  <a:t>a</a:t>
                </a:r>
                <a:r>
                  <a:rPr sz="1050" spc="60" dirty="0" smtClean="0">
                    <a:latin typeface="Arial"/>
                    <a:cs typeface="Arial"/>
                  </a:rPr>
                  <a:t> </a:t>
                </a:r>
                <a:r>
                  <a:rPr sz="1050" i="1" dirty="0">
                    <a:latin typeface="Arial"/>
                    <a:cs typeface="Arial"/>
                  </a:rPr>
                  <a:t>e</a:t>
                </a:r>
                <a:r>
                  <a:rPr sz="1200" baseline="27777" dirty="0">
                    <a:latin typeface="Lucida Sans Unicode"/>
                    <a:cs typeface="Lucida Sans Unicode"/>
                  </a:rPr>
                  <a:t>−</a:t>
                </a:r>
                <a:r>
                  <a:rPr sz="1200" i="1" baseline="27777" dirty="0">
                    <a:latin typeface="Trebuchet MS"/>
                    <a:cs typeface="Trebuchet MS"/>
                  </a:rPr>
                  <a:t>λ</a:t>
                </a:r>
                <a:r>
                  <a:rPr sz="900" i="1" baseline="27777" dirty="0">
                    <a:latin typeface="Arial"/>
                    <a:cs typeface="Arial"/>
                  </a:rPr>
                  <a:t>c</a:t>
                </a:r>
                <a:r>
                  <a:rPr sz="900" i="1" spc="-104" baseline="27777" dirty="0">
                    <a:latin typeface="Arial"/>
                    <a:cs typeface="Arial"/>
                  </a:rPr>
                  <a:t> </a:t>
                </a:r>
                <a:r>
                  <a:rPr sz="1200" i="1" spc="112" baseline="27777" dirty="0">
                    <a:latin typeface="Arial"/>
                    <a:cs typeface="Arial"/>
                  </a:rPr>
                  <a:t>t</a:t>
                </a:r>
                <a:r>
                  <a:rPr sz="1200" i="1" spc="270" baseline="27777" dirty="0">
                    <a:latin typeface="Arial"/>
                    <a:cs typeface="Arial"/>
                  </a:rPr>
                  <a:t> </a:t>
                </a:r>
                <a:r>
                  <a:rPr sz="1050" i="1" spc="225" dirty="0">
                    <a:latin typeface="Arial"/>
                    <a:cs typeface="Arial"/>
                  </a:rPr>
                  <a:t>≈</a:t>
                </a:r>
                <a:r>
                  <a:rPr sz="1050" i="1" spc="5" dirty="0">
                    <a:latin typeface="Arial"/>
                    <a:cs typeface="Arial"/>
                  </a:rPr>
                  <a:t> </a:t>
                </a:r>
                <a:r>
                  <a:rPr sz="1050" spc="-65" dirty="0">
                    <a:latin typeface="Arial"/>
                    <a:cs typeface="Arial"/>
                  </a:rPr>
                  <a:t>1</a:t>
                </a:r>
                <a:r>
                  <a:rPr sz="1050" spc="-60" dirty="0">
                    <a:latin typeface="Arial"/>
                    <a:cs typeface="Arial"/>
                  </a:rPr>
                  <a:t> </a:t>
                </a:r>
                <a:r>
                  <a:rPr sz="1050" i="1" spc="190" dirty="0">
                    <a:latin typeface="Arial"/>
                    <a:cs typeface="Arial"/>
                  </a:rPr>
                  <a:t>−</a:t>
                </a:r>
                <a:r>
                  <a:rPr sz="1050" i="1" spc="-60" dirty="0">
                    <a:latin typeface="Arial"/>
                    <a:cs typeface="Arial"/>
                  </a:rPr>
                  <a:t> </a:t>
                </a:r>
                <a:r>
                  <a:rPr sz="1050" i="1" spc="-20" dirty="0">
                    <a:latin typeface="Verdana"/>
                    <a:cs typeface="Verdana"/>
                  </a:rPr>
                  <a:t>λ</a:t>
                </a:r>
                <a:r>
                  <a:rPr sz="1200" i="1" spc="-30" baseline="-10416" dirty="0">
                    <a:latin typeface="Arial"/>
                    <a:cs typeface="Arial"/>
                  </a:rPr>
                  <a:t>c</a:t>
                </a:r>
                <a:r>
                  <a:rPr sz="1200" i="1" spc="-165" baseline="-10416" dirty="0">
                    <a:latin typeface="Arial"/>
                    <a:cs typeface="Arial"/>
                  </a:rPr>
                  <a:t> </a:t>
                </a:r>
                <a:r>
                  <a:rPr sz="1050" i="1" spc="75" dirty="0">
                    <a:latin typeface="Arial"/>
                    <a:cs typeface="Arial"/>
                  </a:rPr>
                  <a:t>t</a:t>
                </a:r>
                <a:r>
                  <a:rPr sz="1050" i="1" spc="85" dirty="0">
                    <a:latin typeface="Arial"/>
                    <a:cs typeface="Arial"/>
                  </a:rPr>
                  <a:t> </a:t>
                </a:r>
                <a:r>
                  <a:rPr sz="1050" i="1" dirty="0" smtClean="0">
                    <a:latin typeface="Arial"/>
                    <a:cs typeface="Arial"/>
                  </a:rPr>
                  <a:t>→</a:t>
                </a:r>
                <a:r>
                  <a:rPr sz="1050" i="1" spc="5" dirty="0" smtClean="0">
                    <a:latin typeface="Arial"/>
                    <a:cs typeface="Arial"/>
                  </a:rPr>
                  <a:t> </a:t>
                </a:r>
                <a:r>
                  <a:rPr sz="1050" i="1" spc="-90" dirty="0">
                    <a:latin typeface="Arial"/>
                    <a:cs typeface="Arial"/>
                  </a:rPr>
                  <a:t>R</a:t>
                </a:r>
                <a:r>
                  <a:rPr sz="1050" i="1" spc="-204" dirty="0">
                    <a:latin typeface="Arial"/>
                    <a:cs typeface="Arial"/>
                  </a:rPr>
                  <a:t> </a:t>
                </a:r>
                <a:r>
                  <a:rPr sz="1050" spc="80" dirty="0">
                    <a:latin typeface="Arial"/>
                    <a:cs typeface="Arial"/>
                  </a:rPr>
                  <a:t>(</a:t>
                </a:r>
                <a:r>
                  <a:rPr sz="1050" i="1" spc="80" dirty="0">
                    <a:latin typeface="Arial"/>
                    <a:cs typeface="Arial"/>
                  </a:rPr>
                  <a:t>t</a:t>
                </a:r>
                <a:r>
                  <a:rPr sz="1050" spc="80" dirty="0">
                    <a:latin typeface="Arial"/>
                    <a:cs typeface="Arial"/>
                  </a:rPr>
                  <a:t>)</a:t>
                </a:r>
                <a:r>
                  <a:rPr sz="1050" spc="5" dirty="0">
                    <a:latin typeface="Arial"/>
                    <a:cs typeface="Arial"/>
                  </a:rPr>
                  <a:t> </a:t>
                </a:r>
                <a:r>
                  <a:rPr sz="1050" i="1" spc="225" dirty="0">
                    <a:latin typeface="Arial"/>
                    <a:cs typeface="Arial"/>
                  </a:rPr>
                  <a:t>≈</a:t>
                </a:r>
                <a:r>
                  <a:rPr sz="1050" i="1" spc="5" dirty="0">
                    <a:latin typeface="Arial"/>
                    <a:cs typeface="Arial"/>
                  </a:rPr>
                  <a:t> </a:t>
                </a:r>
                <a:r>
                  <a:rPr sz="1050" spc="-30" dirty="0">
                    <a:latin typeface="Arial"/>
                    <a:cs typeface="Arial"/>
                  </a:rPr>
                  <a:t>[1</a:t>
                </a:r>
                <a:r>
                  <a:rPr sz="1050" spc="-60" dirty="0">
                    <a:latin typeface="Arial"/>
                    <a:cs typeface="Arial"/>
                  </a:rPr>
                  <a:t> </a:t>
                </a:r>
                <a:r>
                  <a:rPr sz="1050" i="1" spc="190" dirty="0">
                    <a:latin typeface="Arial"/>
                    <a:cs typeface="Arial"/>
                  </a:rPr>
                  <a:t>−</a:t>
                </a:r>
                <a:r>
                  <a:rPr sz="1050" i="1" spc="-60" dirty="0">
                    <a:latin typeface="Arial"/>
                    <a:cs typeface="Arial"/>
                  </a:rPr>
                  <a:t> </a:t>
                </a:r>
                <a:r>
                  <a:rPr sz="1050" spc="30" dirty="0">
                    <a:latin typeface="Arial"/>
                    <a:cs typeface="Arial"/>
                  </a:rPr>
                  <a:t>(</a:t>
                </a:r>
                <a:r>
                  <a:rPr sz="1050" i="1" spc="30" dirty="0">
                    <a:latin typeface="Verdana"/>
                    <a:cs typeface="Verdana"/>
                  </a:rPr>
                  <a:t>λ</a:t>
                </a:r>
                <a:r>
                  <a:rPr sz="1050" i="1" spc="30" dirty="0">
                    <a:latin typeface="Arial"/>
                    <a:cs typeface="Arial"/>
                  </a:rPr>
                  <a:t>t</a:t>
                </a:r>
                <a:r>
                  <a:rPr sz="1050" spc="30" dirty="0">
                    <a:latin typeface="Arial"/>
                    <a:cs typeface="Arial"/>
                  </a:rPr>
                  <a:t>)</a:t>
                </a:r>
                <a:r>
                  <a:rPr sz="1200" i="1" spc="44" baseline="27777" dirty="0">
                    <a:latin typeface="Arial"/>
                    <a:cs typeface="Arial"/>
                  </a:rPr>
                  <a:t>n</a:t>
                </a:r>
                <a:r>
                  <a:rPr sz="1050" spc="30" dirty="0">
                    <a:latin typeface="Arial"/>
                    <a:cs typeface="Arial"/>
                  </a:rPr>
                  <a:t>](1</a:t>
                </a:r>
                <a:r>
                  <a:rPr sz="1050" spc="-60" dirty="0">
                    <a:latin typeface="Arial"/>
                    <a:cs typeface="Arial"/>
                  </a:rPr>
                  <a:t> </a:t>
                </a:r>
                <a:r>
                  <a:rPr sz="1050" i="1" spc="190" dirty="0">
                    <a:latin typeface="Arial"/>
                    <a:cs typeface="Arial"/>
                  </a:rPr>
                  <a:t>−</a:t>
                </a:r>
                <a:r>
                  <a:rPr sz="1050" i="1" spc="-60" dirty="0">
                    <a:latin typeface="Arial"/>
                    <a:cs typeface="Arial"/>
                  </a:rPr>
                  <a:t> </a:t>
                </a:r>
                <a:r>
                  <a:rPr sz="1050" i="1" spc="-20" dirty="0">
                    <a:latin typeface="Verdana"/>
                    <a:cs typeface="Verdana"/>
                  </a:rPr>
                  <a:t>λ</a:t>
                </a:r>
                <a:r>
                  <a:rPr sz="1200" i="1" spc="-30" baseline="-10416" dirty="0">
                    <a:latin typeface="Arial"/>
                    <a:cs typeface="Arial"/>
                  </a:rPr>
                  <a:t>c</a:t>
                </a:r>
                <a:r>
                  <a:rPr sz="1200" i="1" spc="-165" baseline="-10416" dirty="0">
                    <a:latin typeface="Arial"/>
                    <a:cs typeface="Arial"/>
                  </a:rPr>
                  <a:t> </a:t>
                </a:r>
                <a:r>
                  <a:rPr sz="1050" i="1" spc="100" dirty="0">
                    <a:latin typeface="Arial"/>
                    <a:cs typeface="Arial"/>
                  </a:rPr>
                  <a:t>t</a:t>
                </a:r>
                <a:r>
                  <a:rPr sz="1050" spc="100" dirty="0">
                    <a:latin typeface="Arial"/>
                    <a:cs typeface="Arial"/>
                  </a:rPr>
                  <a:t>)  </a:t>
                </a:r>
                <a:r>
                  <a:rPr lang="cs-CZ" sz="1050" spc="-40" dirty="0" smtClean="0">
                    <a:latin typeface="Arial"/>
                    <a:cs typeface="Arial"/>
                  </a:rPr>
                  <a:t>Zanedbáním posledního členu dostaneme</a:t>
                </a:r>
                <a:endParaRPr sz="1050" dirty="0">
                  <a:latin typeface="Arial"/>
                  <a:cs typeface="Arial"/>
                </a:endParaRPr>
              </a:p>
              <a:p>
                <a:pPr marL="446088">
                  <a:lnSpc>
                    <a:spcPct val="100000"/>
                  </a:lnSpc>
                  <a:spcBef>
                    <a:spcPts val="280"/>
                  </a:spcBef>
                </a:pPr>
                <a:r>
                  <a:rPr sz="1050" i="1" spc="-90" dirty="0">
                    <a:latin typeface="Arial"/>
                    <a:cs typeface="Arial"/>
                  </a:rPr>
                  <a:t>R</a:t>
                </a:r>
                <a:r>
                  <a:rPr sz="1050" i="1" spc="-210" dirty="0">
                    <a:latin typeface="Arial"/>
                    <a:cs typeface="Arial"/>
                  </a:rPr>
                  <a:t> </a:t>
                </a:r>
                <a:r>
                  <a:rPr sz="1050" spc="80" dirty="0">
                    <a:latin typeface="Arial"/>
                    <a:cs typeface="Arial"/>
                  </a:rPr>
                  <a:t>(</a:t>
                </a:r>
                <a:r>
                  <a:rPr sz="1050" i="1" spc="80" dirty="0">
                    <a:latin typeface="Arial"/>
                    <a:cs typeface="Arial"/>
                  </a:rPr>
                  <a:t>t</a:t>
                </a:r>
                <a:r>
                  <a:rPr sz="1050" spc="80" dirty="0">
                    <a:latin typeface="Arial"/>
                    <a:cs typeface="Arial"/>
                  </a:rPr>
                  <a:t>)</a:t>
                </a:r>
                <a:r>
                  <a:rPr sz="1050" dirty="0">
                    <a:latin typeface="Arial"/>
                    <a:cs typeface="Arial"/>
                  </a:rPr>
                  <a:t> </a:t>
                </a:r>
                <a:r>
                  <a:rPr sz="1050" i="1" spc="225" dirty="0">
                    <a:latin typeface="Arial"/>
                    <a:cs typeface="Arial"/>
                  </a:rPr>
                  <a:t>≈</a:t>
                </a:r>
                <a:r>
                  <a:rPr sz="1050" i="1" dirty="0">
                    <a:latin typeface="Arial"/>
                    <a:cs typeface="Arial"/>
                  </a:rPr>
                  <a:t> </a:t>
                </a:r>
                <a:r>
                  <a:rPr sz="1050" spc="-65" dirty="0">
                    <a:latin typeface="Arial"/>
                    <a:cs typeface="Arial"/>
                  </a:rPr>
                  <a:t>1</a:t>
                </a:r>
                <a:r>
                  <a:rPr sz="1050" spc="-60" dirty="0">
                    <a:latin typeface="Arial"/>
                    <a:cs typeface="Arial"/>
                  </a:rPr>
                  <a:t> </a:t>
                </a:r>
                <a:r>
                  <a:rPr sz="1050" i="1" spc="190" dirty="0">
                    <a:latin typeface="Arial"/>
                    <a:cs typeface="Arial"/>
                  </a:rPr>
                  <a:t>−</a:t>
                </a:r>
                <a:r>
                  <a:rPr sz="1050" i="1" spc="-60" dirty="0">
                    <a:latin typeface="Arial"/>
                    <a:cs typeface="Arial"/>
                  </a:rPr>
                  <a:t> </a:t>
                </a:r>
                <a:r>
                  <a:rPr sz="1050" i="1" spc="-20" dirty="0">
                    <a:latin typeface="Verdana"/>
                    <a:cs typeface="Verdana"/>
                  </a:rPr>
                  <a:t>λ</a:t>
                </a:r>
                <a:r>
                  <a:rPr sz="1200" i="1" spc="-30" baseline="-10416" dirty="0">
                    <a:latin typeface="Arial"/>
                    <a:cs typeface="Arial"/>
                  </a:rPr>
                  <a:t>c</a:t>
                </a:r>
                <a:r>
                  <a:rPr sz="1200" i="1" spc="-172" baseline="-10416" dirty="0">
                    <a:latin typeface="Arial"/>
                    <a:cs typeface="Arial"/>
                  </a:rPr>
                  <a:t> </a:t>
                </a:r>
                <a:r>
                  <a:rPr sz="1050" i="1" spc="75" dirty="0">
                    <a:latin typeface="Arial"/>
                    <a:cs typeface="Arial"/>
                  </a:rPr>
                  <a:t>t</a:t>
                </a:r>
                <a:r>
                  <a:rPr sz="1050" i="1" spc="10" dirty="0">
                    <a:latin typeface="Arial"/>
                    <a:cs typeface="Arial"/>
                  </a:rPr>
                  <a:t> </a:t>
                </a:r>
                <a:r>
                  <a:rPr sz="1050" i="1" spc="190" dirty="0">
                    <a:latin typeface="Arial"/>
                    <a:cs typeface="Arial"/>
                  </a:rPr>
                  <a:t>−</a:t>
                </a:r>
                <a:r>
                  <a:rPr sz="1050" i="1" spc="-60" dirty="0">
                    <a:latin typeface="Arial"/>
                    <a:cs typeface="Arial"/>
                  </a:rPr>
                  <a:t> </a:t>
                </a:r>
                <a:r>
                  <a:rPr sz="1050" spc="40" dirty="0">
                    <a:latin typeface="Arial"/>
                    <a:cs typeface="Arial"/>
                  </a:rPr>
                  <a:t>(</a:t>
                </a:r>
                <a:r>
                  <a:rPr sz="1050" i="1" spc="40" dirty="0">
                    <a:latin typeface="Verdana"/>
                    <a:cs typeface="Verdana"/>
                  </a:rPr>
                  <a:t>λ</a:t>
                </a:r>
                <a:r>
                  <a:rPr sz="1050" i="1" spc="40" dirty="0">
                    <a:latin typeface="Arial"/>
                    <a:cs typeface="Arial"/>
                  </a:rPr>
                  <a:t>t</a:t>
                </a:r>
                <a:r>
                  <a:rPr sz="1050" spc="40" dirty="0">
                    <a:latin typeface="Arial"/>
                    <a:cs typeface="Arial"/>
                  </a:rPr>
                  <a:t>)</a:t>
                </a:r>
                <a:r>
                  <a:rPr sz="1200" i="1" spc="60" baseline="27777" dirty="0">
                    <a:latin typeface="Arial"/>
                    <a:cs typeface="Arial"/>
                  </a:rPr>
                  <a:t>n</a:t>
                </a:r>
                <a:endParaRPr sz="1200" baseline="27777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23" name="object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257" y="1750263"/>
                <a:ext cx="4258869" cy="1232902"/>
              </a:xfrm>
              <a:prstGeom prst="rect">
                <a:avLst/>
              </a:prstGeom>
              <a:blipFill>
                <a:blip r:embed="rId3"/>
                <a:stretch>
                  <a:fillRect r="-143" b="-5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ovéPole 26"/>
              <p:cNvSpPr txBox="1"/>
              <p:nvPr/>
            </p:nvSpPr>
            <p:spPr>
              <a:xfrm>
                <a:off x="628650" y="564887"/>
                <a:ext cx="1753813" cy="4201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pt-BR" sz="1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1−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nary>
                            <m:naryPr>
                              <m:chr m:val="∏"/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cs-CZ" sz="1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1000" b="0" i="1" smtClean="0">
                                              <a:latin typeface="Cambria Math" panose="02040503050406030204" pitchFamily="18" charset="0"/>
                                            </a:rPr>
                                            <m:t>𝐾</m:t>
                                          </m:r>
                                        </m:e>
                                        <m:sub>
                                          <m:r>
                                            <a:rPr lang="cs-CZ" sz="10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sSup>
                                        <m:sSupPr>
                                          <m:ctrlPr>
                                            <a:rPr lang="cs-CZ" sz="1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sz="1000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e>
                                        <m:sup>
                                          <m:r>
                                            <a:rPr lang="cs-CZ" sz="10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/2</m:t>
                                      </m:r>
                                    </m:sup>
                                  </m:sSup>
                                </m:e>
                              </m:d>
                            </m:e>
                          </m:nary>
                        </m:e>
                      </m:d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7" name="TextovéPole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564887"/>
                <a:ext cx="1753813" cy="420115"/>
              </a:xfrm>
              <a:prstGeom prst="rect">
                <a:avLst/>
              </a:prstGeom>
              <a:blipFill>
                <a:blip r:embed="rId4"/>
                <a:stretch>
                  <a:fillRect l="-1042" t="-123188" r="-10069" b="-184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628650" y="1218019"/>
                <a:ext cx="2108719" cy="4201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pt-BR" sz="100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pt-BR" sz="1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000" i="1">
                              <a:latin typeface="Cambria Math" panose="02040503050406030204" pitchFamily="18" charset="0"/>
                            </a:rPr>
                            <m:t>1−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cs-CZ" sz="1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chr m:val="∏"/>
                                  <m:ctrlP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=1</m:t>
                                  </m:r>
                                </m:sub>
                                <m:sup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  <m:e>
                                  <m:d>
                                    <m:dPr>
                                      <m:ctrlPr>
                                        <a:rPr lang="cs-CZ" sz="1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0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cs-CZ" sz="1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sz="1000" i="1"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cs-CZ" sz="10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f>
                                            <m:fPr>
                                              <m:ctrlPr>
                                                <a:rPr lang="cs-CZ" sz="10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sSub>
                                                <m:sSubPr>
                                                  <m:ctrlPr>
                                                    <a:rPr lang="cs-CZ" sz="10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Pr>
                                                <m:e>
                                                  <m:r>
                                                    <a:rPr lang="cs-CZ" sz="1000" i="1">
                                                      <a:latin typeface="Cambria Math" panose="02040503050406030204" pitchFamily="18" charset="0"/>
                                                    </a:rPr>
                                                    <m:t>𝐾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cs-CZ" sz="10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𝑖</m:t>
                                                  </m:r>
                                                </m:sub>
                                              </m:sSub>
                                              <m:sSup>
                                                <m:sSupPr>
                                                  <m:ctrlPr>
                                                    <a:rPr lang="cs-CZ" sz="1000" i="1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cs-CZ" sz="1000" i="1">
                                                      <a:latin typeface="Cambria Math" panose="02040503050406030204" pitchFamily="18" charset="0"/>
                                                    </a:rPr>
                                                    <m:t>𝑡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cs-CZ" sz="1000" i="1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num>
                                            <m:den>
                                              <m:r>
                                                <a:rPr lang="cs-CZ" sz="1000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den>
                                          </m:f>
                                        </m:sup>
                                      </m:sSup>
                                    </m:e>
                                  </m:d>
                                </m:e>
                              </m:nary>
                            </m:e>
                          </m:d>
                        </m:e>
                      </m:d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1218019"/>
                <a:ext cx="2108719" cy="420115"/>
              </a:xfrm>
              <a:prstGeom prst="rect">
                <a:avLst/>
              </a:prstGeom>
              <a:blipFill>
                <a:blip r:embed="rId5"/>
                <a:stretch>
                  <a:fillRect l="-867" t="-123188" r="-2312" b="-184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365755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-25" dirty="0"/>
              <a:t>Model paralelní redundance</a:t>
            </a:r>
            <a:r>
              <a:rPr lang="cs-CZ" spc="-60" dirty="0"/>
              <a:t>:  </a:t>
            </a:r>
            <a:r>
              <a:rPr lang="cs-CZ" spc="-70" dirty="0"/>
              <a:t>Nezávislé poruchy</a:t>
            </a:r>
            <a:endParaRPr spc="-40" dirty="0"/>
          </a:p>
        </p:txBody>
      </p:sp>
      <p:sp>
        <p:nvSpPr>
          <p:cNvPr id="3" name="object 3"/>
          <p:cNvSpPr/>
          <p:nvPr/>
        </p:nvSpPr>
        <p:spPr>
          <a:xfrm>
            <a:off x="182257" y="473125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2033" y="1214577"/>
            <a:ext cx="52590" cy="52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71450" y="345895"/>
            <a:ext cx="4267199" cy="943206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90488" indent="-77788">
              <a:lnSpc>
                <a:spcPct val="100000"/>
              </a:lnSpc>
              <a:spcBef>
                <a:spcPts val="434"/>
              </a:spcBef>
              <a:buFont typeface="Arial" panose="020B0604020202020204" pitchFamily="34" charset="0"/>
              <a:buChar char="•"/>
            </a:pPr>
            <a:r>
              <a:rPr lang="cs-CZ" sz="1050" spc="-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rovnici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46088">
              <a:lnSpc>
                <a:spcPct val="100000"/>
              </a:lnSpc>
              <a:spcBef>
                <a:spcPts val="330"/>
              </a:spcBef>
            </a:pPr>
            <a:r>
              <a:rPr sz="1050" i="1" spc="-90" dirty="0">
                <a:latin typeface="Arial"/>
                <a:cs typeface="Arial"/>
              </a:rPr>
              <a:t>R</a:t>
            </a:r>
            <a:r>
              <a:rPr sz="1050" i="1" spc="-210" dirty="0">
                <a:latin typeface="Arial"/>
                <a:cs typeface="Arial"/>
              </a:rPr>
              <a:t> </a:t>
            </a:r>
            <a:r>
              <a:rPr sz="1050" spc="80" dirty="0">
                <a:latin typeface="Arial"/>
                <a:cs typeface="Arial"/>
              </a:rPr>
              <a:t>(</a:t>
            </a:r>
            <a:r>
              <a:rPr sz="1050" i="1" spc="80" dirty="0">
                <a:latin typeface="Arial"/>
                <a:cs typeface="Arial"/>
              </a:rPr>
              <a:t>t</a:t>
            </a:r>
            <a:r>
              <a:rPr sz="1050" spc="80" dirty="0">
                <a:latin typeface="Arial"/>
                <a:cs typeface="Arial"/>
              </a:rPr>
              <a:t>)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i="1" spc="225" dirty="0">
                <a:latin typeface="Arial"/>
                <a:cs typeface="Arial"/>
              </a:rPr>
              <a:t>≈</a:t>
            </a:r>
            <a:r>
              <a:rPr sz="1050" i="1" dirty="0">
                <a:latin typeface="Arial"/>
                <a:cs typeface="Arial"/>
              </a:rPr>
              <a:t> </a:t>
            </a:r>
            <a:r>
              <a:rPr sz="1050" spc="-65" dirty="0">
                <a:latin typeface="Arial"/>
                <a:cs typeface="Arial"/>
              </a:rPr>
              <a:t>1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i="1" spc="190" dirty="0">
                <a:latin typeface="Arial"/>
                <a:cs typeface="Arial"/>
              </a:rPr>
              <a:t>−</a:t>
            </a:r>
            <a:r>
              <a:rPr sz="1050" i="1" spc="-60" dirty="0">
                <a:latin typeface="Arial"/>
                <a:cs typeface="Arial"/>
              </a:rPr>
              <a:t> </a:t>
            </a:r>
            <a:r>
              <a:rPr sz="1050" i="1" spc="-20" dirty="0">
                <a:latin typeface="Verdana"/>
                <a:cs typeface="Verdana"/>
              </a:rPr>
              <a:t>λ</a:t>
            </a:r>
            <a:r>
              <a:rPr sz="1200" i="1" spc="-30" baseline="-10416" dirty="0">
                <a:latin typeface="Arial"/>
                <a:cs typeface="Arial"/>
              </a:rPr>
              <a:t>c</a:t>
            </a:r>
            <a:r>
              <a:rPr sz="1200" i="1" spc="-172" baseline="-10416" dirty="0">
                <a:latin typeface="Arial"/>
                <a:cs typeface="Arial"/>
              </a:rPr>
              <a:t> </a:t>
            </a:r>
            <a:r>
              <a:rPr sz="1050" i="1" spc="75" dirty="0">
                <a:latin typeface="Arial"/>
                <a:cs typeface="Arial"/>
              </a:rPr>
              <a:t>t</a:t>
            </a:r>
            <a:r>
              <a:rPr sz="1050" i="1" spc="10" dirty="0">
                <a:latin typeface="Arial"/>
                <a:cs typeface="Arial"/>
              </a:rPr>
              <a:t> </a:t>
            </a:r>
            <a:r>
              <a:rPr sz="1050" i="1" spc="190" dirty="0">
                <a:latin typeface="Arial"/>
                <a:cs typeface="Arial"/>
              </a:rPr>
              <a:t>−</a:t>
            </a:r>
            <a:r>
              <a:rPr sz="1050" i="1" spc="-60" dirty="0">
                <a:latin typeface="Arial"/>
                <a:cs typeface="Arial"/>
              </a:rPr>
              <a:t> </a:t>
            </a:r>
            <a:r>
              <a:rPr sz="1050" spc="40" dirty="0">
                <a:latin typeface="Arial"/>
                <a:cs typeface="Arial"/>
              </a:rPr>
              <a:t>(</a:t>
            </a:r>
            <a:r>
              <a:rPr sz="1050" i="1" spc="40" dirty="0">
                <a:latin typeface="Verdana"/>
                <a:cs typeface="Verdana"/>
              </a:rPr>
              <a:t>λ</a:t>
            </a:r>
            <a:r>
              <a:rPr sz="1050" i="1" spc="40" dirty="0">
                <a:latin typeface="Arial"/>
                <a:cs typeface="Arial"/>
              </a:rPr>
              <a:t>t</a:t>
            </a:r>
            <a:r>
              <a:rPr sz="1050" spc="40" dirty="0">
                <a:latin typeface="Arial"/>
                <a:cs typeface="Arial"/>
              </a:rPr>
              <a:t>)</a:t>
            </a:r>
            <a:r>
              <a:rPr sz="1200" i="1" spc="60" baseline="27777" dirty="0">
                <a:latin typeface="Arial"/>
                <a:cs typeface="Arial"/>
              </a:rPr>
              <a:t>n</a:t>
            </a:r>
            <a:endParaRPr sz="1200" baseline="27777" dirty="0">
              <a:latin typeface="Arial"/>
              <a:cs typeface="Arial"/>
            </a:endParaRPr>
          </a:p>
          <a:p>
            <a:pPr marL="90488" marR="5080">
              <a:lnSpc>
                <a:spcPts val="1200"/>
              </a:lnSpc>
              <a:spcBef>
                <a:spcPts val="310"/>
              </a:spcBef>
            </a:pP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intenzita poruch spínače musí </a:t>
            </a: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být 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malá, jinak se </a:t>
            </a: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stane dominantní částí pravděpodobnosti 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poruchy</a:t>
            </a:r>
          </a:p>
          <a:p>
            <a:pPr marL="180975" indent="-90488">
              <a:lnSpc>
                <a:spcPct val="100000"/>
              </a:lnSpc>
              <a:spcBef>
                <a:spcPts val="150"/>
              </a:spcBef>
              <a:buFont typeface="Arial" panose="020B0604020202020204" pitchFamily="34" charset="0"/>
              <a:buChar char="•"/>
            </a:pPr>
            <a:r>
              <a:rPr lang="cs-CZ" sz="900" spc="-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Horní limit pro intenzitu spínače </a:t>
            </a:r>
            <a:r>
              <a:rPr sz="900" i="1" spc="-2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</a:t>
            </a:r>
            <a:r>
              <a:rPr sz="900" i="1" spc="-30" baseline="-11904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endParaRPr sz="900" baseline="-11904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72033" y="1865655"/>
            <a:ext cx="52590" cy="52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72033" y="2321153"/>
            <a:ext cx="52590" cy="52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71450" y="1791533"/>
            <a:ext cx="4306652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150" indent="-93663">
              <a:lnSpc>
                <a:spcPts val="12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Pokud </a:t>
            </a:r>
            <a:r>
              <a:rPr lang="cs-CZ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3 a </a:t>
            </a:r>
            <a:r>
              <a:rPr lang="cs-CZ" sz="900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λt</a:t>
            </a:r>
            <a:r>
              <a:rPr lang="cs-CZ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0</a:t>
            </a:r>
            <a:r>
              <a:rPr lang="cs-CZ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cs-CZ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 </a:t>
            </a:r>
            <a:r>
              <a:rPr lang="cs-CZ" sz="900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</a:t>
            </a:r>
            <a:r>
              <a:rPr lang="cs-CZ" sz="900" i="1" baseline="-11904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cs-CZ" sz="900" i="1" baseline="-11904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0,01</a:t>
            </a:r>
            <a:r>
              <a:rPr lang="cs-CZ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</a:t>
            </a:r>
            <a:endParaRPr lang="cs-CZ" sz="9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0975" marR="5080">
              <a:lnSpc>
                <a:spcPts val="1200"/>
              </a:lnSpc>
              <a:spcBef>
                <a:spcPts val="35"/>
              </a:spcBef>
            </a:pP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Pokud </a:t>
            </a:r>
            <a:r>
              <a:rPr lang="cs-CZ" sz="900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</a:t>
            </a:r>
            <a:r>
              <a:rPr lang="cs-CZ" sz="900" i="1" baseline="-11904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</a:t>
            </a:r>
            <a:r>
              <a:rPr lang="cs-CZ" sz="900" i="1" baseline="-11904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0,01</a:t>
            </a:r>
            <a:r>
              <a:rPr lang="cs-CZ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λ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pravděpodobnost poruchy spojovacího systému se rovná pravděpodobnosti poruchy paralelního systému</a:t>
            </a:r>
          </a:p>
          <a:p>
            <a:pPr marL="180975" indent="-90488">
              <a:lnSpc>
                <a:spcPts val="1155"/>
              </a:lnSpc>
              <a:buFont typeface="Arial" panose="020B0604020202020204" pitchFamily="34" charset="0"/>
              <a:buChar char="•"/>
            </a:pPr>
            <a:r>
              <a:rPr lang="cs-CZ" sz="900" spc="-2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Toto je limitující faktor pro realizace paralelních modelů spolehlivosti</a:t>
            </a:r>
            <a:endParaRPr lang="cs-CZ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18" name="object 1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628650" y="1319283"/>
                <a:ext cx="1876091" cy="35067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e>
                        <m:sub>
                          <m:r>
                            <a:rPr lang="cs-CZ" sz="12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sub>
                      </m:sSub>
                      <m:r>
                        <a:rPr lang="cs-CZ" sz="1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sup>
                      </m:sSup>
                      <m:r>
                        <a:rPr lang="cs-CZ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⟶</m:t>
                      </m:r>
                      <m:f>
                        <m:fPr>
                          <m:ctrlP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cs-CZ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</m:num>
                        <m:den>
                          <m: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r>
                        <a:rPr lang="en-US" sz="1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sSup>
                        <m:sSupPr>
                          <m:ctrlPr>
                            <a:rPr lang="en-US" sz="1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1319283"/>
                <a:ext cx="1876091" cy="350673"/>
              </a:xfrm>
              <a:prstGeom prst="rect">
                <a:avLst/>
              </a:prstGeom>
              <a:blipFill>
                <a:blip r:embed="rId4"/>
                <a:stretch>
                  <a:fillRect l="-1623" t="-3448" b="-155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451480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-25" dirty="0"/>
              <a:t>Model paralelní redundance</a:t>
            </a:r>
            <a:r>
              <a:rPr lang="cs-CZ" spc="-60" dirty="0"/>
              <a:t>:  </a:t>
            </a:r>
            <a:r>
              <a:rPr lang="cs-CZ" spc="-70" dirty="0"/>
              <a:t>Nezávislé poruchy</a:t>
            </a:r>
            <a:endParaRPr spc="-40" dirty="0"/>
          </a:p>
        </p:txBody>
      </p:sp>
      <p:sp>
        <p:nvSpPr>
          <p:cNvPr id="3" name="object 3"/>
          <p:cNvSpPr/>
          <p:nvPr/>
        </p:nvSpPr>
        <p:spPr>
          <a:xfrm>
            <a:off x="1590416" y="1063987"/>
            <a:ext cx="29845" cy="0"/>
          </a:xfrm>
          <a:custGeom>
            <a:avLst/>
            <a:gdLst/>
            <a:ahLst/>
            <a:cxnLst/>
            <a:rect l="l" t="t" r="r" b="b"/>
            <a:pathLst>
              <a:path w="29844">
                <a:moveTo>
                  <a:pt x="29529" y="0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90416" y="2418050"/>
            <a:ext cx="29845" cy="0"/>
          </a:xfrm>
          <a:custGeom>
            <a:avLst/>
            <a:gdLst/>
            <a:ahLst/>
            <a:cxnLst/>
            <a:rect l="l" t="t" r="r" b="b"/>
            <a:pathLst>
              <a:path w="29844">
                <a:moveTo>
                  <a:pt x="29529" y="0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90416" y="1140907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8906" y="0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90416" y="2494969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8906" y="0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90416" y="987067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8906" y="0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90416" y="2341129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8906" y="0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90416" y="833226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8906" y="0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90416" y="2187289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8906" y="0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590416" y="679386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8906" y="0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590416" y="2033457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8906" y="0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590416" y="525546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8906" y="0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90416" y="1879617"/>
            <a:ext cx="19050" cy="0"/>
          </a:xfrm>
          <a:custGeom>
            <a:avLst/>
            <a:gdLst/>
            <a:ahLst/>
            <a:cxnLst/>
            <a:rect l="l" t="t" r="r" b="b"/>
            <a:pathLst>
              <a:path w="19050">
                <a:moveTo>
                  <a:pt x="18906" y="0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90416" y="910147"/>
            <a:ext cx="29845" cy="0"/>
          </a:xfrm>
          <a:custGeom>
            <a:avLst/>
            <a:gdLst/>
            <a:ahLst/>
            <a:cxnLst/>
            <a:rect l="l" t="t" r="r" b="b"/>
            <a:pathLst>
              <a:path w="29844">
                <a:moveTo>
                  <a:pt x="29529" y="0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590416" y="2264209"/>
            <a:ext cx="29845" cy="0"/>
          </a:xfrm>
          <a:custGeom>
            <a:avLst/>
            <a:gdLst/>
            <a:ahLst/>
            <a:cxnLst/>
            <a:rect l="l" t="t" r="r" b="b"/>
            <a:pathLst>
              <a:path w="29844">
                <a:moveTo>
                  <a:pt x="29529" y="0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90416" y="756306"/>
            <a:ext cx="29845" cy="0"/>
          </a:xfrm>
          <a:custGeom>
            <a:avLst/>
            <a:gdLst/>
            <a:ahLst/>
            <a:cxnLst/>
            <a:rect l="l" t="t" r="r" b="b"/>
            <a:pathLst>
              <a:path w="29844">
                <a:moveTo>
                  <a:pt x="29529" y="0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90416" y="2110377"/>
            <a:ext cx="29845" cy="0"/>
          </a:xfrm>
          <a:custGeom>
            <a:avLst/>
            <a:gdLst/>
            <a:ahLst/>
            <a:cxnLst/>
            <a:rect l="l" t="t" r="r" b="b"/>
            <a:pathLst>
              <a:path w="29844">
                <a:moveTo>
                  <a:pt x="29529" y="0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90416" y="602474"/>
            <a:ext cx="29845" cy="0"/>
          </a:xfrm>
          <a:custGeom>
            <a:avLst/>
            <a:gdLst/>
            <a:ahLst/>
            <a:cxnLst/>
            <a:rect l="l" t="t" r="r" b="b"/>
            <a:pathLst>
              <a:path w="29844">
                <a:moveTo>
                  <a:pt x="29529" y="0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90416" y="1956537"/>
            <a:ext cx="29845" cy="0"/>
          </a:xfrm>
          <a:custGeom>
            <a:avLst/>
            <a:gdLst/>
            <a:ahLst/>
            <a:cxnLst/>
            <a:rect l="l" t="t" r="r" b="b"/>
            <a:pathLst>
              <a:path w="29844">
                <a:moveTo>
                  <a:pt x="29529" y="0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90416" y="448634"/>
            <a:ext cx="29845" cy="0"/>
          </a:xfrm>
          <a:custGeom>
            <a:avLst/>
            <a:gdLst/>
            <a:ahLst/>
            <a:cxnLst/>
            <a:rect l="l" t="t" r="r" b="b"/>
            <a:pathLst>
              <a:path w="29844">
                <a:moveTo>
                  <a:pt x="29529" y="0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590416" y="1802696"/>
            <a:ext cx="29845" cy="0"/>
          </a:xfrm>
          <a:custGeom>
            <a:avLst/>
            <a:gdLst/>
            <a:ahLst/>
            <a:cxnLst/>
            <a:rect l="l" t="t" r="r" b="b"/>
            <a:pathLst>
              <a:path w="29844">
                <a:moveTo>
                  <a:pt x="29529" y="0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975809" y="1187543"/>
            <a:ext cx="0" cy="29845"/>
          </a:xfrm>
          <a:custGeom>
            <a:avLst/>
            <a:gdLst/>
            <a:ahLst/>
            <a:cxnLst/>
            <a:rect l="l" t="t" r="r" b="b"/>
            <a:pathLst>
              <a:path h="29844">
                <a:moveTo>
                  <a:pt x="0" y="29537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975809" y="2541614"/>
            <a:ext cx="0" cy="29845"/>
          </a:xfrm>
          <a:custGeom>
            <a:avLst/>
            <a:gdLst/>
            <a:ahLst/>
            <a:cxnLst/>
            <a:rect l="l" t="t" r="r" b="b"/>
            <a:pathLst>
              <a:path h="29844">
                <a:moveTo>
                  <a:pt x="0" y="29529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360410" y="1187543"/>
            <a:ext cx="0" cy="29845"/>
          </a:xfrm>
          <a:custGeom>
            <a:avLst/>
            <a:gdLst/>
            <a:ahLst/>
            <a:cxnLst/>
            <a:rect l="l" t="t" r="r" b="b"/>
            <a:pathLst>
              <a:path h="29844">
                <a:moveTo>
                  <a:pt x="0" y="29537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360410" y="2541614"/>
            <a:ext cx="0" cy="29845"/>
          </a:xfrm>
          <a:custGeom>
            <a:avLst/>
            <a:gdLst/>
            <a:ahLst/>
            <a:cxnLst/>
            <a:rect l="l" t="t" r="r" b="b"/>
            <a:pathLst>
              <a:path h="29844">
                <a:moveTo>
                  <a:pt x="0" y="29529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745010" y="1187543"/>
            <a:ext cx="0" cy="29845"/>
          </a:xfrm>
          <a:custGeom>
            <a:avLst/>
            <a:gdLst/>
            <a:ahLst/>
            <a:cxnLst/>
            <a:rect l="l" t="t" r="r" b="b"/>
            <a:pathLst>
              <a:path h="29844">
                <a:moveTo>
                  <a:pt x="0" y="29537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745010" y="2541614"/>
            <a:ext cx="0" cy="29845"/>
          </a:xfrm>
          <a:custGeom>
            <a:avLst/>
            <a:gdLst/>
            <a:ahLst/>
            <a:cxnLst/>
            <a:rect l="l" t="t" r="r" b="b"/>
            <a:pathLst>
              <a:path h="29844">
                <a:moveTo>
                  <a:pt x="0" y="29529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129603" y="1187543"/>
            <a:ext cx="0" cy="29845"/>
          </a:xfrm>
          <a:custGeom>
            <a:avLst/>
            <a:gdLst/>
            <a:ahLst/>
            <a:cxnLst/>
            <a:rect l="l" t="t" r="r" b="b"/>
            <a:pathLst>
              <a:path h="29844">
                <a:moveTo>
                  <a:pt x="0" y="29537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129603" y="2541614"/>
            <a:ext cx="0" cy="29845"/>
          </a:xfrm>
          <a:custGeom>
            <a:avLst/>
            <a:gdLst/>
            <a:ahLst/>
            <a:cxnLst/>
            <a:rect l="l" t="t" r="r" b="b"/>
            <a:pathLst>
              <a:path h="29844">
                <a:moveTo>
                  <a:pt x="0" y="29529"/>
                </a:move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590986" y="385921"/>
            <a:ext cx="1642110" cy="831850"/>
          </a:xfrm>
          <a:custGeom>
            <a:avLst/>
            <a:gdLst/>
            <a:ahLst/>
            <a:cxnLst/>
            <a:rect l="l" t="t" r="r" b="b"/>
            <a:pathLst>
              <a:path w="1642110" h="831850">
                <a:moveTo>
                  <a:pt x="1641743" y="831644"/>
                </a:moveTo>
                <a:lnTo>
                  <a:pt x="0" y="831644"/>
                </a:ln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590986" y="1739984"/>
            <a:ext cx="1642110" cy="831850"/>
          </a:xfrm>
          <a:custGeom>
            <a:avLst/>
            <a:gdLst/>
            <a:ahLst/>
            <a:cxnLst/>
            <a:rect l="l" t="t" r="r" b="b"/>
            <a:pathLst>
              <a:path w="1642110" h="831850">
                <a:moveTo>
                  <a:pt x="1641743" y="831644"/>
                </a:moveTo>
                <a:lnTo>
                  <a:pt x="0" y="831644"/>
                </a:lnTo>
                <a:lnTo>
                  <a:pt x="0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1560020" y="1213391"/>
            <a:ext cx="62230" cy="11366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50" spc="5" dirty="0">
                <a:latin typeface="Times New Roman"/>
                <a:cs typeface="Times New Roman"/>
              </a:rPr>
              <a:t>0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686424" y="1213391"/>
            <a:ext cx="116839" cy="11366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50" spc="5" dirty="0">
                <a:latin typeface="Times New Roman"/>
                <a:cs typeface="Times New Roman"/>
              </a:rPr>
              <a:t>1.5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071026" y="1213391"/>
            <a:ext cx="116839" cy="11366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50" spc="5" dirty="0">
                <a:latin typeface="Times New Roman"/>
                <a:cs typeface="Times New Roman"/>
              </a:rPr>
              <a:t>2.0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60020" y="2567455"/>
            <a:ext cx="1628139" cy="11366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  <a:tabLst>
                <a:tab pos="369570" algn="l"/>
                <a:tab pos="754380" algn="l"/>
                <a:tab pos="1138555" algn="l"/>
                <a:tab pos="1523365" algn="l"/>
              </a:tabLst>
            </a:pPr>
            <a:r>
              <a:rPr sz="550" spc="5" dirty="0">
                <a:latin typeface="Times New Roman"/>
                <a:cs typeface="Times New Roman"/>
              </a:rPr>
              <a:t>0	0.5	1.0	1.5	2.0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516419" y="2507647"/>
            <a:ext cx="62230" cy="11366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50" spc="5" dirty="0">
                <a:latin typeface="Times New Roman"/>
                <a:cs typeface="Times New Roman"/>
              </a:rPr>
              <a:t>0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461616" y="2353810"/>
            <a:ext cx="116839" cy="11366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50" spc="5" dirty="0">
                <a:latin typeface="Times New Roman"/>
                <a:cs typeface="Times New Roman"/>
              </a:rPr>
              <a:t>0.2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461616" y="2046138"/>
            <a:ext cx="116839" cy="26733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50" spc="5" dirty="0">
                <a:latin typeface="Times New Roman"/>
                <a:cs typeface="Times New Roman"/>
              </a:rPr>
              <a:t>0.6</a:t>
            </a:r>
            <a:endParaRPr sz="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550" spc="5" dirty="0">
                <a:latin typeface="Times New Roman"/>
                <a:cs typeface="Times New Roman"/>
              </a:rPr>
              <a:t>0.4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461616" y="538237"/>
            <a:ext cx="116839" cy="7289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50" spc="5" dirty="0">
                <a:latin typeface="Times New Roman"/>
                <a:cs typeface="Times New Roman"/>
              </a:rPr>
              <a:t>0.8</a:t>
            </a:r>
            <a:endParaRPr sz="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550" spc="5" dirty="0">
                <a:latin typeface="Times New Roman"/>
                <a:cs typeface="Times New Roman"/>
              </a:rPr>
              <a:t>0.6</a:t>
            </a:r>
            <a:endParaRPr sz="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550" spc="5" dirty="0">
                <a:latin typeface="Times New Roman"/>
                <a:cs typeface="Times New Roman"/>
              </a:rPr>
              <a:t>0.4</a:t>
            </a:r>
            <a:endParaRPr sz="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550" spc="5" dirty="0">
                <a:latin typeface="Times New Roman"/>
                <a:cs typeface="Times New Roman"/>
              </a:rPr>
              <a:t>0.2</a:t>
            </a:r>
            <a:endParaRPr sz="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50">
              <a:latin typeface="Times New Roman"/>
              <a:cs typeface="Times New Roman"/>
            </a:endParaRPr>
          </a:p>
          <a:p>
            <a:pPr marL="67310">
              <a:lnSpc>
                <a:spcPct val="100000"/>
              </a:lnSpc>
            </a:pPr>
            <a:r>
              <a:rPr sz="550" spc="5" dirty="0">
                <a:latin typeface="Times New Roman"/>
                <a:cs typeface="Times New Roman"/>
              </a:rPr>
              <a:t>0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461616" y="384400"/>
            <a:ext cx="116839" cy="11366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50" spc="5" dirty="0">
                <a:latin typeface="Times New Roman"/>
                <a:cs typeface="Times New Roman"/>
              </a:rPr>
              <a:t>1.0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461616" y="1738465"/>
            <a:ext cx="116839" cy="26733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50" spc="5" dirty="0">
                <a:latin typeface="Times New Roman"/>
                <a:cs typeface="Times New Roman"/>
              </a:rPr>
              <a:t>1.0</a:t>
            </a:r>
            <a:endParaRPr sz="55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550" spc="5" dirty="0">
                <a:latin typeface="Times New Roman"/>
                <a:cs typeface="Times New Roman"/>
              </a:rPr>
              <a:t>0.8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344941" y="631710"/>
            <a:ext cx="107314" cy="334010"/>
          </a:xfrm>
          <a:prstGeom prst="rect">
            <a:avLst/>
          </a:prstGeom>
        </p:spPr>
        <p:txBody>
          <a:bodyPr vert="vert270" wrap="square" lIns="0" tIns="8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550" dirty="0">
                <a:latin typeface="Times New Roman"/>
                <a:cs typeface="Times New Roman"/>
              </a:rPr>
              <a:t>Reliability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344949" y="1985774"/>
            <a:ext cx="107314" cy="334010"/>
          </a:xfrm>
          <a:prstGeom prst="rect">
            <a:avLst/>
          </a:prstGeom>
        </p:spPr>
        <p:txBody>
          <a:bodyPr vert="vert270" wrap="square" lIns="0" tIns="8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550" dirty="0">
                <a:latin typeface="Times New Roman"/>
                <a:cs typeface="Times New Roman"/>
              </a:rPr>
              <a:t>Reliability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1591678" y="448565"/>
            <a:ext cx="1566545" cy="663575"/>
          </a:xfrm>
          <a:custGeom>
            <a:avLst/>
            <a:gdLst/>
            <a:ahLst/>
            <a:cxnLst/>
            <a:rect l="l" t="t" r="r" b="b"/>
            <a:pathLst>
              <a:path w="1566545" h="663575">
                <a:moveTo>
                  <a:pt x="0" y="0"/>
                </a:moveTo>
                <a:lnTo>
                  <a:pt x="61776" y="10301"/>
                </a:lnTo>
                <a:lnTo>
                  <a:pt x="120765" y="21909"/>
                </a:lnTo>
                <a:lnTo>
                  <a:pt x="177101" y="34748"/>
                </a:lnTo>
                <a:lnTo>
                  <a:pt x="230916" y="48740"/>
                </a:lnTo>
                <a:lnTo>
                  <a:pt x="282344" y="63807"/>
                </a:lnTo>
                <a:lnTo>
                  <a:pt x="331520" y="79872"/>
                </a:lnTo>
                <a:lnTo>
                  <a:pt x="378578" y="96858"/>
                </a:lnTo>
                <a:lnTo>
                  <a:pt x="423650" y="114687"/>
                </a:lnTo>
                <a:lnTo>
                  <a:pt x="466871" y="133282"/>
                </a:lnTo>
                <a:lnTo>
                  <a:pt x="508374" y="152565"/>
                </a:lnTo>
                <a:lnTo>
                  <a:pt x="548293" y="172459"/>
                </a:lnTo>
                <a:lnTo>
                  <a:pt x="586763" y="192887"/>
                </a:lnTo>
                <a:lnTo>
                  <a:pt x="623916" y="213772"/>
                </a:lnTo>
                <a:lnTo>
                  <a:pt x="659887" y="235035"/>
                </a:lnTo>
                <a:lnTo>
                  <a:pt x="694809" y="256599"/>
                </a:lnTo>
                <a:lnTo>
                  <a:pt x="728817" y="278388"/>
                </a:lnTo>
                <a:lnTo>
                  <a:pt x="762043" y="300323"/>
                </a:lnTo>
                <a:lnTo>
                  <a:pt x="794622" y="322328"/>
                </a:lnTo>
                <a:lnTo>
                  <a:pt x="826687" y="344324"/>
                </a:lnTo>
                <a:lnTo>
                  <a:pt x="858372" y="366235"/>
                </a:lnTo>
                <a:lnTo>
                  <a:pt x="889812" y="387983"/>
                </a:lnTo>
                <a:lnTo>
                  <a:pt x="921139" y="409491"/>
                </a:lnTo>
                <a:lnTo>
                  <a:pt x="983991" y="451476"/>
                </a:lnTo>
                <a:lnTo>
                  <a:pt x="1048000" y="491572"/>
                </a:lnTo>
                <a:lnTo>
                  <a:pt x="1114235" y="529158"/>
                </a:lnTo>
                <a:lnTo>
                  <a:pt x="1148522" y="546817"/>
                </a:lnTo>
                <a:lnTo>
                  <a:pt x="1183766" y="563616"/>
                </a:lnTo>
                <a:lnTo>
                  <a:pt x="1220103" y="579479"/>
                </a:lnTo>
                <a:lnTo>
                  <a:pt x="1257664" y="594327"/>
                </a:lnTo>
                <a:lnTo>
                  <a:pt x="1296585" y="608084"/>
                </a:lnTo>
                <a:lnTo>
                  <a:pt x="1336999" y="620672"/>
                </a:lnTo>
                <a:lnTo>
                  <a:pt x="1379040" y="632013"/>
                </a:lnTo>
                <a:lnTo>
                  <a:pt x="1422842" y="642030"/>
                </a:lnTo>
                <a:lnTo>
                  <a:pt x="1468537" y="650647"/>
                </a:lnTo>
                <a:lnTo>
                  <a:pt x="1516261" y="657784"/>
                </a:lnTo>
                <a:lnTo>
                  <a:pt x="1566146" y="663366"/>
                </a:lnTo>
              </a:path>
            </a:pathLst>
          </a:custGeom>
          <a:ln w="769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591678" y="1802627"/>
            <a:ext cx="1612900" cy="668020"/>
          </a:xfrm>
          <a:custGeom>
            <a:avLst/>
            <a:gdLst/>
            <a:ahLst/>
            <a:cxnLst/>
            <a:rect l="l" t="t" r="r" b="b"/>
            <a:pathLst>
              <a:path w="1612900" h="668019">
                <a:moveTo>
                  <a:pt x="0" y="0"/>
                </a:moveTo>
                <a:lnTo>
                  <a:pt x="59497" y="2222"/>
                </a:lnTo>
                <a:lnTo>
                  <a:pt x="116601" y="5873"/>
                </a:lnTo>
                <a:lnTo>
                  <a:pt x="171434" y="10903"/>
                </a:lnTo>
                <a:lnTo>
                  <a:pt x="224118" y="17261"/>
                </a:lnTo>
                <a:lnTo>
                  <a:pt x="274776" y="24897"/>
                </a:lnTo>
                <a:lnTo>
                  <a:pt x="323530" y="33763"/>
                </a:lnTo>
                <a:lnTo>
                  <a:pt x="370504" y="43807"/>
                </a:lnTo>
                <a:lnTo>
                  <a:pt x="415820" y="54981"/>
                </a:lnTo>
                <a:lnTo>
                  <a:pt x="459600" y="67234"/>
                </a:lnTo>
                <a:lnTo>
                  <a:pt x="501968" y="80516"/>
                </a:lnTo>
                <a:lnTo>
                  <a:pt x="543045" y="94778"/>
                </a:lnTo>
                <a:lnTo>
                  <a:pt x="582955" y="109970"/>
                </a:lnTo>
                <a:lnTo>
                  <a:pt x="621819" y="126042"/>
                </a:lnTo>
                <a:lnTo>
                  <a:pt x="659761" y="142943"/>
                </a:lnTo>
                <a:lnTo>
                  <a:pt x="696904" y="160625"/>
                </a:lnTo>
                <a:lnTo>
                  <a:pt x="733369" y="179038"/>
                </a:lnTo>
                <a:lnTo>
                  <a:pt x="769280" y="198131"/>
                </a:lnTo>
                <a:lnTo>
                  <a:pt x="804759" y="217854"/>
                </a:lnTo>
                <a:lnTo>
                  <a:pt x="839928" y="238159"/>
                </a:lnTo>
                <a:lnTo>
                  <a:pt x="874911" y="258994"/>
                </a:lnTo>
                <a:lnTo>
                  <a:pt x="909830" y="280310"/>
                </a:lnTo>
                <a:lnTo>
                  <a:pt x="944808" y="302058"/>
                </a:lnTo>
                <a:lnTo>
                  <a:pt x="979966" y="324188"/>
                </a:lnTo>
                <a:lnTo>
                  <a:pt x="1015429" y="346648"/>
                </a:lnTo>
                <a:lnTo>
                  <a:pt x="1051318" y="369391"/>
                </a:lnTo>
                <a:lnTo>
                  <a:pt x="1087756" y="392366"/>
                </a:lnTo>
                <a:lnTo>
                  <a:pt x="1124866" y="415522"/>
                </a:lnTo>
                <a:lnTo>
                  <a:pt x="1162770" y="438811"/>
                </a:lnTo>
                <a:lnTo>
                  <a:pt x="1201591" y="462182"/>
                </a:lnTo>
                <a:lnTo>
                  <a:pt x="1241452" y="485586"/>
                </a:lnTo>
                <a:lnTo>
                  <a:pt x="1282474" y="508972"/>
                </a:lnTo>
                <a:lnTo>
                  <a:pt x="1324782" y="532291"/>
                </a:lnTo>
                <a:lnTo>
                  <a:pt x="1368497" y="555493"/>
                </a:lnTo>
                <a:lnTo>
                  <a:pt x="1413742" y="578529"/>
                </a:lnTo>
                <a:lnTo>
                  <a:pt x="1460640" y="601347"/>
                </a:lnTo>
                <a:lnTo>
                  <a:pt x="1509313" y="623899"/>
                </a:lnTo>
                <a:lnTo>
                  <a:pt x="1559884" y="646135"/>
                </a:lnTo>
                <a:lnTo>
                  <a:pt x="1612475" y="668004"/>
                </a:lnTo>
              </a:path>
            </a:pathLst>
          </a:custGeom>
          <a:ln w="769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593078" y="448565"/>
            <a:ext cx="1550035" cy="720090"/>
          </a:xfrm>
          <a:custGeom>
            <a:avLst/>
            <a:gdLst/>
            <a:ahLst/>
            <a:cxnLst/>
            <a:rect l="l" t="t" r="r" b="b"/>
            <a:pathLst>
              <a:path w="1550035" h="720090">
                <a:moveTo>
                  <a:pt x="0" y="0"/>
                </a:moveTo>
                <a:lnTo>
                  <a:pt x="34259" y="32844"/>
                </a:lnTo>
                <a:lnTo>
                  <a:pt x="68640" y="65220"/>
                </a:lnTo>
                <a:lnTo>
                  <a:pt x="103178" y="97103"/>
                </a:lnTo>
                <a:lnTo>
                  <a:pt x="137905" y="128470"/>
                </a:lnTo>
                <a:lnTo>
                  <a:pt x="172855" y="159298"/>
                </a:lnTo>
                <a:lnTo>
                  <a:pt x="208062" y="189564"/>
                </a:lnTo>
                <a:lnTo>
                  <a:pt x="243559" y="219243"/>
                </a:lnTo>
                <a:lnTo>
                  <a:pt x="279379" y="248313"/>
                </a:lnTo>
                <a:lnTo>
                  <a:pt x="315556" y="276750"/>
                </a:lnTo>
                <a:lnTo>
                  <a:pt x="352124" y="304531"/>
                </a:lnTo>
                <a:lnTo>
                  <a:pt x="389116" y="331632"/>
                </a:lnTo>
                <a:lnTo>
                  <a:pt x="426565" y="358030"/>
                </a:lnTo>
                <a:lnTo>
                  <a:pt x="464505" y="383701"/>
                </a:lnTo>
                <a:lnTo>
                  <a:pt x="502970" y="408623"/>
                </a:lnTo>
                <a:lnTo>
                  <a:pt x="541992" y="432771"/>
                </a:lnTo>
                <a:lnTo>
                  <a:pt x="581607" y="456122"/>
                </a:lnTo>
                <a:lnTo>
                  <a:pt x="621846" y="478653"/>
                </a:lnTo>
                <a:lnTo>
                  <a:pt x="662743" y="500340"/>
                </a:lnTo>
                <a:lnTo>
                  <a:pt x="704332" y="521160"/>
                </a:lnTo>
                <a:lnTo>
                  <a:pt x="746647" y="541089"/>
                </a:lnTo>
                <a:lnTo>
                  <a:pt x="789721" y="560105"/>
                </a:lnTo>
                <a:lnTo>
                  <a:pt x="833587" y="578183"/>
                </a:lnTo>
                <a:lnTo>
                  <a:pt x="878279" y="595301"/>
                </a:lnTo>
                <a:lnTo>
                  <a:pt x="923830" y="611434"/>
                </a:lnTo>
                <a:lnTo>
                  <a:pt x="970275" y="626560"/>
                </a:lnTo>
                <a:lnTo>
                  <a:pt x="1017645" y="640654"/>
                </a:lnTo>
                <a:lnTo>
                  <a:pt x="1065976" y="653694"/>
                </a:lnTo>
                <a:lnTo>
                  <a:pt x="1115299" y="665657"/>
                </a:lnTo>
                <a:lnTo>
                  <a:pt x="1165650" y="676518"/>
                </a:lnTo>
                <a:lnTo>
                  <a:pt x="1217061" y="686254"/>
                </a:lnTo>
                <a:lnTo>
                  <a:pt x="1269566" y="694842"/>
                </a:lnTo>
                <a:lnTo>
                  <a:pt x="1323198" y="702258"/>
                </a:lnTo>
                <a:lnTo>
                  <a:pt x="1377991" y="708480"/>
                </a:lnTo>
                <a:lnTo>
                  <a:pt x="1433979" y="713483"/>
                </a:lnTo>
                <a:lnTo>
                  <a:pt x="1491194" y="717245"/>
                </a:lnTo>
                <a:lnTo>
                  <a:pt x="1549670" y="719741"/>
                </a:lnTo>
              </a:path>
            </a:pathLst>
          </a:custGeom>
          <a:ln w="76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597162" y="1802627"/>
            <a:ext cx="1605915" cy="701675"/>
          </a:xfrm>
          <a:custGeom>
            <a:avLst/>
            <a:gdLst/>
            <a:ahLst/>
            <a:cxnLst/>
            <a:rect l="l" t="t" r="r" b="b"/>
            <a:pathLst>
              <a:path w="1605914" h="701675">
                <a:moveTo>
                  <a:pt x="0" y="0"/>
                </a:moveTo>
                <a:lnTo>
                  <a:pt x="57360" y="9664"/>
                </a:lnTo>
                <a:lnTo>
                  <a:pt x="112028" y="20299"/>
                </a:lnTo>
                <a:lnTo>
                  <a:pt x="164154" y="31860"/>
                </a:lnTo>
                <a:lnTo>
                  <a:pt x="213885" y="44306"/>
                </a:lnTo>
                <a:lnTo>
                  <a:pt x="261372" y="57591"/>
                </a:lnTo>
                <a:lnTo>
                  <a:pt x="306764" y="71674"/>
                </a:lnTo>
                <a:lnTo>
                  <a:pt x="350209" y="86511"/>
                </a:lnTo>
                <a:lnTo>
                  <a:pt x="391857" y="102060"/>
                </a:lnTo>
                <a:lnTo>
                  <a:pt x="431858" y="118276"/>
                </a:lnTo>
                <a:lnTo>
                  <a:pt x="470359" y="135116"/>
                </a:lnTo>
                <a:lnTo>
                  <a:pt x="507511" y="152538"/>
                </a:lnTo>
                <a:lnTo>
                  <a:pt x="543463" y="170499"/>
                </a:lnTo>
                <a:lnTo>
                  <a:pt x="578363" y="188954"/>
                </a:lnTo>
                <a:lnTo>
                  <a:pt x="612361" y="207862"/>
                </a:lnTo>
                <a:lnTo>
                  <a:pt x="645606" y="227178"/>
                </a:lnTo>
                <a:lnTo>
                  <a:pt x="678248" y="246860"/>
                </a:lnTo>
                <a:lnTo>
                  <a:pt x="742317" y="287148"/>
                </a:lnTo>
                <a:lnTo>
                  <a:pt x="805761" y="328381"/>
                </a:lnTo>
                <a:lnTo>
                  <a:pt x="837621" y="349244"/>
                </a:lnTo>
                <a:lnTo>
                  <a:pt x="869773" y="370213"/>
                </a:lnTo>
                <a:lnTo>
                  <a:pt x="902365" y="391246"/>
                </a:lnTo>
                <a:lnTo>
                  <a:pt x="935547" y="412300"/>
                </a:lnTo>
                <a:lnTo>
                  <a:pt x="969468" y="433330"/>
                </a:lnTo>
                <a:lnTo>
                  <a:pt x="1004277" y="454294"/>
                </a:lnTo>
                <a:lnTo>
                  <a:pt x="1040123" y="475149"/>
                </a:lnTo>
                <a:lnTo>
                  <a:pt x="1077156" y="495852"/>
                </a:lnTo>
                <a:lnTo>
                  <a:pt x="1115524" y="516359"/>
                </a:lnTo>
                <a:lnTo>
                  <a:pt x="1155376" y="536628"/>
                </a:lnTo>
                <a:lnTo>
                  <a:pt x="1196863" y="556614"/>
                </a:lnTo>
                <a:lnTo>
                  <a:pt x="1240133" y="576276"/>
                </a:lnTo>
                <a:lnTo>
                  <a:pt x="1285334" y="595569"/>
                </a:lnTo>
                <a:lnTo>
                  <a:pt x="1332618" y="614451"/>
                </a:lnTo>
                <a:lnTo>
                  <a:pt x="1382131" y="632879"/>
                </a:lnTo>
                <a:lnTo>
                  <a:pt x="1434025" y="650808"/>
                </a:lnTo>
                <a:lnTo>
                  <a:pt x="1488447" y="668197"/>
                </a:lnTo>
                <a:lnTo>
                  <a:pt x="1545548" y="685002"/>
                </a:lnTo>
                <a:lnTo>
                  <a:pt x="1605476" y="701180"/>
                </a:lnTo>
              </a:path>
            </a:pathLst>
          </a:custGeom>
          <a:ln w="769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1591678" y="448565"/>
            <a:ext cx="1586865" cy="760095"/>
          </a:xfrm>
          <a:custGeom>
            <a:avLst/>
            <a:gdLst/>
            <a:ahLst/>
            <a:cxnLst/>
            <a:rect l="l" t="t" r="r" b="b"/>
            <a:pathLst>
              <a:path w="1586864" h="760094">
                <a:moveTo>
                  <a:pt x="0" y="0"/>
                </a:moveTo>
                <a:lnTo>
                  <a:pt x="20741" y="52834"/>
                </a:lnTo>
                <a:lnTo>
                  <a:pt x="42710" y="103094"/>
                </a:lnTo>
                <a:lnTo>
                  <a:pt x="65879" y="150846"/>
                </a:lnTo>
                <a:lnTo>
                  <a:pt x="90216" y="196156"/>
                </a:lnTo>
                <a:lnTo>
                  <a:pt x="115692" y="239090"/>
                </a:lnTo>
                <a:lnTo>
                  <a:pt x="142278" y="279714"/>
                </a:lnTo>
                <a:lnTo>
                  <a:pt x="169943" y="318094"/>
                </a:lnTo>
                <a:lnTo>
                  <a:pt x="198658" y="354296"/>
                </a:lnTo>
                <a:lnTo>
                  <a:pt x="228393" y="388385"/>
                </a:lnTo>
                <a:lnTo>
                  <a:pt x="259118" y="420429"/>
                </a:lnTo>
                <a:lnTo>
                  <a:pt x="290803" y="450492"/>
                </a:lnTo>
                <a:lnTo>
                  <a:pt x="323419" y="478640"/>
                </a:lnTo>
                <a:lnTo>
                  <a:pt x="356935" y="504940"/>
                </a:lnTo>
                <a:lnTo>
                  <a:pt x="391322" y="529458"/>
                </a:lnTo>
                <a:lnTo>
                  <a:pt x="426550" y="552259"/>
                </a:lnTo>
                <a:lnTo>
                  <a:pt x="462589" y="573410"/>
                </a:lnTo>
                <a:lnTo>
                  <a:pt x="499410" y="592976"/>
                </a:lnTo>
                <a:lnTo>
                  <a:pt x="536982" y="611023"/>
                </a:lnTo>
                <a:lnTo>
                  <a:pt x="575275" y="627617"/>
                </a:lnTo>
                <a:lnTo>
                  <a:pt x="614261" y="642825"/>
                </a:lnTo>
                <a:lnTo>
                  <a:pt x="653909" y="656712"/>
                </a:lnTo>
                <a:lnTo>
                  <a:pt x="694189" y="669345"/>
                </a:lnTo>
                <a:lnTo>
                  <a:pt x="735071" y="680788"/>
                </a:lnTo>
                <a:lnTo>
                  <a:pt x="776526" y="691108"/>
                </a:lnTo>
                <a:lnTo>
                  <a:pt x="818524" y="700372"/>
                </a:lnTo>
                <a:lnTo>
                  <a:pt x="861035" y="708644"/>
                </a:lnTo>
                <a:lnTo>
                  <a:pt x="904029" y="715992"/>
                </a:lnTo>
                <a:lnTo>
                  <a:pt x="947476" y="722480"/>
                </a:lnTo>
                <a:lnTo>
                  <a:pt x="991347" y="728175"/>
                </a:lnTo>
                <a:lnTo>
                  <a:pt x="1035612" y="733142"/>
                </a:lnTo>
                <a:lnTo>
                  <a:pt x="1080240" y="737449"/>
                </a:lnTo>
                <a:lnTo>
                  <a:pt x="1125203" y="741160"/>
                </a:lnTo>
                <a:lnTo>
                  <a:pt x="1170470" y="744342"/>
                </a:lnTo>
                <a:lnTo>
                  <a:pt x="1216011" y="747060"/>
                </a:lnTo>
                <a:lnTo>
                  <a:pt x="1261797" y="749381"/>
                </a:lnTo>
                <a:lnTo>
                  <a:pt x="1307798" y="751371"/>
                </a:lnTo>
                <a:lnTo>
                  <a:pt x="1353984" y="753095"/>
                </a:lnTo>
                <a:lnTo>
                  <a:pt x="1400325" y="754619"/>
                </a:lnTo>
                <a:lnTo>
                  <a:pt x="1446792" y="756010"/>
                </a:lnTo>
                <a:lnTo>
                  <a:pt x="1493354" y="757333"/>
                </a:lnTo>
                <a:lnTo>
                  <a:pt x="1539982" y="758654"/>
                </a:lnTo>
                <a:lnTo>
                  <a:pt x="1586646" y="760039"/>
                </a:lnTo>
              </a:path>
            </a:pathLst>
          </a:custGeom>
          <a:ln w="769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1591678" y="1802627"/>
            <a:ext cx="1619885" cy="742315"/>
          </a:xfrm>
          <a:custGeom>
            <a:avLst/>
            <a:gdLst/>
            <a:ahLst/>
            <a:cxnLst/>
            <a:rect l="l" t="t" r="r" b="b"/>
            <a:pathLst>
              <a:path w="1619885" h="742314">
                <a:moveTo>
                  <a:pt x="0" y="0"/>
                </a:moveTo>
                <a:lnTo>
                  <a:pt x="49897" y="21954"/>
                </a:lnTo>
                <a:lnTo>
                  <a:pt x="97506" y="44388"/>
                </a:lnTo>
                <a:lnTo>
                  <a:pt x="142961" y="67252"/>
                </a:lnTo>
                <a:lnTo>
                  <a:pt x="186400" y="90492"/>
                </a:lnTo>
                <a:lnTo>
                  <a:pt x="227957" y="114057"/>
                </a:lnTo>
                <a:lnTo>
                  <a:pt x="267770" y="137896"/>
                </a:lnTo>
                <a:lnTo>
                  <a:pt x="305975" y="161957"/>
                </a:lnTo>
                <a:lnTo>
                  <a:pt x="342706" y="186188"/>
                </a:lnTo>
                <a:lnTo>
                  <a:pt x="378102" y="210536"/>
                </a:lnTo>
                <a:lnTo>
                  <a:pt x="412297" y="234951"/>
                </a:lnTo>
                <a:lnTo>
                  <a:pt x="445427" y="259380"/>
                </a:lnTo>
                <a:lnTo>
                  <a:pt x="477630" y="283772"/>
                </a:lnTo>
                <a:lnTo>
                  <a:pt x="509040" y="308076"/>
                </a:lnTo>
                <a:lnTo>
                  <a:pt x="539794" y="332238"/>
                </a:lnTo>
                <a:lnTo>
                  <a:pt x="570028" y="356207"/>
                </a:lnTo>
                <a:lnTo>
                  <a:pt x="599879" y="379933"/>
                </a:lnTo>
                <a:lnTo>
                  <a:pt x="629482" y="403362"/>
                </a:lnTo>
                <a:lnTo>
                  <a:pt x="688488" y="449124"/>
                </a:lnTo>
                <a:lnTo>
                  <a:pt x="748137" y="493081"/>
                </a:lnTo>
                <a:lnTo>
                  <a:pt x="809516" y="534817"/>
                </a:lnTo>
                <a:lnTo>
                  <a:pt x="873715" y="573919"/>
                </a:lnTo>
                <a:lnTo>
                  <a:pt x="907211" y="592352"/>
                </a:lnTo>
                <a:lnTo>
                  <a:pt x="941822" y="609971"/>
                </a:lnTo>
                <a:lnTo>
                  <a:pt x="977681" y="626725"/>
                </a:lnTo>
                <a:lnTo>
                  <a:pt x="1014925" y="642561"/>
                </a:lnTo>
                <a:lnTo>
                  <a:pt x="1053691" y="657428"/>
                </a:lnTo>
                <a:lnTo>
                  <a:pt x="1094115" y="671274"/>
                </a:lnTo>
                <a:lnTo>
                  <a:pt x="1136332" y="684047"/>
                </a:lnTo>
                <a:lnTo>
                  <a:pt x="1180479" y="695695"/>
                </a:lnTo>
                <a:lnTo>
                  <a:pt x="1226691" y="706166"/>
                </a:lnTo>
                <a:lnTo>
                  <a:pt x="1275106" y="715410"/>
                </a:lnTo>
                <a:lnTo>
                  <a:pt x="1325858" y="723373"/>
                </a:lnTo>
                <a:lnTo>
                  <a:pt x="1379084" y="730005"/>
                </a:lnTo>
                <a:lnTo>
                  <a:pt x="1434921" y="735253"/>
                </a:lnTo>
                <a:lnTo>
                  <a:pt x="1493504" y="739066"/>
                </a:lnTo>
                <a:lnTo>
                  <a:pt x="1554969" y="741392"/>
                </a:lnTo>
                <a:lnTo>
                  <a:pt x="1619452" y="742178"/>
                </a:lnTo>
              </a:path>
            </a:pathLst>
          </a:custGeom>
          <a:ln w="7692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1996155" y="1077002"/>
            <a:ext cx="81915" cy="48895"/>
          </a:xfrm>
          <a:custGeom>
            <a:avLst/>
            <a:gdLst/>
            <a:ahLst/>
            <a:cxnLst/>
            <a:rect l="l" t="t" r="r" b="b"/>
            <a:pathLst>
              <a:path w="81914" h="48894">
                <a:moveTo>
                  <a:pt x="0" y="48336"/>
                </a:moveTo>
                <a:lnTo>
                  <a:pt x="25891" y="40381"/>
                </a:lnTo>
                <a:lnTo>
                  <a:pt x="48384" y="28829"/>
                </a:lnTo>
                <a:lnTo>
                  <a:pt x="67125" y="14947"/>
                </a:lnTo>
                <a:lnTo>
                  <a:pt x="81758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064506" y="1055987"/>
            <a:ext cx="31115" cy="33655"/>
          </a:xfrm>
          <a:custGeom>
            <a:avLst/>
            <a:gdLst/>
            <a:ahLst/>
            <a:cxnLst/>
            <a:rect l="l" t="t" r="r" b="b"/>
            <a:pathLst>
              <a:path w="31114" h="33655">
                <a:moveTo>
                  <a:pt x="30798" y="0"/>
                </a:moveTo>
                <a:lnTo>
                  <a:pt x="0" y="16307"/>
                </a:lnTo>
                <a:lnTo>
                  <a:pt x="6782" y="18564"/>
                </a:lnTo>
                <a:lnTo>
                  <a:pt x="12466" y="22151"/>
                </a:lnTo>
                <a:lnTo>
                  <a:pt x="17051" y="27067"/>
                </a:lnTo>
                <a:lnTo>
                  <a:pt x="20537" y="33314"/>
                </a:lnTo>
                <a:lnTo>
                  <a:pt x="3079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229169" y="2333114"/>
            <a:ext cx="89535" cy="32384"/>
          </a:xfrm>
          <a:custGeom>
            <a:avLst/>
            <a:gdLst/>
            <a:ahLst/>
            <a:cxnLst/>
            <a:rect l="l" t="t" r="r" b="b"/>
            <a:pathLst>
              <a:path w="89535" h="32385">
                <a:moveTo>
                  <a:pt x="0" y="31875"/>
                </a:moveTo>
                <a:lnTo>
                  <a:pt x="26931" y="29001"/>
                </a:lnTo>
                <a:lnTo>
                  <a:pt x="51211" y="21946"/>
                </a:lnTo>
                <a:lnTo>
                  <a:pt x="72252" y="11887"/>
                </a:lnTo>
                <a:lnTo>
                  <a:pt x="89465" y="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306366" y="2315800"/>
            <a:ext cx="33655" cy="31115"/>
          </a:xfrm>
          <a:custGeom>
            <a:avLst/>
            <a:gdLst/>
            <a:ahLst/>
            <a:cxnLst/>
            <a:rect l="l" t="t" r="r" b="b"/>
            <a:pathLst>
              <a:path w="33655" h="31114">
                <a:moveTo>
                  <a:pt x="33352" y="0"/>
                </a:moveTo>
                <a:lnTo>
                  <a:pt x="0" y="10145"/>
                </a:lnTo>
                <a:lnTo>
                  <a:pt x="6232" y="13652"/>
                </a:lnTo>
                <a:lnTo>
                  <a:pt x="11129" y="18253"/>
                </a:lnTo>
                <a:lnTo>
                  <a:pt x="14692" y="23950"/>
                </a:lnTo>
                <a:lnTo>
                  <a:pt x="16922" y="30744"/>
                </a:lnTo>
                <a:lnTo>
                  <a:pt x="3335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096774" y="510647"/>
            <a:ext cx="77470" cy="55880"/>
          </a:xfrm>
          <a:custGeom>
            <a:avLst/>
            <a:gdLst/>
            <a:ahLst/>
            <a:cxnLst/>
            <a:rect l="l" t="t" r="r" b="b"/>
            <a:pathLst>
              <a:path w="77469" h="55879">
                <a:moveTo>
                  <a:pt x="77196" y="0"/>
                </a:moveTo>
                <a:lnTo>
                  <a:pt x="52106" y="10197"/>
                </a:lnTo>
                <a:lnTo>
                  <a:pt x="30715" y="23680"/>
                </a:lnTo>
                <a:lnTo>
                  <a:pt x="13265" y="39156"/>
                </a:lnTo>
                <a:lnTo>
                  <a:pt x="0" y="55328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081297" y="554353"/>
            <a:ext cx="29845" cy="34290"/>
          </a:xfrm>
          <a:custGeom>
            <a:avLst/>
            <a:gdLst/>
            <a:ahLst/>
            <a:cxnLst/>
            <a:rect l="l" t="t" r="r" b="b"/>
            <a:pathLst>
              <a:path w="29844" h="34290">
                <a:moveTo>
                  <a:pt x="7299" y="0"/>
                </a:moveTo>
                <a:lnTo>
                  <a:pt x="0" y="34083"/>
                </a:lnTo>
                <a:lnTo>
                  <a:pt x="29252" y="15130"/>
                </a:lnTo>
                <a:lnTo>
                  <a:pt x="22298" y="13480"/>
                </a:lnTo>
                <a:lnTo>
                  <a:pt x="16320" y="10409"/>
                </a:lnTo>
                <a:lnTo>
                  <a:pt x="11320" y="5916"/>
                </a:lnTo>
                <a:lnTo>
                  <a:pt x="72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105173" y="1788059"/>
            <a:ext cx="77470" cy="55880"/>
          </a:xfrm>
          <a:custGeom>
            <a:avLst/>
            <a:gdLst/>
            <a:ahLst/>
            <a:cxnLst/>
            <a:rect l="l" t="t" r="r" b="b"/>
            <a:pathLst>
              <a:path w="77469" h="55880">
                <a:moveTo>
                  <a:pt x="77189" y="0"/>
                </a:moveTo>
                <a:lnTo>
                  <a:pt x="52099" y="10197"/>
                </a:lnTo>
                <a:lnTo>
                  <a:pt x="30711" y="23680"/>
                </a:lnTo>
                <a:lnTo>
                  <a:pt x="13264" y="39156"/>
                </a:lnTo>
                <a:lnTo>
                  <a:pt x="0" y="55328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089697" y="1831765"/>
            <a:ext cx="29845" cy="34290"/>
          </a:xfrm>
          <a:custGeom>
            <a:avLst/>
            <a:gdLst/>
            <a:ahLst/>
            <a:cxnLst/>
            <a:rect l="l" t="t" r="r" b="b"/>
            <a:pathLst>
              <a:path w="29844" h="34289">
                <a:moveTo>
                  <a:pt x="7299" y="0"/>
                </a:moveTo>
                <a:lnTo>
                  <a:pt x="0" y="34083"/>
                </a:lnTo>
                <a:lnTo>
                  <a:pt x="29245" y="15130"/>
                </a:lnTo>
                <a:lnTo>
                  <a:pt x="22291" y="13480"/>
                </a:lnTo>
                <a:lnTo>
                  <a:pt x="16316" y="10409"/>
                </a:lnTo>
                <a:lnTo>
                  <a:pt x="11319" y="5916"/>
                </a:lnTo>
                <a:lnTo>
                  <a:pt x="729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198516" y="704116"/>
            <a:ext cx="232410" cy="170180"/>
          </a:xfrm>
          <a:custGeom>
            <a:avLst/>
            <a:gdLst/>
            <a:ahLst/>
            <a:cxnLst/>
            <a:rect l="l" t="t" r="r" b="b"/>
            <a:pathLst>
              <a:path w="232410" h="170180">
                <a:moveTo>
                  <a:pt x="232152" y="0"/>
                </a:moveTo>
                <a:lnTo>
                  <a:pt x="191617" y="10873"/>
                </a:lnTo>
                <a:lnTo>
                  <a:pt x="148105" y="31355"/>
                </a:lnTo>
                <a:lnTo>
                  <a:pt x="104402" y="59470"/>
                </a:lnTo>
                <a:lnTo>
                  <a:pt x="63293" y="93244"/>
                </a:lnTo>
                <a:lnTo>
                  <a:pt x="27564" y="130702"/>
                </a:lnTo>
                <a:lnTo>
                  <a:pt x="0" y="169870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184955" y="863079"/>
            <a:ext cx="27940" cy="34925"/>
          </a:xfrm>
          <a:custGeom>
            <a:avLst/>
            <a:gdLst/>
            <a:ahLst/>
            <a:cxnLst/>
            <a:rect l="l" t="t" r="r" b="b"/>
            <a:pathLst>
              <a:path w="27939" h="34925">
                <a:moveTo>
                  <a:pt x="4445" y="0"/>
                </a:moveTo>
                <a:lnTo>
                  <a:pt x="0" y="34567"/>
                </a:lnTo>
                <a:lnTo>
                  <a:pt x="27575" y="13253"/>
                </a:lnTo>
                <a:lnTo>
                  <a:pt x="20505" y="12186"/>
                </a:lnTo>
                <a:lnTo>
                  <a:pt x="14294" y="9620"/>
                </a:lnTo>
                <a:lnTo>
                  <a:pt x="8941" y="5558"/>
                </a:lnTo>
                <a:lnTo>
                  <a:pt x="444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360994" y="1940683"/>
            <a:ext cx="200025" cy="133350"/>
          </a:xfrm>
          <a:custGeom>
            <a:avLst/>
            <a:gdLst/>
            <a:ahLst/>
            <a:cxnLst/>
            <a:rect l="l" t="t" r="r" b="b"/>
            <a:pathLst>
              <a:path w="200025" h="133350">
                <a:moveTo>
                  <a:pt x="199484" y="0"/>
                </a:moveTo>
                <a:lnTo>
                  <a:pt x="153776" y="10053"/>
                </a:lnTo>
                <a:lnTo>
                  <a:pt x="109271" y="27686"/>
                </a:lnTo>
                <a:lnTo>
                  <a:pt x="67672" y="53604"/>
                </a:lnTo>
                <a:lnTo>
                  <a:pt x="30680" y="88513"/>
                </a:lnTo>
                <a:lnTo>
                  <a:pt x="0" y="133117"/>
                </a:lnTo>
              </a:path>
            </a:pathLst>
          </a:custGeom>
          <a:ln w="384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347995" y="2063109"/>
            <a:ext cx="27305" cy="34925"/>
          </a:xfrm>
          <a:custGeom>
            <a:avLst/>
            <a:gdLst/>
            <a:ahLst/>
            <a:cxnLst/>
            <a:rect l="l" t="t" r="r" b="b"/>
            <a:pathLst>
              <a:path w="27305" h="34925">
                <a:moveTo>
                  <a:pt x="3638" y="0"/>
                </a:moveTo>
                <a:lnTo>
                  <a:pt x="0" y="34667"/>
                </a:lnTo>
                <a:lnTo>
                  <a:pt x="27068" y="12714"/>
                </a:lnTo>
                <a:lnTo>
                  <a:pt x="19978" y="11812"/>
                </a:lnTo>
                <a:lnTo>
                  <a:pt x="13709" y="9391"/>
                </a:lnTo>
                <a:lnTo>
                  <a:pt x="8261" y="5454"/>
                </a:lnTo>
                <a:lnTo>
                  <a:pt x="363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 txBox="1"/>
          <p:nvPr/>
        </p:nvSpPr>
        <p:spPr>
          <a:xfrm>
            <a:off x="2175723" y="447493"/>
            <a:ext cx="812165" cy="11366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50" dirty="0">
                <a:latin typeface="Times New Roman"/>
                <a:cs typeface="Times New Roman"/>
              </a:rPr>
              <a:t>Two</a:t>
            </a:r>
            <a:r>
              <a:rPr sz="550" spc="-5" dirty="0">
                <a:latin typeface="Times New Roman"/>
                <a:cs typeface="Times New Roman"/>
              </a:rPr>
              <a:t> </a:t>
            </a:r>
            <a:r>
              <a:rPr sz="550" spc="0" dirty="0">
                <a:latin typeface="Times New Roman"/>
                <a:cs typeface="Times New Roman"/>
              </a:rPr>
              <a:t>in</a:t>
            </a:r>
            <a:r>
              <a:rPr sz="550" spc="-5" dirty="0">
                <a:latin typeface="Times New Roman"/>
                <a:cs typeface="Times New Roman"/>
              </a:rPr>
              <a:t> </a:t>
            </a:r>
            <a:r>
              <a:rPr sz="550" spc="0" dirty="0">
                <a:latin typeface="Times New Roman"/>
                <a:cs typeface="Times New Roman"/>
              </a:rPr>
              <a:t>parallel</a:t>
            </a:r>
            <a:r>
              <a:rPr sz="550" spc="-5" dirty="0">
                <a:latin typeface="Times New Roman"/>
                <a:cs typeface="Times New Roman"/>
              </a:rPr>
              <a:t> </a:t>
            </a:r>
            <a:r>
              <a:rPr sz="550" spc="5" dirty="0">
                <a:latin typeface="Times New Roman"/>
                <a:cs typeface="Times New Roman"/>
              </a:rPr>
              <a:t>2</a:t>
            </a:r>
            <a:r>
              <a:rPr sz="550" i="1" spc="5" dirty="0">
                <a:latin typeface="Times New Roman"/>
                <a:cs typeface="Times New Roman"/>
              </a:rPr>
              <a:t>e</a:t>
            </a:r>
            <a:r>
              <a:rPr sz="550" i="1" spc="-65" dirty="0">
                <a:latin typeface="Times New Roman"/>
                <a:cs typeface="Times New Roman"/>
              </a:rPr>
              <a:t> </a:t>
            </a:r>
            <a:r>
              <a:rPr sz="600" spc="44" baseline="27777" dirty="0">
                <a:latin typeface="Times New Roman"/>
                <a:cs typeface="Times New Roman"/>
              </a:rPr>
              <a:t>–t</a:t>
            </a:r>
            <a:r>
              <a:rPr sz="600" spc="-30" baseline="27777" dirty="0">
                <a:latin typeface="Times New Roman"/>
                <a:cs typeface="Times New Roman"/>
              </a:rPr>
              <a:t> </a:t>
            </a:r>
            <a:r>
              <a:rPr sz="550" spc="5" dirty="0">
                <a:latin typeface="Times New Roman"/>
                <a:cs typeface="Times New Roman"/>
              </a:rPr>
              <a:t>–</a:t>
            </a:r>
            <a:r>
              <a:rPr sz="550" spc="75" dirty="0">
                <a:latin typeface="Times New Roman"/>
                <a:cs typeface="Times New Roman"/>
              </a:rPr>
              <a:t> </a:t>
            </a:r>
            <a:r>
              <a:rPr sz="550" i="1" spc="5" dirty="0">
                <a:latin typeface="Times New Roman"/>
                <a:cs typeface="Times New Roman"/>
              </a:rPr>
              <a:t>e</a:t>
            </a:r>
            <a:r>
              <a:rPr sz="550" i="1" spc="-65" dirty="0">
                <a:latin typeface="Times New Roman"/>
                <a:cs typeface="Times New Roman"/>
              </a:rPr>
              <a:t> </a:t>
            </a:r>
            <a:r>
              <a:rPr sz="600" i="1" spc="37" baseline="27777" dirty="0">
                <a:latin typeface="Times New Roman"/>
                <a:cs typeface="Times New Roman"/>
              </a:rPr>
              <a:t>–</a:t>
            </a:r>
            <a:r>
              <a:rPr sz="600" spc="37" baseline="27777" dirty="0">
                <a:latin typeface="Times New Roman"/>
                <a:cs typeface="Times New Roman"/>
              </a:rPr>
              <a:t>2t</a:t>
            </a:r>
            <a:endParaRPr sz="600" baseline="27777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663670" y="991778"/>
            <a:ext cx="328295" cy="19812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5"/>
              </a:spcBef>
            </a:pPr>
            <a:r>
              <a:rPr sz="550" dirty="0">
                <a:latin typeface="Times New Roman"/>
                <a:cs typeface="Times New Roman"/>
              </a:rPr>
              <a:t>Two </a:t>
            </a:r>
            <a:r>
              <a:rPr sz="550" spc="0" dirty="0">
                <a:latin typeface="Times New Roman"/>
                <a:cs typeface="Times New Roman"/>
              </a:rPr>
              <a:t>in  series</a:t>
            </a:r>
            <a:r>
              <a:rPr sz="550" spc="-40" dirty="0">
                <a:latin typeface="Times New Roman"/>
                <a:cs typeface="Times New Roman"/>
              </a:rPr>
              <a:t> </a:t>
            </a:r>
            <a:r>
              <a:rPr sz="550" i="1" spc="5" dirty="0">
                <a:latin typeface="Times New Roman"/>
                <a:cs typeface="Times New Roman"/>
              </a:rPr>
              <a:t>e</a:t>
            </a:r>
            <a:r>
              <a:rPr sz="550" i="1" spc="-85" dirty="0">
                <a:latin typeface="Times New Roman"/>
                <a:cs typeface="Times New Roman"/>
              </a:rPr>
              <a:t> </a:t>
            </a:r>
            <a:r>
              <a:rPr sz="600" i="1" spc="37" baseline="27777" dirty="0">
                <a:latin typeface="Times New Roman"/>
                <a:cs typeface="Times New Roman"/>
              </a:rPr>
              <a:t>–</a:t>
            </a:r>
            <a:r>
              <a:rPr sz="600" spc="37" baseline="27777" dirty="0">
                <a:latin typeface="Times New Roman"/>
                <a:cs typeface="Times New Roman"/>
              </a:rPr>
              <a:t>2t</a:t>
            </a:r>
            <a:endParaRPr sz="600" baseline="27777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680006" y="2309088"/>
            <a:ext cx="546735" cy="11366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50" dirty="0">
                <a:latin typeface="Times New Roman"/>
                <a:cs typeface="Times New Roman"/>
              </a:rPr>
              <a:t>Two </a:t>
            </a:r>
            <a:r>
              <a:rPr sz="550" spc="0" dirty="0">
                <a:latin typeface="Times New Roman"/>
                <a:cs typeface="Times New Roman"/>
              </a:rPr>
              <a:t>in series </a:t>
            </a:r>
            <a:r>
              <a:rPr sz="550" i="1" spc="5" dirty="0">
                <a:latin typeface="Times New Roman"/>
                <a:cs typeface="Times New Roman"/>
              </a:rPr>
              <a:t>e</a:t>
            </a:r>
            <a:r>
              <a:rPr sz="550" i="1" spc="-100" dirty="0">
                <a:latin typeface="Times New Roman"/>
                <a:cs typeface="Times New Roman"/>
              </a:rPr>
              <a:t> </a:t>
            </a:r>
            <a:r>
              <a:rPr sz="600" i="1" spc="44" baseline="27777" dirty="0">
                <a:latin typeface="Times New Roman"/>
                <a:cs typeface="Times New Roman"/>
              </a:rPr>
              <a:t>–</a:t>
            </a:r>
            <a:r>
              <a:rPr sz="600" spc="44" baseline="27777" dirty="0">
                <a:latin typeface="Times New Roman"/>
                <a:cs typeface="Times New Roman"/>
              </a:rPr>
              <a:t>t</a:t>
            </a:r>
            <a:r>
              <a:rPr sz="375" spc="44" baseline="77777" dirty="0">
                <a:latin typeface="Times New Roman"/>
                <a:cs typeface="Times New Roman"/>
              </a:rPr>
              <a:t>2</a:t>
            </a:r>
            <a:endParaRPr sz="375" baseline="77777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2435791" y="642879"/>
            <a:ext cx="572135" cy="11366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50" spc="5" dirty="0">
                <a:latin typeface="Times New Roman"/>
                <a:cs typeface="Times New Roman"/>
              </a:rPr>
              <a:t>Single</a:t>
            </a:r>
            <a:r>
              <a:rPr sz="550" spc="-30" dirty="0">
                <a:latin typeface="Times New Roman"/>
                <a:cs typeface="Times New Roman"/>
              </a:rPr>
              <a:t> </a:t>
            </a:r>
            <a:r>
              <a:rPr sz="550" spc="5" dirty="0">
                <a:latin typeface="Times New Roman"/>
                <a:cs typeface="Times New Roman"/>
              </a:rPr>
              <a:t>element</a:t>
            </a:r>
            <a:r>
              <a:rPr sz="550" spc="-30" dirty="0">
                <a:latin typeface="Times New Roman"/>
                <a:cs typeface="Times New Roman"/>
              </a:rPr>
              <a:t> </a:t>
            </a:r>
            <a:r>
              <a:rPr sz="550" i="1" spc="5" dirty="0">
                <a:latin typeface="Times New Roman"/>
                <a:cs typeface="Times New Roman"/>
              </a:rPr>
              <a:t>e</a:t>
            </a:r>
            <a:r>
              <a:rPr sz="550" i="1" spc="-80" dirty="0">
                <a:latin typeface="Times New Roman"/>
                <a:cs typeface="Times New Roman"/>
              </a:rPr>
              <a:t> </a:t>
            </a:r>
            <a:r>
              <a:rPr sz="600" i="1" spc="44" baseline="27777" dirty="0">
                <a:latin typeface="Times New Roman"/>
                <a:cs typeface="Times New Roman"/>
              </a:rPr>
              <a:t>–</a:t>
            </a:r>
            <a:r>
              <a:rPr sz="600" spc="44" baseline="27777" dirty="0">
                <a:latin typeface="Times New Roman"/>
                <a:cs typeface="Times New Roman"/>
              </a:rPr>
              <a:t>t</a:t>
            </a:r>
            <a:endParaRPr sz="600" baseline="27777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184117" y="1724905"/>
            <a:ext cx="1020444" cy="26797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50" dirty="0">
                <a:latin typeface="Times New Roman"/>
                <a:cs typeface="Times New Roman"/>
              </a:rPr>
              <a:t>Two </a:t>
            </a:r>
            <a:r>
              <a:rPr sz="550" spc="0" dirty="0">
                <a:latin typeface="Times New Roman"/>
                <a:cs typeface="Times New Roman"/>
              </a:rPr>
              <a:t>in parallel </a:t>
            </a:r>
            <a:r>
              <a:rPr sz="550" spc="5" dirty="0">
                <a:latin typeface="Times New Roman"/>
                <a:cs typeface="Times New Roman"/>
              </a:rPr>
              <a:t>2</a:t>
            </a:r>
            <a:r>
              <a:rPr sz="550" i="1" spc="5" dirty="0">
                <a:latin typeface="Times New Roman"/>
                <a:cs typeface="Times New Roman"/>
              </a:rPr>
              <a:t>e </a:t>
            </a:r>
            <a:r>
              <a:rPr sz="600" i="1" spc="22" baseline="27777" dirty="0">
                <a:latin typeface="Times New Roman"/>
                <a:cs typeface="Times New Roman"/>
              </a:rPr>
              <a:t>–</a:t>
            </a:r>
            <a:r>
              <a:rPr sz="600" spc="22" baseline="27777" dirty="0">
                <a:latin typeface="Times New Roman"/>
                <a:cs typeface="Times New Roman"/>
              </a:rPr>
              <a:t>t</a:t>
            </a:r>
            <a:r>
              <a:rPr sz="375" spc="22" baseline="77777" dirty="0">
                <a:latin typeface="Times New Roman"/>
                <a:cs typeface="Times New Roman"/>
              </a:rPr>
              <a:t>2</a:t>
            </a:r>
            <a:r>
              <a:rPr sz="600" spc="22" baseline="27777" dirty="0">
                <a:latin typeface="Times New Roman"/>
                <a:cs typeface="Times New Roman"/>
              </a:rPr>
              <a:t>/2 </a:t>
            </a:r>
            <a:r>
              <a:rPr sz="550" spc="5" dirty="0">
                <a:latin typeface="Times New Roman"/>
                <a:cs typeface="Times New Roman"/>
              </a:rPr>
              <a:t>– </a:t>
            </a:r>
            <a:r>
              <a:rPr sz="550" i="1" spc="5" dirty="0">
                <a:latin typeface="Times New Roman"/>
                <a:cs typeface="Times New Roman"/>
              </a:rPr>
              <a:t>e</a:t>
            </a:r>
            <a:r>
              <a:rPr sz="550" i="1" spc="-100" dirty="0">
                <a:latin typeface="Times New Roman"/>
                <a:cs typeface="Times New Roman"/>
              </a:rPr>
              <a:t> </a:t>
            </a:r>
            <a:r>
              <a:rPr sz="600" i="1" spc="44" baseline="27777" dirty="0">
                <a:latin typeface="Times New Roman"/>
                <a:cs typeface="Times New Roman"/>
              </a:rPr>
              <a:t>–</a:t>
            </a:r>
            <a:r>
              <a:rPr sz="600" spc="44" baseline="27777" dirty="0">
                <a:latin typeface="Times New Roman"/>
                <a:cs typeface="Times New Roman"/>
              </a:rPr>
              <a:t>t</a:t>
            </a:r>
            <a:r>
              <a:rPr sz="375" spc="44" baseline="77777" dirty="0">
                <a:latin typeface="Times New Roman"/>
                <a:cs typeface="Times New Roman"/>
              </a:rPr>
              <a:t>2</a:t>
            </a:r>
            <a:endParaRPr sz="375" baseline="77777">
              <a:latin typeface="Times New Roman"/>
              <a:cs typeface="Times New Roman"/>
            </a:endParaRPr>
          </a:p>
          <a:p>
            <a:pPr marL="401955">
              <a:lnSpc>
                <a:spcPct val="100000"/>
              </a:lnSpc>
              <a:spcBef>
                <a:spcPts val="555"/>
              </a:spcBef>
            </a:pPr>
            <a:r>
              <a:rPr sz="550" spc="5" dirty="0">
                <a:latin typeface="Times New Roman"/>
                <a:cs typeface="Times New Roman"/>
              </a:rPr>
              <a:t>Single</a:t>
            </a:r>
            <a:r>
              <a:rPr sz="550" spc="-30" dirty="0">
                <a:latin typeface="Times New Roman"/>
                <a:cs typeface="Times New Roman"/>
              </a:rPr>
              <a:t> </a:t>
            </a:r>
            <a:r>
              <a:rPr sz="550" spc="5" dirty="0">
                <a:latin typeface="Times New Roman"/>
                <a:cs typeface="Times New Roman"/>
              </a:rPr>
              <a:t>element</a:t>
            </a:r>
            <a:r>
              <a:rPr sz="550" spc="-30" dirty="0">
                <a:latin typeface="Times New Roman"/>
                <a:cs typeface="Times New Roman"/>
              </a:rPr>
              <a:t> </a:t>
            </a:r>
            <a:r>
              <a:rPr sz="550" i="1" spc="5" dirty="0">
                <a:latin typeface="Times New Roman"/>
                <a:cs typeface="Times New Roman"/>
              </a:rPr>
              <a:t>e</a:t>
            </a:r>
            <a:r>
              <a:rPr sz="550" i="1" spc="-80" dirty="0">
                <a:latin typeface="Times New Roman"/>
                <a:cs typeface="Times New Roman"/>
              </a:rPr>
              <a:t> </a:t>
            </a:r>
            <a:r>
              <a:rPr sz="600" i="1" spc="22" baseline="27777" dirty="0">
                <a:latin typeface="Times New Roman"/>
                <a:cs typeface="Times New Roman"/>
              </a:rPr>
              <a:t>–</a:t>
            </a:r>
            <a:r>
              <a:rPr sz="600" spc="22" baseline="27777" dirty="0">
                <a:latin typeface="Times New Roman"/>
                <a:cs typeface="Times New Roman"/>
              </a:rPr>
              <a:t>t</a:t>
            </a:r>
            <a:r>
              <a:rPr sz="375" spc="22" baseline="77777" dirty="0">
                <a:latin typeface="Times New Roman"/>
                <a:cs typeface="Times New Roman"/>
              </a:rPr>
              <a:t>2</a:t>
            </a:r>
            <a:r>
              <a:rPr sz="600" spc="22" baseline="27777" dirty="0">
                <a:latin typeface="Times New Roman"/>
                <a:cs typeface="Times New Roman"/>
              </a:rPr>
              <a:t>/2</a:t>
            </a:r>
            <a:endParaRPr sz="600" baseline="27777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1917221" y="1195703"/>
            <a:ext cx="775970" cy="37211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  <a:tabLst>
                <a:tab pos="396875" algn="l"/>
              </a:tabLst>
            </a:pPr>
            <a:r>
              <a:rPr sz="550" spc="5" dirty="0">
                <a:latin typeface="Times New Roman"/>
                <a:cs typeface="Times New Roman"/>
              </a:rPr>
              <a:t>0.5	1.0</a:t>
            </a:r>
            <a:endParaRPr sz="550">
              <a:latin typeface="Times New Roman"/>
              <a:cs typeface="Times New Roman"/>
            </a:endParaRPr>
          </a:p>
          <a:p>
            <a:pPr marL="43180">
              <a:lnSpc>
                <a:spcPct val="100000"/>
              </a:lnSpc>
              <a:spcBef>
                <a:spcPts val="170"/>
              </a:spcBef>
            </a:pPr>
            <a:r>
              <a:rPr sz="550" spc="5" dirty="0">
                <a:latin typeface="Times New Roman"/>
                <a:cs typeface="Times New Roman"/>
              </a:rPr>
              <a:t>Normalized time  </a:t>
            </a:r>
            <a:r>
              <a:rPr sz="550" spc="100" dirty="0">
                <a:latin typeface="Times New Roman"/>
                <a:cs typeface="Times New Roman"/>
              </a:rPr>
              <a:t>t </a:t>
            </a:r>
            <a:r>
              <a:rPr sz="550" spc="5" dirty="0">
                <a:latin typeface="Times New Roman"/>
                <a:cs typeface="Times New Roman"/>
              </a:rPr>
              <a:t>=</a:t>
            </a:r>
            <a:r>
              <a:rPr sz="550" spc="-30" dirty="0">
                <a:latin typeface="Times New Roman"/>
                <a:cs typeface="Times New Roman"/>
              </a:rPr>
              <a:t> </a:t>
            </a:r>
            <a:r>
              <a:rPr sz="550" spc="80" dirty="0">
                <a:latin typeface="Times New Roman"/>
                <a:cs typeface="Times New Roman"/>
              </a:rPr>
              <a:t>l</a:t>
            </a:r>
            <a:r>
              <a:rPr sz="550" i="1" spc="80" dirty="0">
                <a:latin typeface="Times New Roman"/>
                <a:cs typeface="Times New Roman"/>
              </a:rPr>
              <a:t>t</a:t>
            </a:r>
            <a:endParaRPr sz="550">
              <a:latin typeface="Times New Roman"/>
              <a:cs typeface="Times New Roman"/>
            </a:endParaRPr>
          </a:p>
          <a:p>
            <a:pPr marL="117475" algn="ctr">
              <a:lnSpc>
                <a:spcPct val="100000"/>
              </a:lnSpc>
              <a:spcBef>
                <a:spcPts val="409"/>
              </a:spcBef>
            </a:pPr>
            <a:r>
              <a:rPr sz="550" spc="0" dirty="0">
                <a:latin typeface="Times New Roman"/>
                <a:cs typeface="Times New Roman"/>
              </a:rPr>
              <a:t>(a)</a:t>
            </a:r>
            <a:endParaRPr sz="55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/>
          <p:nvPr/>
        </p:nvSpPr>
        <p:spPr>
          <a:xfrm>
            <a:off x="2639391" y="2695177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>
                <a:moveTo>
                  <a:pt x="0" y="0"/>
                </a:moveTo>
                <a:lnTo>
                  <a:pt x="403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 txBox="1"/>
          <p:nvPr/>
        </p:nvSpPr>
        <p:spPr>
          <a:xfrm>
            <a:off x="167297" y="2630503"/>
            <a:ext cx="4273550" cy="615553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33020" algn="ctr">
              <a:lnSpc>
                <a:spcPct val="100000"/>
              </a:lnSpc>
              <a:spcBef>
                <a:spcPts val="480"/>
              </a:spcBef>
            </a:pPr>
            <a:r>
              <a:rPr sz="550" spc="5" dirty="0">
                <a:latin typeface="Times New Roman"/>
                <a:cs typeface="Times New Roman"/>
              </a:rPr>
              <a:t>Normalized time  </a:t>
            </a:r>
            <a:r>
              <a:rPr sz="550" spc="100" dirty="0">
                <a:latin typeface="Times New Roman"/>
                <a:cs typeface="Times New Roman"/>
              </a:rPr>
              <a:t>t </a:t>
            </a:r>
            <a:r>
              <a:rPr sz="550" spc="5" dirty="0">
                <a:latin typeface="Times New Roman"/>
                <a:cs typeface="Times New Roman"/>
              </a:rPr>
              <a:t>=</a:t>
            </a:r>
            <a:r>
              <a:rPr sz="550" spc="-60" dirty="0">
                <a:latin typeface="Times New Roman"/>
                <a:cs typeface="Times New Roman"/>
              </a:rPr>
              <a:t> </a:t>
            </a:r>
            <a:r>
              <a:rPr sz="550" spc="5" dirty="0">
                <a:latin typeface="Symbol"/>
                <a:cs typeface="Symbol"/>
              </a:rPr>
              <a:t></a:t>
            </a:r>
            <a:r>
              <a:rPr sz="550" i="1" spc="5" dirty="0">
                <a:latin typeface="Times New Roman"/>
                <a:cs typeface="Times New Roman"/>
              </a:rPr>
              <a:t>kt</a:t>
            </a:r>
            <a:endParaRPr sz="550" dirty="0">
              <a:latin typeface="Times New Roman"/>
              <a:cs typeface="Times New Roman"/>
            </a:endParaRPr>
          </a:p>
          <a:p>
            <a:pPr marL="120014" algn="ctr">
              <a:lnSpc>
                <a:spcPct val="100000"/>
              </a:lnSpc>
              <a:spcBef>
                <a:spcPts val="385"/>
              </a:spcBef>
            </a:pPr>
            <a:r>
              <a:rPr sz="550" spc="0" dirty="0">
                <a:latin typeface="Times New Roman"/>
                <a:cs typeface="Times New Roman"/>
              </a:rPr>
              <a:t>(b)</a:t>
            </a:r>
            <a:endParaRPr sz="550" dirty="0">
              <a:latin typeface="Times New Roman"/>
              <a:cs typeface="Times New Roman"/>
            </a:endParaRPr>
          </a:p>
          <a:p>
            <a:pPr marL="627063" indent="-449263">
              <a:lnSpc>
                <a:spcPts val="1200"/>
              </a:lnSpc>
              <a:spcBef>
                <a:spcPts val="195"/>
              </a:spcBef>
            </a:pPr>
            <a:r>
              <a:rPr lang="cs-CZ" sz="1000" spc="-40" dirty="0" smtClean="0">
                <a:solidFill>
                  <a:srgbClr val="707F90"/>
                </a:solidFill>
                <a:latin typeface="Arial"/>
                <a:cs typeface="Arial"/>
              </a:rPr>
              <a:t>Obrázek </a:t>
            </a:r>
            <a:r>
              <a:rPr sz="1000" spc="-30" dirty="0" smtClean="0">
                <a:solidFill>
                  <a:srgbClr val="707F90"/>
                </a:solidFill>
                <a:latin typeface="Arial"/>
                <a:cs typeface="Arial"/>
              </a:rPr>
              <a:t>8:</a:t>
            </a:r>
            <a:r>
              <a:rPr lang="cs-CZ" sz="1000" spc="-30" dirty="0" smtClean="0">
                <a:latin typeface="Arial"/>
                <a:cs typeface="Arial"/>
              </a:rPr>
              <a:t> Porovnání funkcí spolehlivosti prvků:</a:t>
            </a:r>
            <a:r>
              <a:rPr sz="1000" spc="-25" dirty="0" smtClean="0">
                <a:latin typeface="Arial"/>
                <a:cs typeface="Arial"/>
              </a:rPr>
              <a:t> </a:t>
            </a:r>
            <a:r>
              <a:rPr sz="1000" spc="0" dirty="0" smtClean="0">
                <a:latin typeface="Arial"/>
                <a:cs typeface="Arial"/>
              </a:rPr>
              <a:t>(</a:t>
            </a:r>
            <a:r>
              <a:rPr sz="1000" spc="0" dirty="0">
                <a:latin typeface="Arial"/>
                <a:cs typeface="Arial"/>
              </a:rPr>
              <a:t>a) </a:t>
            </a:r>
            <a:r>
              <a:rPr lang="cs-CZ" sz="1000" spc="0" dirty="0" smtClean="0">
                <a:latin typeface="Arial"/>
                <a:cs typeface="Arial"/>
              </a:rPr>
              <a:t>s konstantní intenzitou poruch, </a:t>
            </a:r>
            <a:r>
              <a:rPr sz="1000" spc="15" dirty="0" smtClean="0">
                <a:latin typeface="Arial"/>
                <a:cs typeface="Arial"/>
              </a:rPr>
              <a:t>(</a:t>
            </a:r>
            <a:r>
              <a:rPr sz="1000" spc="15" dirty="0">
                <a:latin typeface="Arial"/>
                <a:cs typeface="Arial"/>
              </a:rPr>
              <a:t>b) </a:t>
            </a:r>
            <a:r>
              <a:rPr lang="cs-CZ" sz="1000" spc="15" dirty="0" smtClean="0">
                <a:latin typeface="Arial"/>
                <a:cs typeface="Arial"/>
              </a:rPr>
              <a:t>s lineárně rostoucí intenzitou poruch</a:t>
            </a:r>
            <a:r>
              <a:rPr sz="1000" spc="-50" dirty="0" smtClean="0">
                <a:latin typeface="Arial"/>
                <a:cs typeface="Arial"/>
              </a:rPr>
              <a:t>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71" name="object 7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73" name="object 7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472435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-25" dirty="0" smtClean="0"/>
              <a:t>Paralelní redundance</a:t>
            </a:r>
            <a:r>
              <a:rPr lang="cs-CZ" spc="-60" dirty="0" smtClean="0"/>
              <a:t>: </a:t>
            </a:r>
            <a:r>
              <a:rPr lang="cs-CZ" spc="-50" dirty="0" smtClean="0"/>
              <a:t>Závislé a společné efekty</a:t>
            </a:r>
            <a:endParaRPr lang="cs-CZ" spc="-30" dirty="0"/>
          </a:p>
        </p:txBody>
      </p:sp>
      <p:sp>
        <p:nvSpPr>
          <p:cNvPr id="3" name="object 3"/>
          <p:cNvSpPr/>
          <p:nvPr/>
        </p:nvSpPr>
        <p:spPr>
          <a:xfrm>
            <a:off x="182257" y="430961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2033" y="608253"/>
            <a:ext cx="52590" cy="52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9196" y="830719"/>
            <a:ext cx="4349750" cy="202565"/>
          </a:xfrm>
          <a:custGeom>
            <a:avLst/>
            <a:gdLst/>
            <a:ahLst/>
            <a:cxnLst/>
            <a:rect l="l" t="t" r="r" b="b"/>
            <a:pathLst>
              <a:path w="4349750" h="202565">
                <a:moveTo>
                  <a:pt x="4298856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201952"/>
                </a:lnTo>
                <a:lnTo>
                  <a:pt x="4349657" y="201952"/>
                </a:lnTo>
                <a:lnTo>
                  <a:pt x="4349657" y="50800"/>
                </a:lnTo>
                <a:lnTo>
                  <a:pt x="4345648" y="31075"/>
                </a:lnTo>
                <a:lnTo>
                  <a:pt x="4334734" y="14922"/>
                </a:lnTo>
                <a:lnTo>
                  <a:pt x="4318581" y="4008"/>
                </a:lnTo>
                <a:lnTo>
                  <a:pt x="4298856" y="0"/>
                </a:lnTo>
                <a:close/>
              </a:path>
            </a:pathLst>
          </a:custGeom>
          <a:solidFill>
            <a:srgbClr val="005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9197" y="874966"/>
            <a:ext cx="4400397" cy="242717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7673" y="1064596"/>
            <a:ext cx="4349750" cy="2187575"/>
          </a:xfrm>
          <a:custGeom>
            <a:avLst/>
            <a:gdLst/>
            <a:ahLst/>
            <a:cxnLst/>
            <a:rect l="l" t="t" r="r" b="b"/>
            <a:pathLst>
              <a:path w="4349750" h="2187575">
                <a:moveTo>
                  <a:pt x="4349657" y="0"/>
                </a:moveTo>
                <a:lnTo>
                  <a:pt x="0" y="0"/>
                </a:lnTo>
                <a:lnTo>
                  <a:pt x="0" y="2136258"/>
                </a:lnTo>
                <a:lnTo>
                  <a:pt x="4008" y="2155983"/>
                </a:lnTo>
                <a:lnTo>
                  <a:pt x="14922" y="2172136"/>
                </a:lnTo>
                <a:lnTo>
                  <a:pt x="31075" y="2183050"/>
                </a:lnTo>
                <a:lnTo>
                  <a:pt x="50800" y="2187059"/>
                </a:lnTo>
                <a:lnTo>
                  <a:pt x="4298856" y="2187059"/>
                </a:lnTo>
                <a:lnTo>
                  <a:pt x="4318581" y="2183050"/>
                </a:lnTo>
                <a:lnTo>
                  <a:pt x="4334734" y="2172136"/>
                </a:lnTo>
                <a:lnTo>
                  <a:pt x="4345648" y="2155983"/>
                </a:lnTo>
                <a:lnTo>
                  <a:pt x="4349657" y="2136258"/>
                </a:lnTo>
                <a:lnTo>
                  <a:pt x="4349657" y="0"/>
                </a:lnTo>
                <a:close/>
              </a:path>
            </a:pathLst>
          </a:custGeom>
          <a:solidFill>
            <a:srgbClr val="E5EF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78853" y="913034"/>
            <a:ext cx="0" cy="2306955"/>
          </a:xfrm>
          <a:custGeom>
            <a:avLst/>
            <a:gdLst/>
            <a:ahLst/>
            <a:cxnLst/>
            <a:rect l="l" t="t" r="r" b="b"/>
            <a:pathLst>
              <a:path h="2306955">
                <a:moveTo>
                  <a:pt x="0" y="2306555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78853" y="900333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78853" y="887633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478853" y="874933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ject 12"/>
              <p:cNvSpPr txBox="1"/>
              <p:nvPr/>
            </p:nvSpPr>
            <p:spPr>
              <a:xfrm>
                <a:off x="141026" y="336139"/>
                <a:ext cx="4388567" cy="3005438"/>
              </a:xfrm>
              <a:prstGeom prst="rect">
                <a:avLst/>
              </a:prstGeom>
            </p:spPr>
            <p:txBody>
              <a:bodyPr vert="horz" wrap="square" lIns="0" tIns="22860" rIns="0" bIns="0" rtlCol="0">
                <a:spAutoFit/>
              </a:bodyPr>
              <a:lstStyle/>
              <a:p>
                <a:pPr marL="90488" indent="-90488">
                  <a:lnSpc>
                    <a:spcPct val="100000"/>
                  </a:lnSpc>
                  <a:spcBef>
                    <a:spcPts val="180"/>
                  </a:spcBef>
                  <a:buFont typeface="Arial" panose="020B0604020202020204" pitchFamily="34" charset="0"/>
                  <a:buChar char="•"/>
                </a:pP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Režim společné poruchy ovlivní funkci všech prvků v paralelním modelu</a:t>
                </a:r>
              </a:p>
              <a:p>
                <a:pPr marL="177800" indent="-87313">
                  <a:lnSpc>
                    <a:spcPct val="100000"/>
                  </a:lnSpc>
                  <a:spcBef>
                    <a:spcPts val="75"/>
                  </a:spcBef>
                  <a:buFont typeface="Arial" panose="020B0604020202020204" pitchFamily="34" charset="0"/>
                  <a:buChar char="•"/>
                </a:pPr>
                <a:r>
                  <a:rPr lang="cs-CZ" sz="9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Příkladem může být porucha spínače</a:t>
                </a:r>
              </a:p>
              <a:p>
                <a:pPr marL="426084">
                  <a:lnSpc>
                    <a:spcPct val="100000"/>
                  </a:lnSpc>
                  <a:spcBef>
                    <a:spcPts val="75"/>
                  </a:spcBef>
                </a:pPr>
                <a:endParaRPr lang="cs-CZ" sz="950" dirty="0">
                  <a:latin typeface="Times New Roman"/>
                  <a:cs typeface="Times New Roman"/>
                </a:endParaRPr>
              </a:p>
              <a:p>
                <a:pPr marR="2025650">
                  <a:lnSpc>
                    <a:spcPct val="100000"/>
                  </a:lnSpc>
                </a:pPr>
                <a:r>
                  <a:rPr lang="cs-CZ" sz="1050" dirty="0" smtClean="0">
                    <a:solidFill>
                      <a:srgbClr val="FFFFFF"/>
                    </a:solidFill>
                    <a:latin typeface="Arial"/>
                    <a:cs typeface="Arial"/>
                  </a:rPr>
                  <a:t>Příklad (vliv závislých poruch)</a:t>
                </a:r>
                <a:endParaRPr lang="cs-CZ" sz="1050" dirty="0">
                  <a:latin typeface="Arial"/>
                  <a:cs typeface="Arial"/>
                </a:endParaRPr>
              </a:p>
              <a:p>
                <a:pPr marL="90488" marR="381635" indent="-90488">
                  <a:lnSpc>
                    <a:spcPct val="102600"/>
                  </a:lnSpc>
                  <a:spcBef>
                    <a:spcPts val="320"/>
                  </a:spcBef>
                  <a:buFont typeface="Arial" panose="020B0604020202020204" pitchFamily="34" charset="0"/>
                  <a:buChar char="•"/>
                </a:pP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Pro zvýšení spolehlivosti komunikace se používají dva satelitní kanály. Pravděpodobnost poruchy kanálu Z = 0,01 </a:t>
                </a:r>
                <a:r>
                  <a:rPr lang="cs-CZ" sz="1050" i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→ </a:t>
                </a:r>
                <a:r>
                  <a:rPr lang="cs-CZ" sz="1050" i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R  </a:t>
                </a:r>
                <a:r>
                  <a:rPr lang="cs-CZ" sz="105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= </a:t>
                </a: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0</a:t>
                </a:r>
                <a:r>
                  <a:rPr lang="cs-CZ" sz="1050" i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</a:t>
                </a: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99</a:t>
                </a:r>
                <a:endParaRPr lang="cs-CZ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90488" indent="-90488">
                  <a:lnSpc>
                    <a:spcPct val="100000"/>
                  </a:lnSpc>
                  <a:spcBef>
                    <a:spcPts val="330"/>
                  </a:spcBef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Spolehlivost dvou paralelních kanálů </a:t>
                </a:r>
                <a:r>
                  <a:rPr lang="cs-CZ" sz="1050" i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</a:t>
                </a:r>
                <a:r>
                  <a:rPr lang="cs-CZ" sz="1050" i="1" baseline="-250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cs-CZ" sz="1200" baseline="-10416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 </a:t>
                </a: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 </a:t>
                </a:r>
                <a:r>
                  <a:rPr lang="cs-CZ" sz="1050" i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</a:t>
                </a:r>
                <a:r>
                  <a:rPr lang="cs-CZ" sz="800" i="1" baseline="-250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r>
                  <a:rPr lang="cs-CZ" sz="1200" baseline="-10416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endParaRPr lang="cs-CZ" sz="1200" baseline="-10416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360363" marR="549275"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𝑅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=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𝑃</m:t>
                      </m:r>
                      <m:d>
                        <m:dPr>
                          <m:ctrlPr>
                            <a:rPr lang="ar-AE" sz="1000" i="1" smtClean="0"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ar-AE" sz="100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ar-AE" sz="10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1</m:t>
                              </m:r>
                            </m:sub>
                          </m:sSub>
                          <m:r>
                            <a:rPr lang="cs-CZ" sz="1000" b="0" i="1" smtClean="0">
                              <a:latin typeface="Cambria Math" panose="02040503050406030204" pitchFamily="18" charset="0"/>
                              <a:cs typeface="Arial"/>
                            </a:rPr>
                            <m:t>+</m:t>
                          </m:r>
                          <m:sSub>
                            <m:sSubPr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sSub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=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1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−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𝑃</m:t>
                      </m:r>
                      <m:d>
                        <m:dPr>
                          <m:ctrlPr>
                            <a:rPr lang="cs-CZ" sz="1000" b="0" i="1" smtClean="0"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dPr>
                        <m:e>
                          <m:bar>
                            <m:barPr>
                              <m:pos m:val="top"/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cs-CZ" sz="1000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</m:ctrlPr>
                                </m:sSub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bar>
                          <m:r>
                            <a:rPr lang="cs-CZ" sz="1000" b="0" i="1" smtClean="0">
                              <a:latin typeface="Cambria Math" panose="02040503050406030204" pitchFamily="18" charset="0"/>
                              <a:cs typeface="Arial"/>
                            </a:rPr>
                            <m:t> </m:t>
                          </m:r>
                          <m:bar>
                            <m:barPr>
                              <m:pos m:val="top"/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cs-CZ" sz="1000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</m:ctrlPr>
                                </m:sSub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bar>
                        </m:e>
                      </m:d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=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1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−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𝑃</m:t>
                      </m:r>
                      <m:d>
                        <m:dPr>
                          <m:ctrlPr>
                            <a:rPr lang="cs-CZ" sz="1000" b="0" i="1" smtClean="0"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dPr>
                        <m:e>
                          <m:bar>
                            <m:barPr>
                              <m:pos m:val="top"/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cs-CZ" sz="1000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</m:ctrlPr>
                                </m:sSub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bar>
                        </m:e>
                      </m:d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𝑃</m:t>
                      </m:r>
                      <m:d>
                        <m:dPr>
                          <m:ctrlPr>
                            <a:rPr lang="cs-CZ" sz="1000" b="0" i="1" smtClean="0"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dPr>
                        <m:e>
                          <m:bar>
                            <m:barPr>
                              <m:pos m:val="top"/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cs-CZ" sz="1000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</m:ctrlPr>
                                </m:sSub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1000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bar>
                          <m:r>
                            <a:rPr lang="en-US" sz="1000" b="0" i="1" smtClean="0">
                              <a:latin typeface="Cambria Math" panose="02040503050406030204" pitchFamily="18" charset="0"/>
                              <a:cs typeface="Arial"/>
                            </a:rPr>
                            <m:t>|</m:t>
                          </m:r>
                          <m:bar>
                            <m:barPr>
                              <m:pos m:val="top"/>
                              <m:ctrlPr>
                                <a:rPr lang="en-US" sz="1000" b="0" i="1" smtClean="0"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en-US" sz="1000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</m:ctrlPr>
                                </m:sSubPr>
                                <m:e>
                                  <m:r>
                                    <a:rPr lang="en-US" sz="1000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1000" b="0" i="1" smtClean="0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bar>
                        </m:e>
                      </m:d>
                    </m:oMath>
                  </m:oMathPara>
                </a14:m>
                <a:endParaRPr lang="ar-AE" sz="1000" i="1" dirty="0" smtClean="0">
                  <a:latin typeface="Arial"/>
                  <a:cs typeface="Arial"/>
                </a:endParaRPr>
              </a:p>
              <a:p>
                <a:pPr marL="90488" marR="549275" indent="-90488">
                  <a:spcBef>
                    <a:spcPts val="300"/>
                  </a:spcBef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Pokud jsou poruchy kanálů </a:t>
                </a:r>
                <a:r>
                  <a:rPr lang="cs-CZ" sz="1050" i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 </a:t>
                </a:r>
                <a:r>
                  <a:rPr lang="cs-CZ" sz="1050" baseline="-10416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 </a:t>
                </a: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 </a:t>
                </a:r>
                <a:r>
                  <a:rPr lang="cs-CZ" sz="1050" i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 </a:t>
                </a:r>
                <a:r>
                  <a:rPr lang="cs-CZ" sz="1050" baseline="-10416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nezávislé, pak</a:t>
                </a:r>
              </a:p>
              <a:p>
                <a:pPr marL="358775" marR="549275" indent="1588"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000" i="1">
                          <a:latin typeface="Cambria Math" panose="02040503050406030204" pitchFamily="18" charset="0"/>
                          <a:cs typeface="Arial"/>
                        </a:rPr>
                        <m:t>𝑅</m:t>
                      </m:r>
                      <m:r>
                        <a:rPr lang="cs-CZ" sz="1000" i="1">
                          <a:latin typeface="Cambria Math" panose="02040503050406030204" pitchFamily="18" charset="0"/>
                          <a:cs typeface="Arial"/>
                        </a:rPr>
                        <m:t>=</m:t>
                      </m:r>
                      <m:r>
                        <a:rPr lang="cs-CZ" sz="1000" i="1">
                          <a:latin typeface="Cambria Math" panose="02040503050406030204" pitchFamily="18" charset="0"/>
                          <a:cs typeface="Arial"/>
                        </a:rPr>
                        <m:t>1</m:t>
                      </m:r>
                      <m:r>
                        <a:rPr lang="cs-CZ" sz="1000" i="1">
                          <a:latin typeface="Cambria Math" panose="02040503050406030204" pitchFamily="18" charset="0"/>
                          <a:cs typeface="Arial"/>
                        </a:rPr>
                        <m:t>−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0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,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01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∗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0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,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01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=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0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, 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9999</m:t>
                      </m:r>
                    </m:oMath>
                  </m:oMathPara>
                </a14:m>
                <a:endParaRPr lang="cs-CZ" sz="10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90488" marR="437515" indent="-90488">
                  <a:spcBef>
                    <a:spcPts val="300"/>
                  </a:spcBef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cs-CZ" sz="1050" kern="1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Předpokládejme, že čtvrtina poruch satelitního přenosu je </a:t>
                </a:r>
                <a:r>
                  <a:rPr lang="cs-CZ" sz="1050" kern="10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vlivem atmosférického rušení, </a:t>
                </a:r>
                <a:r>
                  <a:rPr lang="cs-CZ" sz="1050" kern="10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které </a:t>
                </a:r>
                <a:r>
                  <a:rPr lang="cs-CZ" sz="1050" kern="10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ovlivňuje oba kanály</a:t>
                </a:r>
                <a:endParaRPr lang="cs-CZ" sz="1050" kern="100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>
                  <a:spcAft>
                    <a:spcPts val="3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cs-CZ" sz="1000" i="1" smtClean="0">
                          <a:latin typeface="Cambria Math" panose="02040503050406030204" pitchFamily="18" charset="0"/>
                          <a:cs typeface="Arial"/>
                        </a:rPr>
                        <m:t>𝑃</m:t>
                      </m:r>
                      <m:d>
                        <m:dPr>
                          <m:ctrlPr>
                            <a:rPr lang="cs-CZ" sz="1000" i="1"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dPr>
                        <m:e>
                          <m:bar>
                            <m:barPr>
                              <m:pos m:val="top"/>
                              <m:ctrlPr>
                                <a:rPr lang="cs-CZ" sz="1000" i="1"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cs-CZ" sz="1000" i="1">
                                      <a:latin typeface="Cambria Math" panose="02040503050406030204" pitchFamily="18" charset="0"/>
                                      <a:cs typeface="Arial"/>
                                    </a:rPr>
                                  </m:ctrlPr>
                                </m:sSubPr>
                                <m:e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bar>
                          <m:r>
                            <a:rPr lang="en-US" sz="1000" i="1">
                              <a:latin typeface="Cambria Math" panose="02040503050406030204" pitchFamily="18" charset="0"/>
                              <a:cs typeface="Arial"/>
                            </a:rPr>
                            <m:t>|</m:t>
                          </m:r>
                          <m:bar>
                            <m:barPr>
                              <m:pos m:val="top"/>
                              <m:ctrlPr>
                                <a:rPr lang="en-US" sz="1000" i="1"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  <a:cs typeface="Arial"/>
                                    </a:rPr>
                                  </m:ctrlPr>
                                </m:sSubPr>
                                <m:e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bar>
                        </m:e>
                      </m:d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=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0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,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25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⟶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𝑅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=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1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/>
                        </a:rPr>
                        <m:t>−</m:t>
                      </m:r>
                      <m:r>
                        <a:rPr lang="cs-CZ" sz="1000" i="1">
                          <a:latin typeface="Cambria Math" panose="02040503050406030204" pitchFamily="18" charset="0"/>
                          <a:cs typeface="Arial"/>
                        </a:rPr>
                        <m:t>𝑃</m:t>
                      </m:r>
                      <m:d>
                        <m:dPr>
                          <m:ctrlPr>
                            <a:rPr lang="cs-CZ" sz="1000" i="1"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dPr>
                        <m:e>
                          <m:bar>
                            <m:barPr>
                              <m:pos m:val="top"/>
                              <m:ctrlPr>
                                <a:rPr lang="cs-CZ" sz="1000" i="1"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cs-CZ" sz="1000" i="1">
                                      <a:latin typeface="Cambria Math" panose="02040503050406030204" pitchFamily="18" charset="0"/>
                                      <a:cs typeface="Arial"/>
                                    </a:rPr>
                                  </m:ctrlPr>
                                </m:sSubPr>
                                <m:e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bar>
                        </m:e>
                      </m:d>
                      <m:r>
                        <a:rPr lang="cs-CZ" sz="1000" i="1">
                          <a:latin typeface="Cambria Math" panose="02040503050406030204" pitchFamily="18" charset="0"/>
                          <a:cs typeface="Arial"/>
                        </a:rPr>
                        <m:t>𝑃</m:t>
                      </m:r>
                      <m:d>
                        <m:dPr>
                          <m:ctrlPr>
                            <a:rPr lang="cs-CZ" sz="1000" i="1">
                              <a:latin typeface="Cambria Math" panose="02040503050406030204" pitchFamily="18" charset="0"/>
                              <a:cs typeface="Arial"/>
                            </a:rPr>
                          </m:ctrlPr>
                        </m:dPr>
                        <m:e>
                          <m:bar>
                            <m:barPr>
                              <m:pos m:val="top"/>
                              <m:ctrlPr>
                                <a:rPr lang="cs-CZ" sz="1000" i="1"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cs-CZ" sz="1000" i="1">
                                      <a:latin typeface="Cambria Math" panose="02040503050406030204" pitchFamily="18" charset="0"/>
                                      <a:cs typeface="Arial"/>
                                    </a:rPr>
                                  </m:ctrlPr>
                                </m:sSubPr>
                                <m:e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bar>
                          <m:r>
                            <a:rPr lang="en-US" sz="1000" i="1">
                              <a:latin typeface="Cambria Math" panose="02040503050406030204" pitchFamily="18" charset="0"/>
                              <a:cs typeface="Arial"/>
                            </a:rPr>
                            <m:t>|</m:t>
                          </m:r>
                          <m:bar>
                            <m:barPr>
                              <m:pos m:val="top"/>
                              <m:ctrlPr>
                                <a:rPr lang="en-US" sz="1000" i="1">
                                  <a:latin typeface="Cambria Math" panose="02040503050406030204" pitchFamily="18" charset="0"/>
                                  <a:cs typeface="Arial"/>
                                </a:rPr>
                              </m:ctrlPr>
                            </m:barPr>
                            <m:e>
                              <m:sSub>
                                <m:sSub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  <a:cs typeface="Arial"/>
                                    </a:rPr>
                                  </m:ctrlPr>
                                </m:sSubPr>
                                <m:e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sz="1000" i="1">
                                      <a:latin typeface="Cambria Math" panose="02040503050406030204" pitchFamily="18" charset="0"/>
                                      <a:cs typeface="Arial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bar>
                        </m:e>
                      </m:d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=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1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−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0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,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01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∗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0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,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25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=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0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,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  <a:cs typeface="Arial"/>
                        </a:rPr>
                        <m:t>9975</m:t>
                      </m:r>
                    </m:oMath>
                  </m:oMathPara>
                </a14:m>
                <a:endParaRPr lang="en-US" sz="1000" dirty="0"/>
              </a:p>
              <a:p>
                <a:pPr marL="88900" indent="-88900">
                  <a:spcBef>
                    <a:spcPts val="300"/>
                  </a:spcBef>
                  <a:buFont typeface="Arial" panose="020B0604020202020204" pitchFamily="34" charset="0"/>
                  <a:buChar char="•"/>
                </a:pP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Závislost způsobila zvýšení pravděpodobnosti poruchy přenosu z</a:t>
                </a:r>
                <a:b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</a:b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hodnoty 0,0001 na 0,0025</a:t>
                </a:r>
                <a:b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</a:br>
                <a:endParaRPr lang="cs-CZ"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object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026" y="336139"/>
                <a:ext cx="4388567" cy="3005438"/>
              </a:xfrm>
              <a:prstGeom prst="rect">
                <a:avLst/>
              </a:prstGeom>
              <a:blipFill>
                <a:blip r:embed="rId5"/>
                <a:stretch>
                  <a:fillRect l="-1806" t="-4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bject 1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480055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5" dirty="0" smtClean="0"/>
              <a:t>Spolehlivostní model </a:t>
            </a:r>
            <a:r>
              <a:rPr lang="cs-CZ" i="1" spc="5" dirty="0" smtClean="0"/>
              <a:t>r</a:t>
            </a:r>
            <a:r>
              <a:rPr lang="cs-CZ" spc="5" dirty="0" smtClean="0"/>
              <a:t> -z-</a:t>
            </a:r>
            <a:r>
              <a:rPr lang="cs-CZ" i="1" spc="5" dirty="0" smtClean="0"/>
              <a:t>n</a:t>
            </a:r>
            <a:endParaRPr i="1" spc="-30" dirty="0"/>
          </a:p>
        </p:txBody>
      </p:sp>
      <p:sp>
        <p:nvSpPr>
          <p:cNvPr id="3" name="object 3"/>
          <p:cNvSpPr/>
          <p:nvPr/>
        </p:nvSpPr>
        <p:spPr>
          <a:xfrm>
            <a:off x="182257" y="471919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82257" y="853008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257" y="1234084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71451" y="388479"/>
            <a:ext cx="4267200" cy="84510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90488" indent="-90488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Struktura </a:t>
            </a:r>
            <a:r>
              <a:rPr lang="cs-CZ" sz="105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-z-</a:t>
            </a:r>
            <a:r>
              <a:rPr lang="cs-CZ" sz="105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představuje systém </a:t>
            </a:r>
            <a:r>
              <a:rPr lang="cs-CZ" sz="105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prvků, </a:t>
            </a: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 kterém 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musí pracovat </a:t>
            </a:r>
            <a:r>
              <a:rPr lang="cs-CZ" sz="105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prvků, aby systém mohl pracovat</a:t>
            </a:r>
          </a:p>
          <a:p>
            <a:pPr marL="90488" indent="-90488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Pokud </a:t>
            </a: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prvky </a:t>
            </a: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liší nebo jsou závislé, musí se použít přístup strukturálního 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modelu</a:t>
            </a:r>
          </a:p>
          <a:p>
            <a:pPr marL="90488" indent="-90488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Pokud </a:t>
            </a: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 </a:t>
            </a:r>
            <a:r>
              <a:rPr lang="cs-CZ" sz="105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prvků nezávislých </a:t>
            </a: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identických, pak platí</a:t>
            </a:r>
          </a:p>
        </p:txBody>
      </p:sp>
      <p:sp>
        <p:nvSpPr>
          <p:cNvPr id="17" name="object 17"/>
          <p:cNvSpPr/>
          <p:nvPr/>
        </p:nvSpPr>
        <p:spPr>
          <a:xfrm>
            <a:off x="182257" y="2498636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71451" y="2209067"/>
            <a:ext cx="4267200" cy="207108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90488" indent="-90488">
              <a:lnSpc>
                <a:spcPct val="100000"/>
              </a:lnSpc>
              <a:spcBef>
                <a:spcPts val="345"/>
              </a:spcBef>
              <a:buFont typeface="Arial" panose="020B0604020202020204" pitchFamily="34" charset="0"/>
              <a:buChar char="•"/>
            </a:pPr>
            <a:r>
              <a:rPr lang="cs-CZ" sz="1050" spc="-6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prvky s konstantní intenzitou poruch předchozí rovnice má tvar 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" name="object 2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29" name="object 2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ovéPole 29"/>
              <p:cNvSpPr txBox="1"/>
              <p:nvPr/>
            </p:nvSpPr>
            <p:spPr>
              <a:xfrm>
                <a:off x="552450" y="1336637"/>
                <a:ext cx="1533689" cy="2721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d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0" name="TextovéPole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1336637"/>
                <a:ext cx="1533689" cy="272126"/>
              </a:xfrm>
              <a:prstGeom prst="rect">
                <a:avLst/>
              </a:prstGeom>
              <a:blipFill>
                <a:blip r:embed="rId3"/>
                <a:stretch>
                  <a:fillRect l="-1594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ovéPole 30"/>
              <p:cNvSpPr txBox="1"/>
              <p:nvPr/>
            </p:nvSpPr>
            <p:spPr>
              <a:xfrm>
                <a:off x="552450" y="2498636"/>
                <a:ext cx="1939826" cy="4201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chr m:val="∑"/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cs-CZ" sz="1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noBar"/>
                                  <m:ctrlP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den>
                              </m:f>
                            </m:e>
                          </m:d>
                          <m:sSup>
                            <m:sSupPr>
                              <m:ctrlPr>
                                <a:rPr lang="cs-CZ" sz="1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𝜆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sSup>
                            <m:sSupPr>
                              <m:ctrlPr>
                                <a:rPr lang="cs-CZ" sz="1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𝜆</m:t>
                                      </m:r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1" name="TextovéPole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2498636"/>
                <a:ext cx="1939826" cy="420115"/>
              </a:xfrm>
              <a:prstGeom prst="rect">
                <a:avLst/>
              </a:prstGeom>
              <a:blipFill>
                <a:blip r:embed="rId4"/>
                <a:stretch>
                  <a:fillRect l="-3145" t="-123188" b="-184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552450" y="1686849"/>
                <a:ext cx="903196" cy="4201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: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1686849"/>
                <a:ext cx="903196" cy="420115"/>
              </a:xfrm>
              <a:prstGeom prst="rect">
                <a:avLst/>
              </a:prstGeom>
              <a:blipFill>
                <a:blip r:embed="rId5"/>
                <a:stretch>
                  <a:fillRect l="-22297" t="-123188" r="-56757" b="-184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349305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5" dirty="0"/>
              <a:t>Spolehlivostní model </a:t>
            </a:r>
            <a:r>
              <a:rPr lang="cs-CZ" i="1" spc="5" dirty="0"/>
              <a:t>r</a:t>
            </a:r>
            <a:r>
              <a:rPr lang="cs-CZ" spc="5" dirty="0"/>
              <a:t> -z-</a:t>
            </a:r>
            <a:r>
              <a:rPr lang="cs-CZ" i="1" spc="5" dirty="0"/>
              <a:t>n</a:t>
            </a:r>
            <a:endParaRPr spc="-30" dirty="0"/>
          </a:p>
        </p:txBody>
      </p:sp>
      <p:sp>
        <p:nvSpPr>
          <p:cNvPr id="3" name="object 3"/>
          <p:cNvSpPr/>
          <p:nvPr/>
        </p:nvSpPr>
        <p:spPr>
          <a:xfrm>
            <a:off x="182257" y="473125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71451" y="389671"/>
            <a:ext cx="4267200" cy="17312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90488" indent="-77788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cs-CZ" sz="1050" spc="-60" dirty="0" smtClean="0">
                <a:latin typeface="Arial"/>
                <a:cs typeface="Arial"/>
              </a:rPr>
              <a:t>Pro prvky s lineárně rostoucí intenzitou poruch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82257" y="1315389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41027" y="1175247"/>
            <a:ext cx="4352501" cy="17412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90488" indent="-77788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cs-CZ" sz="1050" spc="-6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prvky s intenzitou poruch podle </a:t>
            </a:r>
            <a:r>
              <a:rPr sz="1050" spc="-3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Weibull</a:t>
            </a:r>
            <a:r>
              <a:rPr lang="cs-CZ" sz="1050" spc="-3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ova rozdělení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31" name="object 3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ovéPole 31"/>
              <p:cNvSpPr txBox="1"/>
              <p:nvPr/>
            </p:nvSpPr>
            <p:spPr>
              <a:xfrm>
                <a:off x="552450" y="654406"/>
                <a:ext cx="2287421" cy="4201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chr m:val="∑"/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cs-CZ" sz="1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noBar"/>
                                  <m:ctrlP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den>
                              </m:f>
                            </m:e>
                          </m:d>
                          <m:sSup>
                            <m:sSupPr>
                              <m:ctrlPr>
                                <a:rPr lang="cs-CZ" sz="1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sSup>
                                <m:sSupPr>
                                  <m:ctrlP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𝐾𝑡</m:t>
                                  </m:r>
                                </m:e>
                                <m:sup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cs-CZ" sz="1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cs-CZ" sz="1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sz="1000" i="1">
                                              <a:latin typeface="Cambria Math" panose="02040503050406030204" pitchFamily="18" charset="0"/>
                                            </a:rPr>
                                            <m:t>𝐾𝑡</m:t>
                                          </m:r>
                                        </m:e>
                                        <m:sup>
                                          <m:r>
                                            <a:rPr lang="cs-CZ" sz="10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cs-CZ" sz="1000" i="1">
                                          <a:latin typeface="Cambria Math" panose="02040503050406030204" pitchFamily="18" charset="0"/>
                                        </a:rPr>
                                        <m:t>/</m:t>
                                      </m:r>
                                      <m:r>
                                        <a:rPr lang="cs-CZ" sz="10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2" name="TextovéPole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654406"/>
                <a:ext cx="2287421" cy="420115"/>
              </a:xfrm>
              <a:prstGeom prst="rect">
                <a:avLst/>
              </a:prstGeom>
              <a:blipFill>
                <a:blip r:embed="rId3"/>
                <a:stretch>
                  <a:fillRect l="-3733" t="-121739" b="-1855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ovéPole 32"/>
              <p:cNvSpPr txBox="1"/>
              <p:nvPr/>
            </p:nvSpPr>
            <p:spPr>
              <a:xfrm>
                <a:off x="476250" y="1501775"/>
                <a:ext cx="3014287" cy="4201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chr m:val="∑"/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cs-CZ" sz="1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noBar"/>
                                  <m:ctrlP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num>
                                <m:den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den>
                              </m:f>
                            </m:e>
                          </m:d>
                          <m:sSup>
                            <m:sSupPr>
                              <m:ctrlPr>
                                <a:rPr lang="cs-CZ" sz="1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sSup>
                                <m:sSupPr>
                                  <m:ctrlP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𝐾𝑡</m:t>
                                  </m:r>
                                </m:e>
                                <m:sup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/(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sup>
                          </m:sSup>
                          <m:sSup>
                            <m:sSupPr>
                              <m:ctrlPr>
                                <a:rPr lang="cs-CZ" sz="1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p>
                                        <m:sSupPr>
                                          <m:ctrlPr>
                                            <a:rPr lang="cs-CZ" sz="1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cs-CZ" sz="1000" i="1">
                                              <a:latin typeface="Cambria Math" panose="02040503050406030204" pitchFamily="18" charset="0"/>
                                            </a:rPr>
                                            <m:t>𝐾𝑡</m:t>
                                          </m:r>
                                        </m:e>
                                        <m:sup>
                                          <m:r>
                                            <a:rPr lang="cs-CZ" sz="1000" b="0" i="1" smtClean="0"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  <m:r>
                                            <a:rPr lang="cs-CZ" sz="1000" b="0" i="1" smtClean="0"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r>
                                            <a:rPr lang="cs-CZ" sz="10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p>
                                      </m:sSup>
                                      <m:r>
                                        <a:rPr lang="cs-CZ" sz="1000" i="1">
                                          <a:latin typeface="Cambria Math" panose="02040503050406030204" pitchFamily="18" charset="0"/>
                                        </a:rPr>
                                        <m:t>/</m:t>
                                      </m:r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33" name="TextovéPole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" y="1501775"/>
                <a:ext cx="3014287" cy="420115"/>
              </a:xfrm>
              <a:prstGeom prst="rect">
                <a:avLst/>
              </a:prstGeom>
              <a:blipFill>
                <a:blip r:embed="rId4"/>
                <a:stretch>
                  <a:fillRect l="-2626" t="-121739" b="-1855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7414" y="0"/>
            <a:ext cx="2642282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5" dirty="0"/>
              <a:t>Spolehlivostní model </a:t>
            </a:r>
            <a:r>
              <a:rPr lang="cs-CZ" i="1" spc="5" dirty="0"/>
              <a:t>r</a:t>
            </a:r>
            <a:r>
              <a:rPr lang="cs-CZ" spc="5" dirty="0"/>
              <a:t> -z-</a:t>
            </a:r>
            <a:r>
              <a:rPr lang="cs-CZ" i="1" spc="5" dirty="0"/>
              <a:t>n</a:t>
            </a:r>
            <a:endParaRPr spc="-30" dirty="0"/>
          </a:p>
        </p:txBody>
      </p:sp>
      <p:sp>
        <p:nvSpPr>
          <p:cNvPr id="3" name="object 3"/>
          <p:cNvSpPr/>
          <p:nvPr/>
        </p:nvSpPr>
        <p:spPr>
          <a:xfrm>
            <a:off x="182257" y="452882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2033" y="642683"/>
            <a:ext cx="52590" cy="52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2033" y="946353"/>
            <a:ext cx="52590" cy="52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71450" y="344347"/>
            <a:ext cx="4267199" cy="61363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90488" indent="-90488">
              <a:buFont typeface="Arial" panose="020B0604020202020204" pitchFamily="34" charset="0"/>
              <a:buChar char="•"/>
            </a:pP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Poissonovo rozdělení</a:t>
            </a:r>
          </a:p>
          <a:p>
            <a:pPr marL="171450" indent="-80963">
              <a:buFont typeface="Arial" panose="020B0604020202020204" pitchFamily="34" charset="0"/>
              <a:buChar char="•"/>
            </a:pP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Pokud je </a:t>
            </a:r>
            <a:r>
              <a:rPr lang="cs-CZ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velmi malé a </a:t>
            </a:r>
            <a:r>
              <a:rPr lang="cs-CZ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 velmi velké, binomická hustota nabývá speciální omezující formy, což je Poissonův zákon pravděpodobnosti</a:t>
            </a:r>
          </a:p>
          <a:p>
            <a:pPr marL="171450" indent="-80963">
              <a:buFont typeface="Arial" panose="020B0604020202020204" pitchFamily="34" charset="0"/>
              <a:buChar char="•"/>
            </a:pP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binomické distribuci</a:t>
            </a:r>
            <a:endParaRPr lang="cs-CZ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ject 13"/>
              <p:cNvSpPr txBox="1"/>
              <p:nvPr/>
            </p:nvSpPr>
            <p:spPr>
              <a:xfrm>
                <a:off x="378212" y="1360800"/>
                <a:ext cx="3984238" cy="217175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</a:pPr>
                <a:r>
                  <a:rPr lang="cs-CZ" sz="1000" dirty="0" smtClean="0"/>
                  <a:t>nejpravděpodobnější počet výskytů </a:t>
                </a:r>
                <a:r>
                  <a:rPr lang="cs-CZ" sz="1000" i="1" spc="-45" dirty="0" smtClean="0">
                    <a:latin typeface="Arial"/>
                    <a:cs typeface="Arial"/>
                  </a:rPr>
                  <a:t>np </a:t>
                </a:r>
                <a:r>
                  <a:rPr lang="cs-CZ" sz="1000" spc="185" dirty="0" smtClean="0">
                    <a:latin typeface="Arial"/>
                    <a:cs typeface="Arial"/>
                  </a:rPr>
                  <a:t>=</a:t>
                </a:r>
                <a:r>
                  <a:rPr lang="cs-CZ" sz="1000" i="1" spc="-45" dirty="0" smtClean="0">
                    <a:latin typeface="Verdana"/>
                    <a:cs typeface="Verdana"/>
                  </a:rPr>
                  <a:t>µ </a:t>
                </a:r>
                <a:r>
                  <a:rPr lang="cs-CZ" sz="1000" i="1" spc="0" dirty="0" smtClean="0">
                    <a:latin typeface="Arial"/>
                    <a:cs typeface="Arial"/>
                  </a:rPr>
                  <a:t>→ </a:t>
                </a:r>
                <a:r>
                  <a:rPr lang="cs-CZ" sz="1000" i="1" spc="-45" dirty="0">
                    <a:latin typeface="Arial"/>
                    <a:cs typeface="Arial"/>
                  </a:rPr>
                  <a:t>p </a:t>
                </a:r>
                <a:r>
                  <a:rPr lang="cs-CZ" sz="1000" spc="185" dirty="0" smtClean="0">
                    <a:latin typeface="Arial"/>
                    <a:cs typeface="Arial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ar-AE" sz="1000" i="1" spc="185" smtClean="0">
                            <a:latin typeface="Cambria Math" panose="02040503050406030204" pitchFamily="18" charset="0"/>
                            <a:cs typeface="Arial"/>
                          </a:rPr>
                        </m:ctrlPr>
                      </m:fPr>
                      <m:num>
                        <m:r>
                          <a:rPr lang="ar-AE" sz="1000" i="1" spc="185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/>
                          </a:rPr>
                          <m:t>𝜇</m:t>
                        </m:r>
                      </m:num>
                      <m:den>
                        <m:r>
                          <a:rPr lang="ar-AE" sz="1000" b="0" i="1" spc="185" smtClean="0">
                            <a:latin typeface="Cambria Math" panose="02040503050406030204" pitchFamily="18" charset="0"/>
                            <a:cs typeface="Arial"/>
                          </a:rPr>
                          <m:t>𝑛</m:t>
                        </m:r>
                      </m:den>
                    </m:f>
                  </m:oMath>
                </a14:m>
                <a:endParaRPr sz="10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13" name="object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212" y="1360800"/>
                <a:ext cx="3984238" cy="217175"/>
              </a:xfrm>
              <a:prstGeom prst="rect">
                <a:avLst/>
              </a:prstGeom>
              <a:blipFill>
                <a:blip r:embed="rId4"/>
                <a:stretch>
                  <a:fillRect l="-1682" t="-8333" b="-2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object 15"/>
          <p:cNvSpPr/>
          <p:nvPr/>
        </p:nvSpPr>
        <p:spPr>
          <a:xfrm>
            <a:off x="472033" y="1800085"/>
            <a:ext cx="52590" cy="52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71450" y="1577975"/>
            <a:ext cx="4267199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150" indent="-93663">
              <a:lnSpc>
                <a:spcPct val="100000"/>
              </a:lnSpc>
              <a:spcBef>
                <a:spcPts val="95"/>
              </a:spcBef>
              <a:buFont typeface="Arial" panose="020B0604020202020204" pitchFamily="34" charset="0"/>
              <a:buChar char="•"/>
            </a:pPr>
            <a:r>
              <a:rPr lang="cs-CZ" sz="900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Limitní tvar je nazýván Poissonova distribuce</a:t>
            </a:r>
            <a:endParaRPr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4" name="object 4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46" name="object 4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ovéPole 46"/>
              <p:cNvSpPr txBox="1"/>
              <p:nvPr/>
            </p:nvSpPr>
            <p:spPr>
              <a:xfrm>
                <a:off x="514067" y="1001049"/>
                <a:ext cx="1692748" cy="27212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𝐵</m:t>
                      </m:r>
                      <m:d>
                        <m:d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  <m:sSup>
                        <m:sSup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7" name="TextovéPole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067" y="1001049"/>
                <a:ext cx="1692748" cy="272126"/>
              </a:xfrm>
              <a:prstGeom prst="rect">
                <a:avLst/>
              </a:prstGeom>
              <a:blipFill>
                <a:blip r:embed="rId5"/>
                <a:stretch>
                  <a:fillRect l="-2518" b="-1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ovéPole 47"/>
              <p:cNvSpPr txBox="1"/>
              <p:nvPr/>
            </p:nvSpPr>
            <p:spPr>
              <a:xfrm>
                <a:off x="524624" y="1806575"/>
                <a:ext cx="3261982" cy="3099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sz="1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lim>
                          </m:limLow>
                        </m:fName>
                        <m:e>
                          <m:r>
                            <a:rPr lang="cs-CZ" sz="1000" i="1">
                              <a:latin typeface="Cambria Math" panose="02040503050406030204" pitchFamily="18" charset="0"/>
                            </a:rPr>
                            <m:t>𝐵</m:t>
                          </m:r>
                          <m:d>
                            <m:dPr>
                              <m:ctrlPr>
                                <a:rPr lang="cs-CZ" sz="1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000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cs-CZ" sz="1000" i="1">
                                  <a:latin typeface="Cambria Math" panose="02040503050406030204" pitchFamily="18" charset="0"/>
                                </a:rPr>
                                <m:t>;</m:t>
                              </m:r>
                              <m:r>
                                <a:rPr lang="cs-CZ" sz="1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sz="1000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f>
                                <m:fPr>
                                  <m:ctrlPr>
                                    <a:rPr lang="cs-CZ" sz="1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100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𝜇</m:t>
                                  </m:r>
                                </m:num>
                                <m:den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cs-CZ" sz="10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cs-CZ" sz="1000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cs-CZ" sz="100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cs-CZ" sz="10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sz="1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cs-CZ" sz="1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∞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cs-CZ" sz="1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!</m:t>
                              </m:r>
                            </m:num>
                            <m:den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!</m:t>
                              </m:r>
                              <m:d>
                                <m:dPr>
                                  <m:ctrlPr>
                                    <a:rPr lang="cs-CZ" sz="1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d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sSup>
                            <m:sSupPr>
                              <m:ctrlPr>
                                <a:rPr lang="cs-CZ" sz="1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type m:val="noBar"/>
                                      <m:ctrlPr>
                                        <a:rPr lang="cs-CZ" sz="1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00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num>
                                    <m:den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sSup>
                            <m:sSupPr>
                              <m:ctrlPr>
                                <a:rPr lang="cs-CZ" sz="1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cs-CZ" sz="1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num>
                                    <m:den>
                                      <m:r>
                                        <a:rPr lang="cs-CZ" sz="1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  <m:sSup>
                            <m:sSupPr>
                              <m:ctrlPr>
                                <a:rPr lang="cs-CZ" sz="1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cs-CZ" sz="1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cs-CZ" sz="1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𝜇</m:t>
                                      </m:r>
                                    </m:num>
                                    <m:den>
                                      <m:r>
                                        <a:rPr lang="cs-CZ" sz="1000" i="1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8" name="TextovéPole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624" y="1806575"/>
                <a:ext cx="3261982" cy="309957"/>
              </a:xfrm>
              <a:prstGeom prst="rect">
                <a:avLst/>
              </a:prstGeom>
              <a:blipFill>
                <a:blip r:embed="rId6"/>
                <a:stretch>
                  <a:fillRect l="-748" t="-1961" b="-78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Levá složená závorka 48"/>
          <p:cNvSpPr/>
          <p:nvPr/>
        </p:nvSpPr>
        <p:spPr>
          <a:xfrm rot="-5400000">
            <a:off x="1938138" y="1876694"/>
            <a:ext cx="108000" cy="575180"/>
          </a:xfrm>
          <a:prstGeom prst="leftBrace">
            <a:avLst>
              <a:gd name="adj1" fmla="val 17288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Levá složená závorka 49"/>
          <p:cNvSpPr/>
          <p:nvPr/>
        </p:nvSpPr>
        <p:spPr>
          <a:xfrm rot="-5400000">
            <a:off x="2372592" y="2056944"/>
            <a:ext cx="108000" cy="228599"/>
          </a:xfrm>
          <a:prstGeom prst="leftBrace">
            <a:avLst>
              <a:gd name="adj1" fmla="val 17288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Levá složená závorka 50"/>
          <p:cNvSpPr/>
          <p:nvPr/>
        </p:nvSpPr>
        <p:spPr>
          <a:xfrm rot="-5400000">
            <a:off x="2769826" y="1930284"/>
            <a:ext cx="108000" cy="468000"/>
          </a:xfrm>
          <a:prstGeom prst="leftBrace">
            <a:avLst>
              <a:gd name="adj1" fmla="val 17288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Levá složená závorka 51"/>
          <p:cNvSpPr/>
          <p:nvPr/>
        </p:nvSpPr>
        <p:spPr>
          <a:xfrm rot="-5400000">
            <a:off x="3290684" y="1932509"/>
            <a:ext cx="108000" cy="468000"/>
          </a:xfrm>
          <a:prstGeom prst="leftBrace">
            <a:avLst>
              <a:gd name="adj1" fmla="val 17288"/>
              <a:gd name="adj2" fmla="val 50000"/>
            </a:avLst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bject 13"/>
          <p:cNvSpPr txBox="1"/>
          <p:nvPr/>
        </p:nvSpPr>
        <p:spPr>
          <a:xfrm>
            <a:off x="1951625" y="2199752"/>
            <a:ext cx="81024" cy="1352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cs-CZ" sz="800" dirty="0" smtClean="0">
                <a:latin typeface="Arial"/>
                <a:cs typeface="Arial"/>
              </a:rPr>
              <a:t>1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54" name="object 13"/>
          <p:cNvSpPr txBox="1"/>
          <p:nvPr/>
        </p:nvSpPr>
        <p:spPr>
          <a:xfrm>
            <a:off x="3308721" y="2199751"/>
            <a:ext cx="81024" cy="1352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cs-CZ" sz="800" dirty="0" smtClean="0">
                <a:latin typeface="Arial"/>
                <a:cs typeface="Arial"/>
              </a:rPr>
              <a:t>1</a:t>
            </a:r>
            <a:endParaRPr sz="800" dirty="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object 13"/>
              <p:cNvSpPr txBox="1"/>
              <p:nvPr/>
            </p:nvSpPr>
            <p:spPr>
              <a:xfrm>
                <a:off x="2635651" y="2225244"/>
                <a:ext cx="385125" cy="135293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</a:pPr>
                <a:r>
                  <a:rPr lang="cs-CZ" sz="800" dirty="0" smtClean="0">
                    <a:latin typeface="Arial"/>
                    <a:cs typeface="Arial"/>
                  </a:rPr>
                  <a:t>exp(-</a:t>
                </a:r>
                <a:r>
                  <a:rPr lang="cs-CZ" sz="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cs-CZ" sz="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cs-CZ" sz="800" dirty="0" smtClean="0">
                    <a:latin typeface="Arial"/>
                    <a:cs typeface="Arial"/>
                  </a:rPr>
                  <a:t>)</a:t>
                </a:r>
                <a:endParaRPr sz="8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55" name="object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5651" y="2225244"/>
                <a:ext cx="385125" cy="135293"/>
              </a:xfrm>
              <a:prstGeom prst="rect">
                <a:avLst/>
              </a:prstGeom>
              <a:blipFill>
                <a:blip r:embed="rId7"/>
                <a:stretch>
                  <a:fillRect l="-12500" t="-13636" r="-10938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object 13"/>
              <p:cNvSpPr txBox="1"/>
              <p:nvPr/>
            </p:nvSpPr>
            <p:spPr>
              <a:xfrm>
                <a:off x="2309439" y="2218285"/>
                <a:ext cx="239132" cy="135293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cs-CZ" sz="800" b="0" i="1" baseline="300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sz="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cs-CZ" sz="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cs-CZ" sz="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!</m:t>
                      </m:r>
                    </m:oMath>
                  </m:oMathPara>
                </a14:m>
                <a:endParaRPr sz="800" dirty="0">
                  <a:latin typeface="Arial"/>
                  <a:cs typeface="Arial"/>
                </a:endParaRPr>
              </a:p>
            </p:txBody>
          </p:sp>
        </mc:Choice>
        <mc:Fallback xmlns="">
          <p:sp>
            <p:nvSpPr>
              <p:cNvPr id="56" name="object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439" y="2218285"/>
                <a:ext cx="239132" cy="135293"/>
              </a:xfrm>
              <a:prstGeom prst="rect">
                <a:avLst/>
              </a:prstGeom>
              <a:blipFill>
                <a:blip r:embed="rId8"/>
                <a:stretch>
                  <a:fillRect l="-10256" r="-12821" b="-3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ovéPole 56"/>
              <p:cNvSpPr txBox="1"/>
              <p:nvPr/>
            </p:nvSpPr>
            <p:spPr>
              <a:xfrm>
                <a:off x="514067" y="2448849"/>
                <a:ext cx="952783" cy="29527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;</m:t>
                          </m:r>
                          <m:r>
                            <a:rPr lang="cs-CZ" sz="1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e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p>
                          </m:sSup>
                          <m:sSup>
                            <m:sSupPr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1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</m:sup>
                          </m:sSup>
                        </m:num>
                        <m:den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!</m:t>
                          </m:r>
                        </m:den>
                      </m:f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7" name="TextovéPole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067" y="2448849"/>
                <a:ext cx="952783" cy="295274"/>
              </a:xfrm>
              <a:prstGeom prst="rect">
                <a:avLst/>
              </a:prstGeom>
              <a:blipFill>
                <a:blip r:embed="rId9"/>
                <a:stretch>
                  <a:fillRect l="-6369" b="-145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312415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5" dirty="0"/>
              <a:t>Spolehlivostní model </a:t>
            </a:r>
            <a:r>
              <a:rPr lang="cs-CZ" i="1" spc="5" dirty="0"/>
              <a:t>r</a:t>
            </a:r>
            <a:r>
              <a:rPr lang="cs-CZ" spc="5" dirty="0"/>
              <a:t> -z-</a:t>
            </a:r>
            <a:r>
              <a:rPr lang="cs-CZ" i="1" spc="5" dirty="0"/>
              <a:t>n</a:t>
            </a:r>
            <a:endParaRPr spc="-30" dirty="0"/>
          </a:p>
        </p:txBody>
      </p:sp>
      <p:sp>
        <p:nvSpPr>
          <p:cNvPr id="3" name="object 3"/>
          <p:cNvSpPr/>
          <p:nvPr/>
        </p:nvSpPr>
        <p:spPr>
          <a:xfrm>
            <a:off x="182257" y="452882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2033" y="794512"/>
            <a:ext cx="52590" cy="52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257" y="1123467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2033" y="1465097"/>
            <a:ext cx="52590" cy="5259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82257" y="1814296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8"/>
              <p:cNvSpPr txBox="1"/>
              <p:nvPr/>
            </p:nvSpPr>
            <p:spPr>
              <a:xfrm>
                <a:off x="171450" y="369429"/>
                <a:ext cx="4267199" cy="1670969"/>
              </a:xfrm>
              <a:prstGeom prst="rect">
                <a:avLst/>
              </a:prstGeom>
            </p:spPr>
            <p:txBody>
              <a:bodyPr vert="horz" wrap="square" lIns="0" tIns="29209" rIns="0" bIns="0" rtlCol="0">
                <a:spAutoFit/>
              </a:bodyPr>
              <a:lstStyle/>
              <a:p>
                <a:pPr marL="90488" marR="247650" indent="-77788">
                  <a:lnSpc>
                    <a:spcPts val="1200"/>
                  </a:lnSpc>
                  <a:spcBef>
                    <a:spcPts val="229"/>
                  </a:spcBef>
                  <a:buFont typeface="Arial" panose="020B0604020202020204" pitchFamily="34" charset="0"/>
                  <a:buChar char="•"/>
                </a:pP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Binomické rozdělení můžeme aproximovat Poissonovým nebo normálním rozdělením, v závislosti na hodnotách </a:t>
                </a:r>
                <a:r>
                  <a:rPr lang="cs-CZ" sz="1050" i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</a:t>
                </a:r>
                <a:r>
                  <a:rPr lang="cs-CZ" sz="105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a </a:t>
                </a:r>
                <a:r>
                  <a:rPr lang="cs-CZ" sz="1050" i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</a:t>
                </a:r>
              </a:p>
              <a:p>
                <a:pPr marL="184150" marR="247650" indent="-93663">
                  <a:lnSpc>
                    <a:spcPts val="1200"/>
                  </a:lnSpc>
                  <a:spcBef>
                    <a:spcPts val="229"/>
                  </a:spcBef>
                  <a:buFont typeface="Arial" panose="020B0604020202020204" pitchFamily="34" charset="0"/>
                  <a:buChar char="•"/>
                </a:pPr>
                <a:r>
                  <a:rPr lang="cs-CZ" sz="9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Lze </a:t>
                </a:r>
                <a:r>
                  <a:rPr lang="cs-CZ" sz="9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také vyvinout podobné aproximace pro případ, kdy </a:t>
                </a:r>
                <a:r>
                  <a:rPr lang="cs-CZ" sz="900" i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</a:t>
                </a:r>
                <a:r>
                  <a:rPr lang="cs-CZ" sz="9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parametry nejsou </a:t>
                </a:r>
                <a:r>
                  <a:rPr lang="cs-CZ" sz="9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totožné</a:t>
                </a:r>
              </a:p>
              <a:p>
                <a:pPr marL="90488" marR="247650" indent="-77788">
                  <a:lnSpc>
                    <a:spcPts val="1200"/>
                  </a:lnSpc>
                  <a:spcBef>
                    <a:spcPts val="229"/>
                  </a:spcBef>
                  <a:buFont typeface="Arial" panose="020B0604020202020204" pitchFamily="34" charset="0"/>
                  <a:buChar char="•"/>
                </a:pPr>
                <a:r>
                  <a:rPr lang="cs-CZ" sz="105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Poissonova aproximace </a:t>
                </a: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pro </a:t>
                </a:r>
                <a:r>
                  <a:rPr lang="cs-CZ" sz="105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binomické hodnoty platí pro </a:t>
                </a:r>
                <a:r>
                  <a:rPr lang="cs-CZ" sz="1050" i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p ≤ 0,05 </a:t>
                </a: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 </a:t>
                </a:r>
                <a:r>
                  <a:rPr lang="cs-CZ" sz="1050" i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n&gt;20</a:t>
                </a:r>
                <a:r>
                  <a:rPr lang="cs-CZ" sz="105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což představuje oblast s nízkou </a:t>
                </a: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spolehlivostí</a:t>
                </a:r>
              </a:p>
              <a:p>
                <a:pPr marL="184150" marR="247650" indent="-93663">
                  <a:lnSpc>
                    <a:spcPts val="1200"/>
                  </a:lnSpc>
                  <a:spcBef>
                    <a:spcPts val="229"/>
                  </a:spcBef>
                  <a:buFont typeface="Arial" panose="020B0604020202020204" pitchFamily="34" charset="0"/>
                  <a:buChar char="•"/>
                </a:pPr>
                <a:r>
                  <a:rPr lang="cs-CZ" sz="9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V </a:t>
                </a:r>
                <a:r>
                  <a:rPr lang="cs-CZ" sz="9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oblasti s vysokou spolehlivostí </a:t>
                </a:r>
                <a:r>
                  <a:rPr lang="cs-CZ" sz="9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se počítá s pravděpodobností poruchy, </a:t>
                </a:r>
                <a:r>
                  <a:rPr lang="cs-CZ" sz="90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což vyžaduje </a:t>
                </a:r>
                <a:r>
                  <a:rPr lang="cs-CZ" sz="900" i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q=1-p </a:t>
                </a:r>
                <a:r>
                  <a:rPr lang="cs-CZ" sz="900" i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≤ 0,05 </a:t>
                </a:r>
                <a:r>
                  <a:rPr lang="cs-CZ" sz="90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a </a:t>
                </a:r>
                <a:r>
                  <a:rPr lang="cs-CZ" sz="900" i="1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n </a:t>
                </a:r>
                <a:r>
                  <a:rPr lang="cs-CZ" sz="900" i="1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≥ 20</a:t>
                </a:r>
                <a:endParaRPr lang="cs-CZ" sz="900" i="1" spc="-7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  <a:p>
                <a:pPr marL="93663" marR="247650" indent="-93663">
                  <a:lnSpc>
                    <a:spcPts val="1200"/>
                  </a:lnSpc>
                  <a:spcBef>
                    <a:spcPts val="229"/>
                  </a:spcBef>
                  <a:buFont typeface="Arial" panose="020B0604020202020204" pitchFamily="34" charset="0"/>
                  <a:buChar char="•"/>
                </a:pPr>
                <a:r>
                  <a:rPr lang="cs-CZ" sz="105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Za předpokladu </a:t>
                </a: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odlišných prvků definujeme průměrné pravděpodobnosti spolehlivosti a poruchy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ar-AE" sz="1050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barPr>
                      <m:e>
                        <m:r>
                          <a:rPr lang="ar-AE" sz="1050" b="0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𝑝</m:t>
                        </m:r>
                      </m:e>
                    </m:bar>
                  </m:oMath>
                </a14:m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a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ar-AE" sz="1050" i="1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barPr>
                      <m:e>
                        <m:r>
                          <a:rPr lang="cs-CZ" sz="1050" b="0" i="1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𝑞</m:t>
                        </m:r>
                      </m:e>
                    </m:bar>
                  </m:oMath>
                </a14:m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jako:</a:t>
                </a:r>
                <a:endParaRPr lang="cs-CZ" sz="1050" spc="-70" dirty="0" smtClean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8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50" y="369429"/>
                <a:ext cx="4267199" cy="1670969"/>
              </a:xfrm>
              <a:prstGeom prst="rect">
                <a:avLst/>
              </a:prstGeom>
              <a:blipFill>
                <a:blip r:embed="rId4"/>
                <a:stretch>
                  <a:fillRect l="-1857" t="-1095" b="-40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object 2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23" name="object 2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523163" y="2144049"/>
                <a:ext cx="3001087" cy="4201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ba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nary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−</m:t>
                      </m:r>
                      <m:bar>
                        <m:barPr>
                          <m:pos m:val="top"/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</m:ba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cs-CZ" sz="1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cs-CZ" sz="1000" i="1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cs-CZ" sz="1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10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sz="1000" i="1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m:rPr>
                              <m:brk m:alnAt="23"/>
                            </m:rPr>
                            <a:rPr lang="cs-CZ" sz="1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cs-CZ" sz="1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cs-CZ" sz="1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cs-CZ" sz="1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63" y="2144049"/>
                <a:ext cx="3001087" cy="420115"/>
              </a:xfrm>
              <a:prstGeom prst="rect">
                <a:avLst/>
              </a:prstGeom>
              <a:blipFill>
                <a:blip r:embed="rId5"/>
                <a:stretch>
                  <a:fillRect l="-5285" t="-123188" b="-184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2712085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-50" dirty="0" smtClean="0"/>
              <a:t>Redundance prvků systému</a:t>
            </a:r>
            <a:endParaRPr spc="-55" dirty="0"/>
          </a:p>
        </p:txBody>
      </p:sp>
      <p:sp>
        <p:nvSpPr>
          <p:cNvPr id="3" name="object 3"/>
          <p:cNvSpPr/>
          <p:nvPr/>
        </p:nvSpPr>
        <p:spPr>
          <a:xfrm>
            <a:off x="182257" y="473125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91158" y="1026043"/>
            <a:ext cx="248285" cy="0"/>
          </a:xfrm>
          <a:custGeom>
            <a:avLst/>
            <a:gdLst/>
            <a:ahLst/>
            <a:cxnLst/>
            <a:rect l="l" t="t" r="r" b="b"/>
            <a:pathLst>
              <a:path w="248284">
                <a:moveTo>
                  <a:pt x="0" y="0"/>
                </a:moveTo>
                <a:lnTo>
                  <a:pt x="247868" y="0"/>
                </a:lnTo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28409" y="1004808"/>
            <a:ext cx="59690" cy="42545"/>
          </a:xfrm>
          <a:custGeom>
            <a:avLst/>
            <a:gdLst/>
            <a:ahLst/>
            <a:cxnLst/>
            <a:rect l="l" t="t" r="r" b="b"/>
            <a:pathLst>
              <a:path w="59690" h="42544">
                <a:moveTo>
                  <a:pt x="0" y="0"/>
                </a:moveTo>
                <a:lnTo>
                  <a:pt x="4763" y="10618"/>
                </a:lnTo>
                <a:lnTo>
                  <a:pt x="6350" y="21235"/>
                </a:lnTo>
                <a:lnTo>
                  <a:pt x="4763" y="31851"/>
                </a:lnTo>
                <a:lnTo>
                  <a:pt x="0" y="42470"/>
                </a:lnTo>
                <a:lnTo>
                  <a:pt x="59237" y="212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71522" y="1026043"/>
            <a:ext cx="248285" cy="0"/>
          </a:xfrm>
          <a:custGeom>
            <a:avLst/>
            <a:gdLst/>
            <a:ahLst/>
            <a:cxnLst/>
            <a:rect l="l" t="t" r="r" b="b"/>
            <a:pathLst>
              <a:path w="248284">
                <a:moveTo>
                  <a:pt x="0" y="0"/>
                </a:moveTo>
                <a:lnTo>
                  <a:pt x="247856" y="0"/>
                </a:lnTo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108761" y="1004808"/>
            <a:ext cx="59690" cy="42545"/>
          </a:xfrm>
          <a:custGeom>
            <a:avLst/>
            <a:gdLst/>
            <a:ahLst/>
            <a:cxnLst/>
            <a:rect l="l" t="t" r="r" b="b"/>
            <a:pathLst>
              <a:path w="59690" h="42544">
                <a:moveTo>
                  <a:pt x="0" y="0"/>
                </a:moveTo>
                <a:lnTo>
                  <a:pt x="4763" y="10618"/>
                </a:lnTo>
                <a:lnTo>
                  <a:pt x="6350" y="21235"/>
                </a:lnTo>
                <a:lnTo>
                  <a:pt x="4763" y="31851"/>
                </a:lnTo>
                <a:lnTo>
                  <a:pt x="0" y="42470"/>
                </a:lnTo>
                <a:lnTo>
                  <a:pt x="59237" y="212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644516" y="1026043"/>
            <a:ext cx="224154" cy="0"/>
          </a:xfrm>
          <a:custGeom>
            <a:avLst/>
            <a:gdLst/>
            <a:ahLst/>
            <a:cxnLst/>
            <a:rect l="l" t="t" r="r" b="b"/>
            <a:pathLst>
              <a:path w="224155">
                <a:moveTo>
                  <a:pt x="0" y="0"/>
                </a:moveTo>
                <a:lnTo>
                  <a:pt x="223967" y="0"/>
                </a:lnTo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24880" y="1026043"/>
            <a:ext cx="224154" cy="0"/>
          </a:xfrm>
          <a:custGeom>
            <a:avLst/>
            <a:gdLst/>
            <a:ahLst/>
            <a:cxnLst/>
            <a:rect l="l" t="t" r="r" b="b"/>
            <a:pathLst>
              <a:path w="224155">
                <a:moveTo>
                  <a:pt x="0" y="0"/>
                </a:moveTo>
                <a:lnTo>
                  <a:pt x="223955" y="0"/>
                </a:lnTo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6307" y="1002021"/>
            <a:ext cx="48260" cy="48260"/>
          </a:xfrm>
          <a:custGeom>
            <a:avLst/>
            <a:gdLst/>
            <a:ahLst/>
            <a:cxnLst/>
            <a:rect l="l" t="t" r="r" b="b"/>
            <a:pathLst>
              <a:path w="48259" h="48259">
                <a:moveTo>
                  <a:pt x="24021" y="0"/>
                </a:moveTo>
                <a:lnTo>
                  <a:pt x="14689" y="1893"/>
                </a:lnTo>
                <a:lnTo>
                  <a:pt x="7051" y="7051"/>
                </a:lnTo>
                <a:lnTo>
                  <a:pt x="1893" y="14689"/>
                </a:lnTo>
                <a:lnTo>
                  <a:pt x="0" y="24021"/>
                </a:lnTo>
                <a:lnTo>
                  <a:pt x="1893" y="33359"/>
                </a:lnTo>
                <a:lnTo>
                  <a:pt x="7051" y="40996"/>
                </a:lnTo>
                <a:lnTo>
                  <a:pt x="14689" y="46151"/>
                </a:lnTo>
                <a:lnTo>
                  <a:pt x="24021" y="48043"/>
                </a:lnTo>
                <a:lnTo>
                  <a:pt x="33359" y="46151"/>
                </a:lnTo>
                <a:lnTo>
                  <a:pt x="40996" y="40996"/>
                </a:lnTo>
                <a:lnTo>
                  <a:pt x="46151" y="33359"/>
                </a:lnTo>
                <a:lnTo>
                  <a:pt x="48043" y="24021"/>
                </a:lnTo>
                <a:lnTo>
                  <a:pt x="46151" y="14689"/>
                </a:lnTo>
                <a:lnTo>
                  <a:pt x="40996" y="7051"/>
                </a:lnTo>
                <a:lnTo>
                  <a:pt x="33359" y="1893"/>
                </a:lnTo>
                <a:lnTo>
                  <a:pt x="240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66307" y="1002021"/>
            <a:ext cx="48260" cy="48260"/>
          </a:xfrm>
          <a:custGeom>
            <a:avLst/>
            <a:gdLst/>
            <a:ahLst/>
            <a:cxnLst/>
            <a:rect l="l" t="t" r="r" b="b"/>
            <a:pathLst>
              <a:path w="48259" h="48259">
                <a:moveTo>
                  <a:pt x="0" y="24021"/>
                </a:moveTo>
                <a:lnTo>
                  <a:pt x="1893" y="14689"/>
                </a:lnTo>
                <a:lnTo>
                  <a:pt x="7051" y="7051"/>
                </a:lnTo>
                <a:lnTo>
                  <a:pt x="14689" y="1893"/>
                </a:lnTo>
                <a:lnTo>
                  <a:pt x="24021" y="0"/>
                </a:lnTo>
                <a:lnTo>
                  <a:pt x="33359" y="1893"/>
                </a:lnTo>
                <a:lnTo>
                  <a:pt x="40996" y="7051"/>
                </a:lnTo>
                <a:lnTo>
                  <a:pt x="46151" y="14689"/>
                </a:lnTo>
                <a:lnTo>
                  <a:pt x="48043" y="24021"/>
                </a:lnTo>
                <a:lnTo>
                  <a:pt x="46151" y="33359"/>
                </a:lnTo>
                <a:lnTo>
                  <a:pt x="40996" y="40996"/>
                </a:lnTo>
                <a:lnTo>
                  <a:pt x="33359" y="46151"/>
                </a:lnTo>
                <a:lnTo>
                  <a:pt x="24021" y="48043"/>
                </a:lnTo>
                <a:lnTo>
                  <a:pt x="14689" y="46151"/>
                </a:lnTo>
                <a:lnTo>
                  <a:pt x="7051" y="40996"/>
                </a:lnTo>
                <a:lnTo>
                  <a:pt x="1893" y="33359"/>
                </a:lnTo>
                <a:lnTo>
                  <a:pt x="0" y="24021"/>
                </a:lnTo>
                <a:close/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846239" y="1002021"/>
            <a:ext cx="48260" cy="48260"/>
          </a:xfrm>
          <a:custGeom>
            <a:avLst/>
            <a:gdLst/>
            <a:ahLst/>
            <a:cxnLst/>
            <a:rect l="l" t="t" r="r" b="b"/>
            <a:pathLst>
              <a:path w="48259" h="48259">
                <a:moveTo>
                  <a:pt x="24021" y="0"/>
                </a:moveTo>
                <a:lnTo>
                  <a:pt x="14689" y="1893"/>
                </a:lnTo>
                <a:lnTo>
                  <a:pt x="7051" y="7051"/>
                </a:lnTo>
                <a:lnTo>
                  <a:pt x="1893" y="14689"/>
                </a:lnTo>
                <a:lnTo>
                  <a:pt x="0" y="24021"/>
                </a:lnTo>
                <a:lnTo>
                  <a:pt x="1893" y="33359"/>
                </a:lnTo>
                <a:lnTo>
                  <a:pt x="7051" y="40996"/>
                </a:lnTo>
                <a:lnTo>
                  <a:pt x="14689" y="46151"/>
                </a:lnTo>
                <a:lnTo>
                  <a:pt x="24021" y="48043"/>
                </a:lnTo>
                <a:lnTo>
                  <a:pt x="33359" y="46151"/>
                </a:lnTo>
                <a:lnTo>
                  <a:pt x="40996" y="40996"/>
                </a:lnTo>
                <a:lnTo>
                  <a:pt x="46151" y="33359"/>
                </a:lnTo>
                <a:lnTo>
                  <a:pt x="48043" y="24021"/>
                </a:lnTo>
                <a:lnTo>
                  <a:pt x="46151" y="14689"/>
                </a:lnTo>
                <a:lnTo>
                  <a:pt x="40996" y="7051"/>
                </a:lnTo>
                <a:lnTo>
                  <a:pt x="33359" y="1893"/>
                </a:lnTo>
                <a:lnTo>
                  <a:pt x="240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846239" y="1002021"/>
            <a:ext cx="48260" cy="48260"/>
          </a:xfrm>
          <a:custGeom>
            <a:avLst/>
            <a:gdLst/>
            <a:ahLst/>
            <a:cxnLst/>
            <a:rect l="l" t="t" r="r" b="b"/>
            <a:pathLst>
              <a:path w="48259" h="48259">
                <a:moveTo>
                  <a:pt x="0" y="24021"/>
                </a:moveTo>
                <a:lnTo>
                  <a:pt x="1893" y="14689"/>
                </a:lnTo>
                <a:lnTo>
                  <a:pt x="7051" y="7051"/>
                </a:lnTo>
                <a:lnTo>
                  <a:pt x="14689" y="1893"/>
                </a:lnTo>
                <a:lnTo>
                  <a:pt x="24021" y="0"/>
                </a:lnTo>
                <a:lnTo>
                  <a:pt x="33359" y="1893"/>
                </a:lnTo>
                <a:lnTo>
                  <a:pt x="40996" y="7051"/>
                </a:lnTo>
                <a:lnTo>
                  <a:pt x="46151" y="14689"/>
                </a:lnTo>
                <a:lnTo>
                  <a:pt x="48043" y="24021"/>
                </a:lnTo>
                <a:lnTo>
                  <a:pt x="46151" y="33359"/>
                </a:lnTo>
                <a:lnTo>
                  <a:pt x="40996" y="40996"/>
                </a:lnTo>
                <a:lnTo>
                  <a:pt x="33359" y="46151"/>
                </a:lnTo>
                <a:lnTo>
                  <a:pt x="24021" y="48043"/>
                </a:lnTo>
                <a:lnTo>
                  <a:pt x="14689" y="46151"/>
                </a:lnTo>
                <a:lnTo>
                  <a:pt x="7051" y="40996"/>
                </a:lnTo>
                <a:lnTo>
                  <a:pt x="1893" y="33359"/>
                </a:lnTo>
                <a:lnTo>
                  <a:pt x="0" y="24021"/>
                </a:lnTo>
                <a:close/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26603" y="1002021"/>
            <a:ext cx="48260" cy="48260"/>
          </a:xfrm>
          <a:custGeom>
            <a:avLst/>
            <a:gdLst/>
            <a:ahLst/>
            <a:cxnLst/>
            <a:rect l="l" t="t" r="r" b="b"/>
            <a:pathLst>
              <a:path w="48259" h="48259">
                <a:moveTo>
                  <a:pt x="24021" y="0"/>
                </a:moveTo>
                <a:lnTo>
                  <a:pt x="14684" y="1893"/>
                </a:lnTo>
                <a:lnTo>
                  <a:pt x="7047" y="7051"/>
                </a:lnTo>
                <a:lnTo>
                  <a:pt x="1892" y="14689"/>
                </a:lnTo>
                <a:lnTo>
                  <a:pt x="0" y="24021"/>
                </a:lnTo>
                <a:lnTo>
                  <a:pt x="1892" y="33359"/>
                </a:lnTo>
                <a:lnTo>
                  <a:pt x="7047" y="40996"/>
                </a:lnTo>
                <a:lnTo>
                  <a:pt x="14684" y="46151"/>
                </a:lnTo>
                <a:lnTo>
                  <a:pt x="24021" y="48043"/>
                </a:lnTo>
                <a:lnTo>
                  <a:pt x="33354" y="46151"/>
                </a:lnTo>
                <a:lnTo>
                  <a:pt x="40991" y="40996"/>
                </a:lnTo>
                <a:lnTo>
                  <a:pt x="46149" y="33359"/>
                </a:lnTo>
                <a:lnTo>
                  <a:pt x="48043" y="24021"/>
                </a:lnTo>
                <a:lnTo>
                  <a:pt x="46149" y="14689"/>
                </a:lnTo>
                <a:lnTo>
                  <a:pt x="40991" y="7051"/>
                </a:lnTo>
                <a:lnTo>
                  <a:pt x="33354" y="1893"/>
                </a:lnTo>
                <a:lnTo>
                  <a:pt x="240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26603" y="1002021"/>
            <a:ext cx="48260" cy="48260"/>
          </a:xfrm>
          <a:custGeom>
            <a:avLst/>
            <a:gdLst/>
            <a:ahLst/>
            <a:cxnLst/>
            <a:rect l="l" t="t" r="r" b="b"/>
            <a:pathLst>
              <a:path w="48259" h="48259">
                <a:moveTo>
                  <a:pt x="0" y="24021"/>
                </a:moveTo>
                <a:lnTo>
                  <a:pt x="1892" y="14689"/>
                </a:lnTo>
                <a:lnTo>
                  <a:pt x="7047" y="7051"/>
                </a:lnTo>
                <a:lnTo>
                  <a:pt x="14684" y="1893"/>
                </a:lnTo>
                <a:lnTo>
                  <a:pt x="24021" y="0"/>
                </a:lnTo>
                <a:lnTo>
                  <a:pt x="33354" y="1893"/>
                </a:lnTo>
                <a:lnTo>
                  <a:pt x="40991" y="7051"/>
                </a:lnTo>
                <a:lnTo>
                  <a:pt x="46149" y="14689"/>
                </a:lnTo>
                <a:lnTo>
                  <a:pt x="48043" y="24021"/>
                </a:lnTo>
                <a:lnTo>
                  <a:pt x="46149" y="33359"/>
                </a:lnTo>
                <a:lnTo>
                  <a:pt x="40991" y="40996"/>
                </a:lnTo>
                <a:lnTo>
                  <a:pt x="33354" y="46151"/>
                </a:lnTo>
                <a:lnTo>
                  <a:pt x="24021" y="48043"/>
                </a:lnTo>
                <a:lnTo>
                  <a:pt x="14684" y="46151"/>
                </a:lnTo>
                <a:lnTo>
                  <a:pt x="7047" y="40996"/>
                </a:lnTo>
                <a:lnTo>
                  <a:pt x="1892" y="33359"/>
                </a:lnTo>
                <a:lnTo>
                  <a:pt x="0" y="24021"/>
                </a:lnTo>
                <a:close/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71450" y="351263"/>
            <a:ext cx="4343399" cy="527067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90488" indent="-77788">
              <a:lnSpc>
                <a:spcPct val="100000"/>
              </a:lnSpc>
              <a:spcBef>
                <a:spcPts val="390"/>
              </a:spcBef>
              <a:buFont typeface="Arial" panose="020B0604020202020204" pitchFamily="34" charset="0"/>
              <a:buChar char="•"/>
            </a:pPr>
            <a:r>
              <a:rPr lang="cs-CZ" sz="1050" spc="-6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Předpokládejme tři spolehlivostní modely systému, viz níže 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400050" algn="r">
              <a:lnSpc>
                <a:spcPct val="100000"/>
              </a:lnSpc>
              <a:spcBef>
                <a:spcPts val="240"/>
              </a:spcBef>
            </a:pPr>
            <a:r>
              <a:rPr sz="900" i="1" spc="-5" dirty="0" smtClean="0">
                <a:latin typeface="Times New Roman"/>
                <a:cs typeface="Times New Roman"/>
              </a:rPr>
              <a:t>x</a:t>
            </a:r>
            <a:r>
              <a:rPr lang="cs-CZ" sz="900" spc="15" baseline="-23148" dirty="0" smtClean="0">
                <a:latin typeface="Times New Roman"/>
                <a:cs typeface="Times New Roman"/>
              </a:rPr>
              <a:t>2</a:t>
            </a:r>
            <a:endParaRPr sz="900" baseline="-23148" dirty="0">
              <a:latin typeface="Times New Roman"/>
              <a:cs typeface="Times New Roman"/>
            </a:endParaRPr>
          </a:p>
          <a:p>
            <a:pPr marL="286385">
              <a:lnSpc>
                <a:spcPct val="100000"/>
              </a:lnSpc>
              <a:spcBef>
                <a:spcPts val="145"/>
              </a:spcBef>
              <a:tabLst>
                <a:tab pos="766445" algn="l"/>
              </a:tabLst>
            </a:pPr>
            <a:r>
              <a:rPr sz="900" i="1" spc="0" dirty="0">
                <a:latin typeface="Times New Roman"/>
                <a:cs typeface="Times New Roman"/>
              </a:rPr>
              <a:t>x</a:t>
            </a:r>
            <a:r>
              <a:rPr sz="900" spc="0" baseline="-23148" dirty="0">
                <a:latin typeface="Times New Roman"/>
                <a:cs typeface="Times New Roman"/>
              </a:rPr>
              <a:t>1	</a:t>
            </a:r>
            <a:r>
              <a:rPr sz="900" i="1" spc="0" dirty="0">
                <a:latin typeface="Times New Roman"/>
                <a:cs typeface="Times New Roman"/>
              </a:rPr>
              <a:t>x</a:t>
            </a:r>
            <a:r>
              <a:rPr sz="900" spc="0" baseline="-23148" dirty="0">
                <a:latin typeface="Times New Roman"/>
                <a:cs typeface="Times New Roman"/>
              </a:rPr>
              <a:t>2</a:t>
            </a:r>
            <a:endParaRPr sz="900" baseline="-23148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921998" y="1248193"/>
            <a:ext cx="116839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Times New Roman"/>
                <a:cs typeface="Times New Roman"/>
              </a:rPr>
              <a:t>x</a:t>
            </a:r>
            <a:r>
              <a:rPr sz="900" spc="15" baseline="-23148" dirty="0">
                <a:latin typeface="Times New Roman"/>
                <a:cs typeface="Times New Roman"/>
              </a:rPr>
              <a:t>3</a:t>
            </a:r>
            <a:endParaRPr sz="900" baseline="-23148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14099" y="587559"/>
            <a:ext cx="116839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Times New Roman"/>
                <a:cs typeface="Times New Roman"/>
              </a:rPr>
              <a:t>x</a:t>
            </a:r>
            <a:r>
              <a:rPr sz="900" spc="15" baseline="-23148" dirty="0">
                <a:latin typeface="Times New Roman"/>
                <a:cs typeface="Times New Roman"/>
              </a:rPr>
              <a:t>2</a:t>
            </a:r>
            <a:endParaRPr sz="900" baseline="-23148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414099" y="1248193"/>
            <a:ext cx="116839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Times New Roman"/>
                <a:cs typeface="Times New Roman"/>
              </a:rPr>
              <a:t>x</a:t>
            </a:r>
            <a:r>
              <a:rPr sz="900" spc="15" baseline="-23148" dirty="0">
                <a:latin typeface="Times New Roman"/>
                <a:cs typeface="Times New Roman"/>
              </a:rPr>
              <a:t>4</a:t>
            </a:r>
            <a:endParaRPr sz="900" baseline="-23148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458378" y="841856"/>
            <a:ext cx="240029" cy="185420"/>
          </a:xfrm>
          <a:custGeom>
            <a:avLst/>
            <a:gdLst/>
            <a:ahLst/>
            <a:cxnLst/>
            <a:rect l="l" t="t" r="r" b="b"/>
            <a:pathLst>
              <a:path w="240030" h="185419">
                <a:moveTo>
                  <a:pt x="0" y="0"/>
                </a:moveTo>
                <a:lnTo>
                  <a:pt x="44439" y="21376"/>
                </a:lnTo>
                <a:lnTo>
                  <a:pt x="87421" y="46553"/>
                </a:lnTo>
                <a:lnTo>
                  <a:pt x="128707" y="75532"/>
                </a:lnTo>
                <a:lnTo>
                  <a:pt x="168058" y="108310"/>
                </a:lnTo>
                <a:lnTo>
                  <a:pt x="205235" y="144889"/>
                </a:lnTo>
                <a:lnTo>
                  <a:pt x="240001" y="185268"/>
                </a:lnTo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70915" y="791946"/>
            <a:ext cx="487680" cy="52069"/>
          </a:xfrm>
          <a:custGeom>
            <a:avLst/>
            <a:gdLst/>
            <a:ahLst/>
            <a:cxnLst/>
            <a:rect l="l" t="t" r="r" b="b"/>
            <a:pathLst>
              <a:path w="487680" h="52069">
                <a:moveTo>
                  <a:pt x="0" y="51675"/>
                </a:moveTo>
                <a:lnTo>
                  <a:pt x="47100" y="33212"/>
                </a:lnTo>
                <a:lnTo>
                  <a:pt x="95270" y="18813"/>
                </a:lnTo>
                <a:lnTo>
                  <a:pt x="144245" y="8478"/>
                </a:lnTo>
                <a:lnTo>
                  <a:pt x="193761" y="2207"/>
                </a:lnTo>
                <a:lnTo>
                  <a:pt x="243555" y="0"/>
                </a:lnTo>
                <a:lnTo>
                  <a:pt x="293363" y="1856"/>
                </a:lnTo>
                <a:lnTo>
                  <a:pt x="342921" y="7775"/>
                </a:lnTo>
                <a:lnTo>
                  <a:pt x="391966" y="17757"/>
                </a:lnTo>
                <a:lnTo>
                  <a:pt x="440234" y="31802"/>
                </a:lnTo>
                <a:lnTo>
                  <a:pt x="487462" y="49909"/>
                </a:lnTo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440217" y="818147"/>
            <a:ext cx="62865" cy="43180"/>
          </a:xfrm>
          <a:custGeom>
            <a:avLst/>
            <a:gdLst/>
            <a:ahLst/>
            <a:cxnLst/>
            <a:rect l="l" t="t" r="r" b="b"/>
            <a:pathLst>
              <a:path w="62864" h="43180">
                <a:moveTo>
                  <a:pt x="16839" y="0"/>
                </a:moveTo>
                <a:lnTo>
                  <a:pt x="16996" y="11636"/>
                </a:lnTo>
                <a:lnTo>
                  <a:pt x="14243" y="22011"/>
                </a:lnTo>
                <a:lnTo>
                  <a:pt x="8578" y="31127"/>
                </a:lnTo>
                <a:lnTo>
                  <a:pt x="0" y="38987"/>
                </a:lnTo>
                <a:lnTo>
                  <a:pt x="62792" y="42987"/>
                </a:lnTo>
                <a:lnTo>
                  <a:pt x="168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735178" y="843622"/>
            <a:ext cx="236220" cy="183515"/>
          </a:xfrm>
          <a:custGeom>
            <a:avLst/>
            <a:gdLst/>
            <a:ahLst/>
            <a:cxnLst/>
            <a:rect l="l" t="t" r="r" b="b"/>
            <a:pathLst>
              <a:path w="236219" h="183515">
                <a:moveTo>
                  <a:pt x="0" y="183502"/>
                </a:moveTo>
                <a:lnTo>
                  <a:pt x="34178" y="143698"/>
                </a:lnTo>
                <a:lnTo>
                  <a:pt x="70704" y="107582"/>
                </a:lnTo>
                <a:lnTo>
                  <a:pt x="109351" y="75153"/>
                </a:lnTo>
                <a:lnTo>
                  <a:pt x="149891" y="46413"/>
                </a:lnTo>
                <a:lnTo>
                  <a:pt x="192096" y="21362"/>
                </a:lnTo>
                <a:lnTo>
                  <a:pt x="235737" y="0"/>
                </a:lnTo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952635" y="824008"/>
            <a:ext cx="62865" cy="43815"/>
          </a:xfrm>
          <a:custGeom>
            <a:avLst/>
            <a:gdLst/>
            <a:ahLst/>
            <a:cxnLst/>
            <a:rect l="l" t="t" r="r" b="b"/>
            <a:pathLst>
              <a:path w="62864" h="43815">
                <a:moveTo>
                  <a:pt x="62756" y="0"/>
                </a:moveTo>
                <a:lnTo>
                  <a:pt x="0" y="4468"/>
                </a:lnTo>
                <a:lnTo>
                  <a:pt x="8636" y="12262"/>
                </a:lnTo>
                <a:lnTo>
                  <a:pt x="14369" y="21337"/>
                </a:lnTo>
                <a:lnTo>
                  <a:pt x="17199" y="31691"/>
                </a:lnTo>
                <a:lnTo>
                  <a:pt x="17127" y="43323"/>
                </a:lnTo>
                <a:lnTo>
                  <a:pt x="6275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455567" y="1027124"/>
            <a:ext cx="243204" cy="186690"/>
          </a:xfrm>
          <a:custGeom>
            <a:avLst/>
            <a:gdLst/>
            <a:ahLst/>
            <a:cxnLst/>
            <a:rect l="l" t="t" r="r" b="b"/>
            <a:pathLst>
              <a:path w="243205" h="186690">
                <a:moveTo>
                  <a:pt x="0" y="186469"/>
                </a:moveTo>
                <a:lnTo>
                  <a:pt x="44978" y="165089"/>
                </a:lnTo>
                <a:lnTo>
                  <a:pt x="88481" y="139830"/>
                </a:lnTo>
                <a:lnTo>
                  <a:pt x="130261" y="110692"/>
                </a:lnTo>
                <a:lnTo>
                  <a:pt x="170073" y="77674"/>
                </a:lnTo>
                <a:lnTo>
                  <a:pt x="207672" y="40776"/>
                </a:lnTo>
                <a:lnTo>
                  <a:pt x="242812" y="0"/>
                </a:lnTo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978747" y="1213593"/>
            <a:ext cx="476884" cy="48895"/>
          </a:xfrm>
          <a:custGeom>
            <a:avLst/>
            <a:gdLst/>
            <a:ahLst/>
            <a:cxnLst/>
            <a:rect l="l" t="t" r="r" b="b"/>
            <a:pathLst>
              <a:path w="476885" h="48894">
                <a:moveTo>
                  <a:pt x="0" y="420"/>
                </a:moveTo>
                <a:lnTo>
                  <a:pt x="46205" y="17837"/>
                </a:lnTo>
                <a:lnTo>
                  <a:pt x="93395" y="31374"/>
                </a:lnTo>
                <a:lnTo>
                  <a:pt x="141323" y="41030"/>
                </a:lnTo>
                <a:lnTo>
                  <a:pt x="189744" y="46808"/>
                </a:lnTo>
                <a:lnTo>
                  <a:pt x="238410" y="48705"/>
                </a:lnTo>
                <a:lnTo>
                  <a:pt x="287076" y="46723"/>
                </a:lnTo>
                <a:lnTo>
                  <a:pt x="335496" y="40861"/>
                </a:lnTo>
                <a:lnTo>
                  <a:pt x="383424" y="31120"/>
                </a:lnTo>
                <a:lnTo>
                  <a:pt x="430614" y="17499"/>
                </a:lnTo>
                <a:lnTo>
                  <a:pt x="476820" y="0"/>
                </a:lnTo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437467" y="1194544"/>
            <a:ext cx="62865" cy="43180"/>
          </a:xfrm>
          <a:custGeom>
            <a:avLst/>
            <a:gdLst/>
            <a:ahLst/>
            <a:cxnLst/>
            <a:rect l="l" t="t" r="r" b="b"/>
            <a:pathLst>
              <a:path w="62864" h="43180">
                <a:moveTo>
                  <a:pt x="62816" y="0"/>
                </a:moveTo>
                <a:lnTo>
                  <a:pt x="0" y="3675"/>
                </a:lnTo>
                <a:lnTo>
                  <a:pt x="8541" y="11582"/>
                </a:lnTo>
                <a:lnTo>
                  <a:pt x="14165" y="20729"/>
                </a:lnTo>
                <a:lnTo>
                  <a:pt x="16868" y="31117"/>
                </a:lnTo>
                <a:lnTo>
                  <a:pt x="16647" y="42746"/>
                </a:lnTo>
                <a:lnTo>
                  <a:pt x="6281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735178" y="1027124"/>
            <a:ext cx="243840" cy="187325"/>
          </a:xfrm>
          <a:custGeom>
            <a:avLst/>
            <a:gdLst/>
            <a:ahLst/>
            <a:cxnLst/>
            <a:rect l="l" t="t" r="r" b="b"/>
            <a:pathLst>
              <a:path w="243839" h="187325">
                <a:moveTo>
                  <a:pt x="0" y="0"/>
                </a:moveTo>
                <a:lnTo>
                  <a:pt x="35222" y="40918"/>
                </a:lnTo>
                <a:lnTo>
                  <a:pt x="72924" y="77927"/>
                </a:lnTo>
                <a:lnTo>
                  <a:pt x="112857" y="111028"/>
                </a:lnTo>
                <a:lnTo>
                  <a:pt x="154774" y="140222"/>
                </a:lnTo>
                <a:lnTo>
                  <a:pt x="198427" y="165509"/>
                </a:lnTo>
                <a:lnTo>
                  <a:pt x="243568" y="186889"/>
                </a:lnTo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960682" y="1190316"/>
            <a:ext cx="62865" cy="43180"/>
          </a:xfrm>
          <a:custGeom>
            <a:avLst/>
            <a:gdLst/>
            <a:ahLst/>
            <a:cxnLst/>
            <a:rect l="l" t="t" r="r" b="b"/>
            <a:pathLst>
              <a:path w="62864" h="43180">
                <a:moveTo>
                  <a:pt x="16575" y="0"/>
                </a:moveTo>
                <a:lnTo>
                  <a:pt x="16814" y="11631"/>
                </a:lnTo>
                <a:lnTo>
                  <a:pt x="14129" y="22024"/>
                </a:lnTo>
                <a:lnTo>
                  <a:pt x="8523" y="31179"/>
                </a:lnTo>
                <a:lnTo>
                  <a:pt x="0" y="39095"/>
                </a:lnTo>
                <a:lnTo>
                  <a:pt x="62816" y="42674"/>
                </a:lnTo>
                <a:lnTo>
                  <a:pt x="1657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190367" y="768866"/>
            <a:ext cx="48260" cy="48260"/>
          </a:xfrm>
          <a:custGeom>
            <a:avLst/>
            <a:gdLst/>
            <a:ahLst/>
            <a:cxnLst/>
            <a:rect l="l" t="t" r="r" b="b"/>
            <a:pathLst>
              <a:path w="48260" h="48259">
                <a:moveTo>
                  <a:pt x="24021" y="0"/>
                </a:moveTo>
                <a:lnTo>
                  <a:pt x="14689" y="1892"/>
                </a:lnTo>
                <a:lnTo>
                  <a:pt x="7051" y="7047"/>
                </a:lnTo>
                <a:lnTo>
                  <a:pt x="1893" y="14684"/>
                </a:lnTo>
                <a:lnTo>
                  <a:pt x="0" y="24021"/>
                </a:lnTo>
                <a:lnTo>
                  <a:pt x="1893" y="33359"/>
                </a:lnTo>
                <a:lnTo>
                  <a:pt x="7051" y="40996"/>
                </a:lnTo>
                <a:lnTo>
                  <a:pt x="14689" y="46151"/>
                </a:lnTo>
                <a:lnTo>
                  <a:pt x="24021" y="48043"/>
                </a:lnTo>
                <a:lnTo>
                  <a:pt x="33359" y="46151"/>
                </a:lnTo>
                <a:lnTo>
                  <a:pt x="40996" y="40996"/>
                </a:lnTo>
                <a:lnTo>
                  <a:pt x="46151" y="33359"/>
                </a:lnTo>
                <a:lnTo>
                  <a:pt x="48043" y="24021"/>
                </a:lnTo>
                <a:lnTo>
                  <a:pt x="46151" y="14684"/>
                </a:lnTo>
                <a:lnTo>
                  <a:pt x="40996" y="7047"/>
                </a:lnTo>
                <a:lnTo>
                  <a:pt x="33359" y="1892"/>
                </a:lnTo>
                <a:lnTo>
                  <a:pt x="240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190367" y="768866"/>
            <a:ext cx="48260" cy="48260"/>
          </a:xfrm>
          <a:custGeom>
            <a:avLst/>
            <a:gdLst/>
            <a:ahLst/>
            <a:cxnLst/>
            <a:rect l="l" t="t" r="r" b="b"/>
            <a:pathLst>
              <a:path w="48260" h="48259">
                <a:moveTo>
                  <a:pt x="0" y="24021"/>
                </a:moveTo>
                <a:lnTo>
                  <a:pt x="1893" y="14684"/>
                </a:lnTo>
                <a:lnTo>
                  <a:pt x="7051" y="7047"/>
                </a:lnTo>
                <a:lnTo>
                  <a:pt x="14689" y="1892"/>
                </a:lnTo>
                <a:lnTo>
                  <a:pt x="24021" y="0"/>
                </a:lnTo>
                <a:lnTo>
                  <a:pt x="33359" y="1892"/>
                </a:lnTo>
                <a:lnTo>
                  <a:pt x="40996" y="7047"/>
                </a:lnTo>
                <a:lnTo>
                  <a:pt x="46151" y="14684"/>
                </a:lnTo>
                <a:lnTo>
                  <a:pt x="48043" y="24021"/>
                </a:lnTo>
                <a:lnTo>
                  <a:pt x="46151" y="33359"/>
                </a:lnTo>
                <a:lnTo>
                  <a:pt x="40996" y="40996"/>
                </a:lnTo>
                <a:lnTo>
                  <a:pt x="33359" y="46151"/>
                </a:lnTo>
                <a:lnTo>
                  <a:pt x="24021" y="48043"/>
                </a:lnTo>
                <a:lnTo>
                  <a:pt x="14689" y="46151"/>
                </a:lnTo>
                <a:lnTo>
                  <a:pt x="7051" y="40996"/>
                </a:lnTo>
                <a:lnTo>
                  <a:pt x="1893" y="33359"/>
                </a:lnTo>
                <a:lnTo>
                  <a:pt x="0" y="24021"/>
                </a:lnTo>
                <a:close/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190367" y="1238480"/>
            <a:ext cx="48260" cy="48260"/>
          </a:xfrm>
          <a:custGeom>
            <a:avLst/>
            <a:gdLst/>
            <a:ahLst/>
            <a:cxnLst/>
            <a:rect l="l" t="t" r="r" b="b"/>
            <a:pathLst>
              <a:path w="48260" h="48259">
                <a:moveTo>
                  <a:pt x="24021" y="0"/>
                </a:moveTo>
                <a:lnTo>
                  <a:pt x="14689" y="1893"/>
                </a:lnTo>
                <a:lnTo>
                  <a:pt x="7051" y="7051"/>
                </a:lnTo>
                <a:lnTo>
                  <a:pt x="1893" y="14689"/>
                </a:lnTo>
                <a:lnTo>
                  <a:pt x="0" y="24021"/>
                </a:lnTo>
                <a:lnTo>
                  <a:pt x="1893" y="33359"/>
                </a:lnTo>
                <a:lnTo>
                  <a:pt x="7051" y="40996"/>
                </a:lnTo>
                <a:lnTo>
                  <a:pt x="14689" y="46151"/>
                </a:lnTo>
                <a:lnTo>
                  <a:pt x="24021" y="48043"/>
                </a:lnTo>
                <a:lnTo>
                  <a:pt x="33359" y="46151"/>
                </a:lnTo>
                <a:lnTo>
                  <a:pt x="40996" y="40996"/>
                </a:lnTo>
                <a:lnTo>
                  <a:pt x="46151" y="33359"/>
                </a:lnTo>
                <a:lnTo>
                  <a:pt x="48043" y="24021"/>
                </a:lnTo>
                <a:lnTo>
                  <a:pt x="46151" y="14689"/>
                </a:lnTo>
                <a:lnTo>
                  <a:pt x="40996" y="7051"/>
                </a:lnTo>
                <a:lnTo>
                  <a:pt x="33359" y="1893"/>
                </a:lnTo>
                <a:lnTo>
                  <a:pt x="240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190367" y="1238480"/>
            <a:ext cx="48260" cy="48260"/>
          </a:xfrm>
          <a:custGeom>
            <a:avLst/>
            <a:gdLst/>
            <a:ahLst/>
            <a:cxnLst/>
            <a:rect l="l" t="t" r="r" b="b"/>
            <a:pathLst>
              <a:path w="48260" h="48259">
                <a:moveTo>
                  <a:pt x="0" y="24021"/>
                </a:moveTo>
                <a:lnTo>
                  <a:pt x="1893" y="14689"/>
                </a:lnTo>
                <a:lnTo>
                  <a:pt x="7051" y="7051"/>
                </a:lnTo>
                <a:lnTo>
                  <a:pt x="14689" y="1893"/>
                </a:lnTo>
                <a:lnTo>
                  <a:pt x="24021" y="0"/>
                </a:lnTo>
                <a:lnTo>
                  <a:pt x="33359" y="1893"/>
                </a:lnTo>
                <a:lnTo>
                  <a:pt x="40996" y="7051"/>
                </a:lnTo>
                <a:lnTo>
                  <a:pt x="46151" y="14689"/>
                </a:lnTo>
                <a:lnTo>
                  <a:pt x="48043" y="24021"/>
                </a:lnTo>
                <a:lnTo>
                  <a:pt x="46151" y="33359"/>
                </a:lnTo>
                <a:lnTo>
                  <a:pt x="40996" y="40996"/>
                </a:lnTo>
                <a:lnTo>
                  <a:pt x="33359" y="46151"/>
                </a:lnTo>
                <a:lnTo>
                  <a:pt x="24021" y="48043"/>
                </a:lnTo>
                <a:lnTo>
                  <a:pt x="14689" y="46151"/>
                </a:lnTo>
                <a:lnTo>
                  <a:pt x="7051" y="40996"/>
                </a:lnTo>
                <a:lnTo>
                  <a:pt x="1893" y="33359"/>
                </a:lnTo>
                <a:lnTo>
                  <a:pt x="0" y="24021"/>
                </a:lnTo>
                <a:close/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722458" y="1002021"/>
            <a:ext cx="48260" cy="48260"/>
          </a:xfrm>
          <a:custGeom>
            <a:avLst/>
            <a:gdLst/>
            <a:ahLst/>
            <a:cxnLst/>
            <a:rect l="l" t="t" r="r" b="b"/>
            <a:pathLst>
              <a:path w="48260" h="48259">
                <a:moveTo>
                  <a:pt x="24021" y="0"/>
                </a:moveTo>
                <a:lnTo>
                  <a:pt x="14684" y="1893"/>
                </a:lnTo>
                <a:lnTo>
                  <a:pt x="7047" y="7051"/>
                </a:lnTo>
                <a:lnTo>
                  <a:pt x="1892" y="14689"/>
                </a:lnTo>
                <a:lnTo>
                  <a:pt x="0" y="24021"/>
                </a:lnTo>
                <a:lnTo>
                  <a:pt x="1892" y="33359"/>
                </a:lnTo>
                <a:lnTo>
                  <a:pt x="7047" y="40996"/>
                </a:lnTo>
                <a:lnTo>
                  <a:pt x="14684" y="46151"/>
                </a:lnTo>
                <a:lnTo>
                  <a:pt x="24021" y="48043"/>
                </a:lnTo>
                <a:lnTo>
                  <a:pt x="33354" y="46151"/>
                </a:lnTo>
                <a:lnTo>
                  <a:pt x="40991" y="40996"/>
                </a:lnTo>
                <a:lnTo>
                  <a:pt x="46149" y="33359"/>
                </a:lnTo>
                <a:lnTo>
                  <a:pt x="48043" y="24021"/>
                </a:lnTo>
                <a:lnTo>
                  <a:pt x="46149" y="14689"/>
                </a:lnTo>
                <a:lnTo>
                  <a:pt x="40991" y="7051"/>
                </a:lnTo>
                <a:lnTo>
                  <a:pt x="33354" y="1893"/>
                </a:lnTo>
                <a:lnTo>
                  <a:pt x="240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722458" y="1002021"/>
            <a:ext cx="48260" cy="48260"/>
          </a:xfrm>
          <a:custGeom>
            <a:avLst/>
            <a:gdLst/>
            <a:ahLst/>
            <a:cxnLst/>
            <a:rect l="l" t="t" r="r" b="b"/>
            <a:pathLst>
              <a:path w="48260" h="48259">
                <a:moveTo>
                  <a:pt x="0" y="24021"/>
                </a:moveTo>
                <a:lnTo>
                  <a:pt x="1892" y="14689"/>
                </a:lnTo>
                <a:lnTo>
                  <a:pt x="7047" y="7051"/>
                </a:lnTo>
                <a:lnTo>
                  <a:pt x="14684" y="1893"/>
                </a:lnTo>
                <a:lnTo>
                  <a:pt x="24021" y="0"/>
                </a:lnTo>
                <a:lnTo>
                  <a:pt x="33354" y="1893"/>
                </a:lnTo>
                <a:lnTo>
                  <a:pt x="40991" y="7051"/>
                </a:lnTo>
                <a:lnTo>
                  <a:pt x="46149" y="14689"/>
                </a:lnTo>
                <a:lnTo>
                  <a:pt x="48043" y="24021"/>
                </a:lnTo>
                <a:lnTo>
                  <a:pt x="46149" y="33359"/>
                </a:lnTo>
                <a:lnTo>
                  <a:pt x="40991" y="40996"/>
                </a:lnTo>
                <a:lnTo>
                  <a:pt x="33354" y="46151"/>
                </a:lnTo>
                <a:lnTo>
                  <a:pt x="24021" y="48043"/>
                </a:lnTo>
                <a:lnTo>
                  <a:pt x="14684" y="46151"/>
                </a:lnTo>
                <a:lnTo>
                  <a:pt x="7047" y="40996"/>
                </a:lnTo>
                <a:lnTo>
                  <a:pt x="1892" y="33359"/>
                </a:lnTo>
                <a:lnTo>
                  <a:pt x="0" y="24021"/>
                </a:lnTo>
                <a:close/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658707" y="1002021"/>
            <a:ext cx="48260" cy="48260"/>
          </a:xfrm>
          <a:custGeom>
            <a:avLst/>
            <a:gdLst/>
            <a:ahLst/>
            <a:cxnLst/>
            <a:rect l="l" t="t" r="r" b="b"/>
            <a:pathLst>
              <a:path w="48260" h="48259">
                <a:moveTo>
                  <a:pt x="24021" y="0"/>
                </a:moveTo>
                <a:lnTo>
                  <a:pt x="14689" y="1893"/>
                </a:lnTo>
                <a:lnTo>
                  <a:pt x="7051" y="7051"/>
                </a:lnTo>
                <a:lnTo>
                  <a:pt x="1893" y="14689"/>
                </a:lnTo>
                <a:lnTo>
                  <a:pt x="0" y="24021"/>
                </a:lnTo>
                <a:lnTo>
                  <a:pt x="1893" y="33359"/>
                </a:lnTo>
                <a:lnTo>
                  <a:pt x="7051" y="40996"/>
                </a:lnTo>
                <a:lnTo>
                  <a:pt x="14689" y="46151"/>
                </a:lnTo>
                <a:lnTo>
                  <a:pt x="24021" y="48043"/>
                </a:lnTo>
                <a:lnTo>
                  <a:pt x="33359" y="46151"/>
                </a:lnTo>
                <a:lnTo>
                  <a:pt x="40996" y="40996"/>
                </a:lnTo>
                <a:lnTo>
                  <a:pt x="46151" y="33359"/>
                </a:lnTo>
                <a:lnTo>
                  <a:pt x="48043" y="24021"/>
                </a:lnTo>
                <a:lnTo>
                  <a:pt x="46151" y="14689"/>
                </a:lnTo>
                <a:lnTo>
                  <a:pt x="40996" y="7051"/>
                </a:lnTo>
                <a:lnTo>
                  <a:pt x="33359" y="1893"/>
                </a:lnTo>
                <a:lnTo>
                  <a:pt x="240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58707" y="1002021"/>
            <a:ext cx="48260" cy="48260"/>
          </a:xfrm>
          <a:custGeom>
            <a:avLst/>
            <a:gdLst/>
            <a:ahLst/>
            <a:cxnLst/>
            <a:rect l="l" t="t" r="r" b="b"/>
            <a:pathLst>
              <a:path w="48260" h="48259">
                <a:moveTo>
                  <a:pt x="0" y="24021"/>
                </a:moveTo>
                <a:lnTo>
                  <a:pt x="1893" y="14689"/>
                </a:lnTo>
                <a:lnTo>
                  <a:pt x="7051" y="7051"/>
                </a:lnTo>
                <a:lnTo>
                  <a:pt x="14689" y="1893"/>
                </a:lnTo>
                <a:lnTo>
                  <a:pt x="24021" y="0"/>
                </a:lnTo>
                <a:lnTo>
                  <a:pt x="33359" y="1893"/>
                </a:lnTo>
                <a:lnTo>
                  <a:pt x="40996" y="7051"/>
                </a:lnTo>
                <a:lnTo>
                  <a:pt x="46151" y="14689"/>
                </a:lnTo>
                <a:lnTo>
                  <a:pt x="48043" y="24021"/>
                </a:lnTo>
                <a:lnTo>
                  <a:pt x="46151" y="33359"/>
                </a:lnTo>
                <a:lnTo>
                  <a:pt x="40996" y="40996"/>
                </a:lnTo>
                <a:lnTo>
                  <a:pt x="33359" y="46151"/>
                </a:lnTo>
                <a:lnTo>
                  <a:pt x="24021" y="48043"/>
                </a:lnTo>
                <a:lnTo>
                  <a:pt x="14689" y="46151"/>
                </a:lnTo>
                <a:lnTo>
                  <a:pt x="7051" y="40996"/>
                </a:lnTo>
                <a:lnTo>
                  <a:pt x="1893" y="33359"/>
                </a:lnTo>
                <a:lnTo>
                  <a:pt x="0" y="24021"/>
                </a:lnTo>
                <a:close/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380130" y="829917"/>
            <a:ext cx="323215" cy="196850"/>
          </a:xfrm>
          <a:custGeom>
            <a:avLst/>
            <a:gdLst/>
            <a:ahLst/>
            <a:cxnLst/>
            <a:rect l="l" t="t" r="r" b="b"/>
            <a:pathLst>
              <a:path w="323214" h="196850">
                <a:moveTo>
                  <a:pt x="0" y="0"/>
                </a:moveTo>
                <a:lnTo>
                  <a:pt x="49597" y="2426"/>
                </a:lnTo>
                <a:lnTo>
                  <a:pt x="98164" y="9706"/>
                </a:lnTo>
                <a:lnTo>
                  <a:pt x="144670" y="21840"/>
                </a:lnTo>
                <a:lnTo>
                  <a:pt x="188082" y="38828"/>
                </a:lnTo>
                <a:lnTo>
                  <a:pt x="227370" y="60670"/>
                </a:lnTo>
                <a:lnTo>
                  <a:pt x="261502" y="87366"/>
                </a:lnTo>
                <a:lnTo>
                  <a:pt x="289446" y="118916"/>
                </a:lnTo>
                <a:lnTo>
                  <a:pt x="310172" y="155322"/>
                </a:lnTo>
                <a:lnTo>
                  <a:pt x="322648" y="196582"/>
                </a:lnTo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028214" y="829917"/>
            <a:ext cx="323215" cy="196850"/>
          </a:xfrm>
          <a:custGeom>
            <a:avLst/>
            <a:gdLst/>
            <a:ahLst/>
            <a:cxnLst/>
            <a:rect l="l" t="t" r="r" b="b"/>
            <a:pathLst>
              <a:path w="323214" h="196850">
                <a:moveTo>
                  <a:pt x="0" y="0"/>
                </a:moveTo>
                <a:lnTo>
                  <a:pt x="49597" y="2426"/>
                </a:lnTo>
                <a:lnTo>
                  <a:pt x="98165" y="9706"/>
                </a:lnTo>
                <a:lnTo>
                  <a:pt x="144670" y="21840"/>
                </a:lnTo>
                <a:lnTo>
                  <a:pt x="188083" y="38828"/>
                </a:lnTo>
                <a:lnTo>
                  <a:pt x="227372" y="60670"/>
                </a:lnTo>
                <a:lnTo>
                  <a:pt x="261505" y="87366"/>
                </a:lnTo>
                <a:lnTo>
                  <a:pt x="289452" y="118916"/>
                </a:lnTo>
                <a:lnTo>
                  <a:pt x="310181" y="155322"/>
                </a:lnTo>
                <a:lnTo>
                  <a:pt x="322660" y="196582"/>
                </a:lnTo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057589" y="829917"/>
            <a:ext cx="322580" cy="196850"/>
          </a:xfrm>
          <a:custGeom>
            <a:avLst/>
            <a:gdLst/>
            <a:ahLst/>
            <a:cxnLst/>
            <a:rect l="l" t="t" r="r" b="b"/>
            <a:pathLst>
              <a:path w="322579" h="196850">
                <a:moveTo>
                  <a:pt x="0" y="196582"/>
                </a:moveTo>
                <a:lnTo>
                  <a:pt x="12456" y="155322"/>
                </a:lnTo>
                <a:lnTo>
                  <a:pt x="33165" y="118916"/>
                </a:lnTo>
                <a:lnTo>
                  <a:pt x="61094" y="87366"/>
                </a:lnTo>
                <a:lnTo>
                  <a:pt x="95212" y="60670"/>
                </a:lnTo>
                <a:lnTo>
                  <a:pt x="134488" y="38828"/>
                </a:lnTo>
                <a:lnTo>
                  <a:pt x="177890" y="21840"/>
                </a:lnTo>
                <a:lnTo>
                  <a:pt x="224387" y="9706"/>
                </a:lnTo>
                <a:lnTo>
                  <a:pt x="272947" y="2426"/>
                </a:lnTo>
                <a:lnTo>
                  <a:pt x="322540" y="0"/>
                </a:lnTo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369512" y="808682"/>
            <a:ext cx="59690" cy="42545"/>
          </a:xfrm>
          <a:custGeom>
            <a:avLst/>
            <a:gdLst/>
            <a:ahLst/>
            <a:cxnLst/>
            <a:rect l="l" t="t" r="r" b="b"/>
            <a:pathLst>
              <a:path w="59689" h="42544">
                <a:moveTo>
                  <a:pt x="0" y="0"/>
                </a:moveTo>
                <a:lnTo>
                  <a:pt x="4763" y="10613"/>
                </a:lnTo>
                <a:lnTo>
                  <a:pt x="6350" y="21235"/>
                </a:lnTo>
                <a:lnTo>
                  <a:pt x="4763" y="31850"/>
                </a:lnTo>
                <a:lnTo>
                  <a:pt x="0" y="42470"/>
                </a:lnTo>
                <a:lnTo>
                  <a:pt x="59237" y="212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705673" y="829917"/>
            <a:ext cx="322580" cy="196850"/>
          </a:xfrm>
          <a:custGeom>
            <a:avLst/>
            <a:gdLst/>
            <a:ahLst/>
            <a:cxnLst/>
            <a:rect l="l" t="t" r="r" b="b"/>
            <a:pathLst>
              <a:path w="322579" h="196850">
                <a:moveTo>
                  <a:pt x="0" y="196582"/>
                </a:moveTo>
                <a:lnTo>
                  <a:pt x="12456" y="155322"/>
                </a:lnTo>
                <a:lnTo>
                  <a:pt x="33165" y="118916"/>
                </a:lnTo>
                <a:lnTo>
                  <a:pt x="61094" y="87366"/>
                </a:lnTo>
                <a:lnTo>
                  <a:pt x="95212" y="60670"/>
                </a:lnTo>
                <a:lnTo>
                  <a:pt x="134488" y="38828"/>
                </a:lnTo>
                <a:lnTo>
                  <a:pt x="177890" y="21840"/>
                </a:lnTo>
                <a:lnTo>
                  <a:pt x="224387" y="9706"/>
                </a:lnTo>
                <a:lnTo>
                  <a:pt x="272947" y="2426"/>
                </a:lnTo>
                <a:lnTo>
                  <a:pt x="322540" y="0"/>
                </a:lnTo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017597" y="808682"/>
            <a:ext cx="59690" cy="42545"/>
          </a:xfrm>
          <a:custGeom>
            <a:avLst/>
            <a:gdLst/>
            <a:ahLst/>
            <a:cxnLst/>
            <a:rect l="l" t="t" r="r" b="b"/>
            <a:pathLst>
              <a:path w="59689" h="42544">
                <a:moveTo>
                  <a:pt x="0" y="0"/>
                </a:moveTo>
                <a:lnTo>
                  <a:pt x="4763" y="10613"/>
                </a:lnTo>
                <a:lnTo>
                  <a:pt x="6350" y="21235"/>
                </a:lnTo>
                <a:lnTo>
                  <a:pt x="4763" y="31850"/>
                </a:lnTo>
                <a:lnTo>
                  <a:pt x="0" y="42470"/>
                </a:lnTo>
                <a:lnTo>
                  <a:pt x="59237" y="212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380130" y="1026500"/>
            <a:ext cx="323215" cy="196850"/>
          </a:xfrm>
          <a:custGeom>
            <a:avLst/>
            <a:gdLst/>
            <a:ahLst/>
            <a:cxnLst/>
            <a:rect l="l" t="t" r="r" b="b"/>
            <a:pathLst>
              <a:path w="323214" h="196850">
                <a:moveTo>
                  <a:pt x="0" y="196582"/>
                </a:moveTo>
                <a:lnTo>
                  <a:pt x="49597" y="194155"/>
                </a:lnTo>
                <a:lnTo>
                  <a:pt x="98164" y="186874"/>
                </a:lnTo>
                <a:lnTo>
                  <a:pt x="144670" y="174738"/>
                </a:lnTo>
                <a:lnTo>
                  <a:pt x="188082" y="157749"/>
                </a:lnTo>
                <a:lnTo>
                  <a:pt x="227370" y="135907"/>
                </a:lnTo>
                <a:lnTo>
                  <a:pt x="261502" y="109210"/>
                </a:lnTo>
                <a:lnTo>
                  <a:pt x="289446" y="77660"/>
                </a:lnTo>
                <a:lnTo>
                  <a:pt x="310172" y="41256"/>
                </a:lnTo>
                <a:lnTo>
                  <a:pt x="322648" y="0"/>
                </a:lnTo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028214" y="1026500"/>
            <a:ext cx="323215" cy="196850"/>
          </a:xfrm>
          <a:custGeom>
            <a:avLst/>
            <a:gdLst/>
            <a:ahLst/>
            <a:cxnLst/>
            <a:rect l="l" t="t" r="r" b="b"/>
            <a:pathLst>
              <a:path w="323214" h="196850">
                <a:moveTo>
                  <a:pt x="0" y="196582"/>
                </a:moveTo>
                <a:lnTo>
                  <a:pt x="49597" y="194155"/>
                </a:lnTo>
                <a:lnTo>
                  <a:pt x="98165" y="186874"/>
                </a:lnTo>
                <a:lnTo>
                  <a:pt x="144670" y="174738"/>
                </a:lnTo>
                <a:lnTo>
                  <a:pt x="188083" y="157749"/>
                </a:lnTo>
                <a:lnTo>
                  <a:pt x="227372" y="135907"/>
                </a:lnTo>
                <a:lnTo>
                  <a:pt x="261505" y="109210"/>
                </a:lnTo>
                <a:lnTo>
                  <a:pt x="289452" y="77660"/>
                </a:lnTo>
                <a:lnTo>
                  <a:pt x="310181" y="41256"/>
                </a:lnTo>
                <a:lnTo>
                  <a:pt x="322660" y="0"/>
                </a:lnTo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057589" y="1026500"/>
            <a:ext cx="322580" cy="196850"/>
          </a:xfrm>
          <a:custGeom>
            <a:avLst/>
            <a:gdLst/>
            <a:ahLst/>
            <a:cxnLst/>
            <a:rect l="l" t="t" r="r" b="b"/>
            <a:pathLst>
              <a:path w="322579" h="196850">
                <a:moveTo>
                  <a:pt x="0" y="0"/>
                </a:moveTo>
                <a:lnTo>
                  <a:pt x="12456" y="41256"/>
                </a:lnTo>
                <a:lnTo>
                  <a:pt x="33165" y="77660"/>
                </a:lnTo>
                <a:lnTo>
                  <a:pt x="61094" y="109210"/>
                </a:lnTo>
                <a:lnTo>
                  <a:pt x="95212" y="135907"/>
                </a:lnTo>
                <a:lnTo>
                  <a:pt x="134488" y="157749"/>
                </a:lnTo>
                <a:lnTo>
                  <a:pt x="177890" y="174738"/>
                </a:lnTo>
                <a:lnTo>
                  <a:pt x="224387" y="186874"/>
                </a:lnTo>
                <a:lnTo>
                  <a:pt x="272947" y="194155"/>
                </a:lnTo>
                <a:lnTo>
                  <a:pt x="322540" y="196582"/>
                </a:lnTo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369512" y="1201847"/>
            <a:ext cx="59690" cy="42545"/>
          </a:xfrm>
          <a:custGeom>
            <a:avLst/>
            <a:gdLst/>
            <a:ahLst/>
            <a:cxnLst/>
            <a:rect l="l" t="t" r="r" b="b"/>
            <a:pathLst>
              <a:path w="59689" h="42544">
                <a:moveTo>
                  <a:pt x="0" y="0"/>
                </a:moveTo>
                <a:lnTo>
                  <a:pt x="4763" y="10613"/>
                </a:lnTo>
                <a:lnTo>
                  <a:pt x="6350" y="21235"/>
                </a:lnTo>
                <a:lnTo>
                  <a:pt x="4763" y="31850"/>
                </a:lnTo>
                <a:lnTo>
                  <a:pt x="0" y="42470"/>
                </a:lnTo>
                <a:lnTo>
                  <a:pt x="59237" y="212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705673" y="1026500"/>
            <a:ext cx="322580" cy="196850"/>
          </a:xfrm>
          <a:custGeom>
            <a:avLst/>
            <a:gdLst/>
            <a:ahLst/>
            <a:cxnLst/>
            <a:rect l="l" t="t" r="r" b="b"/>
            <a:pathLst>
              <a:path w="322579" h="196850">
                <a:moveTo>
                  <a:pt x="0" y="0"/>
                </a:moveTo>
                <a:lnTo>
                  <a:pt x="12456" y="41256"/>
                </a:lnTo>
                <a:lnTo>
                  <a:pt x="33165" y="77660"/>
                </a:lnTo>
                <a:lnTo>
                  <a:pt x="61094" y="109210"/>
                </a:lnTo>
                <a:lnTo>
                  <a:pt x="95212" y="135907"/>
                </a:lnTo>
                <a:lnTo>
                  <a:pt x="134488" y="157749"/>
                </a:lnTo>
                <a:lnTo>
                  <a:pt x="177890" y="174738"/>
                </a:lnTo>
                <a:lnTo>
                  <a:pt x="224387" y="186874"/>
                </a:lnTo>
                <a:lnTo>
                  <a:pt x="272947" y="194155"/>
                </a:lnTo>
                <a:lnTo>
                  <a:pt x="322540" y="196582"/>
                </a:lnTo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017597" y="1201847"/>
            <a:ext cx="59690" cy="42545"/>
          </a:xfrm>
          <a:custGeom>
            <a:avLst/>
            <a:gdLst/>
            <a:ahLst/>
            <a:cxnLst/>
            <a:rect l="l" t="t" r="r" b="b"/>
            <a:pathLst>
              <a:path w="59689" h="42544">
                <a:moveTo>
                  <a:pt x="0" y="0"/>
                </a:moveTo>
                <a:lnTo>
                  <a:pt x="4763" y="10613"/>
                </a:lnTo>
                <a:lnTo>
                  <a:pt x="6350" y="21235"/>
                </a:lnTo>
                <a:lnTo>
                  <a:pt x="4763" y="31850"/>
                </a:lnTo>
                <a:lnTo>
                  <a:pt x="0" y="42470"/>
                </a:lnTo>
                <a:lnTo>
                  <a:pt x="59237" y="21235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3339268" y="587559"/>
            <a:ext cx="116839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Times New Roman"/>
                <a:cs typeface="Times New Roman"/>
              </a:rPr>
              <a:t>x</a:t>
            </a:r>
            <a:r>
              <a:rPr sz="900" spc="15" baseline="-23148" dirty="0">
                <a:latin typeface="Times New Roman"/>
                <a:cs typeface="Times New Roman"/>
              </a:rPr>
              <a:t>1</a:t>
            </a:r>
            <a:endParaRPr sz="900" baseline="-23148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339268" y="1248193"/>
            <a:ext cx="116839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Times New Roman"/>
                <a:cs typeface="Times New Roman"/>
              </a:rPr>
              <a:t>x</a:t>
            </a:r>
            <a:r>
              <a:rPr sz="900" spc="15" baseline="-23148" dirty="0">
                <a:latin typeface="Times New Roman"/>
                <a:cs typeface="Times New Roman"/>
              </a:rPr>
              <a:t>3</a:t>
            </a:r>
            <a:endParaRPr sz="900" baseline="-23148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883411" y="587559"/>
            <a:ext cx="116839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-5" dirty="0" smtClean="0">
                <a:latin typeface="Times New Roman"/>
                <a:cs typeface="Times New Roman"/>
              </a:rPr>
              <a:t>x</a:t>
            </a:r>
            <a:r>
              <a:rPr lang="cs-CZ" sz="900" spc="15" baseline="-23148" dirty="0" smtClean="0">
                <a:latin typeface="Times New Roman"/>
                <a:cs typeface="Times New Roman"/>
              </a:rPr>
              <a:t>1</a:t>
            </a:r>
            <a:endParaRPr sz="900" baseline="-23148" dirty="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3987608" y="1248193"/>
            <a:ext cx="116839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i="1" spc="-5" dirty="0">
                <a:latin typeface="Times New Roman"/>
                <a:cs typeface="Times New Roman"/>
              </a:rPr>
              <a:t>x</a:t>
            </a:r>
            <a:r>
              <a:rPr sz="900" spc="15" baseline="-23148" dirty="0">
                <a:latin typeface="Times New Roman"/>
                <a:cs typeface="Times New Roman"/>
              </a:rPr>
              <a:t>4</a:t>
            </a:r>
            <a:endParaRPr sz="900" baseline="-23148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3031562" y="1002021"/>
            <a:ext cx="48260" cy="48260"/>
          </a:xfrm>
          <a:custGeom>
            <a:avLst/>
            <a:gdLst/>
            <a:ahLst/>
            <a:cxnLst/>
            <a:rect l="l" t="t" r="r" b="b"/>
            <a:pathLst>
              <a:path w="48260" h="48259">
                <a:moveTo>
                  <a:pt x="24021" y="0"/>
                </a:moveTo>
                <a:lnTo>
                  <a:pt x="14684" y="1893"/>
                </a:lnTo>
                <a:lnTo>
                  <a:pt x="7047" y="7051"/>
                </a:lnTo>
                <a:lnTo>
                  <a:pt x="1892" y="14689"/>
                </a:lnTo>
                <a:lnTo>
                  <a:pt x="0" y="24021"/>
                </a:lnTo>
                <a:lnTo>
                  <a:pt x="1892" y="33359"/>
                </a:lnTo>
                <a:lnTo>
                  <a:pt x="7047" y="40996"/>
                </a:lnTo>
                <a:lnTo>
                  <a:pt x="14684" y="46151"/>
                </a:lnTo>
                <a:lnTo>
                  <a:pt x="24021" y="48043"/>
                </a:lnTo>
                <a:lnTo>
                  <a:pt x="33354" y="46151"/>
                </a:lnTo>
                <a:lnTo>
                  <a:pt x="40991" y="40996"/>
                </a:lnTo>
                <a:lnTo>
                  <a:pt x="46149" y="33359"/>
                </a:lnTo>
                <a:lnTo>
                  <a:pt x="48043" y="24021"/>
                </a:lnTo>
                <a:lnTo>
                  <a:pt x="46149" y="14689"/>
                </a:lnTo>
                <a:lnTo>
                  <a:pt x="40991" y="7051"/>
                </a:lnTo>
                <a:lnTo>
                  <a:pt x="33354" y="1893"/>
                </a:lnTo>
                <a:lnTo>
                  <a:pt x="240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031562" y="1002021"/>
            <a:ext cx="48260" cy="48260"/>
          </a:xfrm>
          <a:custGeom>
            <a:avLst/>
            <a:gdLst/>
            <a:ahLst/>
            <a:cxnLst/>
            <a:rect l="l" t="t" r="r" b="b"/>
            <a:pathLst>
              <a:path w="48260" h="48259">
                <a:moveTo>
                  <a:pt x="0" y="24021"/>
                </a:moveTo>
                <a:lnTo>
                  <a:pt x="1892" y="14689"/>
                </a:lnTo>
                <a:lnTo>
                  <a:pt x="7047" y="7051"/>
                </a:lnTo>
                <a:lnTo>
                  <a:pt x="14684" y="1893"/>
                </a:lnTo>
                <a:lnTo>
                  <a:pt x="24021" y="0"/>
                </a:lnTo>
                <a:lnTo>
                  <a:pt x="33354" y="1893"/>
                </a:lnTo>
                <a:lnTo>
                  <a:pt x="40991" y="7051"/>
                </a:lnTo>
                <a:lnTo>
                  <a:pt x="46149" y="14689"/>
                </a:lnTo>
                <a:lnTo>
                  <a:pt x="48043" y="24021"/>
                </a:lnTo>
                <a:lnTo>
                  <a:pt x="46149" y="33359"/>
                </a:lnTo>
                <a:lnTo>
                  <a:pt x="40991" y="40996"/>
                </a:lnTo>
                <a:lnTo>
                  <a:pt x="33354" y="46151"/>
                </a:lnTo>
                <a:lnTo>
                  <a:pt x="24021" y="48043"/>
                </a:lnTo>
                <a:lnTo>
                  <a:pt x="14684" y="46151"/>
                </a:lnTo>
                <a:lnTo>
                  <a:pt x="7047" y="40996"/>
                </a:lnTo>
                <a:lnTo>
                  <a:pt x="1892" y="33359"/>
                </a:lnTo>
                <a:lnTo>
                  <a:pt x="0" y="24021"/>
                </a:lnTo>
                <a:close/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679369" y="1002021"/>
            <a:ext cx="48260" cy="48260"/>
          </a:xfrm>
          <a:custGeom>
            <a:avLst/>
            <a:gdLst/>
            <a:ahLst/>
            <a:cxnLst/>
            <a:rect l="l" t="t" r="r" b="b"/>
            <a:pathLst>
              <a:path w="48260" h="48259">
                <a:moveTo>
                  <a:pt x="24021" y="0"/>
                </a:moveTo>
                <a:lnTo>
                  <a:pt x="14684" y="1893"/>
                </a:lnTo>
                <a:lnTo>
                  <a:pt x="7047" y="7051"/>
                </a:lnTo>
                <a:lnTo>
                  <a:pt x="1892" y="14689"/>
                </a:lnTo>
                <a:lnTo>
                  <a:pt x="0" y="24021"/>
                </a:lnTo>
                <a:lnTo>
                  <a:pt x="1892" y="33359"/>
                </a:lnTo>
                <a:lnTo>
                  <a:pt x="7047" y="40996"/>
                </a:lnTo>
                <a:lnTo>
                  <a:pt x="14684" y="46151"/>
                </a:lnTo>
                <a:lnTo>
                  <a:pt x="24021" y="48043"/>
                </a:lnTo>
                <a:lnTo>
                  <a:pt x="33354" y="46151"/>
                </a:lnTo>
                <a:lnTo>
                  <a:pt x="40991" y="40996"/>
                </a:lnTo>
                <a:lnTo>
                  <a:pt x="46149" y="33359"/>
                </a:lnTo>
                <a:lnTo>
                  <a:pt x="48043" y="24021"/>
                </a:lnTo>
                <a:lnTo>
                  <a:pt x="46149" y="14689"/>
                </a:lnTo>
                <a:lnTo>
                  <a:pt x="40991" y="7051"/>
                </a:lnTo>
                <a:lnTo>
                  <a:pt x="33354" y="1893"/>
                </a:lnTo>
                <a:lnTo>
                  <a:pt x="240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679369" y="1002021"/>
            <a:ext cx="48260" cy="48260"/>
          </a:xfrm>
          <a:custGeom>
            <a:avLst/>
            <a:gdLst/>
            <a:ahLst/>
            <a:cxnLst/>
            <a:rect l="l" t="t" r="r" b="b"/>
            <a:pathLst>
              <a:path w="48260" h="48259">
                <a:moveTo>
                  <a:pt x="0" y="24021"/>
                </a:moveTo>
                <a:lnTo>
                  <a:pt x="1892" y="14689"/>
                </a:lnTo>
                <a:lnTo>
                  <a:pt x="7047" y="7051"/>
                </a:lnTo>
                <a:lnTo>
                  <a:pt x="14684" y="1893"/>
                </a:lnTo>
                <a:lnTo>
                  <a:pt x="24021" y="0"/>
                </a:lnTo>
                <a:lnTo>
                  <a:pt x="33354" y="1893"/>
                </a:lnTo>
                <a:lnTo>
                  <a:pt x="40991" y="7051"/>
                </a:lnTo>
                <a:lnTo>
                  <a:pt x="46149" y="14689"/>
                </a:lnTo>
                <a:lnTo>
                  <a:pt x="48043" y="24021"/>
                </a:lnTo>
                <a:lnTo>
                  <a:pt x="46149" y="33359"/>
                </a:lnTo>
                <a:lnTo>
                  <a:pt x="40991" y="40996"/>
                </a:lnTo>
                <a:lnTo>
                  <a:pt x="33354" y="46151"/>
                </a:lnTo>
                <a:lnTo>
                  <a:pt x="24021" y="48043"/>
                </a:lnTo>
                <a:lnTo>
                  <a:pt x="14684" y="46151"/>
                </a:lnTo>
                <a:lnTo>
                  <a:pt x="7047" y="40996"/>
                </a:lnTo>
                <a:lnTo>
                  <a:pt x="1892" y="33359"/>
                </a:lnTo>
                <a:lnTo>
                  <a:pt x="0" y="24021"/>
                </a:lnTo>
                <a:close/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4327454" y="1002021"/>
            <a:ext cx="48260" cy="48260"/>
          </a:xfrm>
          <a:custGeom>
            <a:avLst/>
            <a:gdLst/>
            <a:ahLst/>
            <a:cxnLst/>
            <a:rect l="l" t="t" r="r" b="b"/>
            <a:pathLst>
              <a:path w="48260" h="48259">
                <a:moveTo>
                  <a:pt x="24021" y="0"/>
                </a:moveTo>
                <a:lnTo>
                  <a:pt x="14689" y="1893"/>
                </a:lnTo>
                <a:lnTo>
                  <a:pt x="7051" y="7051"/>
                </a:lnTo>
                <a:lnTo>
                  <a:pt x="1893" y="14689"/>
                </a:lnTo>
                <a:lnTo>
                  <a:pt x="0" y="24021"/>
                </a:lnTo>
                <a:lnTo>
                  <a:pt x="1893" y="33359"/>
                </a:lnTo>
                <a:lnTo>
                  <a:pt x="7051" y="40996"/>
                </a:lnTo>
                <a:lnTo>
                  <a:pt x="14689" y="46151"/>
                </a:lnTo>
                <a:lnTo>
                  <a:pt x="24021" y="48043"/>
                </a:lnTo>
                <a:lnTo>
                  <a:pt x="33359" y="46151"/>
                </a:lnTo>
                <a:lnTo>
                  <a:pt x="40996" y="40996"/>
                </a:lnTo>
                <a:lnTo>
                  <a:pt x="46151" y="33359"/>
                </a:lnTo>
                <a:lnTo>
                  <a:pt x="48043" y="24021"/>
                </a:lnTo>
                <a:lnTo>
                  <a:pt x="46151" y="14689"/>
                </a:lnTo>
                <a:lnTo>
                  <a:pt x="40996" y="7051"/>
                </a:lnTo>
                <a:lnTo>
                  <a:pt x="33359" y="1893"/>
                </a:lnTo>
                <a:lnTo>
                  <a:pt x="2402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4327454" y="1002021"/>
            <a:ext cx="48260" cy="48260"/>
          </a:xfrm>
          <a:custGeom>
            <a:avLst/>
            <a:gdLst/>
            <a:ahLst/>
            <a:cxnLst/>
            <a:rect l="l" t="t" r="r" b="b"/>
            <a:pathLst>
              <a:path w="48260" h="48259">
                <a:moveTo>
                  <a:pt x="0" y="24021"/>
                </a:moveTo>
                <a:lnTo>
                  <a:pt x="1893" y="14689"/>
                </a:lnTo>
                <a:lnTo>
                  <a:pt x="7051" y="7051"/>
                </a:lnTo>
                <a:lnTo>
                  <a:pt x="14689" y="1893"/>
                </a:lnTo>
                <a:lnTo>
                  <a:pt x="24021" y="0"/>
                </a:lnTo>
                <a:lnTo>
                  <a:pt x="33359" y="1893"/>
                </a:lnTo>
                <a:lnTo>
                  <a:pt x="40996" y="7051"/>
                </a:lnTo>
                <a:lnTo>
                  <a:pt x="46151" y="14689"/>
                </a:lnTo>
                <a:lnTo>
                  <a:pt x="48043" y="24021"/>
                </a:lnTo>
                <a:lnTo>
                  <a:pt x="46151" y="33359"/>
                </a:lnTo>
                <a:lnTo>
                  <a:pt x="40996" y="40996"/>
                </a:lnTo>
                <a:lnTo>
                  <a:pt x="33359" y="46151"/>
                </a:lnTo>
                <a:lnTo>
                  <a:pt x="24021" y="48043"/>
                </a:lnTo>
                <a:lnTo>
                  <a:pt x="14689" y="46151"/>
                </a:lnTo>
                <a:lnTo>
                  <a:pt x="7051" y="40996"/>
                </a:lnTo>
                <a:lnTo>
                  <a:pt x="1893" y="33359"/>
                </a:lnTo>
                <a:lnTo>
                  <a:pt x="0" y="24021"/>
                </a:lnTo>
                <a:close/>
              </a:path>
            </a:pathLst>
          </a:custGeom>
          <a:ln w="1201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82257" y="2273795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 txBox="1"/>
          <p:nvPr/>
        </p:nvSpPr>
        <p:spPr>
          <a:xfrm>
            <a:off x="171450" y="1532285"/>
            <a:ext cx="4267200" cy="1621598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505459">
              <a:lnSpc>
                <a:spcPct val="100000"/>
              </a:lnSpc>
              <a:spcBef>
                <a:spcPts val="265"/>
              </a:spcBef>
              <a:tabLst>
                <a:tab pos="1846580" algn="l"/>
                <a:tab pos="3338829" algn="l"/>
              </a:tabLst>
            </a:pPr>
            <a:r>
              <a:rPr sz="900" spc="-5" dirty="0">
                <a:latin typeface="Times New Roman"/>
                <a:cs typeface="Times New Roman"/>
              </a:rPr>
              <a:t>(a)	(b)	(c)</a:t>
            </a:r>
            <a:endParaRPr sz="900" dirty="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180"/>
              </a:spcBef>
            </a:pPr>
            <a:r>
              <a:rPr lang="cs-CZ" sz="1000" spc="-40" dirty="0" smtClean="0">
                <a:solidFill>
                  <a:srgbClr val="707F9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Obrázek</a:t>
            </a:r>
            <a:r>
              <a:rPr sz="1000" spc="-40" dirty="0" smtClean="0">
                <a:solidFill>
                  <a:srgbClr val="707F9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00" spc="-30" dirty="0">
                <a:solidFill>
                  <a:srgbClr val="707F9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1: </a:t>
            </a:r>
            <a:r>
              <a:rPr lang="cs-CZ" sz="1000" spc="-6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Porovnání tří různých systémů</a:t>
            </a:r>
            <a:r>
              <a:rPr sz="1000" spc="-6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sz="1000" spc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(a) </a:t>
            </a:r>
            <a:r>
              <a:rPr lang="cs-CZ" sz="1000" spc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nezálohovaný systém</a:t>
            </a:r>
            <a:r>
              <a:rPr sz="1000" spc="-5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sz="10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(b) </a:t>
            </a:r>
            <a:r>
              <a:rPr lang="cs-CZ" sz="1000" spc="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celková redundance systému,</a:t>
            </a:r>
            <a:r>
              <a:rPr sz="1000" spc="-5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00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(c) </a:t>
            </a:r>
            <a:r>
              <a:rPr lang="cs-CZ" sz="1000" spc="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redundance na úrovni prvků systému</a:t>
            </a:r>
            <a:r>
              <a:rPr sz="1000" spc="-5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 dirty="0">
              <a:latin typeface="Times New Roman"/>
              <a:cs typeface="Times New Roman"/>
            </a:endParaRPr>
          </a:p>
          <a:p>
            <a:pPr marL="90488" indent="-77788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nezálohovaný systém </a:t>
            </a:r>
            <a:r>
              <a:rPr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</a:t>
            </a:r>
            <a:r>
              <a:rPr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47625" algn="ctr">
              <a:lnSpc>
                <a:spcPct val="100000"/>
              </a:lnSpc>
              <a:spcBef>
                <a:spcPts val="330"/>
              </a:spcBef>
            </a:pPr>
            <a:r>
              <a:rPr sz="1050" i="1" dirty="0">
                <a:latin typeface="Arial"/>
                <a:cs typeface="Arial"/>
              </a:rPr>
              <a:t>R</a:t>
            </a:r>
            <a:r>
              <a:rPr sz="1200" i="1" baseline="-10416" dirty="0">
                <a:latin typeface="Arial"/>
                <a:cs typeface="Arial"/>
              </a:rPr>
              <a:t>a</a:t>
            </a:r>
            <a:r>
              <a:rPr sz="1050" dirty="0">
                <a:latin typeface="Arial"/>
                <a:cs typeface="Arial"/>
              </a:rPr>
              <a:t>(</a:t>
            </a:r>
            <a:r>
              <a:rPr sz="1050" i="1" dirty="0">
                <a:latin typeface="Arial"/>
                <a:cs typeface="Arial"/>
              </a:rPr>
              <a:t>p</a:t>
            </a:r>
            <a:r>
              <a:rPr sz="1050" dirty="0">
                <a:latin typeface="Arial"/>
                <a:cs typeface="Arial"/>
              </a:rPr>
              <a:t>) </a:t>
            </a:r>
            <a:r>
              <a:rPr sz="1050" spc="190" dirty="0">
                <a:latin typeface="Arial"/>
                <a:cs typeface="Arial"/>
              </a:rPr>
              <a:t>=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i="1" spc="-40" dirty="0">
                <a:latin typeface="Arial"/>
                <a:cs typeface="Arial"/>
              </a:rPr>
              <a:t>P</a:t>
            </a:r>
            <a:r>
              <a:rPr sz="1050" i="1" spc="-210" dirty="0">
                <a:latin typeface="Arial"/>
                <a:cs typeface="Arial"/>
              </a:rPr>
              <a:t> </a:t>
            </a:r>
            <a:r>
              <a:rPr sz="1050" spc="-5" dirty="0">
                <a:latin typeface="Arial"/>
                <a:cs typeface="Arial"/>
              </a:rPr>
              <a:t>(</a:t>
            </a:r>
            <a:r>
              <a:rPr sz="1050" i="1" spc="-5" dirty="0">
                <a:latin typeface="Arial"/>
                <a:cs typeface="Arial"/>
              </a:rPr>
              <a:t>x</a:t>
            </a:r>
            <a:r>
              <a:rPr sz="1200" spc="-7" baseline="-10416" dirty="0">
                <a:latin typeface="Lucida Sans Unicode"/>
                <a:cs typeface="Lucida Sans Unicode"/>
              </a:rPr>
              <a:t>1</a:t>
            </a:r>
            <a:r>
              <a:rPr sz="1050" spc="-5" dirty="0">
                <a:latin typeface="Arial"/>
                <a:cs typeface="Arial"/>
              </a:rPr>
              <a:t>)</a:t>
            </a:r>
            <a:r>
              <a:rPr sz="1050" i="1" spc="-5" dirty="0">
                <a:latin typeface="Arial"/>
                <a:cs typeface="Arial"/>
              </a:rPr>
              <a:t>P</a:t>
            </a:r>
            <a:r>
              <a:rPr sz="1050" i="1" spc="-210" dirty="0">
                <a:latin typeface="Arial"/>
                <a:cs typeface="Arial"/>
              </a:rPr>
              <a:t> </a:t>
            </a:r>
            <a:r>
              <a:rPr sz="1050" spc="0" dirty="0">
                <a:latin typeface="Arial"/>
                <a:cs typeface="Arial"/>
              </a:rPr>
              <a:t>(</a:t>
            </a:r>
            <a:r>
              <a:rPr sz="1050" i="1" spc="0" dirty="0">
                <a:latin typeface="Arial"/>
                <a:cs typeface="Arial"/>
              </a:rPr>
              <a:t>x</a:t>
            </a:r>
            <a:r>
              <a:rPr sz="1200" spc="0" baseline="-10416" dirty="0">
                <a:latin typeface="Lucida Sans Unicode"/>
                <a:cs typeface="Lucida Sans Unicode"/>
              </a:rPr>
              <a:t>2</a:t>
            </a:r>
            <a:r>
              <a:rPr sz="1050" spc="0" dirty="0">
                <a:latin typeface="Arial"/>
                <a:cs typeface="Arial"/>
              </a:rPr>
              <a:t>)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spc="190" dirty="0">
                <a:latin typeface="Arial"/>
                <a:cs typeface="Arial"/>
              </a:rPr>
              <a:t>=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i="1" spc="-50" dirty="0">
                <a:latin typeface="Arial"/>
                <a:cs typeface="Arial"/>
              </a:rPr>
              <a:t>p</a:t>
            </a:r>
            <a:r>
              <a:rPr sz="1200" spc="-75" baseline="27777" dirty="0">
                <a:latin typeface="Lucida Sans Unicode"/>
                <a:cs typeface="Lucida Sans Unicode"/>
              </a:rPr>
              <a:t>2</a:t>
            </a:r>
            <a:endParaRPr sz="1200" baseline="27777" dirty="0">
              <a:latin typeface="Lucida Sans Unicode"/>
              <a:cs typeface="Lucida Sans Unicode"/>
            </a:endParaRPr>
          </a:p>
          <a:p>
            <a:pPr marL="90488">
              <a:lnSpc>
                <a:spcPct val="100000"/>
              </a:lnSpc>
              <a:spcBef>
                <a:spcPts val="330"/>
              </a:spcBef>
            </a:pP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oba prvky </a:t>
            </a:r>
            <a:r>
              <a:rPr sz="105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1050" baseline="-10416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 </a:t>
            </a:r>
            <a:r>
              <a:rPr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sz="105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1050" baseline="-10416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jsou nezávislé a totožné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8260" algn="ctr">
              <a:lnSpc>
                <a:spcPct val="100000"/>
              </a:lnSpc>
              <a:spcBef>
                <a:spcPts val="330"/>
              </a:spcBef>
            </a:pPr>
            <a:r>
              <a:rPr sz="1050" i="1" spc="-40" dirty="0">
                <a:latin typeface="Arial"/>
                <a:cs typeface="Arial"/>
              </a:rPr>
              <a:t>P</a:t>
            </a:r>
            <a:r>
              <a:rPr sz="1050" i="1" spc="-210" dirty="0">
                <a:latin typeface="Arial"/>
                <a:cs typeface="Arial"/>
              </a:rPr>
              <a:t> </a:t>
            </a:r>
            <a:r>
              <a:rPr sz="1050" spc="0" dirty="0">
                <a:latin typeface="Arial"/>
                <a:cs typeface="Arial"/>
              </a:rPr>
              <a:t>(</a:t>
            </a:r>
            <a:r>
              <a:rPr sz="1050" i="1" spc="0" dirty="0">
                <a:latin typeface="Arial"/>
                <a:cs typeface="Arial"/>
              </a:rPr>
              <a:t>x</a:t>
            </a:r>
            <a:r>
              <a:rPr sz="1200" spc="0" baseline="-10416" dirty="0">
                <a:latin typeface="Lucida Sans Unicode"/>
                <a:cs typeface="Lucida Sans Unicode"/>
              </a:rPr>
              <a:t>1</a:t>
            </a:r>
            <a:r>
              <a:rPr sz="1050" spc="0" dirty="0">
                <a:latin typeface="Arial"/>
                <a:cs typeface="Arial"/>
              </a:rPr>
              <a:t>)</a:t>
            </a:r>
            <a:r>
              <a:rPr sz="1050" spc="-10" dirty="0">
                <a:latin typeface="Arial"/>
                <a:cs typeface="Arial"/>
              </a:rPr>
              <a:t> </a:t>
            </a:r>
            <a:r>
              <a:rPr sz="1050" spc="190" dirty="0">
                <a:latin typeface="Arial"/>
                <a:cs typeface="Arial"/>
              </a:rPr>
              <a:t>=</a:t>
            </a:r>
            <a:r>
              <a:rPr sz="1050" spc="-10" dirty="0">
                <a:latin typeface="Arial"/>
                <a:cs typeface="Arial"/>
              </a:rPr>
              <a:t> </a:t>
            </a:r>
            <a:r>
              <a:rPr sz="1050" i="1" spc="-40" dirty="0">
                <a:latin typeface="Arial"/>
                <a:cs typeface="Arial"/>
              </a:rPr>
              <a:t>P</a:t>
            </a:r>
            <a:r>
              <a:rPr sz="1050" i="1" spc="-210" dirty="0">
                <a:latin typeface="Arial"/>
                <a:cs typeface="Arial"/>
              </a:rPr>
              <a:t> </a:t>
            </a:r>
            <a:r>
              <a:rPr sz="1050" spc="0" dirty="0">
                <a:latin typeface="Arial"/>
                <a:cs typeface="Arial"/>
              </a:rPr>
              <a:t>(</a:t>
            </a:r>
            <a:r>
              <a:rPr sz="1050" i="1" spc="0" dirty="0">
                <a:latin typeface="Arial"/>
                <a:cs typeface="Arial"/>
              </a:rPr>
              <a:t>x</a:t>
            </a:r>
            <a:r>
              <a:rPr sz="1200" spc="0" baseline="-10416" dirty="0">
                <a:latin typeface="Lucida Sans Unicode"/>
                <a:cs typeface="Lucida Sans Unicode"/>
              </a:rPr>
              <a:t>2</a:t>
            </a:r>
            <a:r>
              <a:rPr sz="1050" spc="0" dirty="0">
                <a:latin typeface="Arial"/>
                <a:cs typeface="Arial"/>
              </a:rPr>
              <a:t>)</a:t>
            </a:r>
            <a:r>
              <a:rPr sz="1050" spc="-10" dirty="0">
                <a:latin typeface="Arial"/>
                <a:cs typeface="Arial"/>
              </a:rPr>
              <a:t> </a:t>
            </a:r>
            <a:r>
              <a:rPr sz="1050" spc="190" dirty="0">
                <a:latin typeface="Arial"/>
                <a:cs typeface="Arial"/>
              </a:rPr>
              <a:t>=</a:t>
            </a:r>
            <a:r>
              <a:rPr sz="1050" spc="-10" dirty="0">
                <a:latin typeface="Arial"/>
                <a:cs typeface="Arial"/>
              </a:rPr>
              <a:t> </a:t>
            </a:r>
            <a:r>
              <a:rPr sz="1050" i="1" spc="-50" dirty="0">
                <a:latin typeface="Arial"/>
                <a:cs typeface="Arial"/>
              </a:rPr>
              <a:t>p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62" name="object 6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64" name="object 6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2559812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5" dirty="0"/>
              <a:t>Spolehlivostní model </a:t>
            </a:r>
            <a:r>
              <a:rPr lang="cs-CZ" i="1" spc="5" dirty="0"/>
              <a:t>r</a:t>
            </a:r>
            <a:r>
              <a:rPr lang="cs-CZ" spc="5" dirty="0"/>
              <a:t> -z-</a:t>
            </a:r>
            <a:r>
              <a:rPr lang="cs-CZ" i="1" spc="5" dirty="0"/>
              <a:t>n</a:t>
            </a:r>
            <a:endParaRPr spc="-30" dirty="0"/>
          </a:p>
        </p:txBody>
      </p:sp>
      <p:sp>
        <p:nvSpPr>
          <p:cNvPr id="3" name="object 3"/>
          <p:cNvSpPr/>
          <p:nvPr/>
        </p:nvSpPr>
        <p:spPr>
          <a:xfrm>
            <a:off x="182257" y="473125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5156" y="388897"/>
            <a:ext cx="4197294" cy="177298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90488" indent="-77788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oblast s vysokou pravděpodobností spolehlivosti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82257" y="1331556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63774" y="1248116"/>
            <a:ext cx="3424576" cy="1758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90488" indent="-77788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oblast s 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nízkou </a:t>
            </a: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pravděpodobností spolehlivosti</a:t>
            </a:r>
          </a:p>
        </p:txBody>
      </p:sp>
      <p:sp>
        <p:nvSpPr>
          <p:cNvPr id="22" name="object 22"/>
          <p:cNvSpPr/>
          <p:nvPr/>
        </p:nvSpPr>
        <p:spPr>
          <a:xfrm>
            <a:off x="182257" y="2173833"/>
            <a:ext cx="65265" cy="6526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object 23"/>
              <p:cNvSpPr txBox="1"/>
              <p:nvPr/>
            </p:nvSpPr>
            <p:spPr>
              <a:xfrm>
                <a:off x="163774" y="2313577"/>
                <a:ext cx="3874698" cy="173124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90488" indent="-77788">
                  <a:lnSpc>
                    <a:spcPct val="100000"/>
                  </a:lnSpc>
                  <a:spcBef>
                    <a:spcPts val="90"/>
                  </a:spcBef>
                  <a:buFont typeface="Arial" panose="020B0604020202020204" pitchFamily="34" charset="0"/>
                  <a:buChar char="•"/>
                </a:pP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Tyto dvě rovnice platí i pro </a:t>
                </a:r>
                <a:r>
                  <a:rPr lang="cs-CZ" sz="1050" dirty="0" err="1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IIU</a:t>
                </a:r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, kde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cs-CZ" sz="1050" i="1" smtClean="0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cs-CZ" sz="105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bar>
                    <m:r>
                      <a:rPr lang="cs-CZ" sz="105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05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cs-CZ" sz="1050" dirty="0" smtClean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a </a:t>
                </a:r>
                <a14:m>
                  <m:oMath xmlns:m="http://schemas.openxmlformats.org/officeDocument/2006/math">
                    <m:bar>
                      <m:barPr>
                        <m:pos m:val="top"/>
                        <m:ctrlPr>
                          <a:rPr lang="cs-CZ" sz="1050" i="1">
                            <a:latin typeface="Cambria Math" panose="02040503050406030204" pitchFamily="18" charset="0"/>
                          </a:rPr>
                        </m:ctrlPr>
                      </m:barPr>
                      <m:e>
                        <m:r>
                          <a:rPr lang="cs-CZ" sz="105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bar>
                    <m:r>
                      <a:rPr lang="cs-CZ" sz="105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105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cs-CZ" sz="1050" dirty="0"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:endParaRPr sz="1050" dirty="0"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23" name="object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74" y="2313577"/>
                <a:ext cx="3874698" cy="173124"/>
              </a:xfrm>
              <a:prstGeom prst="rect">
                <a:avLst/>
              </a:prstGeom>
              <a:blipFill>
                <a:blip r:embed="rId4"/>
                <a:stretch>
                  <a:fillRect l="-1732" t="-21429" b="-46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bject 2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26" name="object 2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ovéPole 27"/>
              <p:cNvSpPr txBox="1"/>
              <p:nvPr/>
            </p:nvSpPr>
            <p:spPr>
              <a:xfrm>
                <a:off x="552450" y="654406"/>
                <a:ext cx="1254959" cy="4201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chr m:val="∑"/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bar>
                                    <m:barPr>
                                      <m:pos m:val="top"/>
                                      <m:ctrlP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barPr>
                                    <m:e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</m:bar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 )</m:t>
                                  </m:r>
                                </m:e>
                                <m:sup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bar>
                                    <m:barPr>
                                      <m:pos m:val="top"/>
                                      <m:ctrlP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barPr>
                                    <m:e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</m:bar>
                                </m:sup>
                              </m:sSup>
                            </m:num>
                            <m:den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8" name="TextovéPole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654406"/>
                <a:ext cx="1254959" cy="420115"/>
              </a:xfrm>
              <a:prstGeom prst="rect">
                <a:avLst/>
              </a:prstGeom>
              <a:blipFill>
                <a:blip r:embed="rId5"/>
                <a:stretch>
                  <a:fillRect l="-6829" t="-121739" r="-22439" b="-1855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ovéPole 28"/>
              <p:cNvSpPr txBox="1"/>
              <p:nvPr/>
            </p:nvSpPr>
            <p:spPr>
              <a:xfrm>
                <a:off x="552450" y="1615060"/>
                <a:ext cx="1254959" cy="4201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)=</m:t>
                      </m:r>
                      <m:nary>
                        <m:naryPr>
                          <m:chr m:val="∑"/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bar>
                                    <m:barPr>
                                      <m:pos m:val="top"/>
                                      <m:ctrlP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barPr>
                                    <m:e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bar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 )</m:t>
                                  </m:r>
                                </m:e>
                                <m:sup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bar>
                                    <m:barPr>
                                      <m:pos m:val="top"/>
                                      <m:ctrlP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barPr>
                                    <m:e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bar>
                                </m:sup>
                              </m:sSup>
                            </m:num>
                            <m:den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9" name="TextovéPole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" y="1615060"/>
                <a:ext cx="1254959" cy="420115"/>
              </a:xfrm>
              <a:prstGeom prst="rect">
                <a:avLst/>
              </a:prstGeom>
              <a:blipFill>
                <a:blip r:embed="rId6"/>
                <a:stretch>
                  <a:fillRect l="-6829" t="-123188" r="-22439" b="-1840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2895550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5" dirty="0"/>
              <a:t>Spolehlivostní model </a:t>
            </a:r>
            <a:r>
              <a:rPr lang="cs-CZ" i="1" spc="5" dirty="0"/>
              <a:t>r</a:t>
            </a:r>
            <a:r>
              <a:rPr lang="cs-CZ" spc="5" dirty="0"/>
              <a:t> -z-</a:t>
            </a:r>
            <a:r>
              <a:rPr lang="cs-CZ" i="1" spc="5" dirty="0"/>
              <a:t>n</a:t>
            </a:r>
            <a:endParaRPr spc="-30" dirty="0"/>
          </a:p>
        </p:txBody>
      </p:sp>
      <p:sp>
        <p:nvSpPr>
          <p:cNvPr id="3" name="object 3"/>
          <p:cNvSpPr/>
          <p:nvPr/>
        </p:nvSpPr>
        <p:spPr>
          <a:xfrm>
            <a:off x="129196" y="394195"/>
            <a:ext cx="4349750" cy="186690"/>
          </a:xfrm>
          <a:custGeom>
            <a:avLst/>
            <a:gdLst/>
            <a:ahLst/>
            <a:cxnLst/>
            <a:rect l="l" t="t" r="r" b="b"/>
            <a:pathLst>
              <a:path w="4349750" h="186690">
                <a:moveTo>
                  <a:pt x="4298856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186558"/>
                </a:lnTo>
                <a:lnTo>
                  <a:pt x="4349657" y="186558"/>
                </a:lnTo>
                <a:lnTo>
                  <a:pt x="4349657" y="50800"/>
                </a:lnTo>
                <a:lnTo>
                  <a:pt x="4345648" y="31075"/>
                </a:lnTo>
                <a:lnTo>
                  <a:pt x="4334734" y="14922"/>
                </a:lnTo>
                <a:lnTo>
                  <a:pt x="4318581" y="4008"/>
                </a:lnTo>
                <a:lnTo>
                  <a:pt x="4298856" y="0"/>
                </a:lnTo>
                <a:close/>
              </a:path>
            </a:pathLst>
          </a:custGeom>
          <a:solidFill>
            <a:srgbClr val="005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9197" y="438429"/>
            <a:ext cx="4400397" cy="279568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9196" y="612350"/>
            <a:ext cx="4349750" cy="2571115"/>
          </a:xfrm>
          <a:custGeom>
            <a:avLst/>
            <a:gdLst/>
            <a:ahLst/>
            <a:cxnLst/>
            <a:rect l="l" t="t" r="r" b="b"/>
            <a:pathLst>
              <a:path w="4349750" h="2571115">
                <a:moveTo>
                  <a:pt x="4349657" y="0"/>
                </a:moveTo>
                <a:lnTo>
                  <a:pt x="0" y="0"/>
                </a:lnTo>
                <a:lnTo>
                  <a:pt x="0" y="2520168"/>
                </a:lnTo>
                <a:lnTo>
                  <a:pt x="4008" y="2539893"/>
                </a:lnTo>
                <a:lnTo>
                  <a:pt x="14922" y="2556046"/>
                </a:lnTo>
                <a:lnTo>
                  <a:pt x="31075" y="2566960"/>
                </a:lnTo>
                <a:lnTo>
                  <a:pt x="50800" y="2570968"/>
                </a:lnTo>
                <a:lnTo>
                  <a:pt x="4298856" y="2570968"/>
                </a:lnTo>
                <a:lnTo>
                  <a:pt x="4318581" y="2566960"/>
                </a:lnTo>
                <a:lnTo>
                  <a:pt x="4334734" y="2556046"/>
                </a:lnTo>
                <a:lnTo>
                  <a:pt x="4345648" y="2539893"/>
                </a:lnTo>
                <a:lnTo>
                  <a:pt x="4349657" y="2520168"/>
                </a:lnTo>
                <a:lnTo>
                  <a:pt x="4349657" y="0"/>
                </a:lnTo>
                <a:close/>
              </a:path>
            </a:pathLst>
          </a:custGeom>
          <a:solidFill>
            <a:srgbClr val="E5EF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78853" y="476497"/>
            <a:ext cx="0" cy="2675255"/>
          </a:xfrm>
          <a:custGeom>
            <a:avLst/>
            <a:gdLst/>
            <a:ahLst/>
            <a:cxnLst/>
            <a:rect l="l" t="t" r="r" b="b"/>
            <a:pathLst>
              <a:path h="2675255">
                <a:moveTo>
                  <a:pt x="0" y="2675070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78853" y="463797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78853" y="451097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78853" y="438397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29195" y="338135"/>
            <a:ext cx="4349117" cy="255788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lang="cs-CZ" sz="1050" spc="-60" dirty="0" smtClean="0">
                <a:solidFill>
                  <a:srgbClr val="FFFFFF"/>
                </a:solidFill>
                <a:latin typeface="Arial"/>
                <a:cs typeface="Arial"/>
              </a:rPr>
              <a:t>Příklad</a:t>
            </a:r>
            <a:endParaRPr sz="1050" dirty="0">
              <a:latin typeface="Arial"/>
              <a:cs typeface="Arial"/>
            </a:endParaRPr>
          </a:p>
          <a:p>
            <a:pPr marL="90488" marR="457834" indent="-90488">
              <a:lnSpc>
                <a:spcPct val="102699"/>
              </a:lnSpc>
              <a:spcBef>
                <a:spcPts val="260"/>
              </a:spcBef>
              <a:buFont typeface="Arial" panose="020B0604020202020204" pitchFamily="34" charset="0"/>
              <a:buChar char="•"/>
            </a:pP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přenos dat je určen optický kabel s </a:t>
            </a: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 kanály a systém, který pro 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správnou funkci potřebuje funkčních všech 20 kanálů</a:t>
            </a:r>
          </a:p>
          <a:p>
            <a:pPr marL="358775" marR="457834">
              <a:lnSpc>
                <a:spcPct val="102699"/>
              </a:lnSpc>
              <a:spcBef>
                <a:spcPts val="260"/>
              </a:spcBef>
            </a:pPr>
            <a:r>
              <a:rPr sz="105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sz="1050" i="1" baseline="-13888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 </a:t>
            </a:r>
            <a:r>
              <a:rPr lang="cs-CZ" sz="1050" i="1" baseline="-13888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každého kanálu </a:t>
            </a:r>
            <a:r>
              <a:rPr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 </a:t>
            </a:r>
            <a:r>
              <a:rPr sz="1050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cs-CZ" sz="1050" spc="-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sz="1050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0005 </a:t>
            </a:r>
            <a:r>
              <a:rPr sz="1050" spc="-6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</a:t>
            </a:r>
            <a:r>
              <a:rPr lang="cs-CZ" sz="1050" spc="-6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 </a:t>
            </a:r>
            <a:r>
              <a:rPr sz="1050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cs-CZ" sz="1050" i="1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sz="1050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9995</a:t>
            </a:r>
            <a:endParaRPr lang="cs-CZ" sz="1050" spc="-7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488" marR="457834" indent="-90488">
              <a:lnSpc>
                <a:spcPct val="102699"/>
              </a:lnSpc>
              <a:spcBef>
                <a:spcPts val="260"/>
              </a:spcBef>
              <a:buFont typeface="Arial" panose="020B0604020202020204" pitchFamily="34" charset="0"/>
              <a:buChar char="•"/>
            </a:pP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Pravděpodobnost správné funkce (všech 20 kanálu je funkčních)</a:t>
            </a:r>
          </a:p>
          <a:p>
            <a:pPr marL="358775" marR="457834">
              <a:lnSpc>
                <a:spcPct val="102699"/>
              </a:lnSpc>
              <a:spcBef>
                <a:spcPts val="260"/>
              </a:spcBef>
            </a:pPr>
            <a:r>
              <a:rPr sz="1050" i="1" spc="-8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cs-CZ" sz="1050" i="1" spc="-8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127" baseline="-10416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  </a:t>
            </a:r>
            <a:r>
              <a:rPr sz="1050" i="1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(0</a:t>
            </a:r>
            <a:r>
              <a:rPr lang="cs-CZ"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9995)</a:t>
            </a:r>
            <a:r>
              <a:rPr lang="cs-CZ"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75" baseline="27777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 </a:t>
            </a:r>
            <a:r>
              <a:rPr sz="1050" i="1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i="1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cs-CZ" sz="1050" i="1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sz="1050" i="1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990047</a:t>
            </a:r>
            <a:endParaRPr sz="105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488" indent="-90488">
              <a:lnSpc>
                <a:spcPct val="100000"/>
              </a:lnSpc>
              <a:spcBef>
                <a:spcPts val="330"/>
              </a:spcBef>
              <a:buFont typeface="Arial" panose="020B0604020202020204" pitchFamily="34" charset="0"/>
              <a:buChar char="•"/>
            </a:pPr>
            <a:r>
              <a:rPr lang="cs-CZ" sz="1050" spc="-5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Při použití dvou kabelů s 20 kanály a přepínáním mezi nimi čin</a:t>
            </a:r>
            <a:r>
              <a:rPr lang="cs-CZ" sz="1050" spc="-55" dirty="0" smtClean="0">
                <a:latin typeface="Arial"/>
                <a:cs typeface="Arial"/>
              </a:rPr>
              <a:t>í</a:t>
            </a:r>
            <a:endParaRPr sz="1050" dirty="0">
              <a:latin typeface="Arial"/>
              <a:cs typeface="Arial"/>
            </a:endParaRPr>
          </a:p>
          <a:p>
            <a:pPr marL="358775">
              <a:lnSpc>
                <a:spcPct val="100000"/>
              </a:lnSpc>
              <a:spcBef>
                <a:spcPts val="330"/>
              </a:spcBef>
            </a:pPr>
            <a:r>
              <a:rPr sz="1050" i="1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cs-CZ" sz="1050" i="1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104" baseline="-13888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2/</a:t>
            </a:r>
            <a:r>
              <a:rPr lang="cs-CZ" sz="1050" i="1" spc="-104" baseline="-13888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104" baseline="-13888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 </a:t>
            </a:r>
            <a:r>
              <a:rPr sz="1050" i="1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i="1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2(0</a:t>
            </a:r>
            <a:r>
              <a:rPr lang="cs-CZ" sz="1050" i="1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sz="1050" i="1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990047</a:t>
            </a:r>
            <a:r>
              <a:rPr sz="1050" i="1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sz="1050" i="1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−</a:t>
            </a:r>
            <a:r>
              <a:rPr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(0</a:t>
            </a:r>
            <a:r>
              <a:rPr lang="cs-CZ"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990047)</a:t>
            </a:r>
            <a:r>
              <a:rPr lang="cs-CZ"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75" baseline="27777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cs-CZ" sz="1050" i="1" spc="-75" baseline="27777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i="1" spc="-1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cs-CZ" sz="1050" i="1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sz="1050" i="1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9999009</a:t>
            </a:r>
            <a:endParaRPr sz="105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488" marR="188595" indent="-90488">
              <a:lnSpc>
                <a:spcPct val="102600"/>
              </a:lnSpc>
              <a:spcBef>
                <a:spcPts val="295"/>
              </a:spcBef>
              <a:buFont typeface="Arial" panose="020B0604020202020204" pitchFamily="34" charset="0"/>
              <a:buChar char="•"/>
            </a:pP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Pokud v jednom kabelu bude vyčleněn další kanál, výsledkem bude systém </a:t>
            </a:r>
            <a:r>
              <a:rPr lang="cs-CZ" sz="105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-z-</a:t>
            </a:r>
            <a:r>
              <a:rPr lang="cs-CZ" sz="105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kde </a:t>
            </a:r>
            <a:r>
              <a:rPr lang="cs-CZ" sz="105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n=21</a:t>
            </a:r>
            <a:endParaRPr sz="105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8775">
              <a:lnSpc>
                <a:spcPct val="100000"/>
              </a:lnSpc>
            </a:pPr>
            <a:r>
              <a:rPr sz="1050" i="1" spc="-8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cs-CZ" sz="1050" i="1" spc="-8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127" baseline="-10416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 </a:t>
            </a:r>
            <a:r>
              <a:rPr sz="1050" i="1" spc="-112" baseline="-10416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i="1" spc="-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sz="1050" i="1" spc="-204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(21</a:t>
            </a:r>
            <a:r>
              <a:rPr sz="1050" i="1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sz="1050" i="1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21)</a:t>
            </a:r>
            <a:r>
              <a:rPr sz="1050" i="1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sz="1050" i="1" spc="-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sz="1050" i="1" spc="-204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(20</a:t>
            </a:r>
            <a:r>
              <a:rPr sz="1050" i="1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sz="1050" i="1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21)</a:t>
            </a:r>
            <a:r>
              <a:rPr sz="1050" i="1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19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i="1" spc="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75" baseline="312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</a:t>
            </a:r>
            <a:r>
              <a:rPr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</a:t>
            </a:r>
            <a:r>
              <a:rPr lang="cs-CZ"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75" baseline="312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cs-CZ" sz="1050" i="1" spc="-75" baseline="312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sz="1050" i="1" spc="-5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21p</a:t>
            </a:r>
            <a:r>
              <a:rPr lang="cs-CZ" sz="1050" i="1" spc="-5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82" baseline="312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  <a:r>
              <a:rPr sz="1050" i="1" spc="-5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</a:t>
            </a:r>
            <a:r>
              <a:rPr lang="en-US" sz="1050" i="1" spc="-75" baseline="312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050" i="1" spc="-75" baseline="312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sz="105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91160">
              <a:lnSpc>
                <a:spcPct val="100000"/>
              </a:lnSpc>
              <a:spcBef>
                <a:spcPts val="455"/>
              </a:spcBef>
            </a:pPr>
            <a:r>
              <a:rPr sz="1050" i="1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(0</a:t>
            </a:r>
            <a:r>
              <a:rPr lang="cs-CZ"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9995)</a:t>
            </a:r>
            <a:r>
              <a:rPr lang="cs-CZ"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75" baseline="312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</a:t>
            </a:r>
            <a:r>
              <a:rPr sz="1050" i="1" spc="52" baseline="312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sz="1050" i="1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21(0</a:t>
            </a:r>
            <a:r>
              <a:rPr lang="cs-CZ" sz="1050" i="1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sz="1050" i="1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9995)</a:t>
            </a:r>
            <a:r>
              <a:rPr sz="1050" i="1" spc="-67" baseline="312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  <a:r>
              <a:rPr sz="1050" i="1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(0</a:t>
            </a:r>
            <a:r>
              <a:rPr lang="cs-CZ" sz="1050" i="1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sz="1050" i="1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0005</a:t>
            </a:r>
            <a:r>
              <a:rPr sz="1050" i="1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sz="1050" i="1" spc="1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i="1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cs-CZ" sz="1050" i="1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sz="1050" i="1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98755223</a:t>
            </a:r>
            <a:r>
              <a:rPr sz="1050" i="1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r>
              <a:rPr sz="1050" i="1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cs-CZ" sz="1050" i="1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sz="1050" i="1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010395497</a:t>
            </a:r>
            <a:endParaRPr sz="105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91160">
              <a:lnSpc>
                <a:spcPct val="100000"/>
              </a:lnSpc>
              <a:spcBef>
                <a:spcPts val="330"/>
              </a:spcBef>
            </a:pPr>
            <a:r>
              <a:rPr sz="1050" i="1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sz="1050" i="1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cs-CZ" sz="1050" i="1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sz="1050" i="1" spc="-7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999947831 </a:t>
            </a:r>
            <a:r>
              <a:rPr sz="1050" i="1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</a:t>
            </a:r>
            <a:r>
              <a:rPr sz="1050" i="1" spc="-2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i="1" spc="-7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sz="1050" i="1" spc="-104" baseline="-1388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2/20</a:t>
            </a:r>
            <a:endParaRPr sz="1050" i="1" baseline="-13888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2761016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5" dirty="0"/>
              <a:t>Spolehlivostní model </a:t>
            </a:r>
            <a:r>
              <a:rPr lang="cs-CZ" i="1" spc="5" dirty="0"/>
              <a:t>r</a:t>
            </a:r>
            <a:r>
              <a:rPr lang="cs-CZ" spc="5" dirty="0"/>
              <a:t> -z-</a:t>
            </a:r>
            <a:r>
              <a:rPr lang="cs-CZ" i="1" spc="5" dirty="0"/>
              <a:t>n</a:t>
            </a:r>
            <a:endParaRPr spc="-30" dirty="0"/>
          </a:p>
        </p:txBody>
      </p:sp>
      <p:sp>
        <p:nvSpPr>
          <p:cNvPr id="3" name="object 3"/>
          <p:cNvSpPr/>
          <p:nvPr/>
        </p:nvSpPr>
        <p:spPr>
          <a:xfrm>
            <a:off x="129196" y="394195"/>
            <a:ext cx="4349750" cy="202565"/>
          </a:xfrm>
          <a:custGeom>
            <a:avLst/>
            <a:gdLst/>
            <a:ahLst/>
            <a:cxnLst/>
            <a:rect l="l" t="t" r="r" b="b"/>
            <a:pathLst>
              <a:path w="4349750" h="202565">
                <a:moveTo>
                  <a:pt x="4298856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201952"/>
                </a:lnTo>
                <a:lnTo>
                  <a:pt x="4349657" y="201952"/>
                </a:lnTo>
                <a:lnTo>
                  <a:pt x="4349657" y="50800"/>
                </a:lnTo>
                <a:lnTo>
                  <a:pt x="4345648" y="31075"/>
                </a:lnTo>
                <a:lnTo>
                  <a:pt x="4334734" y="14922"/>
                </a:lnTo>
                <a:lnTo>
                  <a:pt x="4318581" y="4008"/>
                </a:lnTo>
                <a:lnTo>
                  <a:pt x="4298856" y="0"/>
                </a:lnTo>
                <a:close/>
              </a:path>
            </a:pathLst>
          </a:custGeom>
          <a:solidFill>
            <a:srgbClr val="005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8185" y="421071"/>
            <a:ext cx="4400397" cy="1842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7143" y="639483"/>
            <a:ext cx="4349750" cy="1555489"/>
          </a:xfrm>
          <a:custGeom>
            <a:avLst/>
            <a:gdLst/>
            <a:ahLst/>
            <a:cxnLst/>
            <a:rect l="l" t="t" r="r" b="b"/>
            <a:pathLst>
              <a:path w="4349750" h="1290955">
                <a:moveTo>
                  <a:pt x="4349657" y="0"/>
                </a:moveTo>
                <a:lnTo>
                  <a:pt x="0" y="0"/>
                </a:lnTo>
                <a:lnTo>
                  <a:pt x="0" y="1240084"/>
                </a:lnTo>
                <a:lnTo>
                  <a:pt x="4008" y="1259809"/>
                </a:lnTo>
                <a:lnTo>
                  <a:pt x="14922" y="1275962"/>
                </a:lnTo>
                <a:lnTo>
                  <a:pt x="31075" y="1286876"/>
                </a:lnTo>
                <a:lnTo>
                  <a:pt x="50800" y="1290885"/>
                </a:lnTo>
                <a:lnTo>
                  <a:pt x="4298856" y="1290885"/>
                </a:lnTo>
                <a:lnTo>
                  <a:pt x="4318581" y="1286876"/>
                </a:lnTo>
                <a:lnTo>
                  <a:pt x="4334734" y="1275962"/>
                </a:lnTo>
                <a:lnTo>
                  <a:pt x="4345648" y="1259809"/>
                </a:lnTo>
                <a:lnTo>
                  <a:pt x="4349657" y="1240084"/>
                </a:lnTo>
                <a:lnTo>
                  <a:pt x="4349657" y="0"/>
                </a:lnTo>
                <a:close/>
              </a:path>
            </a:pathLst>
          </a:custGeom>
          <a:solidFill>
            <a:srgbClr val="E5EF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78853" y="476507"/>
            <a:ext cx="0" cy="1410970"/>
          </a:xfrm>
          <a:custGeom>
            <a:avLst/>
            <a:gdLst/>
            <a:ahLst/>
            <a:cxnLst/>
            <a:rect l="l" t="t" r="r" b="b"/>
            <a:pathLst>
              <a:path h="1410970">
                <a:moveTo>
                  <a:pt x="0" y="1410381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78853" y="463807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78853" y="451107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78853" y="438407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67297" y="338135"/>
            <a:ext cx="4311464" cy="433451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lang="cs-CZ" sz="1050" spc="-60" dirty="0" smtClean="0">
                <a:solidFill>
                  <a:srgbClr val="FFFFFF"/>
                </a:solidFill>
                <a:latin typeface="Arial"/>
                <a:cs typeface="Arial"/>
              </a:rPr>
              <a:t>Příklad </a:t>
            </a:r>
            <a:r>
              <a:rPr sz="1050" spc="-25" dirty="0" smtClean="0">
                <a:solidFill>
                  <a:srgbClr val="FFFFFF"/>
                </a:solidFill>
                <a:latin typeface="Arial"/>
                <a:cs typeface="Arial"/>
              </a:rPr>
              <a:t>(</a:t>
            </a:r>
            <a:r>
              <a:rPr lang="cs-CZ" sz="1050" spc="-60" dirty="0" smtClean="0">
                <a:solidFill>
                  <a:srgbClr val="FFFFFF"/>
                </a:solidFill>
                <a:latin typeface="Arial"/>
                <a:cs typeface="Arial"/>
              </a:rPr>
              <a:t>pokračování</a:t>
            </a:r>
            <a:r>
              <a:rPr sz="1050" spc="-25" dirty="0" smtClean="0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1050" dirty="0">
              <a:latin typeface="Arial"/>
              <a:cs typeface="Arial"/>
            </a:endParaRPr>
          </a:p>
          <a:p>
            <a:pPr marL="90488" indent="-90488">
              <a:lnSpc>
                <a:spcPct val="100000"/>
              </a:lnSpc>
              <a:spcBef>
                <a:spcPts val="355"/>
              </a:spcBef>
              <a:buFont typeface="Arial" panose="020B0604020202020204" pitchFamily="34" charset="0"/>
              <a:buChar char="•"/>
            </a:pP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kontrolu hodnoty </a:t>
            </a: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cs-CZ" sz="1050" baseline="-25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</a:t>
            </a: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lze použít odvozenou aproximační rovnici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p:sp>
        <p:nvSpPr>
          <p:cNvPr id="19" name="object 19"/>
          <p:cNvSpPr txBox="1"/>
          <p:nvPr/>
        </p:nvSpPr>
        <p:spPr>
          <a:xfrm>
            <a:off x="129197" y="1706761"/>
            <a:ext cx="4203064" cy="33470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90488" indent="-77788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Systém </a:t>
            </a:r>
            <a:r>
              <a:rPr lang="cs-CZ" sz="105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-z-</a:t>
            </a:r>
            <a:r>
              <a:rPr lang="cs-CZ" sz="105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 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efektivnější, </a:t>
            </a: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protože redundance je aplikována na nižší úrovni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ovéPole 22"/>
              <p:cNvSpPr txBox="1"/>
              <p:nvPr/>
            </p:nvSpPr>
            <p:spPr>
              <a:xfrm>
                <a:off x="533240" y="880929"/>
                <a:ext cx="3926311" cy="4201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𝑅</m:t>
                      </m:r>
                      <m:d>
                        <m:d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b>
                        <m:sup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f>
                            <m:fPr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bar>
                                        <m:barPr>
                                          <m:pos m:val="top"/>
                                          <m:ctrlPr>
                                            <a:rPr lang="cs-CZ" sz="10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barPr>
                                        <m:e>
                                          <m:r>
                                            <a:rPr lang="cs-CZ" sz="1000" b="0" i="1" smtClean="0">
                                              <a:latin typeface="Cambria Math" panose="02040503050406030204" pitchFamily="18" charset="0"/>
                                            </a:rPr>
                                            <m:t>𝑞</m:t>
                                          </m:r>
                                        </m:e>
                                      </m:bar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bar>
                                    <m:barPr>
                                      <m:pos m:val="top"/>
                                      <m:ctrlP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barPr>
                                    <m:e>
                                      <m:r>
                                        <a:rPr lang="cs-CZ" sz="1000" b="0" i="1" smtClean="0">
                                          <a:latin typeface="Cambria Math" panose="02040503050406030204" pitchFamily="18" charset="0"/>
                                        </a:rPr>
                                        <m:t>𝑞</m:t>
                                      </m:r>
                                    </m:e>
                                  </m:bar>
                                </m:sup>
                              </m:sSup>
                            </m:num>
                            <m:den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!</m:t>
                              </m:r>
                            </m:den>
                          </m:f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𝑛𝑞</m:t>
                              </m:r>
                            </m:e>
                          </m:d>
                          <m:sSup>
                            <m:sSupPr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𝑛𝑞</m:t>
                              </m:r>
                            </m:sup>
                          </m:sSup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21</m:t>
                              </m:r>
                              <m:d>
                                <m:dPr>
                                  <m:ctrlP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0005</m:t>
                                  </m:r>
                                </m:e>
                              </m:d>
                            </m:e>
                          </m:d>
                          <m:sSup>
                            <m:sSupPr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  <m: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  <m:r>
                                <a:rPr lang="en-US" sz="10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0005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3" name="TextovéPole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240" y="880929"/>
                <a:ext cx="3926311" cy="420115"/>
              </a:xfrm>
              <a:prstGeom prst="rect">
                <a:avLst/>
              </a:prstGeom>
              <a:blipFill>
                <a:blip r:embed="rId3"/>
                <a:stretch>
                  <a:fillRect l="-2016" t="-125000" b="-1882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781050" y="1347887"/>
                <a:ext cx="3926311" cy="15388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999831687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050" y="1347887"/>
                <a:ext cx="3926311" cy="153888"/>
              </a:xfrm>
              <a:prstGeom prst="rect">
                <a:avLst/>
              </a:prstGeom>
              <a:blipFill>
                <a:blip r:embed="rId4"/>
                <a:stretch>
                  <a:fillRect l="-776"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81216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pc="-65" dirty="0"/>
              <a:t>References</a:t>
            </a:r>
          </a:p>
        </p:txBody>
      </p:sp>
      <p:sp>
        <p:nvSpPr>
          <p:cNvPr id="3" name="object 3"/>
          <p:cNvSpPr/>
          <p:nvPr/>
        </p:nvSpPr>
        <p:spPr>
          <a:xfrm>
            <a:off x="188853" y="405852"/>
            <a:ext cx="156210" cy="120650"/>
          </a:xfrm>
          <a:custGeom>
            <a:avLst/>
            <a:gdLst/>
            <a:ahLst/>
            <a:cxnLst/>
            <a:rect l="l" t="t" r="r" b="b"/>
            <a:pathLst>
              <a:path w="156210" h="120650">
                <a:moveTo>
                  <a:pt x="73383" y="0"/>
                </a:moveTo>
                <a:lnTo>
                  <a:pt x="3795" y="12652"/>
                </a:lnTo>
                <a:lnTo>
                  <a:pt x="948" y="20264"/>
                </a:lnTo>
                <a:lnTo>
                  <a:pt x="0" y="28468"/>
                </a:lnTo>
                <a:lnTo>
                  <a:pt x="948" y="36672"/>
                </a:lnTo>
                <a:lnTo>
                  <a:pt x="3795" y="44284"/>
                </a:lnTo>
                <a:lnTo>
                  <a:pt x="73383" y="120200"/>
                </a:lnTo>
                <a:lnTo>
                  <a:pt x="155622" y="107547"/>
                </a:lnTo>
                <a:lnTo>
                  <a:pt x="148505" y="98058"/>
                </a:lnTo>
                <a:lnTo>
                  <a:pt x="146133" y="88568"/>
                </a:lnTo>
                <a:lnTo>
                  <a:pt x="148505" y="79079"/>
                </a:lnTo>
                <a:lnTo>
                  <a:pt x="155622" y="69589"/>
                </a:lnTo>
                <a:lnTo>
                  <a:pt x="73383" y="0"/>
                </a:lnTo>
                <a:close/>
              </a:path>
            </a:pathLst>
          </a:custGeom>
          <a:ln w="101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57492" y="475441"/>
            <a:ext cx="86995" cy="50800"/>
          </a:xfrm>
          <a:custGeom>
            <a:avLst/>
            <a:gdLst/>
            <a:ahLst/>
            <a:cxnLst/>
            <a:rect l="l" t="t" r="r" b="b"/>
            <a:pathLst>
              <a:path w="86995" h="50800">
                <a:moveTo>
                  <a:pt x="4744" y="50610"/>
                </a:moveTo>
                <a:lnTo>
                  <a:pt x="1186" y="41121"/>
                </a:lnTo>
                <a:lnTo>
                  <a:pt x="0" y="31631"/>
                </a:lnTo>
                <a:lnTo>
                  <a:pt x="1186" y="22142"/>
                </a:lnTo>
                <a:lnTo>
                  <a:pt x="4744" y="12652"/>
                </a:lnTo>
                <a:lnTo>
                  <a:pt x="86984" y="0"/>
                </a:lnTo>
              </a:path>
            </a:pathLst>
          </a:custGeom>
          <a:ln w="1016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8853" y="405852"/>
            <a:ext cx="155622" cy="120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88853" y="405852"/>
            <a:ext cx="156210" cy="120650"/>
          </a:xfrm>
          <a:custGeom>
            <a:avLst/>
            <a:gdLst/>
            <a:ahLst/>
            <a:cxnLst/>
            <a:rect l="l" t="t" r="r" b="b"/>
            <a:pathLst>
              <a:path w="156210" h="120650">
                <a:moveTo>
                  <a:pt x="73383" y="0"/>
                </a:moveTo>
                <a:lnTo>
                  <a:pt x="3795" y="12652"/>
                </a:lnTo>
                <a:lnTo>
                  <a:pt x="948" y="20264"/>
                </a:lnTo>
                <a:lnTo>
                  <a:pt x="0" y="28468"/>
                </a:lnTo>
                <a:lnTo>
                  <a:pt x="948" y="36672"/>
                </a:lnTo>
                <a:lnTo>
                  <a:pt x="3795" y="44284"/>
                </a:lnTo>
                <a:lnTo>
                  <a:pt x="73383" y="120200"/>
                </a:lnTo>
                <a:lnTo>
                  <a:pt x="155622" y="107547"/>
                </a:lnTo>
                <a:lnTo>
                  <a:pt x="148505" y="98058"/>
                </a:lnTo>
                <a:lnTo>
                  <a:pt x="146133" y="88568"/>
                </a:lnTo>
                <a:lnTo>
                  <a:pt x="148505" y="79079"/>
                </a:lnTo>
                <a:lnTo>
                  <a:pt x="155622" y="69589"/>
                </a:lnTo>
                <a:lnTo>
                  <a:pt x="73383" y="0"/>
                </a:lnTo>
                <a:close/>
              </a:path>
            </a:pathLst>
          </a:custGeom>
          <a:ln w="5080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57492" y="475441"/>
            <a:ext cx="86995" cy="50800"/>
          </a:xfrm>
          <a:custGeom>
            <a:avLst/>
            <a:gdLst/>
            <a:ahLst/>
            <a:cxnLst/>
            <a:rect l="l" t="t" r="r" b="b"/>
            <a:pathLst>
              <a:path w="86995" h="50800">
                <a:moveTo>
                  <a:pt x="4744" y="50610"/>
                </a:moveTo>
                <a:lnTo>
                  <a:pt x="1186" y="41121"/>
                </a:lnTo>
                <a:lnTo>
                  <a:pt x="0" y="31631"/>
                </a:lnTo>
                <a:lnTo>
                  <a:pt x="1186" y="22142"/>
                </a:lnTo>
                <a:lnTo>
                  <a:pt x="4744" y="12652"/>
                </a:lnTo>
                <a:lnTo>
                  <a:pt x="86984" y="0"/>
                </a:lnTo>
              </a:path>
            </a:pathLst>
          </a:custGeom>
          <a:ln w="5080">
            <a:solidFill>
              <a:srgbClr val="333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13702" y="362152"/>
            <a:ext cx="3599179" cy="5359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050" spc="150" dirty="0">
                <a:solidFill>
                  <a:srgbClr val="707F90"/>
                </a:solidFill>
                <a:latin typeface="Times New Roman"/>
                <a:cs typeface="Times New Roman"/>
              </a:rPr>
              <a:t>Martin </a:t>
            </a:r>
            <a:r>
              <a:rPr sz="1050" spc="60" dirty="0">
                <a:solidFill>
                  <a:srgbClr val="707F90"/>
                </a:solidFill>
                <a:latin typeface="Times New Roman"/>
                <a:cs typeface="Times New Roman"/>
              </a:rPr>
              <a:t>L. </a:t>
            </a:r>
            <a:r>
              <a:rPr sz="1050" spc="85" dirty="0">
                <a:solidFill>
                  <a:srgbClr val="707F90"/>
                </a:solidFill>
                <a:latin typeface="Times New Roman"/>
                <a:cs typeface="Times New Roman"/>
              </a:rPr>
              <a:t>Shooman, </a:t>
            </a:r>
            <a:r>
              <a:rPr sz="1050" i="1" spc="-25" dirty="0">
                <a:solidFill>
                  <a:srgbClr val="707F90"/>
                </a:solidFill>
                <a:latin typeface="Arial"/>
                <a:cs typeface="Arial"/>
              </a:rPr>
              <a:t>Reliability </a:t>
            </a:r>
            <a:r>
              <a:rPr sz="1050" i="1" spc="-20" dirty="0">
                <a:solidFill>
                  <a:srgbClr val="707F90"/>
                </a:solidFill>
                <a:latin typeface="Arial"/>
                <a:cs typeface="Arial"/>
              </a:rPr>
              <a:t>of </a:t>
            </a:r>
            <a:r>
              <a:rPr sz="1050" i="1" spc="-50" dirty="0">
                <a:solidFill>
                  <a:srgbClr val="707F90"/>
                </a:solidFill>
                <a:latin typeface="Arial"/>
                <a:cs typeface="Arial"/>
              </a:rPr>
              <a:t>Computer </a:t>
            </a:r>
            <a:r>
              <a:rPr sz="1050" i="1" spc="-75" dirty="0">
                <a:solidFill>
                  <a:srgbClr val="707F90"/>
                </a:solidFill>
                <a:latin typeface="Arial"/>
                <a:cs typeface="Arial"/>
              </a:rPr>
              <a:t>Systems </a:t>
            </a:r>
            <a:r>
              <a:rPr sz="1050" i="1" spc="-65" dirty="0">
                <a:solidFill>
                  <a:srgbClr val="707F90"/>
                </a:solidFill>
                <a:latin typeface="Arial"/>
                <a:cs typeface="Arial"/>
              </a:rPr>
              <a:t>and  </a:t>
            </a:r>
            <a:r>
              <a:rPr sz="1050" i="1" spc="-50" dirty="0">
                <a:solidFill>
                  <a:srgbClr val="707F90"/>
                </a:solidFill>
                <a:latin typeface="Arial"/>
                <a:cs typeface="Arial"/>
              </a:rPr>
              <a:t>Networks:  </a:t>
            </a:r>
            <a:r>
              <a:rPr sz="1050" i="1" spc="-25" dirty="0">
                <a:solidFill>
                  <a:srgbClr val="707F90"/>
                </a:solidFill>
                <a:latin typeface="Arial"/>
                <a:cs typeface="Arial"/>
              </a:rPr>
              <a:t>Fault </a:t>
            </a:r>
            <a:r>
              <a:rPr sz="1050" i="1" spc="-55" dirty="0">
                <a:solidFill>
                  <a:srgbClr val="707F90"/>
                </a:solidFill>
                <a:latin typeface="Arial"/>
                <a:cs typeface="Arial"/>
              </a:rPr>
              <a:t>Tolerance,  </a:t>
            </a:r>
            <a:r>
              <a:rPr sz="1050" i="1" spc="-50" dirty="0">
                <a:solidFill>
                  <a:srgbClr val="707F90"/>
                </a:solidFill>
                <a:latin typeface="Arial"/>
                <a:cs typeface="Arial"/>
              </a:rPr>
              <a:t>Analysis,  </a:t>
            </a:r>
            <a:r>
              <a:rPr sz="1050" i="1" spc="-60" dirty="0">
                <a:solidFill>
                  <a:srgbClr val="707F90"/>
                </a:solidFill>
                <a:latin typeface="Arial"/>
                <a:cs typeface="Arial"/>
              </a:rPr>
              <a:t>and</a:t>
            </a:r>
            <a:r>
              <a:rPr sz="1050" i="1" spc="-35" dirty="0">
                <a:solidFill>
                  <a:srgbClr val="707F90"/>
                </a:solidFill>
                <a:latin typeface="Arial"/>
                <a:cs typeface="Arial"/>
              </a:rPr>
              <a:t> </a:t>
            </a:r>
            <a:r>
              <a:rPr sz="1050" i="1" spc="-40" dirty="0">
                <a:solidFill>
                  <a:srgbClr val="707F90"/>
                </a:solidFill>
                <a:latin typeface="Arial"/>
                <a:cs typeface="Arial"/>
              </a:rPr>
              <a:t>Design</a:t>
            </a:r>
            <a:r>
              <a:rPr sz="1050" spc="-40" dirty="0">
                <a:solidFill>
                  <a:srgbClr val="707F90"/>
                </a:solidFill>
                <a:latin typeface="Times New Roman"/>
                <a:cs typeface="Times New Roman"/>
              </a:rPr>
              <a:t>,</a:t>
            </a: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1050" spc="125" dirty="0">
                <a:solidFill>
                  <a:srgbClr val="707F90"/>
                </a:solidFill>
                <a:latin typeface="Times New Roman"/>
                <a:cs typeface="Times New Roman"/>
              </a:rPr>
              <a:t>Wiley-Interscience,</a:t>
            </a:r>
            <a:r>
              <a:rPr sz="1050" spc="80" dirty="0">
                <a:solidFill>
                  <a:srgbClr val="707F90"/>
                </a:solidFill>
                <a:latin typeface="Times New Roman"/>
                <a:cs typeface="Times New Roman"/>
              </a:rPr>
              <a:t> </a:t>
            </a:r>
            <a:r>
              <a:rPr sz="1050" spc="50" dirty="0">
                <a:solidFill>
                  <a:srgbClr val="707F90"/>
                </a:solidFill>
                <a:latin typeface="Times New Roman"/>
                <a:cs typeface="Times New Roman"/>
              </a:rPr>
              <a:t>2001.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182258" y="1273175"/>
            <a:ext cx="4256392" cy="1017585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90488" indent="-77788">
              <a:lnSpc>
                <a:spcPct val="100000"/>
              </a:lnSpc>
              <a:spcBef>
                <a:spcPts val="434"/>
              </a:spcBef>
              <a:buFont typeface="Arial" panose="020B0604020202020204" pitchFamily="34" charset="0"/>
              <a:buChar char="•"/>
            </a:pPr>
            <a:r>
              <a:rPr lang="cs-CZ" sz="1050" spc="-60" dirty="0" smtClean="0">
                <a:latin typeface="Arial"/>
                <a:cs typeface="Arial"/>
              </a:rPr>
              <a:t>Pro model </a:t>
            </a:r>
            <a:r>
              <a:rPr sz="1050" spc="10" dirty="0" smtClean="0">
                <a:latin typeface="Arial"/>
                <a:cs typeface="Arial"/>
              </a:rPr>
              <a:t>(c)</a:t>
            </a:r>
            <a:r>
              <a:rPr lang="cs-CZ" sz="1050" spc="10" dirty="0" smtClean="0">
                <a:latin typeface="Arial"/>
                <a:cs typeface="Arial"/>
              </a:rPr>
              <a:t> platí</a:t>
            </a:r>
            <a:endParaRPr sz="1050" dirty="0">
              <a:latin typeface="Arial"/>
              <a:cs typeface="Arial"/>
            </a:endParaRPr>
          </a:p>
          <a:p>
            <a:pPr marL="715963">
              <a:lnSpc>
                <a:spcPct val="100000"/>
              </a:lnSpc>
              <a:spcBef>
                <a:spcPts val="330"/>
              </a:spcBef>
              <a:tabLst>
                <a:tab pos="449263" algn="l"/>
              </a:tabLst>
            </a:pPr>
            <a:r>
              <a:rPr sz="1050" i="1" spc="-60" dirty="0">
                <a:latin typeface="Arial"/>
                <a:cs typeface="Arial"/>
              </a:rPr>
              <a:t>R</a:t>
            </a:r>
            <a:r>
              <a:rPr sz="1200" i="1" spc="-89" baseline="-10416" dirty="0">
                <a:latin typeface="Arial"/>
                <a:cs typeface="Arial"/>
              </a:rPr>
              <a:t>c</a:t>
            </a:r>
            <a:r>
              <a:rPr sz="1200" i="1" spc="-172" baseline="-10416" dirty="0">
                <a:latin typeface="Arial"/>
                <a:cs typeface="Arial"/>
              </a:rPr>
              <a:t> </a:t>
            </a:r>
            <a:r>
              <a:rPr sz="1050" spc="25" dirty="0">
                <a:latin typeface="Arial"/>
                <a:cs typeface="Arial"/>
              </a:rPr>
              <a:t>(</a:t>
            </a:r>
            <a:r>
              <a:rPr sz="1050" i="1" spc="25" dirty="0">
                <a:latin typeface="Arial"/>
                <a:cs typeface="Arial"/>
              </a:rPr>
              <a:t>p</a:t>
            </a:r>
            <a:r>
              <a:rPr sz="1050" spc="25" dirty="0">
                <a:latin typeface="Arial"/>
                <a:cs typeface="Arial"/>
              </a:rPr>
              <a:t>)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spc="190" dirty="0">
                <a:latin typeface="Arial"/>
                <a:cs typeface="Arial"/>
              </a:rPr>
              <a:t>=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i="1" spc="-40" dirty="0">
                <a:latin typeface="Arial"/>
                <a:cs typeface="Arial"/>
              </a:rPr>
              <a:t>P</a:t>
            </a:r>
            <a:r>
              <a:rPr sz="1050" i="1" spc="-210" dirty="0">
                <a:latin typeface="Arial"/>
                <a:cs typeface="Arial"/>
              </a:rPr>
              <a:t> </a:t>
            </a:r>
            <a:r>
              <a:rPr sz="1050" spc="-25" dirty="0">
                <a:latin typeface="Arial"/>
                <a:cs typeface="Arial"/>
              </a:rPr>
              <a:t>(</a:t>
            </a:r>
            <a:r>
              <a:rPr sz="1050" i="1" spc="-25" dirty="0">
                <a:latin typeface="Arial"/>
                <a:cs typeface="Arial"/>
              </a:rPr>
              <a:t>x</a:t>
            </a:r>
            <a:r>
              <a:rPr sz="1200" spc="-37" baseline="-10416" dirty="0">
                <a:latin typeface="Lucida Sans Unicode"/>
                <a:cs typeface="Lucida Sans Unicode"/>
              </a:rPr>
              <a:t>1</a:t>
            </a:r>
            <a:r>
              <a:rPr sz="1200" spc="37" baseline="-10416" dirty="0">
                <a:latin typeface="Lucida Sans Unicode"/>
                <a:cs typeface="Lucida Sans Unicode"/>
              </a:rPr>
              <a:t> </a:t>
            </a:r>
            <a:r>
              <a:rPr sz="1050" spc="190" dirty="0">
                <a:latin typeface="Arial"/>
                <a:cs typeface="Arial"/>
              </a:rPr>
              <a:t>+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i="1" spc="-20" dirty="0">
                <a:latin typeface="Arial"/>
                <a:cs typeface="Arial"/>
              </a:rPr>
              <a:t>x</a:t>
            </a:r>
            <a:r>
              <a:rPr sz="1200" spc="-30" baseline="-10416" dirty="0">
                <a:latin typeface="Lucida Sans Unicode"/>
                <a:cs typeface="Lucida Sans Unicode"/>
              </a:rPr>
              <a:t>3</a:t>
            </a:r>
            <a:r>
              <a:rPr sz="1050" spc="-20" dirty="0">
                <a:latin typeface="Arial"/>
                <a:cs typeface="Arial"/>
              </a:rPr>
              <a:t>)</a:t>
            </a:r>
            <a:r>
              <a:rPr sz="1050" i="1" spc="-20" dirty="0">
                <a:latin typeface="Arial"/>
                <a:cs typeface="Arial"/>
              </a:rPr>
              <a:t>P</a:t>
            </a:r>
            <a:r>
              <a:rPr sz="1050" i="1" spc="-210" dirty="0">
                <a:latin typeface="Arial"/>
                <a:cs typeface="Arial"/>
              </a:rPr>
              <a:t> </a:t>
            </a:r>
            <a:r>
              <a:rPr sz="1050" spc="-25" dirty="0">
                <a:latin typeface="Arial"/>
                <a:cs typeface="Arial"/>
              </a:rPr>
              <a:t>(</a:t>
            </a:r>
            <a:r>
              <a:rPr sz="1050" i="1" spc="-25" dirty="0">
                <a:latin typeface="Arial"/>
                <a:cs typeface="Arial"/>
              </a:rPr>
              <a:t>x</a:t>
            </a:r>
            <a:r>
              <a:rPr sz="1200" spc="-37" baseline="-10416" dirty="0">
                <a:latin typeface="Lucida Sans Unicode"/>
                <a:cs typeface="Lucida Sans Unicode"/>
              </a:rPr>
              <a:t>2</a:t>
            </a:r>
            <a:r>
              <a:rPr sz="1200" spc="37" baseline="-10416" dirty="0">
                <a:latin typeface="Lucida Sans Unicode"/>
                <a:cs typeface="Lucida Sans Unicode"/>
              </a:rPr>
              <a:t> </a:t>
            </a:r>
            <a:r>
              <a:rPr sz="1050" spc="190" dirty="0">
                <a:latin typeface="Arial"/>
                <a:cs typeface="Arial"/>
              </a:rPr>
              <a:t>+</a:t>
            </a:r>
            <a:r>
              <a:rPr sz="1050" spc="-55" dirty="0">
                <a:latin typeface="Arial"/>
                <a:cs typeface="Arial"/>
              </a:rPr>
              <a:t> </a:t>
            </a:r>
            <a:r>
              <a:rPr sz="1050" i="1" spc="-15" dirty="0">
                <a:latin typeface="Arial"/>
                <a:cs typeface="Arial"/>
              </a:rPr>
              <a:t>x</a:t>
            </a:r>
            <a:r>
              <a:rPr sz="1200" spc="-22" baseline="-10416" dirty="0">
                <a:latin typeface="Lucida Sans Unicode"/>
                <a:cs typeface="Lucida Sans Unicode"/>
              </a:rPr>
              <a:t>4</a:t>
            </a:r>
            <a:r>
              <a:rPr sz="1050" spc="-15" dirty="0">
                <a:latin typeface="Arial"/>
                <a:cs typeface="Arial"/>
              </a:rPr>
              <a:t>)</a:t>
            </a:r>
            <a:endParaRPr sz="1050" dirty="0">
              <a:latin typeface="Arial"/>
              <a:cs typeface="Arial"/>
            </a:endParaRPr>
          </a:p>
          <a:p>
            <a:pPr marL="90488">
              <a:lnSpc>
                <a:spcPct val="100000"/>
              </a:lnSpc>
              <a:spcBef>
                <a:spcPts val="330"/>
              </a:spcBef>
            </a:pPr>
            <a:r>
              <a:rPr lang="cs-CZ" sz="1050" spc="-60" dirty="0" smtClean="0">
                <a:latin typeface="Arial"/>
                <a:cs typeface="Arial"/>
              </a:rPr>
              <a:t>Za předpokladu </a:t>
            </a:r>
            <a:r>
              <a:rPr sz="1050" i="1" spc="-10" dirty="0" err="1" smtClean="0">
                <a:latin typeface="Arial"/>
                <a:cs typeface="Arial"/>
              </a:rPr>
              <a:t>IIU</a:t>
            </a:r>
            <a:endParaRPr sz="1050" i="1" dirty="0">
              <a:latin typeface="Arial"/>
              <a:cs typeface="Arial"/>
            </a:endParaRPr>
          </a:p>
          <a:p>
            <a:pPr marL="715963">
              <a:lnSpc>
                <a:spcPct val="100000"/>
              </a:lnSpc>
              <a:spcBef>
                <a:spcPts val="330"/>
              </a:spcBef>
            </a:pPr>
            <a:r>
              <a:rPr sz="1050" i="1" spc="-60" dirty="0">
                <a:latin typeface="Arial"/>
                <a:cs typeface="Arial"/>
              </a:rPr>
              <a:t>R</a:t>
            </a:r>
            <a:r>
              <a:rPr sz="1200" i="1" spc="-89" baseline="-10416" dirty="0">
                <a:latin typeface="Arial"/>
                <a:cs typeface="Arial"/>
              </a:rPr>
              <a:t>c</a:t>
            </a:r>
            <a:r>
              <a:rPr sz="1200" i="1" spc="-172" baseline="-10416" dirty="0">
                <a:latin typeface="Arial"/>
                <a:cs typeface="Arial"/>
              </a:rPr>
              <a:t> </a:t>
            </a:r>
            <a:r>
              <a:rPr sz="1050" spc="25" dirty="0">
                <a:latin typeface="Arial"/>
                <a:cs typeface="Arial"/>
              </a:rPr>
              <a:t>(</a:t>
            </a:r>
            <a:r>
              <a:rPr sz="1050" i="1" spc="25" dirty="0">
                <a:latin typeface="Arial"/>
                <a:cs typeface="Arial"/>
              </a:rPr>
              <a:t>p</a:t>
            </a:r>
            <a:r>
              <a:rPr sz="1050" spc="25" dirty="0">
                <a:latin typeface="Arial"/>
                <a:cs typeface="Arial"/>
              </a:rPr>
              <a:t>)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spc="190" dirty="0">
                <a:latin typeface="Arial"/>
                <a:cs typeface="Arial"/>
              </a:rPr>
              <a:t>=</a:t>
            </a:r>
            <a:r>
              <a:rPr sz="1050" spc="-5" dirty="0">
                <a:latin typeface="Arial"/>
                <a:cs typeface="Arial"/>
              </a:rPr>
              <a:t> </a:t>
            </a:r>
            <a:r>
              <a:rPr sz="1050" i="1" spc="-20" dirty="0">
                <a:latin typeface="Arial"/>
                <a:cs typeface="Arial"/>
              </a:rPr>
              <a:t>p</a:t>
            </a:r>
            <a:r>
              <a:rPr sz="1200" spc="-30" baseline="27777" dirty="0">
                <a:latin typeface="Lucida Sans Unicode"/>
                <a:cs typeface="Lucida Sans Unicode"/>
              </a:rPr>
              <a:t>2</a:t>
            </a:r>
            <a:r>
              <a:rPr sz="1050" spc="-20" dirty="0">
                <a:latin typeface="Arial"/>
                <a:cs typeface="Arial"/>
              </a:rPr>
              <a:t>(2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i="1" spc="190" dirty="0">
                <a:latin typeface="Arial"/>
                <a:cs typeface="Arial"/>
              </a:rPr>
              <a:t>−</a:t>
            </a:r>
            <a:r>
              <a:rPr sz="1050" i="1" spc="-60" dirty="0">
                <a:latin typeface="Arial"/>
                <a:cs typeface="Arial"/>
              </a:rPr>
              <a:t> </a:t>
            </a:r>
            <a:r>
              <a:rPr sz="1050" i="1" spc="-15" dirty="0">
                <a:latin typeface="Arial"/>
                <a:cs typeface="Arial"/>
              </a:rPr>
              <a:t>p</a:t>
            </a:r>
            <a:r>
              <a:rPr sz="1050" spc="-15" dirty="0">
                <a:latin typeface="Arial"/>
                <a:cs typeface="Arial"/>
              </a:rPr>
              <a:t>)</a:t>
            </a:r>
            <a:r>
              <a:rPr sz="1200" spc="-22" baseline="27777" dirty="0">
                <a:latin typeface="Lucida Sans Unicode"/>
                <a:cs typeface="Lucida Sans Unicode"/>
              </a:rPr>
              <a:t>2</a:t>
            </a:r>
            <a:endParaRPr sz="1200" baseline="27777" dirty="0">
              <a:latin typeface="Lucida Sans Unicode"/>
              <a:cs typeface="Lucida Sans Unicode"/>
            </a:endParaRPr>
          </a:p>
          <a:p>
            <a:pPr marL="90488" indent="-77788">
              <a:lnSpc>
                <a:spcPct val="100000"/>
              </a:lnSpc>
              <a:spcBef>
                <a:spcPts val="330"/>
              </a:spcBef>
              <a:buFont typeface="Arial" panose="020B0604020202020204" pitchFamily="34" charset="0"/>
              <a:buChar char="•"/>
            </a:pPr>
            <a:r>
              <a:rPr lang="cs-CZ" sz="1050" spc="-55" dirty="0" smtClean="0">
                <a:latin typeface="Arial"/>
                <a:cs typeface="Arial"/>
              </a:rPr>
              <a:t>Pokud porovnáme spolehlivosti modelu </a:t>
            </a:r>
            <a:r>
              <a:rPr sz="1050" spc="15" dirty="0" smtClean="0">
                <a:latin typeface="Arial"/>
                <a:cs typeface="Arial"/>
              </a:rPr>
              <a:t>(b</a:t>
            </a:r>
            <a:r>
              <a:rPr sz="1050" spc="15" dirty="0">
                <a:latin typeface="Arial"/>
                <a:cs typeface="Arial"/>
              </a:rPr>
              <a:t>) </a:t>
            </a:r>
            <a:r>
              <a:rPr sz="1050" spc="-60" dirty="0" smtClean="0">
                <a:latin typeface="Arial"/>
                <a:cs typeface="Arial"/>
              </a:rPr>
              <a:t>a</a:t>
            </a:r>
            <a:r>
              <a:rPr lang="cs-CZ" sz="1050" spc="-60" dirty="0" smtClean="0">
                <a:latin typeface="Arial"/>
                <a:cs typeface="Arial"/>
              </a:rPr>
              <a:t> </a:t>
            </a:r>
            <a:r>
              <a:rPr sz="1050" spc="10" dirty="0" smtClean="0">
                <a:latin typeface="Arial"/>
                <a:cs typeface="Arial"/>
              </a:rPr>
              <a:t>(</a:t>
            </a:r>
            <a:r>
              <a:rPr sz="1050" spc="10" dirty="0">
                <a:latin typeface="Arial"/>
                <a:cs typeface="Arial"/>
              </a:rPr>
              <a:t>c</a:t>
            </a:r>
            <a:r>
              <a:rPr sz="1050" spc="10" dirty="0" smtClean="0">
                <a:latin typeface="Arial"/>
                <a:cs typeface="Arial"/>
              </a:rPr>
              <a:t>)</a:t>
            </a:r>
            <a:r>
              <a:rPr lang="cs-CZ" sz="1050" spc="10" dirty="0">
                <a:latin typeface="Arial"/>
                <a:cs typeface="Arial"/>
              </a:rPr>
              <a:t> </a:t>
            </a:r>
            <a:r>
              <a:rPr lang="cs-CZ" sz="1050" spc="10" dirty="0" smtClean="0">
                <a:latin typeface="Arial"/>
                <a:cs typeface="Arial"/>
              </a:rPr>
              <a:t>tak získáme vztah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2712085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-50" dirty="0" smtClean="0"/>
              <a:t>Redundance prvků systému</a:t>
            </a:r>
            <a:endParaRPr spc="-55" dirty="0"/>
          </a:p>
        </p:txBody>
      </p:sp>
      <p:sp>
        <p:nvSpPr>
          <p:cNvPr id="3" name="object 3"/>
          <p:cNvSpPr/>
          <p:nvPr/>
        </p:nvSpPr>
        <p:spPr>
          <a:xfrm>
            <a:off x="182257" y="473125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82258" y="345895"/>
            <a:ext cx="4256391" cy="779058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90488" indent="-77788">
              <a:lnSpc>
                <a:spcPct val="100000"/>
              </a:lnSpc>
              <a:spcBef>
                <a:spcPts val="434"/>
              </a:spcBef>
              <a:buFont typeface="Arial" panose="020B0604020202020204" pitchFamily="34" charset="0"/>
              <a:buChar char="•"/>
            </a:pPr>
            <a:r>
              <a:rPr lang="cs-CZ" sz="1050" spc="-60" dirty="0" smtClean="0">
                <a:latin typeface="Arial"/>
                <a:cs typeface="Arial"/>
              </a:rPr>
              <a:t>Pro model </a:t>
            </a:r>
            <a:r>
              <a:rPr sz="1050" spc="15" dirty="0" smtClean="0">
                <a:latin typeface="Arial"/>
                <a:cs typeface="Arial"/>
              </a:rPr>
              <a:t>(b)</a:t>
            </a:r>
            <a:r>
              <a:rPr lang="cs-CZ" sz="1050" spc="15" dirty="0" smtClean="0">
                <a:latin typeface="Arial"/>
                <a:cs typeface="Arial"/>
              </a:rPr>
              <a:t> platí</a:t>
            </a:r>
            <a:endParaRPr sz="1050" dirty="0">
              <a:latin typeface="Arial"/>
              <a:cs typeface="Arial"/>
            </a:endParaRPr>
          </a:p>
          <a:p>
            <a:pPr marL="715963">
              <a:lnSpc>
                <a:spcPct val="100000"/>
              </a:lnSpc>
              <a:spcBef>
                <a:spcPts val="330"/>
              </a:spcBef>
            </a:pPr>
            <a:r>
              <a:rPr sz="1050" i="1" spc="-50" dirty="0">
                <a:latin typeface="Arial"/>
                <a:cs typeface="Arial"/>
              </a:rPr>
              <a:t>R</a:t>
            </a:r>
            <a:r>
              <a:rPr sz="1200" i="1" spc="-75" baseline="-13888" dirty="0">
                <a:latin typeface="Arial"/>
                <a:cs typeface="Arial"/>
              </a:rPr>
              <a:t>b</a:t>
            </a:r>
            <a:r>
              <a:rPr sz="1200" i="1" spc="-232" baseline="-13888" dirty="0">
                <a:latin typeface="Arial"/>
                <a:cs typeface="Arial"/>
              </a:rPr>
              <a:t> </a:t>
            </a:r>
            <a:r>
              <a:rPr sz="1050" spc="25" dirty="0">
                <a:latin typeface="Arial"/>
                <a:cs typeface="Arial"/>
              </a:rPr>
              <a:t>(</a:t>
            </a:r>
            <a:r>
              <a:rPr sz="1050" i="1" spc="25" dirty="0">
                <a:latin typeface="Arial"/>
                <a:cs typeface="Arial"/>
              </a:rPr>
              <a:t>p</a:t>
            </a:r>
            <a:r>
              <a:rPr sz="1050" spc="25" dirty="0">
                <a:latin typeface="Arial"/>
                <a:cs typeface="Arial"/>
              </a:rPr>
              <a:t>)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spc="190" dirty="0">
                <a:latin typeface="Arial"/>
                <a:cs typeface="Arial"/>
              </a:rPr>
              <a:t>=</a:t>
            </a:r>
            <a:r>
              <a:rPr sz="1050" dirty="0">
                <a:latin typeface="Arial"/>
                <a:cs typeface="Arial"/>
              </a:rPr>
              <a:t> </a:t>
            </a:r>
            <a:r>
              <a:rPr sz="1050" i="1" spc="-40" dirty="0">
                <a:latin typeface="Arial"/>
                <a:cs typeface="Arial"/>
              </a:rPr>
              <a:t>P</a:t>
            </a:r>
            <a:r>
              <a:rPr sz="1050" i="1" spc="-210" dirty="0">
                <a:latin typeface="Arial"/>
                <a:cs typeface="Arial"/>
              </a:rPr>
              <a:t> </a:t>
            </a:r>
            <a:r>
              <a:rPr sz="1050" spc="-35" dirty="0">
                <a:latin typeface="Arial"/>
                <a:cs typeface="Arial"/>
              </a:rPr>
              <a:t>(</a:t>
            </a:r>
            <a:r>
              <a:rPr sz="1050" i="1" spc="-35" dirty="0">
                <a:latin typeface="Arial"/>
                <a:cs typeface="Arial"/>
              </a:rPr>
              <a:t>x</a:t>
            </a:r>
            <a:r>
              <a:rPr sz="1200" spc="-52" baseline="-10416" dirty="0">
                <a:latin typeface="Lucida Sans Unicode"/>
                <a:cs typeface="Lucida Sans Unicode"/>
              </a:rPr>
              <a:t>1</a:t>
            </a:r>
            <a:r>
              <a:rPr sz="1050" i="1" spc="-35" dirty="0">
                <a:latin typeface="Arial"/>
                <a:cs typeface="Arial"/>
              </a:rPr>
              <a:t>x</a:t>
            </a:r>
            <a:r>
              <a:rPr sz="1200" spc="-52" baseline="-10416" dirty="0">
                <a:latin typeface="Lucida Sans Unicode"/>
                <a:cs typeface="Lucida Sans Unicode"/>
              </a:rPr>
              <a:t>2</a:t>
            </a:r>
            <a:r>
              <a:rPr sz="1200" spc="37" baseline="-10416" dirty="0">
                <a:latin typeface="Lucida Sans Unicode"/>
                <a:cs typeface="Lucida Sans Unicode"/>
              </a:rPr>
              <a:t> </a:t>
            </a:r>
            <a:r>
              <a:rPr sz="1050" spc="190" dirty="0">
                <a:latin typeface="Arial"/>
                <a:cs typeface="Arial"/>
              </a:rPr>
              <a:t>+</a:t>
            </a:r>
            <a:r>
              <a:rPr sz="1050" spc="-60" dirty="0">
                <a:latin typeface="Arial"/>
                <a:cs typeface="Arial"/>
              </a:rPr>
              <a:t> </a:t>
            </a:r>
            <a:r>
              <a:rPr sz="1050" i="1" spc="-25" dirty="0">
                <a:latin typeface="Arial"/>
                <a:cs typeface="Arial"/>
              </a:rPr>
              <a:t>x</a:t>
            </a:r>
            <a:r>
              <a:rPr sz="1200" spc="-37" baseline="-10416" dirty="0">
                <a:latin typeface="Lucida Sans Unicode"/>
                <a:cs typeface="Lucida Sans Unicode"/>
              </a:rPr>
              <a:t>3</a:t>
            </a:r>
            <a:r>
              <a:rPr sz="1050" i="1" spc="-25" dirty="0">
                <a:latin typeface="Arial"/>
                <a:cs typeface="Arial"/>
              </a:rPr>
              <a:t>x</a:t>
            </a:r>
            <a:r>
              <a:rPr sz="1200" spc="-37" baseline="-10416" dirty="0">
                <a:latin typeface="Lucida Sans Unicode"/>
                <a:cs typeface="Lucida Sans Unicode"/>
              </a:rPr>
              <a:t>4</a:t>
            </a:r>
            <a:r>
              <a:rPr sz="1050" spc="-25" dirty="0">
                <a:latin typeface="Arial"/>
                <a:cs typeface="Arial"/>
              </a:rPr>
              <a:t>)</a:t>
            </a:r>
            <a:endParaRPr sz="1050" dirty="0">
              <a:latin typeface="Arial"/>
              <a:cs typeface="Arial"/>
            </a:endParaRPr>
          </a:p>
          <a:p>
            <a:pPr marL="90488">
              <a:lnSpc>
                <a:spcPct val="100000"/>
              </a:lnSpc>
              <a:spcBef>
                <a:spcPts val="330"/>
              </a:spcBef>
            </a:pPr>
            <a:r>
              <a:rPr lang="cs-CZ" sz="1050" spc="-60" dirty="0" smtClean="0">
                <a:latin typeface="Arial"/>
                <a:cs typeface="Arial"/>
              </a:rPr>
              <a:t>Pokud jsou systémy nezávislé a identické (</a:t>
            </a:r>
            <a:r>
              <a:rPr sz="1050" i="1" spc="-50" dirty="0" smtClean="0">
                <a:latin typeface="Arial"/>
                <a:cs typeface="Arial"/>
              </a:rPr>
              <a:t>independent  </a:t>
            </a:r>
            <a:r>
              <a:rPr sz="1050" i="1" spc="-30" dirty="0" smtClean="0">
                <a:latin typeface="Arial"/>
                <a:cs typeface="Arial"/>
              </a:rPr>
              <a:t>identical  </a:t>
            </a:r>
            <a:r>
              <a:rPr sz="1050" i="1" spc="-25" dirty="0" smtClean="0">
                <a:latin typeface="Arial"/>
                <a:cs typeface="Arial"/>
              </a:rPr>
              <a:t>units </a:t>
            </a:r>
            <a:r>
              <a:rPr lang="cs-CZ" sz="1050" i="1" spc="-25" dirty="0" smtClean="0">
                <a:latin typeface="Arial"/>
                <a:cs typeface="Arial"/>
              </a:rPr>
              <a:t>- </a:t>
            </a:r>
            <a:r>
              <a:rPr sz="1050" i="1" spc="10" dirty="0" err="1" smtClean="0">
                <a:latin typeface="Arial"/>
                <a:cs typeface="Arial"/>
              </a:rPr>
              <a:t>IIU</a:t>
            </a:r>
            <a:r>
              <a:rPr sz="1050" spc="10" dirty="0">
                <a:latin typeface="Arial"/>
                <a:cs typeface="Arial"/>
              </a:rPr>
              <a:t>) </a:t>
            </a:r>
            <a:r>
              <a:rPr lang="cs-CZ" sz="1050" spc="10" dirty="0" smtClean="0">
                <a:latin typeface="Arial"/>
                <a:cs typeface="Arial"/>
              </a:rPr>
              <a:t>se spolehlivostí </a:t>
            </a:r>
            <a:r>
              <a:rPr sz="1050" i="1" spc="-50" dirty="0" smtClean="0">
                <a:latin typeface="Arial"/>
                <a:cs typeface="Arial"/>
              </a:rPr>
              <a:t>p</a:t>
            </a:r>
            <a:r>
              <a:rPr lang="cs-CZ" sz="1050" i="1" spc="-50" dirty="0" smtClean="0">
                <a:latin typeface="Arial"/>
                <a:cs typeface="Arial"/>
              </a:rPr>
              <a:t>,</a:t>
            </a:r>
            <a:r>
              <a:rPr lang="cs-CZ" sz="1050" spc="-50" dirty="0" smtClean="0">
                <a:latin typeface="Arial"/>
                <a:cs typeface="Arial"/>
              </a:rPr>
              <a:t> pak platí:</a:t>
            </a:r>
            <a:endParaRPr sz="1050" dirty="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82257" y="1313256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82257" y="2153373"/>
            <a:ext cx="65265" cy="6526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32" name="object 3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p:sp>
        <p:nvSpPr>
          <p:cNvPr id="29" name="object 29"/>
          <p:cNvSpPr txBox="1"/>
          <p:nvPr/>
        </p:nvSpPr>
        <p:spPr>
          <a:xfrm>
            <a:off x="4238269" y="2857537"/>
            <a:ext cx="20256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050" spc="10" dirty="0">
                <a:latin typeface="Arial"/>
                <a:cs typeface="Arial"/>
              </a:rPr>
              <a:t>(1)</a:t>
            </a:r>
            <a:endParaRPr sz="1050">
              <a:latin typeface="Arial"/>
              <a:cs typeface="Arial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ovéPole 4"/>
              <p:cNvSpPr txBox="1"/>
              <p:nvPr/>
            </p:nvSpPr>
            <p:spPr>
              <a:xfrm>
                <a:off x="359653" y="2492375"/>
                <a:ext cx="4078996" cy="67082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sz="1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10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1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0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den>
                      </m:f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sz="1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den>
                      </m:f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sz="1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den>
                      </m:f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sz="1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den>
                      </m:f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0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cs-CZ" sz="1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sz="1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den>
                      </m:f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5" name="TextovéPole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653" y="2492375"/>
                <a:ext cx="4078996" cy="670825"/>
              </a:xfrm>
              <a:prstGeom prst="rect">
                <a:avLst/>
              </a:prstGeom>
              <a:blipFill>
                <a:blip r:embed="rId5"/>
                <a:stretch>
                  <a:fillRect t="-909" b="-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870897" y="1123836"/>
                <a:ext cx="1781770" cy="1538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d>
                        <m:d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sz="10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2</m:t>
                      </m:r>
                      <m:sSub>
                        <m:sSubPr>
                          <m:ctrlPr>
                            <a:rPr lang="en-US" sz="1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10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10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</m:sSub>
                      <m:r>
                        <a:rPr lang="cs-CZ" sz="10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cs-CZ" sz="10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cs-CZ" sz="1000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cs-CZ" sz="1000" i="1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cs-CZ" sz="1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cs-CZ" sz="1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897" y="1123836"/>
                <a:ext cx="1781770" cy="153888"/>
              </a:xfrm>
              <a:prstGeom prst="rect">
                <a:avLst/>
              </a:prstGeom>
              <a:blipFill>
                <a:blip r:embed="rId6"/>
                <a:stretch>
                  <a:fillRect l="-1370" b="-230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2712085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-50" dirty="0" smtClean="0"/>
              <a:t>Redundance prvků systému</a:t>
            </a:r>
            <a:endParaRPr spc="-55" dirty="0"/>
          </a:p>
        </p:txBody>
      </p:sp>
      <p:sp>
        <p:nvSpPr>
          <p:cNvPr id="3" name="object 3"/>
          <p:cNvSpPr/>
          <p:nvPr/>
        </p:nvSpPr>
        <p:spPr>
          <a:xfrm>
            <a:off x="182257" y="435432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2033" y="825042"/>
            <a:ext cx="52590" cy="525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82257" y="995159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2033" y="1163434"/>
            <a:ext cx="52590" cy="525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72033" y="1315262"/>
            <a:ext cx="52590" cy="525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72033" y="1467091"/>
            <a:ext cx="52590" cy="525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71450" y="335112"/>
            <a:ext cx="4267199" cy="1192634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90488" indent="-77788">
              <a:lnSpc>
                <a:spcPct val="100000"/>
              </a:lnSpc>
              <a:spcBef>
                <a:spcPts val="220"/>
              </a:spcBef>
              <a:buFont typeface="Arial" panose="020B0604020202020204" pitchFamily="34" charset="0"/>
              <a:buChar char="•"/>
            </a:pPr>
            <a:r>
              <a:rPr lang="cs-CZ" sz="1050" spc="-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 rovnici </a:t>
            </a:r>
            <a:r>
              <a:rPr sz="1050" spc="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cs-CZ" sz="1050" spc="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46088">
              <a:lnSpc>
                <a:spcPct val="100000"/>
              </a:lnSpc>
              <a:spcBef>
                <a:spcPts val="114"/>
              </a:spcBef>
            </a:pPr>
            <a:r>
              <a:rPr sz="105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 </a:t>
            </a:r>
            <a:r>
              <a:rPr sz="1050" i="1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 </a:t>
            </a:r>
            <a:r>
              <a:rPr sz="1050" i="1" spc="-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 </a:t>
            </a:r>
            <a:r>
              <a:rPr sz="1050" i="1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&lt; </a:t>
            </a:r>
            <a:r>
              <a:rPr sz="105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sz="105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 </a:t>
            </a:r>
            <a:r>
              <a:rPr sz="105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sz="1050" i="1" spc="19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−</a:t>
            </a:r>
            <a:r>
              <a:rPr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lang="cs-CZ" sz="1050" i="1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200" spc="-75" baseline="27777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</a:t>
            </a:r>
            <a:r>
              <a:rPr sz="1050" i="1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&gt; </a:t>
            </a:r>
            <a:r>
              <a:rPr sz="105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 </a:t>
            </a:r>
            <a:r>
              <a:rPr sz="105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→ </a:t>
            </a:r>
            <a:r>
              <a:rPr sz="1050" i="1" spc="-6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sz="1200" i="1" spc="-89" baseline="-10416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</a:t>
            </a:r>
            <a:r>
              <a:rPr sz="1050" spc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sz="1050" i="1" spc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sz="1050" spc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sz="1050" i="1" spc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/R</a:t>
            </a:r>
            <a:r>
              <a:rPr sz="1200" i="1" spc="0" baseline="-13888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 </a:t>
            </a:r>
            <a:r>
              <a:rPr sz="1050" spc="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sz="1050" i="1" spc="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</a:t>
            </a:r>
            <a:r>
              <a:rPr sz="1050" spc="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sz="1050" i="1" spc="22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≥</a:t>
            </a:r>
            <a:r>
              <a:rPr sz="1050" i="1" spc="-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50" spc="-6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0975" indent="-68263">
              <a:lnSpc>
                <a:spcPct val="100000"/>
              </a:lnSpc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cs-CZ" sz="900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Redundance prvků je lepší než celková redundance systému</a:t>
            </a:r>
            <a:endParaRPr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488" indent="-77788">
              <a:lnSpc>
                <a:spcPct val="100000"/>
              </a:lnSpc>
              <a:spcBef>
                <a:spcPts val="135"/>
              </a:spcBef>
              <a:buFont typeface="Arial" panose="020B0604020202020204" pitchFamily="34" charset="0"/>
              <a:buChar char="•"/>
            </a:pPr>
            <a:r>
              <a:rPr lang="cs-CZ" sz="1050" spc="-4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Rozšíření podle obrázku 1 pro: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68288" indent="-180975">
              <a:lnSpc>
                <a:spcPts val="1200"/>
              </a:lnSpc>
              <a:buFont typeface="+mj-lt"/>
              <a:buAutoNum type="alphaLcParenR"/>
              <a:tabLst>
                <a:tab pos="3946525" algn="l"/>
              </a:tabLst>
            </a:pPr>
            <a:r>
              <a:rPr lang="cs-CZ" sz="9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cs-CZ" sz="900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ériový model </a:t>
            </a:r>
            <a:r>
              <a:rPr sz="900" i="1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sz="900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cs-CZ" sz="900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prvků </a:t>
            </a:r>
            <a:endParaRPr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68288" marR="549910" indent="-180975" defTabSz="919163">
              <a:lnSpc>
                <a:spcPts val="1200"/>
              </a:lnSpc>
              <a:spcBef>
                <a:spcPts val="30"/>
              </a:spcBef>
              <a:buFont typeface="+mj-lt"/>
              <a:buAutoNum type="alphaLcParenR"/>
              <a:tabLst>
                <a:tab pos="3946525" algn="l"/>
              </a:tabLst>
            </a:pPr>
            <a:r>
              <a:rPr lang="cs-CZ" sz="900" spc="-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model celkové redundance – dva paralelní systémy s </a:t>
            </a:r>
            <a:r>
              <a:rPr sz="900" i="1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cs-CZ" sz="900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900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prvky</a:t>
            </a:r>
          </a:p>
          <a:p>
            <a:pPr marL="268288" marR="549910" indent="-180975" defTabSz="919163">
              <a:lnSpc>
                <a:spcPts val="1200"/>
              </a:lnSpc>
              <a:spcBef>
                <a:spcPts val="30"/>
              </a:spcBef>
              <a:buFont typeface="+mj-lt"/>
              <a:buAutoNum type="alphaLcParenR"/>
              <a:tabLst>
                <a:tab pos="3946525" algn="l"/>
              </a:tabLst>
            </a:pPr>
            <a:r>
              <a:rPr lang="cs-CZ" sz="900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sériový model </a:t>
            </a:r>
            <a:r>
              <a:rPr sz="900" i="1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 </a:t>
            </a:r>
            <a:r>
              <a:rPr lang="cs-CZ" sz="900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 dvou paralelních prvcích</a:t>
            </a:r>
            <a:endParaRPr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82257" y="2076983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72033" y="2245258"/>
            <a:ext cx="52590" cy="525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72033" y="2397087"/>
            <a:ext cx="52590" cy="525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72033" y="2548928"/>
            <a:ext cx="52590" cy="525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82257" y="3017634"/>
            <a:ext cx="65265" cy="6526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95251" y="1993543"/>
            <a:ext cx="4419600" cy="127547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90488" indent="-77788">
              <a:lnSpc>
                <a:spcPct val="100000"/>
              </a:lnSpc>
              <a:spcBef>
                <a:spcPts val="90"/>
              </a:spcBef>
              <a:buFont typeface="Arial" panose="020B0604020202020204" pitchFamily="34" charset="0"/>
              <a:buChar char="•"/>
            </a:pPr>
            <a:r>
              <a:rPr lang="cs-CZ" sz="1050" spc="-1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Jednodušším důkazem výše uvedeného vztahu je hledat sady cest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0975" indent="-93663">
              <a:lnSpc>
                <a:spcPts val="1200"/>
              </a:lnSpc>
              <a:spcBef>
                <a:spcPts val="5"/>
              </a:spcBef>
              <a:buFont typeface="Arial" panose="020B0604020202020204" pitchFamily="34" charset="0"/>
              <a:buChar char="•"/>
            </a:pPr>
            <a:r>
              <a:rPr lang="cs-CZ" sz="900" spc="-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obr. </a:t>
            </a:r>
            <a:r>
              <a:rPr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1(b)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sadu cest reprezentují cesty </a:t>
            </a:r>
            <a:r>
              <a:rPr sz="900" i="1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900" spc="-67" baseline="-11904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sz="900" i="1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900" spc="-67" baseline="-11904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 </a:t>
            </a:r>
            <a:r>
              <a:rPr sz="900" spc="-5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sz="900" spc="-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900" i="1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900" spc="-67" baseline="-1190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sz="900" i="1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900" spc="-67" baseline="-1190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endParaRPr sz="900" baseline="-11904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0975" indent="-93663">
              <a:lnSpc>
                <a:spcPts val="1195"/>
              </a:lnSpc>
              <a:buFont typeface="Arial" panose="020B0604020202020204" pitchFamily="34" charset="0"/>
              <a:buChar char="•"/>
            </a:pPr>
            <a:r>
              <a:rPr lang="cs-CZ" sz="900" spc="-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 obr. </a:t>
            </a:r>
            <a:r>
              <a:rPr sz="900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1(c)</a:t>
            </a:r>
            <a:r>
              <a:rPr lang="cs-CZ" sz="900" spc="-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sada cest obsahuje cesty </a:t>
            </a:r>
            <a:r>
              <a:rPr sz="900" i="1" spc="-3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900" spc="-44" baseline="-11904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sz="900" i="1" spc="-3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900" spc="-44" baseline="-11904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sz="9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sz="900" i="1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900" spc="-44" baseline="-1190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sz="900" i="1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900" spc="-44" baseline="-1190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sz="9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sz="900" i="1" spc="-3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900" spc="-44" baseline="-11904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sz="900" i="1" spc="-3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900" spc="-44" baseline="-11904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sz="900" spc="-3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900" spc="-5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sz="900" spc="-2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900" i="1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900" spc="-67" baseline="-1190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sz="900" i="1" spc="-4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x</a:t>
            </a:r>
            <a:r>
              <a:rPr sz="900" spc="-67" baseline="-11904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endParaRPr sz="900" baseline="-11904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0975" marR="5080" indent="-93663">
              <a:lnSpc>
                <a:spcPts val="1200"/>
              </a:lnSpc>
              <a:spcBef>
                <a:spcPts val="35"/>
              </a:spcBef>
              <a:buFont typeface="Arial" panose="020B0604020202020204" pitchFamily="34" charset="0"/>
              <a:buChar char="•"/>
            </a:pP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Spolehlivost 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systému je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dána součtem pravděpodobností sad cest, systém na obr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1 (c) má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jednak stejné 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dvě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sady cest jako 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obr. 1 (b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ale navíc má další dvě další cesty, proto redundance prvků vykazuje vyšší spolehlivost 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než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celková redundance </a:t>
            </a:r>
            <a:endParaRPr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488" marR="143510" indent="-77788">
              <a:lnSpc>
                <a:spcPct val="102600"/>
              </a:lnSpc>
              <a:spcBef>
                <a:spcPts val="20"/>
              </a:spcBef>
              <a:buFont typeface="Arial" panose="020B0604020202020204" pitchFamily="34" charset="0"/>
              <a:buChar char="•"/>
            </a:pPr>
            <a:r>
              <a:rPr lang="cs-CZ" sz="1050" spc="-3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Vyšší spolehlivost redundance prvků než celková redundance platí také pro prvky, které nejsou identické.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" name="object 2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25" name="object 2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ovéPole 23"/>
              <p:cNvSpPr txBox="1"/>
              <p:nvPr/>
            </p:nvSpPr>
            <p:spPr>
              <a:xfrm>
                <a:off x="704850" y="1577756"/>
                <a:ext cx="1143000" cy="33611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sub>
                          </m:sSub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sz="1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cs-CZ" sz="1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1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f>
                        <m:fPr>
                          <m:ctrlPr>
                            <a:rPr lang="cs-CZ" sz="1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1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sz="1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n-US" sz="1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1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cs-CZ" sz="1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cs-CZ" sz="1000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p>
                                  <m:r>
                                    <a:rPr lang="cs-CZ" sz="10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den>
                      </m:f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4" name="TextovéPole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850" y="1577756"/>
                <a:ext cx="1143000" cy="336118"/>
              </a:xfrm>
              <a:prstGeom prst="rect">
                <a:avLst/>
              </a:prstGeom>
              <a:blipFill>
                <a:blip r:embed="rId6"/>
                <a:stretch>
                  <a:fillRect l="-4278" t="-5455" b="-1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129197" y="438429"/>
            <a:ext cx="4400397" cy="222472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2712085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-50" dirty="0" smtClean="0"/>
              <a:t>Redundance prvků systému</a:t>
            </a:r>
            <a:endParaRPr spc="-55" dirty="0"/>
          </a:p>
        </p:txBody>
      </p:sp>
      <p:sp>
        <p:nvSpPr>
          <p:cNvPr id="3" name="object 3"/>
          <p:cNvSpPr/>
          <p:nvPr/>
        </p:nvSpPr>
        <p:spPr>
          <a:xfrm>
            <a:off x="129196" y="394195"/>
            <a:ext cx="4349750" cy="186690"/>
          </a:xfrm>
          <a:custGeom>
            <a:avLst/>
            <a:gdLst/>
            <a:ahLst/>
            <a:cxnLst/>
            <a:rect l="l" t="t" r="r" b="b"/>
            <a:pathLst>
              <a:path w="4349750" h="186690">
                <a:moveTo>
                  <a:pt x="4298856" y="0"/>
                </a:moveTo>
                <a:lnTo>
                  <a:pt x="50800" y="0"/>
                </a:lnTo>
                <a:lnTo>
                  <a:pt x="31075" y="4008"/>
                </a:lnTo>
                <a:lnTo>
                  <a:pt x="14922" y="14922"/>
                </a:lnTo>
                <a:lnTo>
                  <a:pt x="4008" y="31075"/>
                </a:lnTo>
                <a:lnTo>
                  <a:pt x="0" y="50800"/>
                </a:lnTo>
                <a:lnTo>
                  <a:pt x="0" y="186558"/>
                </a:lnTo>
                <a:lnTo>
                  <a:pt x="4349657" y="186558"/>
                </a:lnTo>
                <a:lnTo>
                  <a:pt x="4349657" y="50800"/>
                </a:lnTo>
                <a:lnTo>
                  <a:pt x="4345648" y="31075"/>
                </a:lnTo>
                <a:lnTo>
                  <a:pt x="4334734" y="14922"/>
                </a:lnTo>
                <a:lnTo>
                  <a:pt x="4318581" y="4008"/>
                </a:lnTo>
                <a:lnTo>
                  <a:pt x="4298856" y="0"/>
                </a:lnTo>
                <a:close/>
              </a:path>
            </a:pathLst>
          </a:custGeom>
          <a:solidFill>
            <a:srgbClr val="005F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167297" y="377265"/>
            <a:ext cx="514984" cy="17312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cs-CZ" sz="1050" spc="-60" dirty="0" smtClean="0">
                <a:solidFill>
                  <a:srgbClr val="FFFF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Příklad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29196" y="612359"/>
            <a:ext cx="4349750" cy="2000250"/>
          </a:xfrm>
          <a:custGeom>
            <a:avLst/>
            <a:gdLst/>
            <a:ahLst/>
            <a:cxnLst/>
            <a:rect l="l" t="t" r="r" b="b"/>
            <a:pathLst>
              <a:path w="4349750" h="2000250">
                <a:moveTo>
                  <a:pt x="4349657" y="0"/>
                </a:moveTo>
                <a:lnTo>
                  <a:pt x="0" y="0"/>
                </a:lnTo>
                <a:lnTo>
                  <a:pt x="0" y="1949192"/>
                </a:lnTo>
                <a:lnTo>
                  <a:pt x="4008" y="1968917"/>
                </a:lnTo>
                <a:lnTo>
                  <a:pt x="14922" y="1985070"/>
                </a:lnTo>
                <a:lnTo>
                  <a:pt x="31075" y="1995984"/>
                </a:lnTo>
                <a:lnTo>
                  <a:pt x="50800" y="1999993"/>
                </a:lnTo>
                <a:lnTo>
                  <a:pt x="4298856" y="1999993"/>
                </a:lnTo>
                <a:lnTo>
                  <a:pt x="4318581" y="1995984"/>
                </a:lnTo>
                <a:lnTo>
                  <a:pt x="4334734" y="1985070"/>
                </a:lnTo>
                <a:lnTo>
                  <a:pt x="4345648" y="1968917"/>
                </a:lnTo>
                <a:lnTo>
                  <a:pt x="4349657" y="1949192"/>
                </a:lnTo>
                <a:lnTo>
                  <a:pt x="4349657" y="0"/>
                </a:lnTo>
                <a:close/>
              </a:path>
            </a:pathLst>
          </a:custGeom>
          <a:solidFill>
            <a:srgbClr val="E5EF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478853" y="476506"/>
            <a:ext cx="0" cy="2104390"/>
          </a:xfrm>
          <a:custGeom>
            <a:avLst/>
            <a:gdLst/>
            <a:ahLst/>
            <a:cxnLst/>
            <a:rect l="l" t="t" r="r" b="b"/>
            <a:pathLst>
              <a:path h="2104390">
                <a:moveTo>
                  <a:pt x="0" y="2104095"/>
                </a:moveTo>
                <a:lnTo>
                  <a:pt x="0" y="0"/>
                </a:lnTo>
              </a:path>
            </a:pathLst>
          </a:custGeom>
          <a:ln w="3175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478853" y="463806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AFAFA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78853" y="451106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CECEC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478853" y="438406"/>
            <a:ext cx="0" cy="12700"/>
          </a:xfrm>
          <a:custGeom>
            <a:avLst/>
            <a:gdLst/>
            <a:ahLst/>
            <a:cxnLst/>
            <a:rect l="l" t="t" r="r" b="b"/>
            <a:pathLst>
              <a:path h="12700">
                <a:moveTo>
                  <a:pt x="0" y="12700"/>
                </a:moveTo>
                <a:lnTo>
                  <a:pt x="0" y="0"/>
                </a:lnTo>
              </a:path>
            </a:pathLst>
          </a:custGeom>
          <a:ln w="3175">
            <a:solidFill>
              <a:srgbClr val="EFEF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042132" y="1051524"/>
            <a:ext cx="235585" cy="0"/>
          </a:xfrm>
          <a:custGeom>
            <a:avLst/>
            <a:gdLst/>
            <a:ahLst/>
            <a:cxnLst/>
            <a:rect l="l" t="t" r="r" b="b"/>
            <a:pathLst>
              <a:path w="235584">
                <a:moveTo>
                  <a:pt x="0" y="0"/>
                </a:moveTo>
                <a:lnTo>
                  <a:pt x="235173" y="0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67220" y="1031376"/>
            <a:ext cx="56515" cy="40640"/>
          </a:xfrm>
          <a:custGeom>
            <a:avLst/>
            <a:gdLst/>
            <a:ahLst/>
            <a:cxnLst/>
            <a:rect l="l" t="t" r="r" b="b"/>
            <a:pathLst>
              <a:path w="56515" h="40640">
                <a:moveTo>
                  <a:pt x="0" y="0"/>
                </a:moveTo>
                <a:lnTo>
                  <a:pt x="4519" y="10070"/>
                </a:lnTo>
                <a:lnTo>
                  <a:pt x="6024" y="20147"/>
                </a:lnTo>
                <a:lnTo>
                  <a:pt x="4519" y="30218"/>
                </a:lnTo>
                <a:lnTo>
                  <a:pt x="0" y="40295"/>
                </a:lnTo>
                <a:lnTo>
                  <a:pt x="56203" y="201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97880" y="1051524"/>
            <a:ext cx="235585" cy="0"/>
          </a:xfrm>
          <a:custGeom>
            <a:avLst/>
            <a:gdLst/>
            <a:ahLst/>
            <a:cxnLst/>
            <a:rect l="l" t="t" r="r" b="b"/>
            <a:pathLst>
              <a:path w="235585">
                <a:moveTo>
                  <a:pt x="0" y="0"/>
                </a:moveTo>
                <a:lnTo>
                  <a:pt x="235173" y="0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722980" y="1031376"/>
            <a:ext cx="56515" cy="40640"/>
          </a:xfrm>
          <a:custGeom>
            <a:avLst/>
            <a:gdLst/>
            <a:ahLst/>
            <a:cxnLst/>
            <a:rect l="l" t="t" r="r" b="b"/>
            <a:pathLst>
              <a:path w="56514" h="40640">
                <a:moveTo>
                  <a:pt x="0" y="0"/>
                </a:moveTo>
                <a:lnTo>
                  <a:pt x="4519" y="10070"/>
                </a:lnTo>
                <a:lnTo>
                  <a:pt x="6024" y="20147"/>
                </a:lnTo>
                <a:lnTo>
                  <a:pt x="4519" y="30218"/>
                </a:lnTo>
                <a:lnTo>
                  <a:pt x="0" y="40295"/>
                </a:lnTo>
                <a:lnTo>
                  <a:pt x="56203" y="201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282513" y="1051524"/>
            <a:ext cx="212725" cy="0"/>
          </a:xfrm>
          <a:custGeom>
            <a:avLst/>
            <a:gdLst/>
            <a:ahLst/>
            <a:cxnLst/>
            <a:rect l="l" t="t" r="r" b="b"/>
            <a:pathLst>
              <a:path w="212725">
                <a:moveTo>
                  <a:pt x="0" y="0"/>
                </a:moveTo>
                <a:lnTo>
                  <a:pt x="212495" y="0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738273" y="1051524"/>
            <a:ext cx="212725" cy="0"/>
          </a:xfrm>
          <a:custGeom>
            <a:avLst/>
            <a:gdLst/>
            <a:ahLst/>
            <a:cxnLst/>
            <a:rect l="l" t="t" r="r" b="b"/>
            <a:pathLst>
              <a:path w="212725">
                <a:moveTo>
                  <a:pt x="0" y="0"/>
                </a:moveTo>
                <a:lnTo>
                  <a:pt x="212484" y="0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73904" y="102873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22791" y="0"/>
                </a:moveTo>
                <a:lnTo>
                  <a:pt x="13932" y="1795"/>
                </a:lnTo>
                <a:lnTo>
                  <a:pt x="6686" y="6686"/>
                </a:lnTo>
                <a:lnTo>
                  <a:pt x="1795" y="13932"/>
                </a:lnTo>
                <a:lnTo>
                  <a:pt x="0" y="22791"/>
                </a:lnTo>
                <a:lnTo>
                  <a:pt x="1795" y="31650"/>
                </a:lnTo>
                <a:lnTo>
                  <a:pt x="6686" y="38896"/>
                </a:lnTo>
                <a:lnTo>
                  <a:pt x="13932" y="43787"/>
                </a:lnTo>
                <a:lnTo>
                  <a:pt x="22791" y="45582"/>
                </a:lnTo>
                <a:lnTo>
                  <a:pt x="31645" y="43787"/>
                </a:lnTo>
                <a:lnTo>
                  <a:pt x="38892" y="38896"/>
                </a:lnTo>
                <a:lnTo>
                  <a:pt x="43786" y="31650"/>
                </a:lnTo>
                <a:lnTo>
                  <a:pt x="45582" y="22791"/>
                </a:lnTo>
                <a:lnTo>
                  <a:pt x="43786" y="13932"/>
                </a:lnTo>
                <a:lnTo>
                  <a:pt x="38892" y="6686"/>
                </a:lnTo>
                <a:lnTo>
                  <a:pt x="31645" y="1795"/>
                </a:lnTo>
                <a:lnTo>
                  <a:pt x="227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473904" y="102873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0" y="22791"/>
                </a:moveTo>
                <a:lnTo>
                  <a:pt x="1795" y="13932"/>
                </a:lnTo>
                <a:lnTo>
                  <a:pt x="6686" y="6686"/>
                </a:lnTo>
                <a:lnTo>
                  <a:pt x="13932" y="1795"/>
                </a:lnTo>
                <a:lnTo>
                  <a:pt x="22791" y="0"/>
                </a:lnTo>
                <a:lnTo>
                  <a:pt x="31645" y="1795"/>
                </a:lnTo>
                <a:lnTo>
                  <a:pt x="38892" y="6686"/>
                </a:lnTo>
                <a:lnTo>
                  <a:pt x="43786" y="13932"/>
                </a:lnTo>
                <a:lnTo>
                  <a:pt x="45582" y="22791"/>
                </a:lnTo>
                <a:lnTo>
                  <a:pt x="43786" y="31650"/>
                </a:lnTo>
                <a:lnTo>
                  <a:pt x="38892" y="38896"/>
                </a:lnTo>
                <a:lnTo>
                  <a:pt x="31645" y="43787"/>
                </a:lnTo>
                <a:lnTo>
                  <a:pt x="22791" y="45582"/>
                </a:lnTo>
                <a:lnTo>
                  <a:pt x="13932" y="43787"/>
                </a:lnTo>
                <a:lnTo>
                  <a:pt x="6686" y="38896"/>
                </a:lnTo>
                <a:lnTo>
                  <a:pt x="1795" y="31650"/>
                </a:lnTo>
                <a:lnTo>
                  <a:pt x="0" y="22791"/>
                </a:lnTo>
                <a:close/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929664" y="102873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22780" y="0"/>
                </a:moveTo>
                <a:lnTo>
                  <a:pt x="13927" y="1795"/>
                </a:lnTo>
                <a:lnTo>
                  <a:pt x="6685" y="6686"/>
                </a:lnTo>
                <a:lnTo>
                  <a:pt x="1795" y="13932"/>
                </a:lnTo>
                <a:lnTo>
                  <a:pt x="0" y="22791"/>
                </a:lnTo>
                <a:lnTo>
                  <a:pt x="1795" y="31650"/>
                </a:lnTo>
                <a:lnTo>
                  <a:pt x="6685" y="38896"/>
                </a:lnTo>
                <a:lnTo>
                  <a:pt x="13927" y="43787"/>
                </a:lnTo>
                <a:lnTo>
                  <a:pt x="22780" y="45582"/>
                </a:lnTo>
                <a:lnTo>
                  <a:pt x="31639" y="43787"/>
                </a:lnTo>
                <a:lnTo>
                  <a:pt x="38885" y="38896"/>
                </a:lnTo>
                <a:lnTo>
                  <a:pt x="43776" y="31650"/>
                </a:lnTo>
                <a:lnTo>
                  <a:pt x="45571" y="22791"/>
                </a:lnTo>
                <a:lnTo>
                  <a:pt x="43776" y="13932"/>
                </a:lnTo>
                <a:lnTo>
                  <a:pt x="38885" y="6686"/>
                </a:lnTo>
                <a:lnTo>
                  <a:pt x="31639" y="1795"/>
                </a:lnTo>
                <a:lnTo>
                  <a:pt x="227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929664" y="102873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0" y="22791"/>
                </a:moveTo>
                <a:lnTo>
                  <a:pt x="1795" y="13932"/>
                </a:lnTo>
                <a:lnTo>
                  <a:pt x="6685" y="6686"/>
                </a:lnTo>
                <a:lnTo>
                  <a:pt x="13927" y="1795"/>
                </a:lnTo>
                <a:lnTo>
                  <a:pt x="22780" y="0"/>
                </a:lnTo>
                <a:lnTo>
                  <a:pt x="31639" y="1795"/>
                </a:lnTo>
                <a:lnTo>
                  <a:pt x="38885" y="6686"/>
                </a:lnTo>
                <a:lnTo>
                  <a:pt x="43776" y="13932"/>
                </a:lnTo>
                <a:lnTo>
                  <a:pt x="45571" y="22791"/>
                </a:lnTo>
                <a:lnTo>
                  <a:pt x="43776" y="31650"/>
                </a:lnTo>
                <a:lnTo>
                  <a:pt x="38885" y="38896"/>
                </a:lnTo>
                <a:lnTo>
                  <a:pt x="31639" y="43787"/>
                </a:lnTo>
                <a:lnTo>
                  <a:pt x="22780" y="45582"/>
                </a:lnTo>
                <a:lnTo>
                  <a:pt x="13927" y="43787"/>
                </a:lnTo>
                <a:lnTo>
                  <a:pt x="6685" y="38896"/>
                </a:lnTo>
                <a:lnTo>
                  <a:pt x="1795" y="31650"/>
                </a:lnTo>
                <a:lnTo>
                  <a:pt x="0" y="22791"/>
                </a:lnTo>
                <a:close/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218627" y="794485"/>
            <a:ext cx="112395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i="1" dirty="0">
                <a:latin typeface="Times New Roman"/>
                <a:cs typeface="Times New Roman"/>
              </a:rPr>
              <a:t>x</a:t>
            </a:r>
            <a:r>
              <a:rPr sz="900" baseline="-23148" dirty="0">
                <a:latin typeface="Times New Roman"/>
                <a:cs typeface="Times New Roman"/>
              </a:rPr>
              <a:t>3</a:t>
            </a:r>
            <a:endParaRPr sz="900" baseline="-23148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674119" y="794485"/>
            <a:ext cx="112395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i="1" dirty="0">
                <a:latin typeface="Times New Roman"/>
                <a:cs typeface="Times New Roman"/>
              </a:rPr>
              <a:t>x</a:t>
            </a:r>
            <a:r>
              <a:rPr sz="900" baseline="-23148" dirty="0">
                <a:latin typeface="Times New Roman"/>
                <a:cs typeface="Times New Roman"/>
              </a:rPr>
              <a:t>4</a:t>
            </a:r>
            <a:endParaRPr sz="900" baseline="-23148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32248" y="865432"/>
            <a:ext cx="306705" cy="186690"/>
          </a:xfrm>
          <a:custGeom>
            <a:avLst/>
            <a:gdLst/>
            <a:ahLst/>
            <a:cxnLst/>
            <a:rect l="l" t="t" r="r" b="b"/>
            <a:pathLst>
              <a:path w="306705" h="186690">
                <a:moveTo>
                  <a:pt x="0" y="0"/>
                </a:moveTo>
                <a:lnTo>
                  <a:pt x="52890" y="2914"/>
                </a:lnTo>
                <a:lnTo>
                  <a:pt x="104389" y="11657"/>
                </a:lnTo>
                <a:lnTo>
                  <a:pt x="153102" y="26229"/>
                </a:lnTo>
                <a:lnTo>
                  <a:pt x="197637" y="46629"/>
                </a:lnTo>
                <a:lnTo>
                  <a:pt x="236599" y="72858"/>
                </a:lnTo>
                <a:lnTo>
                  <a:pt x="268597" y="104915"/>
                </a:lnTo>
                <a:lnTo>
                  <a:pt x="292235" y="142800"/>
                </a:lnTo>
                <a:lnTo>
                  <a:pt x="306122" y="186513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26216" y="865432"/>
            <a:ext cx="306070" cy="186690"/>
          </a:xfrm>
          <a:custGeom>
            <a:avLst/>
            <a:gdLst/>
            <a:ahLst/>
            <a:cxnLst/>
            <a:rect l="l" t="t" r="r" b="b"/>
            <a:pathLst>
              <a:path w="306070" h="186690">
                <a:moveTo>
                  <a:pt x="0" y="186513"/>
                </a:moveTo>
                <a:lnTo>
                  <a:pt x="13870" y="142800"/>
                </a:lnTo>
                <a:lnTo>
                  <a:pt x="37494" y="104915"/>
                </a:lnTo>
                <a:lnTo>
                  <a:pt x="69477" y="72858"/>
                </a:lnTo>
                <a:lnTo>
                  <a:pt x="108427" y="46629"/>
                </a:lnTo>
                <a:lnTo>
                  <a:pt x="152950" y="26229"/>
                </a:lnTo>
                <a:lnTo>
                  <a:pt x="201654" y="11657"/>
                </a:lnTo>
                <a:lnTo>
                  <a:pt x="253146" y="2914"/>
                </a:lnTo>
                <a:lnTo>
                  <a:pt x="306031" y="0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722174" y="845284"/>
            <a:ext cx="56515" cy="40640"/>
          </a:xfrm>
          <a:custGeom>
            <a:avLst/>
            <a:gdLst/>
            <a:ahLst/>
            <a:cxnLst/>
            <a:rect l="l" t="t" r="r" b="b"/>
            <a:pathLst>
              <a:path w="56515" h="40640">
                <a:moveTo>
                  <a:pt x="0" y="0"/>
                </a:moveTo>
                <a:lnTo>
                  <a:pt x="4519" y="10076"/>
                </a:lnTo>
                <a:lnTo>
                  <a:pt x="6025" y="20151"/>
                </a:lnTo>
                <a:lnTo>
                  <a:pt x="4519" y="30225"/>
                </a:lnTo>
                <a:lnTo>
                  <a:pt x="0" y="40295"/>
                </a:lnTo>
                <a:lnTo>
                  <a:pt x="56203" y="201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732248" y="1051946"/>
            <a:ext cx="306705" cy="186690"/>
          </a:xfrm>
          <a:custGeom>
            <a:avLst/>
            <a:gdLst/>
            <a:ahLst/>
            <a:cxnLst/>
            <a:rect l="l" t="t" r="r" b="b"/>
            <a:pathLst>
              <a:path w="306705" h="186690">
                <a:moveTo>
                  <a:pt x="0" y="186513"/>
                </a:moveTo>
                <a:lnTo>
                  <a:pt x="52890" y="183599"/>
                </a:lnTo>
                <a:lnTo>
                  <a:pt x="104389" y="174857"/>
                </a:lnTo>
                <a:lnTo>
                  <a:pt x="153102" y="160287"/>
                </a:lnTo>
                <a:lnTo>
                  <a:pt x="197637" y="139888"/>
                </a:lnTo>
                <a:lnTo>
                  <a:pt x="236599" y="113660"/>
                </a:lnTo>
                <a:lnTo>
                  <a:pt x="268597" y="81602"/>
                </a:lnTo>
                <a:lnTo>
                  <a:pt x="292235" y="43716"/>
                </a:lnTo>
                <a:lnTo>
                  <a:pt x="306122" y="0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26216" y="1051946"/>
            <a:ext cx="306070" cy="186690"/>
          </a:xfrm>
          <a:custGeom>
            <a:avLst/>
            <a:gdLst/>
            <a:ahLst/>
            <a:cxnLst/>
            <a:rect l="l" t="t" r="r" b="b"/>
            <a:pathLst>
              <a:path w="306070" h="186690">
                <a:moveTo>
                  <a:pt x="0" y="0"/>
                </a:moveTo>
                <a:lnTo>
                  <a:pt x="13870" y="43716"/>
                </a:lnTo>
                <a:lnTo>
                  <a:pt x="37494" y="81602"/>
                </a:lnTo>
                <a:lnTo>
                  <a:pt x="69477" y="113660"/>
                </a:lnTo>
                <a:lnTo>
                  <a:pt x="108427" y="139888"/>
                </a:lnTo>
                <a:lnTo>
                  <a:pt x="152950" y="160287"/>
                </a:lnTo>
                <a:lnTo>
                  <a:pt x="201654" y="174857"/>
                </a:lnTo>
                <a:lnTo>
                  <a:pt x="253146" y="183599"/>
                </a:lnTo>
                <a:lnTo>
                  <a:pt x="306031" y="186513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722174" y="1218312"/>
            <a:ext cx="56515" cy="40640"/>
          </a:xfrm>
          <a:custGeom>
            <a:avLst/>
            <a:gdLst/>
            <a:ahLst/>
            <a:cxnLst/>
            <a:rect l="l" t="t" r="r" b="b"/>
            <a:pathLst>
              <a:path w="56515" h="40640">
                <a:moveTo>
                  <a:pt x="0" y="0"/>
                </a:moveTo>
                <a:lnTo>
                  <a:pt x="4519" y="10074"/>
                </a:lnTo>
                <a:lnTo>
                  <a:pt x="6025" y="20147"/>
                </a:lnTo>
                <a:lnTo>
                  <a:pt x="4519" y="30220"/>
                </a:lnTo>
                <a:lnTo>
                  <a:pt x="0" y="40295"/>
                </a:lnTo>
                <a:lnTo>
                  <a:pt x="56203" y="201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692828" y="634845"/>
            <a:ext cx="112395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i="1" dirty="0">
                <a:latin typeface="Times New Roman"/>
                <a:cs typeface="Times New Roman"/>
              </a:rPr>
              <a:t>x</a:t>
            </a:r>
            <a:r>
              <a:rPr sz="900" baseline="-23148" dirty="0">
                <a:latin typeface="Times New Roman"/>
                <a:cs typeface="Times New Roman"/>
              </a:rPr>
              <a:t>1</a:t>
            </a:r>
            <a:endParaRPr sz="900" baseline="-23148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92828" y="1261641"/>
            <a:ext cx="112395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i="1" dirty="0">
                <a:latin typeface="Times New Roman"/>
                <a:cs typeface="Times New Roman"/>
              </a:rPr>
              <a:t>x</a:t>
            </a:r>
            <a:r>
              <a:rPr sz="900" baseline="-23148" dirty="0">
                <a:latin typeface="Times New Roman"/>
                <a:cs typeface="Times New Roman"/>
              </a:rPr>
              <a:t>2</a:t>
            </a:r>
            <a:endParaRPr sz="900" baseline="-23148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401533" y="102873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22791" y="0"/>
                </a:moveTo>
                <a:lnTo>
                  <a:pt x="13932" y="1795"/>
                </a:lnTo>
                <a:lnTo>
                  <a:pt x="6686" y="6686"/>
                </a:lnTo>
                <a:lnTo>
                  <a:pt x="1795" y="13932"/>
                </a:lnTo>
                <a:lnTo>
                  <a:pt x="0" y="22791"/>
                </a:lnTo>
                <a:lnTo>
                  <a:pt x="1795" y="31650"/>
                </a:lnTo>
                <a:lnTo>
                  <a:pt x="6686" y="38896"/>
                </a:lnTo>
                <a:lnTo>
                  <a:pt x="13932" y="43787"/>
                </a:lnTo>
                <a:lnTo>
                  <a:pt x="22791" y="45582"/>
                </a:lnTo>
                <a:lnTo>
                  <a:pt x="31645" y="43787"/>
                </a:lnTo>
                <a:lnTo>
                  <a:pt x="38892" y="38896"/>
                </a:lnTo>
                <a:lnTo>
                  <a:pt x="43786" y="31650"/>
                </a:lnTo>
                <a:lnTo>
                  <a:pt x="45582" y="22791"/>
                </a:lnTo>
                <a:lnTo>
                  <a:pt x="43786" y="13932"/>
                </a:lnTo>
                <a:lnTo>
                  <a:pt x="38892" y="6686"/>
                </a:lnTo>
                <a:lnTo>
                  <a:pt x="31645" y="1795"/>
                </a:lnTo>
                <a:lnTo>
                  <a:pt x="227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01533" y="102873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22791"/>
                </a:moveTo>
                <a:lnTo>
                  <a:pt x="1795" y="13932"/>
                </a:lnTo>
                <a:lnTo>
                  <a:pt x="6686" y="6686"/>
                </a:lnTo>
                <a:lnTo>
                  <a:pt x="13932" y="1795"/>
                </a:lnTo>
                <a:lnTo>
                  <a:pt x="22791" y="0"/>
                </a:lnTo>
                <a:lnTo>
                  <a:pt x="31645" y="1795"/>
                </a:lnTo>
                <a:lnTo>
                  <a:pt x="38892" y="6686"/>
                </a:lnTo>
                <a:lnTo>
                  <a:pt x="43786" y="13932"/>
                </a:lnTo>
                <a:lnTo>
                  <a:pt x="45582" y="22791"/>
                </a:lnTo>
                <a:lnTo>
                  <a:pt x="43786" y="31650"/>
                </a:lnTo>
                <a:lnTo>
                  <a:pt x="38892" y="38896"/>
                </a:lnTo>
                <a:lnTo>
                  <a:pt x="31645" y="43787"/>
                </a:lnTo>
                <a:lnTo>
                  <a:pt x="22791" y="45582"/>
                </a:lnTo>
                <a:lnTo>
                  <a:pt x="13932" y="43787"/>
                </a:lnTo>
                <a:lnTo>
                  <a:pt x="6686" y="38896"/>
                </a:lnTo>
                <a:lnTo>
                  <a:pt x="1795" y="31650"/>
                </a:lnTo>
                <a:lnTo>
                  <a:pt x="0" y="22791"/>
                </a:lnTo>
                <a:close/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016161" y="102873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22791" y="0"/>
                </a:moveTo>
                <a:lnTo>
                  <a:pt x="13932" y="1795"/>
                </a:lnTo>
                <a:lnTo>
                  <a:pt x="6686" y="6686"/>
                </a:lnTo>
                <a:lnTo>
                  <a:pt x="1795" y="13932"/>
                </a:lnTo>
                <a:lnTo>
                  <a:pt x="0" y="22791"/>
                </a:lnTo>
                <a:lnTo>
                  <a:pt x="1795" y="31650"/>
                </a:lnTo>
                <a:lnTo>
                  <a:pt x="6686" y="38896"/>
                </a:lnTo>
                <a:lnTo>
                  <a:pt x="13932" y="43787"/>
                </a:lnTo>
                <a:lnTo>
                  <a:pt x="22791" y="45582"/>
                </a:lnTo>
                <a:lnTo>
                  <a:pt x="31645" y="43787"/>
                </a:lnTo>
                <a:lnTo>
                  <a:pt x="38892" y="38896"/>
                </a:lnTo>
                <a:lnTo>
                  <a:pt x="43786" y="31650"/>
                </a:lnTo>
                <a:lnTo>
                  <a:pt x="45582" y="22791"/>
                </a:lnTo>
                <a:lnTo>
                  <a:pt x="43786" y="13932"/>
                </a:lnTo>
                <a:lnTo>
                  <a:pt x="38892" y="6686"/>
                </a:lnTo>
                <a:lnTo>
                  <a:pt x="31645" y="1795"/>
                </a:lnTo>
                <a:lnTo>
                  <a:pt x="227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016161" y="102873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0" y="22791"/>
                </a:moveTo>
                <a:lnTo>
                  <a:pt x="1795" y="13932"/>
                </a:lnTo>
                <a:lnTo>
                  <a:pt x="6686" y="6686"/>
                </a:lnTo>
                <a:lnTo>
                  <a:pt x="13932" y="1795"/>
                </a:lnTo>
                <a:lnTo>
                  <a:pt x="22791" y="0"/>
                </a:lnTo>
                <a:lnTo>
                  <a:pt x="31645" y="1795"/>
                </a:lnTo>
                <a:lnTo>
                  <a:pt x="38892" y="6686"/>
                </a:lnTo>
                <a:lnTo>
                  <a:pt x="43786" y="13932"/>
                </a:lnTo>
                <a:lnTo>
                  <a:pt x="45582" y="22791"/>
                </a:lnTo>
                <a:lnTo>
                  <a:pt x="43786" y="31650"/>
                </a:lnTo>
                <a:lnTo>
                  <a:pt x="38892" y="38896"/>
                </a:lnTo>
                <a:lnTo>
                  <a:pt x="31645" y="43787"/>
                </a:lnTo>
                <a:lnTo>
                  <a:pt x="22791" y="45582"/>
                </a:lnTo>
                <a:lnTo>
                  <a:pt x="13932" y="43787"/>
                </a:lnTo>
                <a:lnTo>
                  <a:pt x="6686" y="38896"/>
                </a:lnTo>
                <a:lnTo>
                  <a:pt x="1795" y="31650"/>
                </a:lnTo>
                <a:lnTo>
                  <a:pt x="0" y="22791"/>
                </a:lnTo>
                <a:close/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646500" y="865432"/>
            <a:ext cx="306705" cy="186690"/>
          </a:xfrm>
          <a:custGeom>
            <a:avLst/>
            <a:gdLst/>
            <a:ahLst/>
            <a:cxnLst/>
            <a:rect l="l" t="t" r="r" b="b"/>
            <a:pathLst>
              <a:path w="306705" h="186690">
                <a:moveTo>
                  <a:pt x="0" y="0"/>
                </a:moveTo>
                <a:lnTo>
                  <a:pt x="52890" y="2914"/>
                </a:lnTo>
                <a:lnTo>
                  <a:pt x="104387" y="11657"/>
                </a:lnTo>
                <a:lnTo>
                  <a:pt x="153099" y="26229"/>
                </a:lnTo>
                <a:lnTo>
                  <a:pt x="197632" y="46629"/>
                </a:lnTo>
                <a:lnTo>
                  <a:pt x="236594" y="72858"/>
                </a:lnTo>
                <a:lnTo>
                  <a:pt x="268592" y="104915"/>
                </a:lnTo>
                <a:lnTo>
                  <a:pt x="292232" y="142800"/>
                </a:lnTo>
                <a:lnTo>
                  <a:pt x="306122" y="186513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646500" y="782836"/>
            <a:ext cx="306705" cy="269240"/>
          </a:xfrm>
          <a:custGeom>
            <a:avLst/>
            <a:gdLst/>
            <a:ahLst/>
            <a:cxnLst/>
            <a:rect l="l" t="t" r="r" b="b"/>
            <a:pathLst>
              <a:path w="306705" h="269240">
                <a:moveTo>
                  <a:pt x="0" y="0"/>
                </a:moveTo>
                <a:lnTo>
                  <a:pt x="42379" y="2691"/>
                </a:lnTo>
                <a:lnTo>
                  <a:pt x="84045" y="10764"/>
                </a:lnTo>
                <a:lnTo>
                  <a:pt x="124284" y="24220"/>
                </a:lnTo>
                <a:lnTo>
                  <a:pt x="162385" y="43058"/>
                </a:lnTo>
                <a:lnTo>
                  <a:pt x="197632" y="67278"/>
                </a:lnTo>
                <a:lnTo>
                  <a:pt x="229314" y="96881"/>
                </a:lnTo>
                <a:lnTo>
                  <a:pt x="256718" y="131865"/>
                </a:lnTo>
                <a:lnTo>
                  <a:pt x="279129" y="172231"/>
                </a:lnTo>
                <a:lnTo>
                  <a:pt x="295835" y="217979"/>
                </a:lnTo>
                <a:lnTo>
                  <a:pt x="306122" y="269109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646500" y="1056504"/>
            <a:ext cx="306705" cy="269240"/>
          </a:xfrm>
          <a:custGeom>
            <a:avLst/>
            <a:gdLst/>
            <a:ahLst/>
            <a:cxnLst/>
            <a:rect l="l" t="t" r="r" b="b"/>
            <a:pathLst>
              <a:path w="306705" h="269240">
                <a:moveTo>
                  <a:pt x="0" y="269109"/>
                </a:moveTo>
                <a:lnTo>
                  <a:pt x="42379" y="266418"/>
                </a:lnTo>
                <a:lnTo>
                  <a:pt x="84045" y="258346"/>
                </a:lnTo>
                <a:lnTo>
                  <a:pt x="124284" y="244891"/>
                </a:lnTo>
                <a:lnTo>
                  <a:pt x="162385" y="226054"/>
                </a:lnTo>
                <a:lnTo>
                  <a:pt x="197632" y="201835"/>
                </a:lnTo>
                <a:lnTo>
                  <a:pt x="229314" y="172233"/>
                </a:lnTo>
                <a:lnTo>
                  <a:pt x="256718" y="137249"/>
                </a:lnTo>
                <a:lnTo>
                  <a:pt x="279129" y="96882"/>
                </a:lnTo>
                <a:lnTo>
                  <a:pt x="295835" y="51132"/>
                </a:lnTo>
                <a:lnTo>
                  <a:pt x="306122" y="0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261389" y="865432"/>
            <a:ext cx="306705" cy="186690"/>
          </a:xfrm>
          <a:custGeom>
            <a:avLst/>
            <a:gdLst/>
            <a:ahLst/>
            <a:cxnLst/>
            <a:rect l="l" t="t" r="r" b="b"/>
            <a:pathLst>
              <a:path w="306704" h="186690">
                <a:moveTo>
                  <a:pt x="0" y="0"/>
                </a:moveTo>
                <a:lnTo>
                  <a:pt x="52890" y="2914"/>
                </a:lnTo>
                <a:lnTo>
                  <a:pt x="104389" y="11657"/>
                </a:lnTo>
                <a:lnTo>
                  <a:pt x="153102" y="26229"/>
                </a:lnTo>
                <a:lnTo>
                  <a:pt x="197637" y="46629"/>
                </a:lnTo>
                <a:lnTo>
                  <a:pt x="236599" y="72858"/>
                </a:lnTo>
                <a:lnTo>
                  <a:pt x="268597" y="104915"/>
                </a:lnTo>
                <a:lnTo>
                  <a:pt x="292235" y="142800"/>
                </a:lnTo>
                <a:lnTo>
                  <a:pt x="306122" y="186513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875436" y="865432"/>
            <a:ext cx="306705" cy="186690"/>
          </a:xfrm>
          <a:custGeom>
            <a:avLst/>
            <a:gdLst/>
            <a:ahLst/>
            <a:cxnLst/>
            <a:rect l="l" t="t" r="r" b="b"/>
            <a:pathLst>
              <a:path w="306704" h="186690">
                <a:moveTo>
                  <a:pt x="0" y="0"/>
                </a:moveTo>
                <a:lnTo>
                  <a:pt x="52887" y="2914"/>
                </a:lnTo>
                <a:lnTo>
                  <a:pt x="104383" y="11657"/>
                </a:lnTo>
                <a:lnTo>
                  <a:pt x="153094" y="26229"/>
                </a:lnTo>
                <a:lnTo>
                  <a:pt x="197628" y="46629"/>
                </a:lnTo>
                <a:lnTo>
                  <a:pt x="236591" y="72858"/>
                </a:lnTo>
                <a:lnTo>
                  <a:pt x="268590" y="104915"/>
                </a:lnTo>
                <a:lnTo>
                  <a:pt x="292232" y="142800"/>
                </a:lnTo>
                <a:lnTo>
                  <a:pt x="306122" y="186513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340468" y="865432"/>
            <a:ext cx="306070" cy="186690"/>
          </a:xfrm>
          <a:custGeom>
            <a:avLst/>
            <a:gdLst/>
            <a:ahLst/>
            <a:cxnLst/>
            <a:rect l="l" t="t" r="r" b="b"/>
            <a:pathLst>
              <a:path w="306069" h="186690">
                <a:moveTo>
                  <a:pt x="0" y="186513"/>
                </a:moveTo>
                <a:lnTo>
                  <a:pt x="13866" y="142800"/>
                </a:lnTo>
                <a:lnTo>
                  <a:pt x="37487" y="104915"/>
                </a:lnTo>
                <a:lnTo>
                  <a:pt x="69469" y="72858"/>
                </a:lnTo>
                <a:lnTo>
                  <a:pt x="108418" y="46629"/>
                </a:lnTo>
                <a:lnTo>
                  <a:pt x="152942" y="26229"/>
                </a:lnTo>
                <a:lnTo>
                  <a:pt x="201648" y="11657"/>
                </a:lnTo>
                <a:lnTo>
                  <a:pt x="253142" y="2914"/>
                </a:lnTo>
                <a:lnTo>
                  <a:pt x="306031" y="0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636426" y="845284"/>
            <a:ext cx="56515" cy="40640"/>
          </a:xfrm>
          <a:custGeom>
            <a:avLst/>
            <a:gdLst/>
            <a:ahLst/>
            <a:cxnLst/>
            <a:rect l="l" t="t" r="r" b="b"/>
            <a:pathLst>
              <a:path w="56514" h="40640">
                <a:moveTo>
                  <a:pt x="0" y="0"/>
                </a:moveTo>
                <a:lnTo>
                  <a:pt x="4512" y="10076"/>
                </a:lnTo>
                <a:lnTo>
                  <a:pt x="6016" y="20151"/>
                </a:lnTo>
                <a:lnTo>
                  <a:pt x="4512" y="30225"/>
                </a:lnTo>
                <a:lnTo>
                  <a:pt x="0" y="40295"/>
                </a:lnTo>
                <a:lnTo>
                  <a:pt x="56192" y="201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340468" y="782836"/>
            <a:ext cx="306070" cy="269240"/>
          </a:xfrm>
          <a:custGeom>
            <a:avLst/>
            <a:gdLst/>
            <a:ahLst/>
            <a:cxnLst/>
            <a:rect l="l" t="t" r="r" b="b"/>
            <a:pathLst>
              <a:path w="306069" h="269240">
                <a:moveTo>
                  <a:pt x="0" y="269109"/>
                </a:moveTo>
                <a:lnTo>
                  <a:pt x="10268" y="217979"/>
                </a:lnTo>
                <a:lnTo>
                  <a:pt x="26957" y="172231"/>
                </a:lnTo>
                <a:lnTo>
                  <a:pt x="49355" y="131865"/>
                </a:lnTo>
                <a:lnTo>
                  <a:pt x="76746" y="96881"/>
                </a:lnTo>
                <a:lnTo>
                  <a:pt x="108418" y="67278"/>
                </a:lnTo>
                <a:lnTo>
                  <a:pt x="143658" y="43058"/>
                </a:lnTo>
                <a:lnTo>
                  <a:pt x="181753" y="24220"/>
                </a:lnTo>
                <a:lnTo>
                  <a:pt x="221989" y="10764"/>
                </a:lnTo>
                <a:lnTo>
                  <a:pt x="263653" y="2691"/>
                </a:lnTo>
                <a:lnTo>
                  <a:pt x="306031" y="0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636426" y="762688"/>
            <a:ext cx="56515" cy="40640"/>
          </a:xfrm>
          <a:custGeom>
            <a:avLst/>
            <a:gdLst/>
            <a:ahLst/>
            <a:cxnLst/>
            <a:rect l="l" t="t" r="r" b="b"/>
            <a:pathLst>
              <a:path w="56514" h="40640">
                <a:moveTo>
                  <a:pt x="0" y="0"/>
                </a:moveTo>
                <a:lnTo>
                  <a:pt x="4512" y="10076"/>
                </a:lnTo>
                <a:lnTo>
                  <a:pt x="6016" y="20151"/>
                </a:lnTo>
                <a:lnTo>
                  <a:pt x="4512" y="30225"/>
                </a:lnTo>
                <a:lnTo>
                  <a:pt x="0" y="40295"/>
                </a:lnTo>
                <a:lnTo>
                  <a:pt x="56192" y="201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340468" y="1056504"/>
            <a:ext cx="306070" cy="269240"/>
          </a:xfrm>
          <a:custGeom>
            <a:avLst/>
            <a:gdLst/>
            <a:ahLst/>
            <a:cxnLst/>
            <a:rect l="l" t="t" r="r" b="b"/>
            <a:pathLst>
              <a:path w="306069" h="269240">
                <a:moveTo>
                  <a:pt x="0" y="0"/>
                </a:moveTo>
                <a:lnTo>
                  <a:pt x="10268" y="51132"/>
                </a:lnTo>
                <a:lnTo>
                  <a:pt x="26957" y="96882"/>
                </a:lnTo>
                <a:lnTo>
                  <a:pt x="49355" y="137249"/>
                </a:lnTo>
                <a:lnTo>
                  <a:pt x="76746" y="172233"/>
                </a:lnTo>
                <a:lnTo>
                  <a:pt x="108418" y="201835"/>
                </a:lnTo>
                <a:lnTo>
                  <a:pt x="143658" y="226054"/>
                </a:lnTo>
                <a:lnTo>
                  <a:pt x="181753" y="244891"/>
                </a:lnTo>
                <a:lnTo>
                  <a:pt x="221989" y="258346"/>
                </a:lnTo>
                <a:lnTo>
                  <a:pt x="263653" y="266418"/>
                </a:lnTo>
                <a:lnTo>
                  <a:pt x="306031" y="269109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636426" y="1305466"/>
            <a:ext cx="56515" cy="40640"/>
          </a:xfrm>
          <a:custGeom>
            <a:avLst/>
            <a:gdLst/>
            <a:ahLst/>
            <a:cxnLst/>
            <a:rect l="l" t="t" r="r" b="b"/>
            <a:pathLst>
              <a:path w="56514" h="40640">
                <a:moveTo>
                  <a:pt x="0" y="0"/>
                </a:moveTo>
                <a:lnTo>
                  <a:pt x="4512" y="10076"/>
                </a:lnTo>
                <a:lnTo>
                  <a:pt x="6016" y="20151"/>
                </a:lnTo>
                <a:lnTo>
                  <a:pt x="4512" y="30225"/>
                </a:lnTo>
                <a:lnTo>
                  <a:pt x="0" y="40295"/>
                </a:lnTo>
                <a:lnTo>
                  <a:pt x="56192" y="201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955358" y="865432"/>
            <a:ext cx="306070" cy="186690"/>
          </a:xfrm>
          <a:custGeom>
            <a:avLst/>
            <a:gdLst/>
            <a:ahLst/>
            <a:cxnLst/>
            <a:rect l="l" t="t" r="r" b="b"/>
            <a:pathLst>
              <a:path w="306070" h="186690">
                <a:moveTo>
                  <a:pt x="0" y="186513"/>
                </a:moveTo>
                <a:lnTo>
                  <a:pt x="13867" y="142800"/>
                </a:lnTo>
                <a:lnTo>
                  <a:pt x="37489" y="104915"/>
                </a:lnTo>
                <a:lnTo>
                  <a:pt x="69472" y="72858"/>
                </a:lnTo>
                <a:lnTo>
                  <a:pt x="108423" y="46629"/>
                </a:lnTo>
                <a:lnTo>
                  <a:pt x="152947" y="26229"/>
                </a:lnTo>
                <a:lnTo>
                  <a:pt x="201653" y="11657"/>
                </a:lnTo>
                <a:lnTo>
                  <a:pt x="253145" y="2914"/>
                </a:lnTo>
                <a:lnTo>
                  <a:pt x="306031" y="0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251315" y="845284"/>
            <a:ext cx="56515" cy="40640"/>
          </a:xfrm>
          <a:custGeom>
            <a:avLst/>
            <a:gdLst/>
            <a:ahLst/>
            <a:cxnLst/>
            <a:rect l="l" t="t" r="r" b="b"/>
            <a:pathLst>
              <a:path w="56514" h="40640">
                <a:moveTo>
                  <a:pt x="0" y="0"/>
                </a:moveTo>
                <a:lnTo>
                  <a:pt x="4519" y="10076"/>
                </a:lnTo>
                <a:lnTo>
                  <a:pt x="6025" y="20151"/>
                </a:lnTo>
                <a:lnTo>
                  <a:pt x="4519" y="30225"/>
                </a:lnTo>
                <a:lnTo>
                  <a:pt x="0" y="40295"/>
                </a:lnTo>
                <a:lnTo>
                  <a:pt x="56203" y="201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569404" y="865432"/>
            <a:ext cx="306070" cy="186690"/>
          </a:xfrm>
          <a:custGeom>
            <a:avLst/>
            <a:gdLst/>
            <a:ahLst/>
            <a:cxnLst/>
            <a:rect l="l" t="t" r="r" b="b"/>
            <a:pathLst>
              <a:path w="306070" h="186690">
                <a:moveTo>
                  <a:pt x="0" y="186513"/>
                </a:moveTo>
                <a:lnTo>
                  <a:pt x="13866" y="142800"/>
                </a:lnTo>
                <a:lnTo>
                  <a:pt x="37487" y="104915"/>
                </a:lnTo>
                <a:lnTo>
                  <a:pt x="69469" y="72858"/>
                </a:lnTo>
                <a:lnTo>
                  <a:pt x="108418" y="46629"/>
                </a:lnTo>
                <a:lnTo>
                  <a:pt x="152942" y="26229"/>
                </a:lnTo>
                <a:lnTo>
                  <a:pt x="201648" y="11657"/>
                </a:lnTo>
                <a:lnTo>
                  <a:pt x="253142" y="2914"/>
                </a:lnTo>
                <a:lnTo>
                  <a:pt x="306031" y="0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865351" y="845284"/>
            <a:ext cx="56515" cy="40640"/>
          </a:xfrm>
          <a:custGeom>
            <a:avLst/>
            <a:gdLst/>
            <a:ahLst/>
            <a:cxnLst/>
            <a:rect l="l" t="t" r="r" b="b"/>
            <a:pathLst>
              <a:path w="56514" h="40640">
                <a:moveTo>
                  <a:pt x="0" y="0"/>
                </a:moveTo>
                <a:lnTo>
                  <a:pt x="4519" y="10076"/>
                </a:lnTo>
                <a:lnTo>
                  <a:pt x="6025" y="20151"/>
                </a:lnTo>
                <a:lnTo>
                  <a:pt x="4519" y="30225"/>
                </a:lnTo>
                <a:lnTo>
                  <a:pt x="0" y="40295"/>
                </a:lnTo>
                <a:lnTo>
                  <a:pt x="56203" y="201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646500" y="1051946"/>
            <a:ext cx="306705" cy="186690"/>
          </a:xfrm>
          <a:custGeom>
            <a:avLst/>
            <a:gdLst/>
            <a:ahLst/>
            <a:cxnLst/>
            <a:rect l="l" t="t" r="r" b="b"/>
            <a:pathLst>
              <a:path w="306705" h="186690">
                <a:moveTo>
                  <a:pt x="0" y="186513"/>
                </a:moveTo>
                <a:lnTo>
                  <a:pt x="52890" y="183599"/>
                </a:lnTo>
                <a:lnTo>
                  <a:pt x="104387" y="174857"/>
                </a:lnTo>
                <a:lnTo>
                  <a:pt x="153099" y="160287"/>
                </a:lnTo>
                <a:lnTo>
                  <a:pt x="197632" y="139888"/>
                </a:lnTo>
                <a:lnTo>
                  <a:pt x="236594" y="113660"/>
                </a:lnTo>
                <a:lnTo>
                  <a:pt x="268592" y="81602"/>
                </a:lnTo>
                <a:lnTo>
                  <a:pt x="292232" y="43716"/>
                </a:lnTo>
                <a:lnTo>
                  <a:pt x="306122" y="0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261389" y="1051946"/>
            <a:ext cx="306705" cy="186690"/>
          </a:xfrm>
          <a:custGeom>
            <a:avLst/>
            <a:gdLst/>
            <a:ahLst/>
            <a:cxnLst/>
            <a:rect l="l" t="t" r="r" b="b"/>
            <a:pathLst>
              <a:path w="306704" h="186690">
                <a:moveTo>
                  <a:pt x="0" y="186513"/>
                </a:moveTo>
                <a:lnTo>
                  <a:pt x="52890" y="183599"/>
                </a:lnTo>
                <a:lnTo>
                  <a:pt x="104389" y="174857"/>
                </a:lnTo>
                <a:lnTo>
                  <a:pt x="153102" y="160287"/>
                </a:lnTo>
                <a:lnTo>
                  <a:pt x="197637" y="139888"/>
                </a:lnTo>
                <a:lnTo>
                  <a:pt x="236599" y="113660"/>
                </a:lnTo>
                <a:lnTo>
                  <a:pt x="268597" y="81602"/>
                </a:lnTo>
                <a:lnTo>
                  <a:pt x="292235" y="43716"/>
                </a:lnTo>
                <a:lnTo>
                  <a:pt x="306122" y="0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875436" y="1051946"/>
            <a:ext cx="306705" cy="186690"/>
          </a:xfrm>
          <a:custGeom>
            <a:avLst/>
            <a:gdLst/>
            <a:ahLst/>
            <a:cxnLst/>
            <a:rect l="l" t="t" r="r" b="b"/>
            <a:pathLst>
              <a:path w="306704" h="186690">
                <a:moveTo>
                  <a:pt x="0" y="186513"/>
                </a:moveTo>
                <a:lnTo>
                  <a:pt x="52887" y="183599"/>
                </a:lnTo>
                <a:lnTo>
                  <a:pt x="104383" y="174857"/>
                </a:lnTo>
                <a:lnTo>
                  <a:pt x="153094" y="160287"/>
                </a:lnTo>
                <a:lnTo>
                  <a:pt x="197628" y="139888"/>
                </a:lnTo>
                <a:lnTo>
                  <a:pt x="236591" y="113660"/>
                </a:lnTo>
                <a:lnTo>
                  <a:pt x="268590" y="81602"/>
                </a:lnTo>
                <a:lnTo>
                  <a:pt x="292232" y="43716"/>
                </a:lnTo>
                <a:lnTo>
                  <a:pt x="306122" y="0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340468" y="1051946"/>
            <a:ext cx="306070" cy="186690"/>
          </a:xfrm>
          <a:custGeom>
            <a:avLst/>
            <a:gdLst/>
            <a:ahLst/>
            <a:cxnLst/>
            <a:rect l="l" t="t" r="r" b="b"/>
            <a:pathLst>
              <a:path w="306069" h="186690">
                <a:moveTo>
                  <a:pt x="0" y="0"/>
                </a:moveTo>
                <a:lnTo>
                  <a:pt x="13866" y="43716"/>
                </a:lnTo>
                <a:lnTo>
                  <a:pt x="37487" y="81602"/>
                </a:lnTo>
                <a:lnTo>
                  <a:pt x="69469" y="113660"/>
                </a:lnTo>
                <a:lnTo>
                  <a:pt x="108418" y="139888"/>
                </a:lnTo>
                <a:lnTo>
                  <a:pt x="152942" y="160287"/>
                </a:lnTo>
                <a:lnTo>
                  <a:pt x="201648" y="174857"/>
                </a:lnTo>
                <a:lnTo>
                  <a:pt x="253142" y="183599"/>
                </a:lnTo>
                <a:lnTo>
                  <a:pt x="306031" y="186513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636426" y="1218312"/>
            <a:ext cx="56515" cy="40640"/>
          </a:xfrm>
          <a:custGeom>
            <a:avLst/>
            <a:gdLst/>
            <a:ahLst/>
            <a:cxnLst/>
            <a:rect l="l" t="t" r="r" b="b"/>
            <a:pathLst>
              <a:path w="56514" h="40640">
                <a:moveTo>
                  <a:pt x="0" y="0"/>
                </a:moveTo>
                <a:lnTo>
                  <a:pt x="4512" y="10074"/>
                </a:lnTo>
                <a:lnTo>
                  <a:pt x="6016" y="20147"/>
                </a:lnTo>
                <a:lnTo>
                  <a:pt x="4512" y="30220"/>
                </a:lnTo>
                <a:lnTo>
                  <a:pt x="0" y="40295"/>
                </a:lnTo>
                <a:lnTo>
                  <a:pt x="56192" y="201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955358" y="1051946"/>
            <a:ext cx="306070" cy="186690"/>
          </a:xfrm>
          <a:custGeom>
            <a:avLst/>
            <a:gdLst/>
            <a:ahLst/>
            <a:cxnLst/>
            <a:rect l="l" t="t" r="r" b="b"/>
            <a:pathLst>
              <a:path w="306070" h="186690">
                <a:moveTo>
                  <a:pt x="0" y="0"/>
                </a:moveTo>
                <a:lnTo>
                  <a:pt x="13867" y="43716"/>
                </a:lnTo>
                <a:lnTo>
                  <a:pt x="37489" y="81602"/>
                </a:lnTo>
                <a:lnTo>
                  <a:pt x="69472" y="113660"/>
                </a:lnTo>
                <a:lnTo>
                  <a:pt x="108423" y="139888"/>
                </a:lnTo>
                <a:lnTo>
                  <a:pt x="152947" y="160287"/>
                </a:lnTo>
                <a:lnTo>
                  <a:pt x="201653" y="174857"/>
                </a:lnTo>
                <a:lnTo>
                  <a:pt x="253145" y="183599"/>
                </a:lnTo>
                <a:lnTo>
                  <a:pt x="306031" y="186513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251315" y="1218312"/>
            <a:ext cx="56515" cy="40640"/>
          </a:xfrm>
          <a:custGeom>
            <a:avLst/>
            <a:gdLst/>
            <a:ahLst/>
            <a:cxnLst/>
            <a:rect l="l" t="t" r="r" b="b"/>
            <a:pathLst>
              <a:path w="56514" h="40640">
                <a:moveTo>
                  <a:pt x="0" y="0"/>
                </a:moveTo>
                <a:lnTo>
                  <a:pt x="4519" y="10074"/>
                </a:lnTo>
                <a:lnTo>
                  <a:pt x="6025" y="20147"/>
                </a:lnTo>
                <a:lnTo>
                  <a:pt x="4519" y="30220"/>
                </a:lnTo>
                <a:lnTo>
                  <a:pt x="0" y="40295"/>
                </a:lnTo>
                <a:lnTo>
                  <a:pt x="56203" y="201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569404" y="1051946"/>
            <a:ext cx="306070" cy="186690"/>
          </a:xfrm>
          <a:custGeom>
            <a:avLst/>
            <a:gdLst/>
            <a:ahLst/>
            <a:cxnLst/>
            <a:rect l="l" t="t" r="r" b="b"/>
            <a:pathLst>
              <a:path w="306070" h="186690">
                <a:moveTo>
                  <a:pt x="0" y="0"/>
                </a:moveTo>
                <a:lnTo>
                  <a:pt x="13866" y="43716"/>
                </a:lnTo>
                <a:lnTo>
                  <a:pt x="37487" y="81602"/>
                </a:lnTo>
                <a:lnTo>
                  <a:pt x="69469" y="113660"/>
                </a:lnTo>
                <a:lnTo>
                  <a:pt x="108418" y="139888"/>
                </a:lnTo>
                <a:lnTo>
                  <a:pt x="152942" y="160287"/>
                </a:lnTo>
                <a:lnTo>
                  <a:pt x="201648" y="174857"/>
                </a:lnTo>
                <a:lnTo>
                  <a:pt x="253142" y="183599"/>
                </a:lnTo>
                <a:lnTo>
                  <a:pt x="306031" y="186513"/>
                </a:lnTo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865351" y="1218312"/>
            <a:ext cx="56515" cy="40640"/>
          </a:xfrm>
          <a:custGeom>
            <a:avLst/>
            <a:gdLst/>
            <a:ahLst/>
            <a:cxnLst/>
            <a:rect l="l" t="t" r="r" b="b"/>
            <a:pathLst>
              <a:path w="56514" h="40640">
                <a:moveTo>
                  <a:pt x="0" y="0"/>
                </a:moveTo>
                <a:lnTo>
                  <a:pt x="4519" y="10074"/>
                </a:lnTo>
                <a:lnTo>
                  <a:pt x="6025" y="20147"/>
                </a:lnTo>
                <a:lnTo>
                  <a:pt x="4519" y="30220"/>
                </a:lnTo>
                <a:lnTo>
                  <a:pt x="0" y="40295"/>
                </a:lnTo>
                <a:lnTo>
                  <a:pt x="56203" y="2014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2607076" y="566427"/>
            <a:ext cx="112395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i="1" dirty="0">
                <a:latin typeface="Times New Roman"/>
                <a:cs typeface="Times New Roman"/>
              </a:rPr>
              <a:t>x</a:t>
            </a:r>
            <a:r>
              <a:rPr sz="900" baseline="-23148" dirty="0">
                <a:latin typeface="Times New Roman"/>
                <a:cs typeface="Times New Roman"/>
              </a:rPr>
              <a:t>1</a:t>
            </a:r>
            <a:endParaRPr sz="900" baseline="-23148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655142" y="1403566"/>
            <a:ext cx="64135" cy="1181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600" dirty="0">
                <a:latin typeface="Times New Roman"/>
                <a:cs typeface="Times New Roman"/>
              </a:rPr>
              <a:t>2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607073" y="1341462"/>
            <a:ext cx="111760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i="1" dirty="0">
                <a:latin typeface="Times New Roman"/>
                <a:cs typeface="Times New Roman"/>
              </a:rPr>
              <a:t>x</a:t>
            </a:r>
            <a:r>
              <a:rPr sz="850" i="1" spc="-125" dirty="0">
                <a:latin typeface="Times New Roman"/>
                <a:cs typeface="Times New Roman"/>
              </a:rPr>
              <a:t> </a:t>
            </a:r>
            <a:r>
              <a:rPr sz="850" dirty="0">
                <a:latin typeface="Symbol"/>
                <a:cs typeface="Symbol"/>
              </a:rPr>
              <a:t></a:t>
            </a:r>
            <a:endParaRPr sz="850">
              <a:latin typeface="Symbol"/>
              <a:cs typeface="Symbo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607073" y="795869"/>
            <a:ext cx="112395" cy="405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6400"/>
              </a:lnSpc>
              <a:spcBef>
                <a:spcPts val="100"/>
              </a:spcBef>
            </a:pPr>
            <a:r>
              <a:rPr sz="850" i="1" dirty="0">
                <a:latin typeface="Times New Roman"/>
                <a:cs typeface="Times New Roman"/>
              </a:rPr>
              <a:t>x</a:t>
            </a:r>
            <a:r>
              <a:rPr sz="900" spc="-322" baseline="-23148" dirty="0">
                <a:latin typeface="Times New Roman"/>
                <a:cs typeface="Times New Roman"/>
              </a:rPr>
              <a:t>1</a:t>
            </a:r>
            <a:r>
              <a:rPr sz="850" dirty="0">
                <a:latin typeface="Symbol"/>
                <a:cs typeface="Symbol"/>
              </a:rPr>
              <a:t></a:t>
            </a:r>
            <a:r>
              <a:rPr sz="850" dirty="0">
                <a:latin typeface="Times New Roman"/>
                <a:cs typeface="Times New Roman"/>
              </a:rPr>
              <a:t> </a:t>
            </a:r>
            <a:r>
              <a:rPr sz="850" i="1" dirty="0">
                <a:latin typeface="Times New Roman"/>
                <a:cs typeface="Times New Roman"/>
              </a:rPr>
              <a:t>x</a:t>
            </a:r>
            <a:r>
              <a:rPr sz="900" baseline="-23148" dirty="0">
                <a:latin typeface="Times New Roman"/>
                <a:cs typeface="Times New Roman"/>
              </a:rPr>
              <a:t>2</a:t>
            </a:r>
            <a:endParaRPr sz="900" baseline="-23148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222208" y="634845"/>
            <a:ext cx="112395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i="1" dirty="0">
                <a:latin typeface="Times New Roman"/>
                <a:cs typeface="Times New Roman"/>
              </a:rPr>
              <a:t>x</a:t>
            </a:r>
            <a:r>
              <a:rPr sz="900" baseline="-23148" dirty="0">
                <a:latin typeface="Times New Roman"/>
                <a:cs typeface="Times New Roman"/>
              </a:rPr>
              <a:t>3</a:t>
            </a:r>
            <a:endParaRPr sz="900" baseline="-23148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3836249" y="634845"/>
            <a:ext cx="112395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i="1" dirty="0">
                <a:latin typeface="Times New Roman"/>
                <a:cs typeface="Times New Roman"/>
              </a:rPr>
              <a:t>x</a:t>
            </a:r>
            <a:r>
              <a:rPr sz="900" baseline="-23148" dirty="0">
                <a:latin typeface="Times New Roman"/>
                <a:cs typeface="Times New Roman"/>
              </a:rPr>
              <a:t>4</a:t>
            </a:r>
            <a:endParaRPr sz="900" baseline="-23148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222208" y="1261641"/>
            <a:ext cx="111760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i="1" dirty="0">
                <a:latin typeface="Times New Roman"/>
                <a:cs typeface="Times New Roman"/>
              </a:rPr>
              <a:t>x</a:t>
            </a:r>
            <a:r>
              <a:rPr sz="900" spc="-322" baseline="-23148" dirty="0">
                <a:latin typeface="Times New Roman"/>
                <a:cs typeface="Times New Roman"/>
              </a:rPr>
              <a:t>3</a:t>
            </a:r>
            <a:r>
              <a:rPr sz="850" dirty="0">
                <a:latin typeface="Symbol"/>
                <a:cs typeface="Symbol"/>
              </a:rPr>
              <a:t></a:t>
            </a:r>
            <a:endParaRPr sz="850">
              <a:latin typeface="Symbol"/>
              <a:cs typeface="Symbo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836248" y="1261641"/>
            <a:ext cx="111760" cy="155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50" i="1" dirty="0">
                <a:latin typeface="Times New Roman"/>
                <a:cs typeface="Times New Roman"/>
              </a:rPr>
              <a:t>x</a:t>
            </a:r>
            <a:r>
              <a:rPr sz="900" spc="-322" baseline="-23148" dirty="0">
                <a:latin typeface="Times New Roman"/>
                <a:cs typeface="Times New Roman"/>
              </a:rPr>
              <a:t>4</a:t>
            </a:r>
            <a:r>
              <a:rPr sz="850" dirty="0">
                <a:latin typeface="Symbol"/>
                <a:cs typeface="Symbol"/>
              </a:rPr>
              <a:t></a:t>
            </a:r>
            <a:endParaRPr sz="850">
              <a:latin typeface="Symbol"/>
              <a:cs typeface="Symbo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2315785" y="102873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22780" y="0"/>
                </a:moveTo>
                <a:lnTo>
                  <a:pt x="13927" y="1795"/>
                </a:lnTo>
                <a:lnTo>
                  <a:pt x="6685" y="6686"/>
                </a:lnTo>
                <a:lnTo>
                  <a:pt x="1795" y="13932"/>
                </a:lnTo>
                <a:lnTo>
                  <a:pt x="0" y="22791"/>
                </a:lnTo>
                <a:lnTo>
                  <a:pt x="1795" y="31650"/>
                </a:lnTo>
                <a:lnTo>
                  <a:pt x="6685" y="38896"/>
                </a:lnTo>
                <a:lnTo>
                  <a:pt x="13927" y="43787"/>
                </a:lnTo>
                <a:lnTo>
                  <a:pt x="22780" y="45582"/>
                </a:lnTo>
                <a:lnTo>
                  <a:pt x="31639" y="43787"/>
                </a:lnTo>
                <a:lnTo>
                  <a:pt x="38885" y="38896"/>
                </a:lnTo>
                <a:lnTo>
                  <a:pt x="43776" y="31650"/>
                </a:lnTo>
                <a:lnTo>
                  <a:pt x="45571" y="22791"/>
                </a:lnTo>
                <a:lnTo>
                  <a:pt x="43776" y="13932"/>
                </a:lnTo>
                <a:lnTo>
                  <a:pt x="38885" y="6686"/>
                </a:lnTo>
                <a:lnTo>
                  <a:pt x="31639" y="1795"/>
                </a:lnTo>
                <a:lnTo>
                  <a:pt x="227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315785" y="102873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0" y="22791"/>
                </a:moveTo>
                <a:lnTo>
                  <a:pt x="1795" y="13932"/>
                </a:lnTo>
                <a:lnTo>
                  <a:pt x="6685" y="6686"/>
                </a:lnTo>
                <a:lnTo>
                  <a:pt x="13927" y="1795"/>
                </a:lnTo>
                <a:lnTo>
                  <a:pt x="22780" y="0"/>
                </a:lnTo>
                <a:lnTo>
                  <a:pt x="31639" y="1795"/>
                </a:lnTo>
                <a:lnTo>
                  <a:pt x="38885" y="6686"/>
                </a:lnTo>
                <a:lnTo>
                  <a:pt x="43776" y="13932"/>
                </a:lnTo>
                <a:lnTo>
                  <a:pt x="45571" y="22791"/>
                </a:lnTo>
                <a:lnTo>
                  <a:pt x="43776" y="31650"/>
                </a:lnTo>
                <a:lnTo>
                  <a:pt x="38885" y="38896"/>
                </a:lnTo>
                <a:lnTo>
                  <a:pt x="31639" y="43787"/>
                </a:lnTo>
                <a:lnTo>
                  <a:pt x="22780" y="45582"/>
                </a:lnTo>
                <a:lnTo>
                  <a:pt x="13927" y="43787"/>
                </a:lnTo>
                <a:lnTo>
                  <a:pt x="6685" y="38896"/>
                </a:lnTo>
                <a:lnTo>
                  <a:pt x="1795" y="31650"/>
                </a:lnTo>
                <a:lnTo>
                  <a:pt x="0" y="22791"/>
                </a:lnTo>
                <a:close/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930412" y="102873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22791" y="0"/>
                </a:moveTo>
                <a:lnTo>
                  <a:pt x="13932" y="1795"/>
                </a:lnTo>
                <a:lnTo>
                  <a:pt x="6686" y="6686"/>
                </a:lnTo>
                <a:lnTo>
                  <a:pt x="1795" y="13932"/>
                </a:lnTo>
                <a:lnTo>
                  <a:pt x="0" y="22791"/>
                </a:lnTo>
                <a:lnTo>
                  <a:pt x="1795" y="31650"/>
                </a:lnTo>
                <a:lnTo>
                  <a:pt x="6686" y="38896"/>
                </a:lnTo>
                <a:lnTo>
                  <a:pt x="13932" y="43787"/>
                </a:lnTo>
                <a:lnTo>
                  <a:pt x="22791" y="45582"/>
                </a:lnTo>
                <a:lnTo>
                  <a:pt x="31643" y="43787"/>
                </a:lnTo>
                <a:lnTo>
                  <a:pt x="38886" y="38896"/>
                </a:lnTo>
                <a:lnTo>
                  <a:pt x="43776" y="31650"/>
                </a:lnTo>
                <a:lnTo>
                  <a:pt x="45571" y="22791"/>
                </a:lnTo>
                <a:lnTo>
                  <a:pt x="43776" y="13932"/>
                </a:lnTo>
                <a:lnTo>
                  <a:pt x="38886" y="6686"/>
                </a:lnTo>
                <a:lnTo>
                  <a:pt x="31643" y="1795"/>
                </a:lnTo>
                <a:lnTo>
                  <a:pt x="227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930412" y="102873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19" h="45719">
                <a:moveTo>
                  <a:pt x="0" y="22791"/>
                </a:moveTo>
                <a:lnTo>
                  <a:pt x="1795" y="13932"/>
                </a:lnTo>
                <a:lnTo>
                  <a:pt x="6686" y="6686"/>
                </a:lnTo>
                <a:lnTo>
                  <a:pt x="13932" y="1795"/>
                </a:lnTo>
                <a:lnTo>
                  <a:pt x="22791" y="0"/>
                </a:lnTo>
                <a:lnTo>
                  <a:pt x="31643" y="1795"/>
                </a:lnTo>
                <a:lnTo>
                  <a:pt x="38886" y="6686"/>
                </a:lnTo>
                <a:lnTo>
                  <a:pt x="43776" y="13932"/>
                </a:lnTo>
                <a:lnTo>
                  <a:pt x="45571" y="22791"/>
                </a:lnTo>
                <a:lnTo>
                  <a:pt x="43776" y="31650"/>
                </a:lnTo>
                <a:lnTo>
                  <a:pt x="38886" y="38896"/>
                </a:lnTo>
                <a:lnTo>
                  <a:pt x="31643" y="43787"/>
                </a:lnTo>
                <a:lnTo>
                  <a:pt x="22791" y="45582"/>
                </a:lnTo>
                <a:lnTo>
                  <a:pt x="13932" y="43787"/>
                </a:lnTo>
                <a:lnTo>
                  <a:pt x="6686" y="38896"/>
                </a:lnTo>
                <a:lnTo>
                  <a:pt x="1795" y="31650"/>
                </a:lnTo>
                <a:lnTo>
                  <a:pt x="0" y="22791"/>
                </a:lnTo>
                <a:close/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545302" y="102873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22791" y="0"/>
                </a:moveTo>
                <a:lnTo>
                  <a:pt x="13932" y="1795"/>
                </a:lnTo>
                <a:lnTo>
                  <a:pt x="6686" y="6686"/>
                </a:lnTo>
                <a:lnTo>
                  <a:pt x="1795" y="13932"/>
                </a:lnTo>
                <a:lnTo>
                  <a:pt x="0" y="22791"/>
                </a:lnTo>
                <a:lnTo>
                  <a:pt x="1795" y="31650"/>
                </a:lnTo>
                <a:lnTo>
                  <a:pt x="6686" y="38896"/>
                </a:lnTo>
                <a:lnTo>
                  <a:pt x="13932" y="43787"/>
                </a:lnTo>
                <a:lnTo>
                  <a:pt x="22791" y="45582"/>
                </a:lnTo>
                <a:lnTo>
                  <a:pt x="31645" y="43787"/>
                </a:lnTo>
                <a:lnTo>
                  <a:pt x="38892" y="38896"/>
                </a:lnTo>
                <a:lnTo>
                  <a:pt x="43786" y="31650"/>
                </a:lnTo>
                <a:lnTo>
                  <a:pt x="45582" y="22791"/>
                </a:lnTo>
                <a:lnTo>
                  <a:pt x="43786" y="13932"/>
                </a:lnTo>
                <a:lnTo>
                  <a:pt x="38892" y="6686"/>
                </a:lnTo>
                <a:lnTo>
                  <a:pt x="31645" y="1795"/>
                </a:lnTo>
                <a:lnTo>
                  <a:pt x="2279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545302" y="102873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22791"/>
                </a:moveTo>
                <a:lnTo>
                  <a:pt x="1795" y="13932"/>
                </a:lnTo>
                <a:lnTo>
                  <a:pt x="6686" y="6686"/>
                </a:lnTo>
                <a:lnTo>
                  <a:pt x="13932" y="1795"/>
                </a:lnTo>
                <a:lnTo>
                  <a:pt x="22791" y="0"/>
                </a:lnTo>
                <a:lnTo>
                  <a:pt x="31645" y="1795"/>
                </a:lnTo>
                <a:lnTo>
                  <a:pt x="38892" y="6686"/>
                </a:lnTo>
                <a:lnTo>
                  <a:pt x="43786" y="13932"/>
                </a:lnTo>
                <a:lnTo>
                  <a:pt x="45582" y="22791"/>
                </a:lnTo>
                <a:lnTo>
                  <a:pt x="43786" y="31650"/>
                </a:lnTo>
                <a:lnTo>
                  <a:pt x="38892" y="38896"/>
                </a:lnTo>
                <a:lnTo>
                  <a:pt x="31645" y="43787"/>
                </a:lnTo>
                <a:lnTo>
                  <a:pt x="22791" y="45582"/>
                </a:lnTo>
                <a:lnTo>
                  <a:pt x="13932" y="43787"/>
                </a:lnTo>
                <a:lnTo>
                  <a:pt x="6686" y="38896"/>
                </a:lnTo>
                <a:lnTo>
                  <a:pt x="1795" y="31650"/>
                </a:lnTo>
                <a:lnTo>
                  <a:pt x="0" y="22791"/>
                </a:lnTo>
                <a:close/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159349" y="102873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22780" y="0"/>
                </a:moveTo>
                <a:lnTo>
                  <a:pt x="13927" y="1795"/>
                </a:lnTo>
                <a:lnTo>
                  <a:pt x="6685" y="6686"/>
                </a:lnTo>
                <a:lnTo>
                  <a:pt x="1795" y="13932"/>
                </a:lnTo>
                <a:lnTo>
                  <a:pt x="0" y="22791"/>
                </a:lnTo>
                <a:lnTo>
                  <a:pt x="1795" y="31650"/>
                </a:lnTo>
                <a:lnTo>
                  <a:pt x="6685" y="38896"/>
                </a:lnTo>
                <a:lnTo>
                  <a:pt x="13927" y="43787"/>
                </a:lnTo>
                <a:lnTo>
                  <a:pt x="22780" y="45582"/>
                </a:lnTo>
                <a:lnTo>
                  <a:pt x="31639" y="43787"/>
                </a:lnTo>
                <a:lnTo>
                  <a:pt x="38885" y="38896"/>
                </a:lnTo>
                <a:lnTo>
                  <a:pt x="43776" y="31650"/>
                </a:lnTo>
                <a:lnTo>
                  <a:pt x="45571" y="22791"/>
                </a:lnTo>
                <a:lnTo>
                  <a:pt x="43776" y="13932"/>
                </a:lnTo>
                <a:lnTo>
                  <a:pt x="38885" y="6686"/>
                </a:lnTo>
                <a:lnTo>
                  <a:pt x="31639" y="1795"/>
                </a:lnTo>
                <a:lnTo>
                  <a:pt x="227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159349" y="1028733"/>
            <a:ext cx="45720" cy="45720"/>
          </a:xfrm>
          <a:custGeom>
            <a:avLst/>
            <a:gdLst/>
            <a:ahLst/>
            <a:cxnLst/>
            <a:rect l="l" t="t" r="r" b="b"/>
            <a:pathLst>
              <a:path w="45720" h="45719">
                <a:moveTo>
                  <a:pt x="0" y="22791"/>
                </a:moveTo>
                <a:lnTo>
                  <a:pt x="1795" y="13932"/>
                </a:lnTo>
                <a:lnTo>
                  <a:pt x="6685" y="6686"/>
                </a:lnTo>
                <a:lnTo>
                  <a:pt x="13927" y="1795"/>
                </a:lnTo>
                <a:lnTo>
                  <a:pt x="22780" y="0"/>
                </a:lnTo>
                <a:lnTo>
                  <a:pt x="31639" y="1795"/>
                </a:lnTo>
                <a:lnTo>
                  <a:pt x="38885" y="6686"/>
                </a:lnTo>
                <a:lnTo>
                  <a:pt x="43776" y="13932"/>
                </a:lnTo>
                <a:lnTo>
                  <a:pt x="45571" y="22791"/>
                </a:lnTo>
                <a:lnTo>
                  <a:pt x="43776" y="31650"/>
                </a:lnTo>
                <a:lnTo>
                  <a:pt x="38885" y="38896"/>
                </a:lnTo>
                <a:lnTo>
                  <a:pt x="31639" y="43787"/>
                </a:lnTo>
                <a:lnTo>
                  <a:pt x="22780" y="45582"/>
                </a:lnTo>
                <a:lnTo>
                  <a:pt x="13927" y="43787"/>
                </a:lnTo>
                <a:lnTo>
                  <a:pt x="6685" y="38896"/>
                </a:lnTo>
                <a:lnTo>
                  <a:pt x="1795" y="31650"/>
                </a:lnTo>
                <a:lnTo>
                  <a:pt x="0" y="22791"/>
                </a:lnTo>
                <a:close/>
              </a:path>
            </a:pathLst>
          </a:custGeom>
          <a:ln w="1139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 txBox="1"/>
          <p:nvPr/>
        </p:nvSpPr>
        <p:spPr>
          <a:xfrm>
            <a:off x="226999" y="1548419"/>
            <a:ext cx="4154170" cy="853439"/>
          </a:xfrm>
          <a:prstGeom prst="rect">
            <a:avLst/>
          </a:prstGeom>
        </p:spPr>
        <p:txBody>
          <a:bodyPr vert="horz" wrap="square" lIns="0" tIns="50165" rIns="0" bIns="0" rtlCol="0">
            <a:spAutoFit/>
          </a:bodyPr>
          <a:lstStyle/>
          <a:p>
            <a:pPr marL="903605">
              <a:lnSpc>
                <a:spcPct val="100000"/>
              </a:lnSpc>
              <a:spcBef>
                <a:spcPts val="395"/>
              </a:spcBef>
              <a:tabLst>
                <a:tab pos="2972435" algn="l"/>
              </a:tabLst>
            </a:pPr>
            <a:r>
              <a:rPr sz="850" dirty="0">
                <a:latin typeface="Times New Roman"/>
                <a:cs typeface="Times New Roman"/>
              </a:rPr>
              <a:t>(a)	(b)</a:t>
            </a: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lang="cs-CZ" sz="1000" spc="-40" dirty="0" smtClean="0">
                <a:solidFill>
                  <a:srgbClr val="707F9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Obrázek </a:t>
            </a:r>
            <a:r>
              <a:rPr sz="1000" spc="-30" dirty="0" smtClean="0">
                <a:solidFill>
                  <a:srgbClr val="707F9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sz="1000" spc="-30" dirty="0">
                <a:solidFill>
                  <a:srgbClr val="707F9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sz="1000" spc="-3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cs-CZ" sz="1000" spc="-3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Redundance prvků</a:t>
            </a:r>
            <a:r>
              <a:rPr lang="cs-CZ" sz="1000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 </a:t>
            </a:r>
            <a:r>
              <a:rPr lang="cs-CZ" sz="1000" spc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(a) </a:t>
            </a:r>
            <a:r>
              <a:rPr lang="cs-CZ" sz="1000" spc="-3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originální </a:t>
            </a:r>
            <a:r>
              <a:rPr lang="cs-CZ" sz="1000" spc="-6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systém  </a:t>
            </a:r>
            <a:r>
              <a:rPr lang="cs-CZ" sz="1000" spc="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(b) </a:t>
            </a:r>
            <a:r>
              <a:rPr lang="cs-CZ" sz="1000" spc="-3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redundantní </a:t>
            </a:r>
            <a:r>
              <a:rPr lang="cs-CZ" sz="1000" spc="-5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systém.</a:t>
            </a:r>
            <a:endParaRPr lang="cs-CZ" sz="1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00000"/>
              </a:lnSpc>
            </a:pPr>
            <a:endParaRPr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90488" indent="-80963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1050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Redundance prvků systému </a:t>
            </a:r>
            <a:r>
              <a:rPr sz="1050" spc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sz="1050" spc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a) </a:t>
            </a:r>
            <a:r>
              <a:rPr lang="cs-CZ" sz="1050" spc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je zobrazena v části </a:t>
            </a:r>
            <a:r>
              <a:rPr sz="1050" spc="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sz="105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</a:t>
            </a:r>
            <a:r>
              <a:rPr sz="1050" spc="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cs-CZ" sz="1050" spc="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obr. 2</a:t>
            </a:r>
            <a:endParaRPr sz="105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180975" indent="-92075">
              <a:lnSpc>
                <a:spcPct val="100000"/>
              </a:lnSpc>
              <a:spcBef>
                <a:spcPts val="175"/>
              </a:spcBef>
              <a:buFont typeface="Arial" panose="020B0604020202020204" pitchFamily="34" charset="0"/>
              <a:buChar char="•"/>
            </a:pPr>
            <a:r>
              <a:rPr lang="cs-CZ" sz="900" spc="-4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Redundance prvků vykazuje vyšší spolehlivost než celková redundance systému</a:t>
            </a:r>
            <a:endParaRPr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6" name="object 7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78" name="object 7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2712085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-50" dirty="0" smtClean="0"/>
              <a:t>Redundance prvků systému</a:t>
            </a:r>
            <a:endParaRPr spc="-55" dirty="0"/>
          </a:p>
        </p:txBody>
      </p:sp>
      <p:sp>
        <p:nvSpPr>
          <p:cNvPr id="3" name="object 3"/>
          <p:cNvSpPr/>
          <p:nvPr/>
        </p:nvSpPr>
        <p:spPr>
          <a:xfrm>
            <a:off x="2809106" y="2339681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1974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28768" y="2339681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27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09106" y="2507157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1974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730014" y="2507157"/>
            <a:ext cx="35560" cy="0"/>
          </a:xfrm>
          <a:custGeom>
            <a:avLst/>
            <a:gdLst/>
            <a:ahLst/>
            <a:cxnLst/>
            <a:rect l="l" t="t" r="r" b="b"/>
            <a:pathLst>
              <a:path w="35560">
                <a:moveTo>
                  <a:pt x="0" y="0"/>
                </a:moveTo>
                <a:lnTo>
                  <a:pt x="3503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168768" y="685990"/>
            <a:ext cx="0" cy="78105"/>
          </a:xfrm>
          <a:custGeom>
            <a:avLst/>
            <a:gdLst/>
            <a:ahLst/>
            <a:cxnLst/>
            <a:rect l="l" t="t" r="r" b="b"/>
            <a:pathLst>
              <a:path h="78104">
                <a:moveTo>
                  <a:pt x="0" y="0"/>
                </a:moveTo>
                <a:lnTo>
                  <a:pt x="0" y="7801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168768" y="988485"/>
            <a:ext cx="0" cy="59690"/>
          </a:xfrm>
          <a:custGeom>
            <a:avLst/>
            <a:gdLst/>
            <a:ahLst/>
            <a:cxnLst/>
            <a:rect l="l" t="t" r="r" b="b"/>
            <a:pathLst>
              <a:path h="59690">
                <a:moveTo>
                  <a:pt x="0" y="0"/>
                </a:moveTo>
                <a:lnTo>
                  <a:pt x="0" y="59459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158707" y="1042909"/>
            <a:ext cx="20320" cy="28575"/>
          </a:xfrm>
          <a:custGeom>
            <a:avLst/>
            <a:gdLst/>
            <a:ahLst/>
            <a:cxnLst/>
            <a:rect l="l" t="t" r="r" b="b"/>
            <a:pathLst>
              <a:path w="20319" h="28575">
                <a:moveTo>
                  <a:pt x="0" y="0"/>
                </a:moveTo>
                <a:lnTo>
                  <a:pt x="10060" y="28065"/>
                </a:lnTo>
                <a:lnTo>
                  <a:pt x="18683" y="4011"/>
                </a:lnTo>
                <a:lnTo>
                  <a:pt x="6703" y="4011"/>
                </a:lnTo>
                <a:lnTo>
                  <a:pt x="0" y="0"/>
                </a:lnTo>
                <a:close/>
              </a:path>
              <a:path w="20319" h="28575">
                <a:moveTo>
                  <a:pt x="20121" y="0"/>
                </a:moveTo>
                <a:lnTo>
                  <a:pt x="13412" y="4011"/>
                </a:lnTo>
                <a:lnTo>
                  <a:pt x="18683" y="4011"/>
                </a:lnTo>
                <a:lnTo>
                  <a:pt x="20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949906" y="729255"/>
            <a:ext cx="69215" cy="0"/>
          </a:xfrm>
          <a:custGeom>
            <a:avLst/>
            <a:gdLst/>
            <a:ahLst/>
            <a:cxnLst/>
            <a:rect l="l" t="t" r="r" b="b"/>
            <a:pathLst>
              <a:path w="69214">
                <a:moveTo>
                  <a:pt x="0" y="0"/>
                </a:moveTo>
                <a:lnTo>
                  <a:pt x="6900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656965" y="729255"/>
            <a:ext cx="68580" cy="0"/>
          </a:xfrm>
          <a:custGeom>
            <a:avLst/>
            <a:gdLst/>
            <a:ahLst/>
            <a:cxnLst/>
            <a:rect l="l" t="t" r="r" b="b"/>
            <a:pathLst>
              <a:path w="68580">
                <a:moveTo>
                  <a:pt x="0" y="0"/>
                </a:moveTo>
                <a:lnTo>
                  <a:pt x="6845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013884" y="719194"/>
            <a:ext cx="28575" cy="20320"/>
          </a:xfrm>
          <a:custGeom>
            <a:avLst/>
            <a:gdLst/>
            <a:ahLst/>
            <a:cxnLst/>
            <a:rect l="l" t="t" r="r" b="b"/>
            <a:pathLst>
              <a:path w="28575" h="20320">
                <a:moveTo>
                  <a:pt x="0" y="0"/>
                </a:moveTo>
                <a:lnTo>
                  <a:pt x="4011" y="6709"/>
                </a:lnTo>
                <a:lnTo>
                  <a:pt x="4011" y="13418"/>
                </a:lnTo>
                <a:lnTo>
                  <a:pt x="0" y="20121"/>
                </a:lnTo>
                <a:lnTo>
                  <a:pt x="28065" y="1006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929408" y="2277148"/>
            <a:ext cx="46355" cy="0"/>
          </a:xfrm>
          <a:custGeom>
            <a:avLst/>
            <a:gdLst/>
            <a:ahLst/>
            <a:cxnLst/>
            <a:rect l="l" t="t" r="r" b="b"/>
            <a:pathLst>
              <a:path w="46355">
                <a:moveTo>
                  <a:pt x="0" y="0"/>
                </a:moveTo>
                <a:lnTo>
                  <a:pt x="4621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651189" y="2277148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73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970590" y="2267087"/>
            <a:ext cx="28575" cy="20320"/>
          </a:xfrm>
          <a:custGeom>
            <a:avLst/>
            <a:gdLst/>
            <a:ahLst/>
            <a:cxnLst/>
            <a:rect l="l" t="t" r="r" b="b"/>
            <a:pathLst>
              <a:path w="28575" h="20319">
                <a:moveTo>
                  <a:pt x="0" y="0"/>
                </a:moveTo>
                <a:lnTo>
                  <a:pt x="4011" y="6709"/>
                </a:lnTo>
                <a:lnTo>
                  <a:pt x="4011" y="13412"/>
                </a:lnTo>
                <a:lnTo>
                  <a:pt x="0" y="20121"/>
                </a:lnTo>
                <a:lnTo>
                  <a:pt x="28065" y="1006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748849" y="874374"/>
            <a:ext cx="24765" cy="0"/>
          </a:xfrm>
          <a:custGeom>
            <a:avLst/>
            <a:gdLst/>
            <a:ahLst/>
            <a:cxnLst/>
            <a:rect l="l" t="t" r="r" b="b"/>
            <a:pathLst>
              <a:path w="24764">
                <a:moveTo>
                  <a:pt x="0" y="0"/>
                </a:moveTo>
                <a:lnTo>
                  <a:pt x="2461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641066" y="874374"/>
            <a:ext cx="23495" cy="0"/>
          </a:xfrm>
          <a:custGeom>
            <a:avLst/>
            <a:gdLst/>
            <a:ahLst/>
            <a:cxnLst/>
            <a:rect l="l" t="t" r="r" b="b"/>
            <a:pathLst>
              <a:path w="23494">
                <a:moveTo>
                  <a:pt x="0" y="0"/>
                </a:moveTo>
                <a:lnTo>
                  <a:pt x="2325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641066" y="2422261"/>
            <a:ext cx="23495" cy="0"/>
          </a:xfrm>
          <a:custGeom>
            <a:avLst/>
            <a:gdLst/>
            <a:ahLst/>
            <a:cxnLst/>
            <a:rect l="l" t="t" r="r" b="b"/>
            <a:pathLst>
              <a:path w="23494">
                <a:moveTo>
                  <a:pt x="0" y="0"/>
                </a:moveTo>
                <a:lnTo>
                  <a:pt x="2340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64590" y="1221682"/>
            <a:ext cx="22225" cy="0"/>
          </a:xfrm>
          <a:custGeom>
            <a:avLst/>
            <a:gdLst/>
            <a:ahLst/>
            <a:cxnLst/>
            <a:rect l="l" t="t" r="r" b="b"/>
            <a:pathLst>
              <a:path w="22225">
                <a:moveTo>
                  <a:pt x="2185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564590" y="2610138"/>
            <a:ext cx="22225" cy="0"/>
          </a:xfrm>
          <a:custGeom>
            <a:avLst/>
            <a:gdLst/>
            <a:ahLst/>
            <a:cxnLst/>
            <a:rect l="l" t="t" r="r" b="b"/>
            <a:pathLst>
              <a:path w="22225">
                <a:moveTo>
                  <a:pt x="2185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64590" y="1016824"/>
            <a:ext cx="22225" cy="0"/>
          </a:xfrm>
          <a:custGeom>
            <a:avLst/>
            <a:gdLst/>
            <a:ahLst/>
            <a:cxnLst/>
            <a:rect l="l" t="t" r="r" b="b"/>
            <a:pathLst>
              <a:path w="22225">
                <a:moveTo>
                  <a:pt x="2185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564590" y="2405281"/>
            <a:ext cx="22225" cy="0"/>
          </a:xfrm>
          <a:custGeom>
            <a:avLst/>
            <a:gdLst/>
            <a:ahLst/>
            <a:cxnLst/>
            <a:rect l="l" t="t" r="r" b="b"/>
            <a:pathLst>
              <a:path w="22225">
                <a:moveTo>
                  <a:pt x="2185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564590" y="811966"/>
            <a:ext cx="22225" cy="0"/>
          </a:xfrm>
          <a:custGeom>
            <a:avLst/>
            <a:gdLst/>
            <a:ahLst/>
            <a:cxnLst/>
            <a:rect l="l" t="t" r="r" b="b"/>
            <a:pathLst>
              <a:path w="22225">
                <a:moveTo>
                  <a:pt x="2185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564590" y="2200423"/>
            <a:ext cx="22225" cy="0"/>
          </a:xfrm>
          <a:custGeom>
            <a:avLst/>
            <a:gdLst/>
            <a:ahLst/>
            <a:cxnLst/>
            <a:rect l="l" t="t" r="r" b="b"/>
            <a:pathLst>
              <a:path w="22225">
                <a:moveTo>
                  <a:pt x="2185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564590" y="607109"/>
            <a:ext cx="22225" cy="0"/>
          </a:xfrm>
          <a:custGeom>
            <a:avLst/>
            <a:gdLst/>
            <a:ahLst/>
            <a:cxnLst/>
            <a:rect l="l" t="t" r="r" b="b"/>
            <a:pathLst>
              <a:path w="22225">
                <a:moveTo>
                  <a:pt x="2185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564590" y="1995565"/>
            <a:ext cx="22225" cy="0"/>
          </a:xfrm>
          <a:custGeom>
            <a:avLst/>
            <a:gdLst/>
            <a:ahLst/>
            <a:cxnLst/>
            <a:rect l="l" t="t" r="r" b="b"/>
            <a:pathLst>
              <a:path w="22225">
                <a:moveTo>
                  <a:pt x="21851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769875" y="1403891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2184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769875" y="2792348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2184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974732" y="1403891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2184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974732" y="2792348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2184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179590" y="1403891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2184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179590" y="2792348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2184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384447" y="1403891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2184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384447" y="2792348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2184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589305" y="1403891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2184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589305" y="2792348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2184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794163" y="1403891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2184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794163" y="2792348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2184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999020" y="1403891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2184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999020" y="2792348"/>
            <a:ext cx="0" cy="22225"/>
          </a:xfrm>
          <a:custGeom>
            <a:avLst/>
            <a:gdLst/>
            <a:ahLst/>
            <a:cxnLst/>
            <a:rect l="l" t="t" r="r" b="b"/>
            <a:pathLst>
              <a:path h="22225">
                <a:moveTo>
                  <a:pt x="0" y="21845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565017" y="402189"/>
            <a:ext cx="1639570" cy="1024255"/>
          </a:xfrm>
          <a:custGeom>
            <a:avLst/>
            <a:gdLst/>
            <a:ahLst/>
            <a:cxnLst/>
            <a:rect l="l" t="t" r="r" b="b"/>
            <a:pathLst>
              <a:path w="1639570" h="1024255">
                <a:moveTo>
                  <a:pt x="0" y="0"/>
                </a:moveTo>
                <a:lnTo>
                  <a:pt x="1638946" y="0"/>
                </a:lnTo>
                <a:lnTo>
                  <a:pt x="1638946" y="1023906"/>
                </a:lnTo>
                <a:lnTo>
                  <a:pt x="0" y="102390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565017" y="1790651"/>
            <a:ext cx="1639570" cy="1024255"/>
          </a:xfrm>
          <a:custGeom>
            <a:avLst/>
            <a:gdLst/>
            <a:ahLst/>
            <a:cxnLst/>
            <a:rect l="l" t="t" r="r" b="b"/>
            <a:pathLst>
              <a:path w="1639570" h="1024255">
                <a:moveTo>
                  <a:pt x="0" y="0"/>
                </a:moveTo>
                <a:lnTo>
                  <a:pt x="1638946" y="0"/>
                </a:lnTo>
                <a:lnTo>
                  <a:pt x="1638946" y="1023906"/>
                </a:lnTo>
                <a:lnTo>
                  <a:pt x="0" y="102390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1538801" y="1419703"/>
            <a:ext cx="5270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1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538801" y="2808161"/>
            <a:ext cx="5270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1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743657" y="1419703"/>
            <a:ext cx="5270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2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743657" y="2808161"/>
            <a:ext cx="5270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2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948513" y="1419703"/>
            <a:ext cx="5270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3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948513" y="2808161"/>
            <a:ext cx="5270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3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972792" y="1419703"/>
            <a:ext cx="5270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8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972792" y="2808161"/>
            <a:ext cx="5270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8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177647" y="1419703"/>
            <a:ext cx="5270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9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177647" y="2808161"/>
            <a:ext cx="5270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9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506523" y="1378300"/>
            <a:ext cx="5270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0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506523" y="2766758"/>
            <a:ext cx="5270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0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1465980" y="1173444"/>
            <a:ext cx="9334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0.2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465980" y="2561902"/>
            <a:ext cx="9334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0.2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465980" y="968588"/>
            <a:ext cx="9334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0.4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465980" y="2357047"/>
            <a:ext cx="9334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0.4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465980" y="763733"/>
            <a:ext cx="9334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0.6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465980" y="2152191"/>
            <a:ext cx="9334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0.6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465980" y="558877"/>
            <a:ext cx="9334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0.8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465980" y="1947335"/>
            <a:ext cx="9334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0.8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465980" y="354021"/>
            <a:ext cx="9334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1.0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465980" y="1742479"/>
            <a:ext cx="9334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spc="5" dirty="0">
                <a:latin typeface="Times New Roman"/>
                <a:cs typeface="Times New Roman"/>
              </a:rPr>
              <a:t>1.0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1565017" y="402189"/>
            <a:ext cx="819785" cy="18415"/>
          </a:xfrm>
          <a:custGeom>
            <a:avLst/>
            <a:gdLst/>
            <a:ahLst/>
            <a:cxnLst/>
            <a:rect l="l" t="t" r="r" b="b"/>
            <a:pathLst>
              <a:path w="819785" h="18415">
                <a:moveTo>
                  <a:pt x="0" y="0"/>
                </a:moveTo>
                <a:lnTo>
                  <a:pt x="819618" y="17862"/>
                </a:lnTo>
              </a:path>
            </a:pathLst>
          </a:custGeom>
          <a:ln w="56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565017" y="1790651"/>
            <a:ext cx="819785" cy="67945"/>
          </a:xfrm>
          <a:custGeom>
            <a:avLst/>
            <a:gdLst/>
            <a:ahLst/>
            <a:cxnLst/>
            <a:rect l="l" t="t" r="r" b="b"/>
            <a:pathLst>
              <a:path w="819785" h="67944">
                <a:moveTo>
                  <a:pt x="0" y="0"/>
                </a:moveTo>
                <a:lnTo>
                  <a:pt x="205016" y="10140"/>
                </a:lnTo>
                <a:lnTo>
                  <a:pt x="410170" y="25578"/>
                </a:lnTo>
                <a:lnTo>
                  <a:pt x="613650" y="45757"/>
                </a:lnTo>
                <a:lnTo>
                  <a:pt x="819419" y="67785"/>
                </a:lnTo>
              </a:path>
            </a:pathLst>
          </a:custGeom>
          <a:ln w="56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565017" y="402189"/>
            <a:ext cx="819785" cy="55244"/>
          </a:xfrm>
          <a:custGeom>
            <a:avLst/>
            <a:gdLst/>
            <a:ahLst/>
            <a:cxnLst/>
            <a:rect l="l" t="t" r="r" b="b"/>
            <a:pathLst>
              <a:path w="819785" h="55245">
                <a:moveTo>
                  <a:pt x="0" y="0"/>
                </a:moveTo>
                <a:lnTo>
                  <a:pt x="819618" y="55237"/>
                </a:lnTo>
              </a:path>
            </a:pathLst>
          </a:custGeom>
          <a:ln w="56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565017" y="1790651"/>
            <a:ext cx="819785" cy="155575"/>
          </a:xfrm>
          <a:custGeom>
            <a:avLst/>
            <a:gdLst/>
            <a:ahLst/>
            <a:cxnLst/>
            <a:rect l="l" t="t" r="r" b="b"/>
            <a:pathLst>
              <a:path w="819785" h="155575">
                <a:moveTo>
                  <a:pt x="0" y="0"/>
                </a:moveTo>
                <a:lnTo>
                  <a:pt x="205016" y="30449"/>
                </a:lnTo>
                <a:lnTo>
                  <a:pt x="410170" y="62191"/>
                </a:lnTo>
                <a:lnTo>
                  <a:pt x="613650" y="109007"/>
                </a:lnTo>
                <a:lnTo>
                  <a:pt x="819419" y="154957"/>
                </a:lnTo>
              </a:path>
            </a:pathLst>
          </a:custGeom>
          <a:ln w="56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565017" y="490192"/>
            <a:ext cx="819785" cy="321945"/>
          </a:xfrm>
          <a:custGeom>
            <a:avLst/>
            <a:gdLst/>
            <a:ahLst/>
            <a:cxnLst/>
            <a:rect l="l" t="t" r="r" b="b"/>
            <a:pathLst>
              <a:path w="819785" h="321945">
                <a:moveTo>
                  <a:pt x="0" y="0"/>
                </a:moveTo>
                <a:lnTo>
                  <a:pt x="205216" y="90501"/>
                </a:lnTo>
                <a:lnTo>
                  <a:pt x="410398" y="172473"/>
                </a:lnTo>
                <a:lnTo>
                  <a:pt x="613645" y="248896"/>
                </a:lnTo>
                <a:lnTo>
                  <a:pt x="819618" y="321319"/>
                </a:lnTo>
              </a:path>
            </a:pathLst>
          </a:custGeom>
          <a:ln w="56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565017" y="1878649"/>
            <a:ext cx="819785" cy="321945"/>
          </a:xfrm>
          <a:custGeom>
            <a:avLst/>
            <a:gdLst/>
            <a:ahLst/>
            <a:cxnLst/>
            <a:rect l="l" t="t" r="r" b="b"/>
            <a:pathLst>
              <a:path w="819785" h="321944">
                <a:moveTo>
                  <a:pt x="0" y="0"/>
                </a:moveTo>
                <a:lnTo>
                  <a:pt x="205216" y="90501"/>
                </a:lnTo>
                <a:lnTo>
                  <a:pt x="410398" y="172473"/>
                </a:lnTo>
                <a:lnTo>
                  <a:pt x="613645" y="248896"/>
                </a:lnTo>
                <a:lnTo>
                  <a:pt x="819618" y="321319"/>
                </a:lnTo>
              </a:path>
            </a:pathLst>
          </a:custGeom>
          <a:ln w="56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565017" y="515355"/>
            <a:ext cx="819785" cy="370205"/>
          </a:xfrm>
          <a:custGeom>
            <a:avLst/>
            <a:gdLst/>
            <a:ahLst/>
            <a:cxnLst/>
            <a:rect l="l" t="t" r="r" b="b"/>
            <a:pathLst>
              <a:path w="819785" h="370205">
                <a:moveTo>
                  <a:pt x="0" y="0"/>
                </a:moveTo>
                <a:lnTo>
                  <a:pt x="205216" y="113508"/>
                </a:lnTo>
                <a:lnTo>
                  <a:pt x="410398" y="204681"/>
                </a:lnTo>
                <a:lnTo>
                  <a:pt x="613645" y="296155"/>
                </a:lnTo>
                <a:lnTo>
                  <a:pt x="819618" y="369711"/>
                </a:lnTo>
              </a:path>
            </a:pathLst>
          </a:custGeom>
          <a:ln w="56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565017" y="1903812"/>
            <a:ext cx="819785" cy="795655"/>
          </a:xfrm>
          <a:custGeom>
            <a:avLst/>
            <a:gdLst/>
            <a:ahLst/>
            <a:cxnLst/>
            <a:rect l="l" t="t" r="r" b="b"/>
            <a:pathLst>
              <a:path w="819785" h="795655">
                <a:moveTo>
                  <a:pt x="0" y="0"/>
                </a:moveTo>
                <a:lnTo>
                  <a:pt x="205016" y="296406"/>
                </a:lnTo>
                <a:lnTo>
                  <a:pt x="410170" y="579957"/>
                </a:lnTo>
                <a:lnTo>
                  <a:pt x="613650" y="713132"/>
                </a:lnTo>
                <a:lnTo>
                  <a:pt x="819419" y="795023"/>
                </a:lnTo>
              </a:path>
            </a:pathLst>
          </a:custGeom>
          <a:ln w="56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565017" y="650852"/>
            <a:ext cx="819785" cy="530860"/>
          </a:xfrm>
          <a:custGeom>
            <a:avLst/>
            <a:gdLst/>
            <a:ahLst/>
            <a:cxnLst/>
            <a:rect l="l" t="t" r="r" b="b"/>
            <a:pathLst>
              <a:path w="819785" h="530860">
                <a:moveTo>
                  <a:pt x="0" y="0"/>
                </a:moveTo>
                <a:lnTo>
                  <a:pt x="205216" y="209051"/>
                </a:lnTo>
                <a:lnTo>
                  <a:pt x="410398" y="356116"/>
                </a:lnTo>
                <a:lnTo>
                  <a:pt x="613645" y="458374"/>
                </a:lnTo>
                <a:lnTo>
                  <a:pt x="819618" y="530370"/>
                </a:lnTo>
              </a:path>
            </a:pathLst>
          </a:custGeom>
          <a:ln w="56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565017" y="2039308"/>
            <a:ext cx="819785" cy="706120"/>
          </a:xfrm>
          <a:custGeom>
            <a:avLst/>
            <a:gdLst/>
            <a:ahLst/>
            <a:cxnLst/>
            <a:rect l="l" t="t" r="r" b="b"/>
            <a:pathLst>
              <a:path w="819785" h="706119">
                <a:moveTo>
                  <a:pt x="0" y="0"/>
                </a:moveTo>
                <a:lnTo>
                  <a:pt x="205016" y="330810"/>
                </a:lnTo>
                <a:lnTo>
                  <a:pt x="410170" y="549593"/>
                </a:lnTo>
                <a:lnTo>
                  <a:pt x="613650" y="651851"/>
                </a:lnTo>
                <a:lnTo>
                  <a:pt x="819419" y="705501"/>
                </a:lnTo>
              </a:path>
            </a:pathLst>
          </a:custGeom>
          <a:ln w="56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565017" y="923779"/>
            <a:ext cx="819785" cy="476250"/>
          </a:xfrm>
          <a:custGeom>
            <a:avLst/>
            <a:gdLst/>
            <a:ahLst/>
            <a:cxnLst/>
            <a:rect l="l" t="t" r="r" b="b"/>
            <a:pathLst>
              <a:path w="819785" h="476250">
                <a:moveTo>
                  <a:pt x="0" y="0"/>
                </a:moveTo>
                <a:lnTo>
                  <a:pt x="205216" y="257443"/>
                </a:lnTo>
                <a:lnTo>
                  <a:pt x="410398" y="397554"/>
                </a:lnTo>
                <a:lnTo>
                  <a:pt x="613645" y="454647"/>
                </a:lnTo>
                <a:lnTo>
                  <a:pt x="819618" y="476174"/>
                </a:lnTo>
              </a:path>
            </a:pathLst>
          </a:custGeom>
          <a:ln w="56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565017" y="2312235"/>
            <a:ext cx="819785" cy="476250"/>
          </a:xfrm>
          <a:custGeom>
            <a:avLst/>
            <a:gdLst/>
            <a:ahLst/>
            <a:cxnLst/>
            <a:rect l="l" t="t" r="r" b="b"/>
            <a:pathLst>
              <a:path w="819785" h="476250">
                <a:moveTo>
                  <a:pt x="0" y="0"/>
                </a:moveTo>
                <a:lnTo>
                  <a:pt x="205216" y="257443"/>
                </a:lnTo>
                <a:lnTo>
                  <a:pt x="410398" y="397554"/>
                </a:lnTo>
                <a:lnTo>
                  <a:pt x="613645" y="454647"/>
                </a:lnTo>
                <a:lnTo>
                  <a:pt x="819618" y="476174"/>
                </a:lnTo>
              </a:path>
            </a:pathLst>
          </a:custGeom>
          <a:ln w="569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540816" y="402189"/>
            <a:ext cx="65405" cy="443865"/>
          </a:xfrm>
          <a:custGeom>
            <a:avLst/>
            <a:gdLst/>
            <a:ahLst/>
            <a:cxnLst/>
            <a:rect l="l" t="t" r="r" b="b"/>
            <a:pathLst>
              <a:path w="65405" h="443865">
                <a:moveTo>
                  <a:pt x="0" y="443380"/>
                </a:moveTo>
                <a:lnTo>
                  <a:pt x="37187" y="422860"/>
                </a:lnTo>
                <a:lnTo>
                  <a:pt x="38655" y="270582"/>
                </a:lnTo>
                <a:lnTo>
                  <a:pt x="40813" y="251037"/>
                </a:lnTo>
                <a:lnTo>
                  <a:pt x="46420" y="235884"/>
                </a:lnTo>
                <a:lnTo>
                  <a:pt x="54790" y="226086"/>
                </a:lnTo>
                <a:lnTo>
                  <a:pt x="65235" y="222606"/>
                </a:lnTo>
                <a:lnTo>
                  <a:pt x="55144" y="218998"/>
                </a:lnTo>
                <a:lnTo>
                  <a:pt x="46942" y="208884"/>
                </a:lnTo>
                <a:lnTo>
                  <a:pt x="41369" y="193325"/>
                </a:lnTo>
                <a:lnTo>
                  <a:pt x="39161" y="173383"/>
                </a:lnTo>
                <a:lnTo>
                  <a:pt x="37187" y="19643"/>
                </a:lnTo>
                <a:lnTo>
                  <a:pt x="33468" y="10426"/>
                </a:lnTo>
                <a:lnTo>
                  <a:pt x="24308" y="4356"/>
                </a:lnTo>
                <a:lnTo>
                  <a:pt x="12290" y="1019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540816" y="1800279"/>
            <a:ext cx="65405" cy="434340"/>
          </a:xfrm>
          <a:custGeom>
            <a:avLst/>
            <a:gdLst/>
            <a:ahLst/>
            <a:cxnLst/>
            <a:rect l="l" t="t" r="r" b="b"/>
            <a:pathLst>
              <a:path w="65405" h="434339">
                <a:moveTo>
                  <a:pt x="0" y="433746"/>
                </a:moveTo>
                <a:lnTo>
                  <a:pt x="37187" y="413675"/>
                </a:lnTo>
                <a:lnTo>
                  <a:pt x="38655" y="264704"/>
                </a:lnTo>
                <a:lnTo>
                  <a:pt x="40813" y="245583"/>
                </a:lnTo>
                <a:lnTo>
                  <a:pt x="46420" y="230759"/>
                </a:lnTo>
                <a:lnTo>
                  <a:pt x="54790" y="221173"/>
                </a:lnTo>
                <a:lnTo>
                  <a:pt x="65235" y="217769"/>
                </a:lnTo>
                <a:lnTo>
                  <a:pt x="55144" y="214240"/>
                </a:lnTo>
                <a:lnTo>
                  <a:pt x="46942" y="204345"/>
                </a:lnTo>
                <a:lnTo>
                  <a:pt x="41369" y="189124"/>
                </a:lnTo>
                <a:lnTo>
                  <a:pt x="39161" y="169616"/>
                </a:lnTo>
                <a:lnTo>
                  <a:pt x="37187" y="19211"/>
                </a:lnTo>
                <a:lnTo>
                  <a:pt x="33468" y="10195"/>
                </a:lnTo>
                <a:lnTo>
                  <a:pt x="24308" y="4260"/>
                </a:lnTo>
                <a:lnTo>
                  <a:pt x="12290" y="997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540816" y="863232"/>
            <a:ext cx="65405" cy="549910"/>
          </a:xfrm>
          <a:custGeom>
            <a:avLst/>
            <a:gdLst/>
            <a:ahLst/>
            <a:cxnLst/>
            <a:rect l="l" t="t" r="r" b="b"/>
            <a:pathLst>
              <a:path w="65405" h="549910">
                <a:moveTo>
                  <a:pt x="0" y="549678"/>
                </a:moveTo>
                <a:lnTo>
                  <a:pt x="37187" y="524241"/>
                </a:lnTo>
                <a:lnTo>
                  <a:pt x="38655" y="335454"/>
                </a:lnTo>
                <a:lnTo>
                  <a:pt x="40813" y="311220"/>
                </a:lnTo>
                <a:lnTo>
                  <a:pt x="46420" y="292433"/>
                </a:lnTo>
                <a:lnTo>
                  <a:pt x="54790" y="280286"/>
                </a:lnTo>
                <a:lnTo>
                  <a:pt x="65235" y="275971"/>
                </a:lnTo>
                <a:lnTo>
                  <a:pt x="55144" y="271499"/>
                </a:lnTo>
                <a:lnTo>
                  <a:pt x="46942" y="258961"/>
                </a:lnTo>
                <a:lnTo>
                  <a:pt x="41369" y="239673"/>
                </a:lnTo>
                <a:lnTo>
                  <a:pt x="39161" y="214952"/>
                </a:lnTo>
                <a:lnTo>
                  <a:pt x="37187" y="24343"/>
                </a:lnTo>
                <a:lnTo>
                  <a:pt x="33468" y="12920"/>
                </a:lnTo>
                <a:lnTo>
                  <a:pt x="24308" y="5398"/>
                </a:lnTo>
                <a:lnTo>
                  <a:pt x="12290" y="1263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540816" y="2663993"/>
            <a:ext cx="65405" cy="137795"/>
          </a:xfrm>
          <a:custGeom>
            <a:avLst/>
            <a:gdLst/>
            <a:ahLst/>
            <a:cxnLst/>
            <a:rect l="l" t="t" r="r" b="b"/>
            <a:pathLst>
              <a:path w="65405" h="137794">
                <a:moveTo>
                  <a:pt x="0" y="137374"/>
                </a:moveTo>
                <a:lnTo>
                  <a:pt x="38655" y="83837"/>
                </a:lnTo>
                <a:lnTo>
                  <a:pt x="40813" y="77779"/>
                </a:lnTo>
                <a:lnTo>
                  <a:pt x="46420" y="73082"/>
                </a:lnTo>
                <a:lnTo>
                  <a:pt x="54790" y="70046"/>
                </a:lnTo>
                <a:lnTo>
                  <a:pt x="65235" y="68968"/>
                </a:lnTo>
                <a:lnTo>
                  <a:pt x="55144" y="67850"/>
                </a:lnTo>
                <a:lnTo>
                  <a:pt x="46942" y="64717"/>
                </a:lnTo>
                <a:lnTo>
                  <a:pt x="41369" y="59896"/>
                </a:lnTo>
                <a:lnTo>
                  <a:pt x="39161" y="53718"/>
                </a:lnTo>
                <a:lnTo>
                  <a:pt x="37187" y="6083"/>
                </a:lnTo>
                <a:lnTo>
                  <a:pt x="33468" y="3228"/>
                </a:lnTo>
                <a:lnTo>
                  <a:pt x="24308" y="1349"/>
                </a:lnTo>
                <a:lnTo>
                  <a:pt x="12290" y="315"/>
                </a:ln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 txBox="1"/>
          <p:nvPr/>
        </p:nvSpPr>
        <p:spPr>
          <a:xfrm>
            <a:off x="2407982" y="377511"/>
            <a:ext cx="136525" cy="1358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ts val="420"/>
              </a:lnSpc>
              <a:spcBef>
                <a:spcPts val="125"/>
              </a:spcBef>
            </a:pPr>
            <a:r>
              <a:rPr sz="400" i="1" spc="10" dirty="0">
                <a:latin typeface="Times New Roman"/>
                <a:cs typeface="Times New Roman"/>
              </a:rPr>
              <a:t>m</a:t>
            </a:r>
            <a:r>
              <a:rPr sz="400" i="1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=</a:t>
            </a:r>
            <a:r>
              <a:rPr sz="400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3</a:t>
            </a:r>
            <a:endParaRPr sz="400">
              <a:latin typeface="Times New Roman"/>
              <a:cs typeface="Times New Roman"/>
            </a:endParaRPr>
          </a:p>
          <a:p>
            <a:pPr>
              <a:lnSpc>
                <a:spcPts val="420"/>
              </a:lnSpc>
            </a:pPr>
            <a:r>
              <a:rPr sz="400" i="1" spc="10" dirty="0">
                <a:latin typeface="Times New Roman"/>
                <a:cs typeface="Times New Roman"/>
              </a:rPr>
              <a:t>m</a:t>
            </a:r>
            <a:r>
              <a:rPr sz="400" i="1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=</a:t>
            </a:r>
            <a:r>
              <a:rPr sz="400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2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2395282" y="1777943"/>
            <a:ext cx="149225" cy="207645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400" i="1" spc="10" dirty="0">
                <a:latin typeface="Times New Roman"/>
                <a:cs typeface="Times New Roman"/>
              </a:rPr>
              <a:t>m</a:t>
            </a:r>
            <a:r>
              <a:rPr sz="400" i="1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=</a:t>
            </a:r>
            <a:r>
              <a:rPr sz="400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3</a:t>
            </a:r>
            <a:endParaRPr sz="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35"/>
              </a:spcBef>
            </a:pPr>
            <a:r>
              <a:rPr sz="400" i="1" spc="10" dirty="0">
                <a:latin typeface="Times New Roman"/>
                <a:cs typeface="Times New Roman"/>
              </a:rPr>
              <a:t>m</a:t>
            </a:r>
            <a:r>
              <a:rPr sz="400" i="1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=</a:t>
            </a:r>
            <a:r>
              <a:rPr sz="400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2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395282" y="2148425"/>
            <a:ext cx="14922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i="1" spc="10" dirty="0">
                <a:latin typeface="Times New Roman"/>
                <a:cs typeface="Times New Roman"/>
              </a:rPr>
              <a:t>m</a:t>
            </a:r>
            <a:r>
              <a:rPr sz="400" i="1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=</a:t>
            </a:r>
            <a:r>
              <a:rPr sz="400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1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407982" y="748609"/>
            <a:ext cx="136525" cy="17843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15"/>
              </a:spcBef>
            </a:pPr>
            <a:r>
              <a:rPr sz="400" i="1" spc="10" dirty="0">
                <a:latin typeface="Times New Roman"/>
                <a:cs typeface="Times New Roman"/>
              </a:rPr>
              <a:t>m</a:t>
            </a:r>
            <a:r>
              <a:rPr sz="400" i="1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=</a:t>
            </a:r>
            <a:r>
              <a:rPr sz="400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1</a:t>
            </a:r>
            <a:endParaRPr sz="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20"/>
              </a:spcBef>
            </a:pPr>
            <a:r>
              <a:rPr sz="400" i="1" spc="10" dirty="0">
                <a:latin typeface="Times New Roman"/>
                <a:cs typeface="Times New Roman"/>
              </a:rPr>
              <a:t>m</a:t>
            </a:r>
            <a:r>
              <a:rPr sz="400" i="1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=</a:t>
            </a:r>
            <a:r>
              <a:rPr sz="400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3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395282" y="2646012"/>
            <a:ext cx="14922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i="1" spc="10" dirty="0">
                <a:latin typeface="Times New Roman"/>
                <a:cs typeface="Times New Roman"/>
              </a:rPr>
              <a:t>m</a:t>
            </a:r>
            <a:r>
              <a:rPr sz="400" i="1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=</a:t>
            </a:r>
            <a:r>
              <a:rPr sz="400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3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407982" y="1126448"/>
            <a:ext cx="13652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sz="400" i="1" spc="10" dirty="0">
                <a:latin typeface="Times New Roman"/>
                <a:cs typeface="Times New Roman"/>
              </a:rPr>
              <a:t>m</a:t>
            </a:r>
            <a:r>
              <a:rPr sz="400" i="1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=</a:t>
            </a:r>
            <a:r>
              <a:rPr sz="400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2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407982" y="1336986"/>
            <a:ext cx="13652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sz="400" i="1" spc="10" dirty="0">
                <a:latin typeface="Times New Roman"/>
                <a:cs typeface="Times New Roman"/>
              </a:rPr>
              <a:t>m</a:t>
            </a:r>
            <a:r>
              <a:rPr sz="400" i="1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=</a:t>
            </a:r>
            <a:r>
              <a:rPr sz="400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1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2395282" y="2688004"/>
            <a:ext cx="149225" cy="1339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ts val="409"/>
              </a:lnSpc>
              <a:spcBef>
                <a:spcPts val="125"/>
              </a:spcBef>
            </a:pPr>
            <a:r>
              <a:rPr sz="400" i="1" spc="10" dirty="0">
                <a:latin typeface="Times New Roman"/>
                <a:cs typeface="Times New Roman"/>
              </a:rPr>
              <a:t>m</a:t>
            </a:r>
            <a:r>
              <a:rPr sz="400" i="1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=</a:t>
            </a:r>
            <a:r>
              <a:rPr sz="400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2</a:t>
            </a:r>
            <a:endParaRPr sz="400">
              <a:latin typeface="Times New Roman"/>
              <a:cs typeface="Times New Roman"/>
            </a:endParaRPr>
          </a:p>
          <a:p>
            <a:pPr marL="12700">
              <a:lnSpc>
                <a:spcPts val="409"/>
              </a:lnSpc>
            </a:pPr>
            <a:r>
              <a:rPr sz="400" i="1" spc="10" dirty="0">
                <a:latin typeface="Times New Roman"/>
                <a:cs typeface="Times New Roman"/>
              </a:rPr>
              <a:t>m</a:t>
            </a:r>
            <a:r>
              <a:rPr sz="400" i="1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=</a:t>
            </a:r>
            <a:r>
              <a:rPr sz="400" spc="-4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1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609511" y="1960975"/>
            <a:ext cx="177800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i="1" spc="5" dirty="0">
                <a:latin typeface="Times New Roman"/>
                <a:cs typeface="Times New Roman"/>
              </a:rPr>
              <a:t>p</a:t>
            </a:r>
            <a:r>
              <a:rPr sz="400" i="1" spc="-45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=</a:t>
            </a:r>
            <a:r>
              <a:rPr sz="400" spc="-45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0.9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2622211" y="1087116"/>
            <a:ext cx="165100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sz="400" i="1" spc="5" dirty="0">
                <a:latin typeface="Times New Roman"/>
                <a:cs typeface="Times New Roman"/>
              </a:rPr>
              <a:t>p</a:t>
            </a:r>
            <a:r>
              <a:rPr sz="400" i="1" spc="-45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=</a:t>
            </a:r>
            <a:r>
              <a:rPr sz="400" spc="-45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0.5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2609511" y="2676008"/>
            <a:ext cx="177800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i="1" spc="5" dirty="0">
                <a:latin typeface="Times New Roman"/>
                <a:cs typeface="Times New Roman"/>
              </a:rPr>
              <a:t>p</a:t>
            </a:r>
            <a:r>
              <a:rPr sz="400" i="1" spc="-45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=</a:t>
            </a:r>
            <a:r>
              <a:rPr sz="400" spc="-45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0.5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2605170" y="874374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>
                <a:moveTo>
                  <a:pt x="0" y="0"/>
                </a:moveTo>
                <a:lnTo>
                  <a:pt x="2063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620773" y="864313"/>
            <a:ext cx="28575" cy="20320"/>
          </a:xfrm>
          <a:custGeom>
            <a:avLst/>
            <a:gdLst/>
            <a:ahLst/>
            <a:cxnLst/>
            <a:rect l="l" t="t" r="r" b="b"/>
            <a:pathLst>
              <a:path w="28575" h="20319">
                <a:moveTo>
                  <a:pt x="0" y="0"/>
                </a:moveTo>
                <a:lnTo>
                  <a:pt x="4006" y="6703"/>
                </a:lnTo>
                <a:lnTo>
                  <a:pt x="4006" y="13412"/>
                </a:lnTo>
                <a:lnTo>
                  <a:pt x="0" y="20121"/>
                </a:lnTo>
                <a:lnTo>
                  <a:pt x="28059" y="1006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605170" y="2422261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>
                <a:moveTo>
                  <a:pt x="0" y="0"/>
                </a:moveTo>
                <a:lnTo>
                  <a:pt x="2063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620773" y="2412200"/>
            <a:ext cx="28575" cy="20320"/>
          </a:xfrm>
          <a:custGeom>
            <a:avLst/>
            <a:gdLst/>
            <a:ahLst/>
            <a:cxnLst/>
            <a:rect l="l" t="t" r="r" b="b"/>
            <a:pathLst>
              <a:path w="28575" h="20319">
                <a:moveTo>
                  <a:pt x="0" y="0"/>
                </a:moveTo>
                <a:lnTo>
                  <a:pt x="4006" y="6709"/>
                </a:lnTo>
                <a:lnTo>
                  <a:pt x="4006" y="13418"/>
                </a:lnTo>
                <a:lnTo>
                  <a:pt x="0" y="20121"/>
                </a:lnTo>
                <a:lnTo>
                  <a:pt x="28059" y="1006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026960" y="874374"/>
            <a:ext cx="33020" cy="0"/>
          </a:xfrm>
          <a:custGeom>
            <a:avLst/>
            <a:gdLst/>
            <a:ahLst/>
            <a:cxnLst/>
            <a:rect l="l" t="t" r="r" b="b"/>
            <a:pathLst>
              <a:path w="33019">
                <a:moveTo>
                  <a:pt x="0" y="0"/>
                </a:moveTo>
                <a:lnTo>
                  <a:pt x="3250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054434" y="864313"/>
            <a:ext cx="28575" cy="20320"/>
          </a:xfrm>
          <a:custGeom>
            <a:avLst/>
            <a:gdLst/>
            <a:ahLst/>
            <a:cxnLst/>
            <a:rect l="l" t="t" r="r" b="b"/>
            <a:pathLst>
              <a:path w="28575" h="20319">
                <a:moveTo>
                  <a:pt x="0" y="0"/>
                </a:moveTo>
                <a:lnTo>
                  <a:pt x="4011" y="6703"/>
                </a:lnTo>
                <a:lnTo>
                  <a:pt x="4011" y="13412"/>
                </a:lnTo>
                <a:lnTo>
                  <a:pt x="0" y="20121"/>
                </a:lnTo>
                <a:lnTo>
                  <a:pt x="28065" y="1006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974574" y="2422261"/>
            <a:ext cx="33020" cy="0"/>
          </a:xfrm>
          <a:custGeom>
            <a:avLst/>
            <a:gdLst/>
            <a:ahLst/>
            <a:cxnLst/>
            <a:rect l="l" t="t" r="r" b="b"/>
            <a:pathLst>
              <a:path w="33019">
                <a:moveTo>
                  <a:pt x="0" y="0"/>
                </a:moveTo>
                <a:lnTo>
                  <a:pt x="3250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3002048" y="2412200"/>
            <a:ext cx="28575" cy="20320"/>
          </a:xfrm>
          <a:custGeom>
            <a:avLst/>
            <a:gdLst/>
            <a:ahLst/>
            <a:cxnLst/>
            <a:rect l="l" t="t" r="r" b="b"/>
            <a:pathLst>
              <a:path w="28575" h="20319">
                <a:moveTo>
                  <a:pt x="0" y="0"/>
                </a:moveTo>
                <a:lnTo>
                  <a:pt x="4011" y="6709"/>
                </a:lnTo>
                <a:lnTo>
                  <a:pt x="4011" y="13418"/>
                </a:lnTo>
                <a:lnTo>
                  <a:pt x="0" y="20121"/>
                </a:lnTo>
                <a:lnTo>
                  <a:pt x="28065" y="1006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664317" y="792044"/>
            <a:ext cx="85090" cy="167005"/>
          </a:xfrm>
          <a:custGeom>
            <a:avLst/>
            <a:gdLst/>
            <a:ahLst/>
            <a:cxnLst/>
            <a:rect l="l" t="t" r="r" b="b"/>
            <a:pathLst>
              <a:path w="85089" h="167005">
                <a:moveTo>
                  <a:pt x="0" y="0"/>
                </a:moveTo>
                <a:lnTo>
                  <a:pt x="84532" y="0"/>
                </a:lnTo>
                <a:lnTo>
                  <a:pt x="84532" y="166976"/>
                </a:lnTo>
                <a:lnTo>
                  <a:pt x="0" y="1669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684376" y="792494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061" y="0"/>
                </a:lnTo>
              </a:path>
            </a:pathLst>
          </a:custGeom>
          <a:ln w="3014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684376" y="777419"/>
            <a:ext cx="44450" cy="30480"/>
          </a:xfrm>
          <a:custGeom>
            <a:avLst/>
            <a:gdLst/>
            <a:ahLst/>
            <a:cxnLst/>
            <a:rect l="l" t="t" r="r" b="b"/>
            <a:pathLst>
              <a:path w="44450" h="30479">
                <a:moveTo>
                  <a:pt x="0" y="0"/>
                </a:moveTo>
                <a:lnTo>
                  <a:pt x="44061" y="0"/>
                </a:lnTo>
                <a:lnTo>
                  <a:pt x="44061" y="30148"/>
                </a:lnTo>
                <a:lnTo>
                  <a:pt x="0" y="3014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684376" y="2325306"/>
            <a:ext cx="44450" cy="30480"/>
          </a:xfrm>
          <a:custGeom>
            <a:avLst/>
            <a:gdLst/>
            <a:ahLst/>
            <a:cxnLst/>
            <a:rect l="l" t="t" r="r" b="b"/>
            <a:pathLst>
              <a:path w="44450" h="30480">
                <a:moveTo>
                  <a:pt x="0" y="0"/>
                </a:moveTo>
                <a:lnTo>
                  <a:pt x="44061" y="0"/>
                </a:lnTo>
                <a:lnTo>
                  <a:pt x="44061" y="30148"/>
                </a:lnTo>
                <a:lnTo>
                  <a:pt x="0" y="3014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684376" y="959049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061" y="0"/>
                </a:lnTo>
              </a:path>
            </a:pathLst>
          </a:custGeom>
          <a:ln w="3014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684376" y="943974"/>
            <a:ext cx="44450" cy="30480"/>
          </a:xfrm>
          <a:custGeom>
            <a:avLst/>
            <a:gdLst/>
            <a:ahLst/>
            <a:cxnLst/>
            <a:rect l="l" t="t" r="r" b="b"/>
            <a:pathLst>
              <a:path w="44450" h="30480">
                <a:moveTo>
                  <a:pt x="0" y="0"/>
                </a:moveTo>
                <a:lnTo>
                  <a:pt x="44061" y="0"/>
                </a:lnTo>
                <a:lnTo>
                  <a:pt x="44061" y="30148"/>
                </a:lnTo>
                <a:lnTo>
                  <a:pt x="0" y="3014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684376" y="2491867"/>
            <a:ext cx="44450" cy="30480"/>
          </a:xfrm>
          <a:custGeom>
            <a:avLst/>
            <a:gdLst/>
            <a:ahLst/>
            <a:cxnLst/>
            <a:rect l="l" t="t" r="r" b="b"/>
            <a:pathLst>
              <a:path w="44450" h="30480">
                <a:moveTo>
                  <a:pt x="0" y="0"/>
                </a:moveTo>
                <a:lnTo>
                  <a:pt x="44061" y="0"/>
                </a:lnTo>
                <a:lnTo>
                  <a:pt x="44061" y="30148"/>
                </a:lnTo>
                <a:lnTo>
                  <a:pt x="0" y="3014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728437" y="841329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>
                <a:moveTo>
                  <a:pt x="0" y="0"/>
                </a:moveTo>
                <a:lnTo>
                  <a:pt x="2038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664704" y="841329"/>
            <a:ext cx="19685" cy="0"/>
          </a:xfrm>
          <a:custGeom>
            <a:avLst/>
            <a:gdLst/>
            <a:ahLst/>
            <a:cxnLst/>
            <a:rect l="l" t="t" r="r" b="b"/>
            <a:pathLst>
              <a:path w="19685">
                <a:moveTo>
                  <a:pt x="0" y="0"/>
                </a:moveTo>
                <a:lnTo>
                  <a:pt x="1967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809106" y="2389222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1974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728437" y="2389222"/>
            <a:ext cx="36830" cy="0"/>
          </a:xfrm>
          <a:custGeom>
            <a:avLst/>
            <a:gdLst/>
            <a:ahLst/>
            <a:cxnLst/>
            <a:rect l="l" t="t" r="r" b="b"/>
            <a:pathLst>
              <a:path w="36830">
                <a:moveTo>
                  <a:pt x="0" y="0"/>
                </a:moveTo>
                <a:lnTo>
                  <a:pt x="3660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664704" y="2389222"/>
            <a:ext cx="19685" cy="0"/>
          </a:xfrm>
          <a:custGeom>
            <a:avLst/>
            <a:gdLst/>
            <a:ahLst/>
            <a:cxnLst/>
            <a:rect l="l" t="t" r="r" b="b"/>
            <a:pathLst>
              <a:path w="19685">
                <a:moveTo>
                  <a:pt x="0" y="0"/>
                </a:moveTo>
                <a:lnTo>
                  <a:pt x="1967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684376" y="826619"/>
            <a:ext cx="44450" cy="30480"/>
          </a:xfrm>
          <a:custGeom>
            <a:avLst/>
            <a:gdLst/>
            <a:ahLst/>
            <a:cxnLst/>
            <a:rect l="l" t="t" r="r" b="b"/>
            <a:pathLst>
              <a:path w="44450" h="30480">
                <a:moveTo>
                  <a:pt x="0" y="0"/>
                </a:moveTo>
                <a:lnTo>
                  <a:pt x="44061" y="0"/>
                </a:lnTo>
                <a:lnTo>
                  <a:pt x="44061" y="30148"/>
                </a:lnTo>
                <a:lnTo>
                  <a:pt x="0" y="3014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684376" y="2374512"/>
            <a:ext cx="44450" cy="30480"/>
          </a:xfrm>
          <a:custGeom>
            <a:avLst/>
            <a:gdLst/>
            <a:ahLst/>
            <a:cxnLst/>
            <a:rect l="l" t="t" r="r" b="b"/>
            <a:pathLst>
              <a:path w="44450" h="30480">
                <a:moveTo>
                  <a:pt x="0" y="0"/>
                </a:moveTo>
                <a:lnTo>
                  <a:pt x="44061" y="0"/>
                </a:lnTo>
                <a:lnTo>
                  <a:pt x="44061" y="30148"/>
                </a:lnTo>
                <a:lnTo>
                  <a:pt x="0" y="3014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773461" y="792044"/>
            <a:ext cx="85090" cy="167005"/>
          </a:xfrm>
          <a:custGeom>
            <a:avLst/>
            <a:gdLst/>
            <a:ahLst/>
            <a:cxnLst/>
            <a:rect l="l" t="t" r="r" b="b"/>
            <a:pathLst>
              <a:path w="85089" h="167005">
                <a:moveTo>
                  <a:pt x="0" y="0"/>
                </a:moveTo>
                <a:lnTo>
                  <a:pt x="84532" y="0"/>
                </a:lnTo>
                <a:lnTo>
                  <a:pt x="84532" y="166976"/>
                </a:lnTo>
                <a:lnTo>
                  <a:pt x="0" y="1669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940152" y="792044"/>
            <a:ext cx="85090" cy="167005"/>
          </a:xfrm>
          <a:custGeom>
            <a:avLst/>
            <a:gdLst/>
            <a:ahLst/>
            <a:cxnLst/>
            <a:rect l="l" t="t" r="r" b="b"/>
            <a:pathLst>
              <a:path w="85089" h="167005">
                <a:moveTo>
                  <a:pt x="0" y="0"/>
                </a:moveTo>
                <a:lnTo>
                  <a:pt x="84532" y="0"/>
                </a:lnTo>
                <a:lnTo>
                  <a:pt x="84532" y="166976"/>
                </a:lnTo>
                <a:lnTo>
                  <a:pt x="0" y="166976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2793514" y="792494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061" y="0"/>
                </a:lnTo>
              </a:path>
            </a:pathLst>
          </a:custGeom>
          <a:ln w="3014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793514" y="777419"/>
            <a:ext cx="44450" cy="30480"/>
          </a:xfrm>
          <a:custGeom>
            <a:avLst/>
            <a:gdLst/>
            <a:ahLst/>
            <a:cxnLst/>
            <a:rect l="l" t="t" r="r" b="b"/>
            <a:pathLst>
              <a:path w="44450" h="30479">
                <a:moveTo>
                  <a:pt x="0" y="0"/>
                </a:moveTo>
                <a:lnTo>
                  <a:pt x="44061" y="0"/>
                </a:lnTo>
                <a:lnTo>
                  <a:pt x="44061" y="30148"/>
                </a:lnTo>
                <a:lnTo>
                  <a:pt x="0" y="3014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765044" y="2325306"/>
            <a:ext cx="44450" cy="30480"/>
          </a:xfrm>
          <a:custGeom>
            <a:avLst/>
            <a:gdLst/>
            <a:ahLst/>
            <a:cxnLst/>
            <a:rect l="l" t="t" r="r" b="b"/>
            <a:pathLst>
              <a:path w="44450" h="30480">
                <a:moveTo>
                  <a:pt x="0" y="0"/>
                </a:moveTo>
                <a:lnTo>
                  <a:pt x="44061" y="0"/>
                </a:lnTo>
                <a:lnTo>
                  <a:pt x="44061" y="30148"/>
                </a:lnTo>
                <a:lnTo>
                  <a:pt x="0" y="3014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960211" y="792494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061" y="0"/>
                </a:lnTo>
              </a:path>
            </a:pathLst>
          </a:custGeom>
          <a:ln w="3014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960211" y="777419"/>
            <a:ext cx="44450" cy="30480"/>
          </a:xfrm>
          <a:custGeom>
            <a:avLst/>
            <a:gdLst/>
            <a:ahLst/>
            <a:cxnLst/>
            <a:rect l="l" t="t" r="r" b="b"/>
            <a:pathLst>
              <a:path w="44450" h="30479">
                <a:moveTo>
                  <a:pt x="0" y="0"/>
                </a:moveTo>
                <a:lnTo>
                  <a:pt x="44061" y="0"/>
                </a:lnTo>
                <a:lnTo>
                  <a:pt x="44061" y="30148"/>
                </a:lnTo>
                <a:lnTo>
                  <a:pt x="0" y="3014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793514" y="959049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061" y="0"/>
                </a:lnTo>
              </a:path>
            </a:pathLst>
          </a:custGeom>
          <a:ln w="3014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2793514" y="943974"/>
            <a:ext cx="44450" cy="30480"/>
          </a:xfrm>
          <a:custGeom>
            <a:avLst/>
            <a:gdLst/>
            <a:ahLst/>
            <a:cxnLst/>
            <a:rect l="l" t="t" r="r" b="b"/>
            <a:pathLst>
              <a:path w="44450" h="30480">
                <a:moveTo>
                  <a:pt x="0" y="0"/>
                </a:moveTo>
                <a:lnTo>
                  <a:pt x="44061" y="0"/>
                </a:lnTo>
                <a:lnTo>
                  <a:pt x="44061" y="30148"/>
                </a:lnTo>
                <a:lnTo>
                  <a:pt x="0" y="3014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765044" y="2491867"/>
            <a:ext cx="44450" cy="30480"/>
          </a:xfrm>
          <a:custGeom>
            <a:avLst/>
            <a:gdLst/>
            <a:ahLst/>
            <a:cxnLst/>
            <a:rect l="l" t="t" r="r" b="b"/>
            <a:pathLst>
              <a:path w="44450" h="30480">
                <a:moveTo>
                  <a:pt x="0" y="0"/>
                </a:moveTo>
                <a:lnTo>
                  <a:pt x="44061" y="0"/>
                </a:lnTo>
                <a:lnTo>
                  <a:pt x="44061" y="30148"/>
                </a:lnTo>
                <a:lnTo>
                  <a:pt x="0" y="3014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960211" y="959049"/>
            <a:ext cx="44450" cy="0"/>
          </a:xfrm>
          <a:custGeom>
            <a:avLst/>
            <a:gdLst/>
            <a:ahLst/>
            <a:cxnLst/>
            <a:rect l="l" t="t" r="r" b="b"/>
            <a:pathLst>
              <a:path w="44450">
                <a:moveTo>
                  <a:pt x="0" y="0"/>
                </a:moveTo>
                <a:lnTo>
                  <a:pt x="44061" y="0"/>
                </a:lnTo>
              </a:path>
            </a:pathLst>
          </a:custGeom>
          <a:ln w="3014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960211" y="943974"/>
            <a:ext cx="44450" cy="30480"/>
          </a:xfrm>
          <a:custGeom>
            <a:avLst/>
            <a:gdLst/>
            <a:ahLst/>
            <a:cxnLst/>
            <a:rect l="l" t="t" r="r" b="b"/>
            <a:pathLst>
              <a:path w="44450" h="30480">
                <a:moveTo>
                  <a:pt x="0" y="0"/>
                </a:moveTo>
                <a:lnTo>
                  <a:pt x="44061" y="0"/>
                </a:lnTo>
                <a:lnTo>
                  <a:pt x="44061" y="30148"/>
                </a:lnTo>
                <a:lnTo>
                  <a:pt x="0" y="3014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837575" y="841329"/>
            <a:ext cx="20955" cy="0"/>
          </a:xfrm>
          <a:custGeom>
            <a:avLst/>
            <a:gdLst/>
            <a:ahLst/>
            <a:cxnLst/>
            <a:rect l="l" t="t" r="r" b="b"/>
            <a:pathLst>
              <a:path w="20955">
                <a:moveTo>
                  <a:pt x="0" y="0"/>
                </a:moveTo>
                <a:lnTo>
                  <a:pt x="2095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2774411" y="841329"/>
            <a:ext cx="19685" cy="0"/>
          </a:xfrm>
          <a:custGeom>
            <a:avLst/>
            <a:gdLst/>
            <a:ahLst/>
            <a:cxnLst/>
            <a:rect l="l" t="t" r="r" b="b"/>
            <a:pathLst>
              <a:path w="19685">
                <a:moveTo>
                  <a:pt x="0" y="0"/>
                </a:moveTo>
                <a:lnTo>
                  <a:pt x="1910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3004273" y="841329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1995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940767" y="841329"/>
            <a:ext cx="19685" cy="0"/>
          </a:xfrm>
          <a:custGeom>
            <a:avLst/>
            <a:gdLst/>
            <a:ahLst/>
            <a:cxnLst/>
            <a:rect l="l" t="t" r="r" b="b"/>
            <a:pathLst>
              <a:path w="19685">
                <a:moveTo>
                  <a:pt x="0" y="0"/>
                </a:moveTo>
                <a:lnTo>
                  <a:pt x="1944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951886" y="2389222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1995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888380" y="2389222"/>
            <a:ext cx="19685" cy="0"/>
          </a:xfrm>
          <a:custGeom>
            <a:avLst/>
            <a:gdLst/>
            <a:ahLst/>
            <a:cxnLst/>
            <a:rect l="l" t="t" r="r" b="b"/>
            <a:pathLst>
              <a:path w="19685">
                <a:moveTo>
                  <a:pt x="0" y="0"/>
                </a:moveTo>
                <a:lnTo>
                  <a:pt x="1944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888380" y="2339720"/>
            <a:ext cx="21590" cy="0"/>
          </a:xfrm>
          <a:custGeom>
            <a:avLst/>
            <a:gdLst/>
            <a:ahLst/>
            <a:cxnLst/>
            <a:rect l="l" t="t" r="r" b="b"/>
            <a:pathLst>
              <a:path w="21589">
                <a:moveTo>
                  <a:pt x="0" y="0"/>
                </a:moveTo>
                <a:lnTo>
                  <a:pt x="2127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2888380" y="2507049"/>
            <a:ext cx="22225" cy="0"/>
          </a:xfrm>
          <a:custGeom>
            <a:avLst/>
            <a:gdLst/>
            <a:ahLst/>
            <a:cxnLst/>
            <a:rect l="l" t="t" r="r" b="b"/>
            <a:pathLst>
              <a:path w="22225">
                <a:moveTo>
                  <a:pt x="0" y="0"/>
                </a:moveTo>
                <a:lnTo>
                  <a:pt x="2189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793514" y="826619"/>
            <a:ext cx="44450" cy="30480"/>
          </a:xfrm>
          <a:custGeom>
            <a:avLst/>
            <a:gdLst/>
            <a:ahLst/>
            <a:cxnLst/>
            <a:rect l="l" t="t" r="r" b="b"/>
            <a:pathLst>
              <a:path w="44450" h="30480">
                <a:moveTo>
                  <a:pt x="0" y="0"/>
                </a:moveTo>
                <a:lnTo>
                  <a:pt x="44061" y="0"/>
                </a:lnTo>
                <a:lnTo>
                  <a:pt x="44061" y="30148"/>
                </a:lnTo>
                <a:lnTo>
                  <a:pt x="0" y="3014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960211" y="826619"/>
            <a:ext cx="44450" cy="30480"/>
          </a:xfrm>
          <a:custGeom>
            <a:avLst/>
            <a:gdLst/>
            <a:ahLst/>
            <a:cxnLst/>
            <a:rect l="l" t="t" r="r" b="b"/>
            <a:pathLst>
              <a:path w="44450" h="30480">
                <a:moveTo>
                  <a:pt x="0" y="0"/>
                </a:moveTo>
                <a:lnTo>
                  <a:pt x="44061" y="0"/>
                </a:lnTo>
                <a:lnTo>
                  <a:pt x="44061" y="30148"/>
                </a:lnTo>
                <a:lnTo>
                  <a:pt x="0" y="3014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907825" y="2374512"/>
            <a:ext cx="44450" cy="30480"/>
          </a:xfrm>
          <a:custGeom>
            <a:avLst/>
            <a:gdLst/>
            <a:ahLst/>
            <a:cxnLst/>
            <a:rect l="l" t="t" r="r" b="b"/>
            <a:pathLst>
              <a:path w="44450" h="30480">
                <a:moveTo>
                  <a:pt x="0" y="0"/>
                </a:moveTo>
                <a:lnTo>
                  <a:pt x="44061" y="0"/>
                </a:lnTo>
                <a:lnTo>
                  <a:pt x="44061" y="30148"/>
                </a:lnTo>
                <a:lnTo>
                  <a:pt x="0" y="3014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2813983" y="879757"/>
            <a:ext cx="0" cy="43815"/>
          </a:xfrm>
          <a:custGeom>
            <a:avLst/>
            <a:gdLst/>
            <a:ahLst/>
            <a:cxnLst/>
            <a:rect l="l" t="t" r="r" b="b"/>
            <a:pathLst>
              <a:path h="43815">
                <a:moveTo>
                  <a:pt x="0" y="0"/>
                </a:moveTo>
                <a:lnTo>
                  <a:pt x="0" y="43236"/>
                </a:lnTo>
              </a:path>
            </a:pathLst>
          </a:custGeom>
          <a:ln w="4552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785513" y="2427650"/>
            <a:ext cx="0" cy="43180"/>
          </a:xfrm>
          <a:custGeom>
            <a:avLst/>
            <a:gdLst/>
            <a:ahLst/>
            <a:cxnLst/>
            <a:rect l="l" t="t" r="r" b="b"/>
            <a:pathLst>
              <a:path h="43180">
                <a:moveTo>
                  <a:pt x="0" y="0"/>
                </a:moveTo>
                <a:lnTo>
                  <a:pt x="0" y="42638"/>
                </a:lnTo>
              </a:path>
            </a:pathLst>
          </a:custGeom>
          <a:ln w="4552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2983024" y="879757"/>
            <a:ext cx="0" cy="43180"/>
          </a:xfrm>
          <a:custGeom>
            <a:avLst/>
            <a:gdLst/>
            <a:ahLst/>
            <a:cxnLst/>
            <a:rect l="l" t="t" r="r" b="b"/>
            <a:pathLst>
              <a:path h="43180">
                <a:moveTo>
                  <a:pt x="0" y="0"/>
                </a:moveTo>
                <a:lnTo>
                  <a:pt x="0" y="42616"/>
                </a:lnTo>
              </a:path>
            </a:pathLst>
          </a:custGeom>
          <a:ln w="4552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2930643" y="2427650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259"/>
                </a:lnTo>
              </a:path>
            </a:pathLst>
          </a:custGeom>
          <a:ln w="4552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2707576" y="879757"/>
            <a:ext cx="0" cy="43180"/>
          </a:xfrm>
          <a:custGeom>
            <a:avLst/>
            <a:gdLst/>
            <a:ahLst/>
            <a:cxnLst/>
            <a:rect l="l" t="t" r="r" b="b"/>
            <a:pathLst>
              <a:path h="43180">
                <a:moveTo>
                  <a:pt x="0" y="0"/>
                </a:moveTo>
                <a:lnTo>
                  <a:pt x="0" y="42616"/>
                </a:lnTo>
              </a:path>
            </a:pathLst>
          </a:custGeom>
          <a:ln w="4552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2707576" y="2427650"/>
            <a:ext cx="0" cy="43815"/>
          </a:xfrm>
          <a:custGeom>
            <a:avLst/>
            <a:gdLst/>
            <a:ahLst/>
            <a:cxnLst/>
            <a:rect l="l" t="t" r="r" b="b"/>
            <a:pathLst>
              <a:path h="43814">
                <a:moveTo>
                  <a:pt x="0" y="0"/>
                </a:moveTo>
                <a:lnTo>
                  <a:pt x="0" y="43259"/>
                </a:lnTo>
              </a:path>
            </a:pathLst>
          </a:custGeom>
          <a:ln w="4552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2878888" y="873856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>
                <a:moveTo>
                  <a:pt x="0" y="0"/>
                </a:moveTo>
                <a:lnTo>
                  <a:pt x="40038" y="0"/>
                </a:lnTo>
              </a:path>
            </a:pathLst>
          </a:custGeom>
          <a:ln w="4552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837922" y="2506645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>
                <a:moveTo>
                  <a:pt x="0" y="0"/>
                </a:moveTo>
                <a:lnTo>
                  <a:pt x="40032" y="0"/>
                </a:lnTo>
              </a:path>
            </a:pathLst>
          </a:custGeom>
          <a:ln w="4552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837922" y="2339914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>
                <a:moveTo>
                  <a:pt x="0" y="0"/>
                </a:moveTo>
                <a:lnTo>
                  <a:pt x="40032" y="0"/>
                </a:lnTo>
              </a:path>
            </a:pathLst>
          </a:custGeom>
          <a:ln w="4552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837922" y="2389415"/>
            <a:ext cx="40640" cy="0"/>
          </a:xfrm>
          <a:custGeom>
            <a:avLst/>
            <a:gdLst/>
            <a:ahLst/>
            <a:cxnLst/>
            <a:rect l="l" t="t" r="r" b="b"/>
            <a:pathLst>
              <a:path w="40639">
                <a:moveTo>
                  <a:pt x="0" y="0"/>
                </a:moveTo>
                <a:lnTo>
                  <a:pt x="40032" y="0"/>
                </a:lnTo>
              </a:path>
            </a:pathLst>
          </a:custGeom>
          <a:ln w="4552">
            <a:solidFill>
              <a:srgbClr val="000000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858078" y="874397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53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927969" y="874397"/>
            <a:ext cx="12700" cy="0"/>
          </a:xfrm>
          <a:custGeom>
            <a:avLst/>
            <a:gdLst/>
            <a:ahLst/>
            <a:cxnLst/>
            <a:rect l="l" t="t" r="r" b="b"/>
            <a:pathLst>
              <a:path w="12700">
                <a:moveTo>
                  <a:pt x="0" y="0"/>
                </a:moveTo>
                <a:lnTo>
                  <a:pt x="1254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 txBox="1"/>
          <p:nvPr/>
        </p:nvSpPr>
        <p:spPr>
          <a:xfrm>
            <a:off x="3077704" y="766092"/>
            <a:ext cx="130810" cy="217804"/>
          </a:xfrm>
          <a:prstGeom prst="rect">
            <a:avLst/>
          </a:prstGeom>
        </p:spPr>
        <p:txBody>
          <a:bodyPr vert="vert270" wrap="square" lIns="0" tIns="9525" rIns="0" bIns="0" rtlCol="0">
            <a:spAutoFit/>
          </a:bodyPr>
          <a:lstStyle/>
          <a:p>
            <a:pPr algn="ctr">
              <a:lnSpc>
                <a:spcPts val="420"/>
              </a:lnSpc>
              <a:spcBef>
                <a:spcPts val="75"/>
              </a:spcBef>
            </a:pPr>
            <a:r>
              <a:rPr sz="400" i="1" dirty="0">
                <a:latin typeface="Times New Roman"/>
                <a:cs typeface="Times New Roman"/>
              </a:rPr>
              <a:t>m</a:t>
            </a:r>
            <a:endParaRPr sz="400">
              <a:latin typeface="Times New Roman"/>
              <a:cs typeface="Times New Roman"/>
            </a:endParaRPr>
          </a:p>
          <a:p>
            <a:pPr algn="ctr">
              <a:lnSpc>
                <a:spcPts val="420"/>
              </a:lnSpc>
            </a:pPr>
            <a:r>
              <a:rPr sz="400" dirty="0">
                <a:latin typeface="Times New Roman"/>
                <a:cs typeface="Times New Roman"/>
              </a:rPr>
              <a:t>elements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150" name="object 150"/>
          <p:cNvSpPr/>
          <p:nvPr/>
        </p:nvSpPr>
        <p:spPr>
          <a:xfrm>
            <a:off x="3168768" y="2233877"/>
            <a:ext cx="0" cy="78105"/>
          </a:xfrm>
          <a:custGeom>
            <a:avLst/>
            <a:gdLst/>
            <a:ahLst/>
            <a:cxnLst/>
            <a:rect l="l" t="t" r="r" b="b"/>
            <a:pathLst>
              <a:path h="78105">
                <a:moveTo>
                  <a:pt x="0" y="0"/>
                </a:moveTo>
                <a:lnTo>
                  <a:pt x="0" y="7801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3168768" y="2536378"/>
            <a:ext cx="0" cy="59690"/>
          </a:xfrm>
          <a:custGeom>
            <a:avLst/>
            <a:gdLst/>
            <a:ahLst/>
            <a:cxnLst/>
            <a:rect l="l" t="t" r="r" b="b"/>
            <a:pathLst>
              <a:path h="59689">
                <a:moveTo>
                  <a:pt x="0" y="0"/>
                </a:moveTo>
                <a:lnTo>
                  <a:pt x="0" y="5945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3158707" y="2590802"/>
            <a:ext cx="20320" cy="28575"/>
          </a:xfrm>
          <a:custGeom>
            <a:avLst/>
            <a:gdLst/>
            <a:ahLst/>
            <a:cxnLst/>
            <a:rect l="l" t="t" r="r" b="b"/>
            <a:pathLst>
              <a:path w="20319" h="28575">
                <a:moveTo>
                  <a:pt x="0" y="0"/>
                </a:moveTo>
                <a:lnTo>
                  <a:pt x="10060" y="28065"/>
                </a:lnTo>
                <a:lnTo>
                  <a:pt x="18683" y="4011"/>
                </a:lnTo>
                <a:lnTo>
                  <a:pt x="6703" y="4011"/>
                </a:lnTo>
                <a:lnTo>
                  <a:pt x="0" y="0"/>
                </a:lnTo>
                <a:close/>
              </a:path>
              <a:path w="20319" h="28575">
                <a:moveTo>
                  <a:pt x="20121" y="0"/>
                </a:moveTo>
                <a:lnTo>
                  <a:pt x="13412" y="4011"/>
                </a:lnTo>
                <a:lnTo>
                  <a:pt x="18683" y="4011"/>
                </a:lnTo>
                <a:lnTo>
                  <a:pt x="201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 txBox="1"/>
          <p:nvPr/>
        </p:nvSpPr>
        <p:spPr>
          <a:xfrm>
            <a:off x="3077704" y="2313984"/>
            <a:ext cx="130810" cy="217804"/>
          </a:xfrm>
          <a:prstGeom prst="rect">
            <a:avLst/>
          </a:prstGeom>
        </p:spPr>
        <p:txBody>
          <a:bodyPr vert="vert270" wrap="square" lIns="0" tIns="9525" rIns="0" bIns="0" rtlCol="0">
            <a:spAutoFit/>
          </a:bodyPr>
          <a:lstStyle/>
          <a:p>
            <a:pPr algn="ctr">
              <a:lnSpc>
                <a:spcPts val="420"/>
              </a:lnSpc>
              <a:spcBef>
                <a:spcPts val="75"/>
              </a:spcBef>
            </a:pPr>
            <a:r>
              <a:rPr sz="400" i="1" dirty="0">
                <a:latin typeface="Times New Roman"/>
                <a:cs typeface="Times New Roman"/>
              </a:rPr>
              <a:t>m</a:t>
            </a:r>
            <a:endParaRPr sz="400">
              <a:latin typeface="Times New Roman"/>
              <a:cs typeface="Times New Roman"/>
            </a:endParaRPr>
          </a:p>
          <a:p>
            <a:pPr algn="ctr">
              <a:lnSpc>
                <a:spcPts val="420"/>
              </a:lnSpc>
            </a:pPr>
            <a:r>
              <a:rPr sz="400" dirty="0">
                <a:latin typeface="Times New Roman"/>
                <a:cs typeface="Times New Roman"/>
              </a:rPr>
              <a:t>elements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2622211" y="572517"/>
            <a:ext cx="325755" cy="1955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ts val="475"/>
              </a:lnSpc>
              <a:spcBef>
                <a:spcPts val="125"/>
              </a:spcBef>
            </a:pPr>
            <a:r>
              <a:rPr sz="400" i="1" spc="5" dirty="0">
                <a:latin typeface="Times New Roman"/>
                <a:cs typeface="Times New Roman"/>
              </a:rPr>
              <a:t>p</a:t>
            </a:r>
            <a:r>
              <a:rPr sz="400" i="1" spc="-45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=</a:t>
            </a:r>
            <a:r>
              <a:rPr sz="400" spc="-45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0.9</a:t>
            </a:r>
            <a:endParaRPr sz="400">
              <a:latin typeface="Times New Roman"/>
              <a:cs typeface="Times New Roman"/>
            </a:endParaRPr>
          </a:p>
          <a:p>
            <a:pPr marL="107950" algn="ctr">
              <a:lnSpc>
                <a:spcPts val="415"/>
              </a:lnSpc>
            </a:pPr>
            <a:r>
              <a:rPr sz="400" i="1" spc="5" dirty="0">
                <a:latin typeface="Times New Roman"/>
                <a:cs typeface="Times New Roman"/>
              </a:rPr>
              <a:t>n</a:t>
            </a:r>
            <a:endParaRPr sz="400">
              <a:latin typeface="Times New Roman"/>
              <a:cs typeface="Times New Roman"/>
            </a:endParaRPr>
          </a:p>
          <a:p>
            <a:pPr marL="107950" algn="ctr">
              <a:lnSpc>
                <a:spcPts val="420"/>
              </a:lnSpc>
            </a:pPr>
            <a:r>
              <a:rPr sz="400" spc="5" dirty="0">
                <a:latin typeface="Times New Roman"/>
                <a:cs typeface="Times New Roman"/>
              </a:rPr>
              <a:t>elements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155" name="object 155"/>
          <p:cNvSpPr txBox="1"/>
          <p:nvPr/>
        </p:nvSpPr>
        <p:spPr>
          <a:xfrm>
            <a:off x="2709741" y="2179760"/>
            <a:ext cx="217804" cy="13589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ts val="420"/>
              </a:lnSpc>
              <a:spcBef>
                <a:spcPts val="125"/>
              </a:spcBef>
            </a:pPr>
            <a:r>
              <a:rPr sz="400" i="1" spc="5" dirty="0">
                <a:latin typeface="Times New Roman"/>
                <a:cs typeface="Times New Roman"/>
              </a:rPr>
              <a:t>n</a:t>
            </a:r>
            <a:endParaRPr sz="400">
              <a:latin typeface="Times New Roman"/>
              <a:cs typeface="Times New Roman"/>
            </a:endParaRPr>
          </a:p>
          <a:p>
            <a:pPr algn="ctr">
              <a:lnSpc>
                <a:spcPts val="420"/>
              </a:lnSpc>
            </a:pPr>
            <a:r>
              <a:rPr sz="400" spc="5" dirty="0">
                <a:latin typeface="Times New Roman"/>
                <a:cs typeface="Times New Roman"/>
              </a:rPr>
              <a:t>elements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2660162" y="982784"/>
            <a:ext cx="429895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sz="400" i="1" spc="10" dirty="0">
                <a:latin typeface="Times New Roman"/>
                <a:cs typeface="Times New Roman"/>
              </a:rPr>
              <a:t>R</a:t>
            </a:r>
            <a:r>
              <a:rPr sz="400" i="1" spc="-1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=</a:t>
            </a:r>
            <a:r>
              <a:rPr sz="400" spc="-1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[1</a:t>
            </a:r>
            <a:r>
              <a:rPr sz="400" spc="-1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–</a:t>
            </a:r>
            <a:r>
              <a:rPr sz="400" spc="-1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(1</a:t>
            </a:r>
            <a:r>
              <a:rPr sz="400" spc="-1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–</a:t>
            </a:r>
            <a:r>
              <a:rPr sz="400" spc="-10" dirty="0">
                <a:latin typeface="Times New Roman"/>
                <a:cs typeface="Times New Roman"/>
              </a:rPr>
              <a:t> </a:t>
            </a:r>
            <a:r>
              <a:rPr sz="400" i="1" dirty="0">
                <a:latin typeface="Times New Roman"/>
                <a:cs typeface="Times New Roman"/>
              </a:rPr>
              <a:t>p</a:t>
            </a:r>
            <a:r>
              <a:rPr sz="400" dirty="0">
                <a:latin typeface="Times New Roman"/>
                <a:cs typeface="Times New Roman"/>
              </a:rPr>
              <a:t>)</a:t>
            </a:r>
            <a:r>
              <a:rPr sz="450" i="1" baseline="27777" dirty="0">
                <a:latin typeface="Times New Roman"/>
                <a:cs typeface="Times New Roman"/>
              </a:rPr>
              <a:t>m</a:t>
            </a:r>
            <a:r>
              <a:rPr sz="400" dirty="0">
                <a:latin typeface="Times New Roman"/>
                <a:cs typeface="Times New Roman"/>
              </a:rPr>
              <a:t>]</a:t>
            </a:r>
            <a:r>
              <a:rPr sz="450" i="1" baseline="27777" dirty="0">
                <a:latin typeface="Times New Roman"/>
                <a:cs typeface="Times New Roman"/>
              </a:rPr>
              <a:t>n </a:t>
            </a:r>
            <a:r>
              <a:rPr sz="450" i="1" spc="-15" baseline="27777" dirty="0">
                <a:latin typeface="Times New Roman"/>
                <a:cs typeface="Times New Roman"/>
              </a:rPr>
              <a:t> </a:t>
            </a:r>
            <a:endParaRPr sz="450" baseline="27777">
              <a:latin typeface="Times New Roman"/>
              <a:cs typeface="Times New Roman"/>
            </a:endParaRPr>
          </a:p>
        </p:txBody>
      </p:sp>
      <p:sp>
        <p:nvSpPr>
          <p:cNvPr id="157" name="object 157"/>
          <p:cNvSpPr txBox="1"/>
          <p:nvPr/>
        </p:nvSpPr>
        <p:spPr>
          <a:xfrm>
            <a:off x="2613295" y="2530682"/>
            <a:ext cx="406400" cy="908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400" i="1" spc="10" dirty="0">
                <a:latin typeface="Times New Roman"/>
                <a:cs typeface="Times New Roman"/>
              </a:rPr>
              <a:t>R</a:t>
            </a:r>
            <a:r>
              <a:rPr sz="400" i="1" spc="-1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=</a:t>
            </a:r>
            <a:r>
              <a:rPr sz="400" spc="-1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1</a:t>
            </a:r>
            <a:r>
              <a:rPr sz="400" spc="-1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–</a:t>
            </a:r>
            <a:r>
              <a:rPr sz="400" spc="-1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(1</a:t>
            </a:r>
            <a:r>
              <a:rPr sz="400" spc="-10" dirty="0">
                <a:latin typeface="Times New Roman"/>
                <a:cs typeface="Times New Roman"/>
              </a:rPr>
              <a:t> </a:t>
            </a:r>
            <a:r>
              <a:rPr sz="400" spc="5" dirty="0">
                <a:latin typeface="Times New Roman"/>
                <a:cs typeface="Times New Roman"/>
              </a:rPr>
              <a:t>–</a:t>
            </a:r>
            <a:r>
              <a:rPr sz="400" spc="-10" dirty="0">
                <a:latin typeface="Times New Roman"/>
                <a:cs typeface="Times New Roman"/>
              </a:rPr>
              <a:t> </a:t>
            </a:r>
            <a:r>
              <a:rPr sz="400" i="1" dirty="0">
                <a:latin typeface="Times New Roman"/>
                <a:cs typeface="Times New Roman"/>
              </a:rPr>
              <a:t>p</a:t>
            </a:r>
            <a:r>
              <a:rPr sz="450" i="1" baseline="27777" dirty="0">
                <a:latin typeface="Times New Roman"/>
                <a:cs typeface="Times New Roman"/>
              </a:rPr>
              <a:t>n</a:t>
            </a:r>
            <a:r>
              <a:rPr sz="400" dirty="0">
                <a:latin typeface="Times New Roman"/>
                <a:cs typeface="Times New Roman"/>
              </a:rPr>
              <a:t>)</a:t>
            </a:r>
            <a:r>
              <a:rPr sz="450" i="1" baseline="27777" dirty="0">
                <a:latin typeface="Times New Roman"/>
                <a:cs typeface="Times New Roman"/>
              </a:rPr>
              <a:t>m </a:t>
            </a:r>
            <a:r>
              <a:rPr sz="450" i="1" spc="-15" baseline="27777" dirty="0">
                <a:latin typeface="Times New Roman"/>
                <a:cs typeface="Times New Roman"/>
              </a:rPr>
              <a:t> </a:t>
            </a:r>
            <a:endParaRPr sz="450" baseline="27777">
              <a:latin typeface="Times New Roman"/>
              <a:cs typeface="Times New Roman"/>
            </a:endParaRPr>
          </a:p>
        </p:txBody>
      </p:sp>
      <p:sp>
        <p:nvSpPr>
          <p:cNvPr id="158" name="object 158"/>
          <p:cNvSpPr txBox="1"/>
          <p:nvPr/>
        </p:nvSpPr>
        <p:spPr>
          <a:xfrm>
            <a:off x="2047587" y="1413848"/>
            <a:ext cx="772795" cy="262255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18110">
              <a:lnSpc>
                <a:spcPct val="100000"/>
              </a:lnSpc>
              <a:spcBef>
                <a:spcPts val="170"/>
              </a:spcBef>
              <a:tabLst>
                <a:tab pos="323215" algn="l"/>
                <a:tab pos="527685" algn="l"/>
                <a:tab pos="732790" algn="l"/>
              </a:tabLst>
            </a:pPr>
            <a:r>
              <a:rPr sz="400" spc="5" dirty="0">
                <a:latin typeface="Times New Roman"/>
                <a:cs typeface="Times New Roman"/>
              </a:rPr>
              <a:t>4	5	6	7</a:t>
            </a:r>
            <a:endParaRPr sz="400">
              <a:latin typeface="Times New Roman"/>
              <a:cs typeface="Times New Roman"/>
            </a:endParaRPr>
          </a:p>
          <a:p>
            <a:pPr marR="85090" algn="ctr">
              <a:lnSpc>
                <a:spcPct val="100000"/>
              </a:lnSpc>
              <a:spcBef>
                <a:spcPts val="75"/>
              </a:spcBef>
            </a:pPr>
            <a:r>
              <a:rPr sz="400" spc="5" dirty="0">
                <a:latin typeface="Times New Roman"/>
                <a:cs typeface="Times New Roman"/>
              </a:rPr>
              <a:t>Number of </a:t>
            </a:r>
            <a:r>
              <a:rPr sz="400" spc="0" dirty="0">
                <a:latin typeface="Times New Roman"/>
                <a:cs typeface="Times New Roman"/>
              </a:rPr>
              <a:t>series </a:t>
            </a:r>
            <a:r>
              <a:rPr sz="400" spc="5" dirty="0">
                <a:latin typeface="Times New Roman"/>
                <a:cs typeface="Times New Roman"/>
              </a:rPr>
              <a:t>elements</a:t>
            </a:r>
            <a:r>
              <a:rPr sz="400" spc="-25" dirty="0">
                <a:latin typeface="Times New Roman"/>
                <a:cs typeface="Times New Roman"/>
              </a:rPr>
              <a:t> </a:t>
            </a:r>
            <a:r>
              <a:rPr sz="400" spc="0" dirty="0">
                <a:latin typeface="Times New Roman"/>
                <a:cs typeface="Times New Roman"/>
              </a:rPr>
              <a:t>(</a:t>
            </a:r>
            <a:r>
              <a:rPr sz="400" i="1" spc="0" dirty="0">
                <a:latin typeface="Times New Roman"/>
                <a:cs typeface="Times New Roman"/>
              </a:rPr>
              <a:t>n</a:t>
            </a:r>
            <a:r>
              <a:rPr sz="400" spc="0" dirty="0">
                <a:latin typeface="Times New Roman"/>
                <a:cs typeface="Times New Roman"/>
              </a:rPr>
              <a:t>)</a:t>
            </a:r>
            <a:endParaRPr sz="400">
              <a:latin typeface="Times New Roman"/>
              <a:cs typeface="Times New Roman"/>
            </a:endParaRPr>
          </a:p>
          <a:p>
            <a:pPr marR="85090" algn="ctr">
              <a:lnSpc>
                <a:spcPct val="100000"/>
              </a:lnSpc>
              <a:spcBef>
                <a:spcPts val="270"/>
              </a:spcBef>
            </a:pPr>
            <a:r>
              <a:rPr sz="400" spc="0" dirty="0">
                <a:latin typeface="Times New Roman"/>
                <a:cs typeface="Times New Roman"/>
              </a:rPr>
              <a:t>(a)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159" name="object 159"/>
          <p:cNvSpPr txBox="1"/>
          <p:nvPr/>
        </p:nvSpPr>
        <p:spPr>
          <a:xfrm>
            <a:off x="2047587" y="2802307"/>
            <a:ext cx="772795" cy="262255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18110">
              <a:lnSpc>
                <a:spcPct val="100000"/>
              </a:lnSpc>
              <a:spcBef>
                <a:spcPts val="170"/>
              </a:spcBef>
              <a:tabLst>
                <a:tab pos="323215" algn="l"/>
                <a:tab pos="527685" algn="l"/>
                <a:tab pos="732790" algn="l"/>
              </a:tabLst>
            </a:pPr>
            <a:r>
              <a:rPr sz="400" spc="5" dirty="0">
                <a:latin typeface="Times New Roman"/>
                <a:cs typeface="Times New Roman"/>
              </a:rPr>
              <a:t>4	5	6	7</a:t>
            </a:r>
            <a:endParaRPr sz="400">
              <a:latin typeface="Times New Roman"/>
              <a:cs typeface="Times New Roman"/>
            </a:endParaRPr>
          </a:p>
          <a:p>
            <a:pPr marR="85090" algn="ctr">
              <a:lnSpc>
                <a:spcPct val="100000"/>
              </a:lnSpc>
              <a:spcBef>
                <a:spcPts val="75"/>
              </a:spcBef>
            </a:pPr>
            <a:r>
              <a:rPr sz="400" spc="5" dirty="0">
                <a:latin typeface="Times New Roman"/>
                <a:cs typeface="Times New Roman"/>
              </a:rPr>
              <a:t>Number of </a:t>
            </a:r>
            <a:r>
              <a:rPr sz="400" spc="0" dirty="0">
                <a:latin typeface="Times New Roman"/>
                <a:cs typeface="Times New Roman"/>
              </a:rPr>
              <a:t>series </a:t>
            </a:r>
            <a:r>
              <a:rPr sz="400" spc="5" dirty="0">
                <a:latin typeface="Times New Roman"/>
                <a:cs typeface="Times New Roman"/>
              </a:rPr>
              <a:t>elements</a:t>
            </a:r>
            <a:r>
              <a:rPr sz="400" spc="-25" dirty="0">
                <a:latin typeface="Times New Roman"/>
                <a:cs typeface="Times New Roman"/>
              </a:rPr>
              <a:t> </a:t>
            </a:r>
            <a:r>
              <a:rPr sz="400" spc="0" dirty="0">
                <a:latin typeface="Times New Roman"/>
                <a:cs typeface="Times New Roman"/>
              </a:rPr>
              <a:t>(</a:t>
            </a:r>
            <a:r>
              <a:rPr sz="400" i="1" spc="0" dirty="0">
                <a:latin typeface="Times New Roman"/>
                <a:cs typeface="Times New Roman"/>
              </a:rPr>
              <a:t>n</a:t>
            </a:r>
            <a:r>
              <a:rPr sz="400" spc="0" dirty="0">
                <a:latin typeface="Times New Roman"/>
                <a:cs typeface="Times New Roman"/>
              </a:rPr>
              <a:t>)</a:t>
            </a:r>
            <a:endParaRPr sz="400">
              <a:latin typeface="Times New Roman"/>
              <a:cs typeface="Times New Roman"/>
            </a:endParaRPr>
          </a:p>
          <a:p>
            <a:pPr marR="81915" algn="ctr">
              <a:lnSpc>
                <a:spcPct val="100000"/>
              </a:lnSpc>
              <a:spcBef>
                <a:spcPts val="270"/>
              </a:spcBef>
            </a:pPr>
            <a:r>
              <a:rPr sz="400" spc="0" dirty="0">
                <a:latin typeface="Times New Roman"/>
                <a:cs typeface="Times New Roman"/>
              </a:rPr>
              <a:t>(b)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160" name="object 160"/>
          <p:cNvSpPr txBox="1"/>
          <p:nvPr/>
        </p:nvSpPr>
        <p:spPr>
          <a:xfrm>
            <a:off x="1367111" y="739966"/>
            <a:ext cx="86360" cy="336550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400" dirty="0">
                <a:latin typeface="Times New Roman"/>
                <a:cs typeface="Times New Roman"/>
              </a:rPr>
              <a:t>Reliability</a:t>
            </a:r>
            <a:r>
              <a:rPr sz="400" spc="0" dirty="0">
                <a:latin typeface="Times New Roman"/>
                <a:cs typeface="Times New Roman"/>
              </a:rPr>
              <a:t> </a:t>
            </a:r>
            <a:r>
              <a:rPr sz="400" spc="-5" dirty="0">
                <a:latin typeface="Times New Roman"/>
                <a:cs typeface="Times New Roman"/>
              </a:rPr>
              <a:t>(</a:t>
            </a:r>
            <a:r>
              <a:rPr sz="400" i="1" dirty="0">
                <a:latin typeface="Times New Roman"/>
                <a:cs typeface="Times New Roman"/>
              </a:rPr>
              <a:t>R</a:t>
            </a:r>
            <a:r>
              <a:rPr sz="400" dirty="0">
                <a:latin typeface="Times New Roman"/>
                <a:cs typeface="Times New Roman"/>
              </a:rPr>
              <a:t>)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161" name="object 161"/>
          <p:cNvSpPr txBox="1"/>
          <p:nvPr/>
        </p:nvSpPr>
        <p:spPr>
          <a:xfrm>
            <a:off x="1367116" y="2128424"/>
            <a:ext cx="86360" cy="336550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400" dirty="0">
                <a:latin typeface="Times New Roman"/>
                <a:cs typeface="Times New Roman"/>
              </a:rPr>
              <a:t>Reliability</a:t>
            </a:r>
            <a:r>
              <a:rPr sz="400" spc="0" dirty="0">
                <a:latin typeface="Times New Roman"/>
                <a:cs typeface="Times New Roman"/>
              </a:rPr>
              <a:t> </a:t>
            </a:r>
            <a:r>
              <a:rPr sz="400" spc="-5" dirty="0">
                <a:latin typeface="Times New Roman"/>
                <a:cs typeface="Times New Roman"/>
              </a:rPr>
              <a:t>(</a:t>
            </a:r>
            <a:r>
              <a:rPr sz="400" i="1" dirty="0">
                <a:latin typeface="Times New Roman"/>
                <a:cs typeface="Times New Roman"/>
              </a:rPr>
              <a:t>R</a:t>
            </a:r>
            <a:r>
              <a:rPr sz="400" dirty="0">
                <a:latin typeface="Times New Roman"/>
                <a:cs typeface="Times New Roman"/>
              </a:rPr>
              <a:t>)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162" name="object 162"/>
          <p:cNvSpPr/>
          <p:nvPr/>
        </p:nvSpPr>
        <p:spPr>
          <a:xfrm>
            <a:off x="2664471" y="2339675"/>
            <a:ext cx="20320" cy="167640"/>
          </a:xfrm>
          <a:custGeom>
            <a:avLst/>
            <a:gdLst/>
            <a:ahLst/>
            <a:cxnLst/>
            <a:rect l="l" t="t" r="r" b="b"/>
            <a:pathLst>
              <a:path w="20319" h="167639">
                <a:moveTo>
                  <a:pt x="19973" y="0"/>
                </a:moveTo>
                <a:lnTo>
                  <a:pt x="0" y="0"/>
                </a:lnTo>
                <a:lnTo>
                  <a:pt x="0" y="167482"/>
                </a:lnTo>
                <a:lnTo>
                  <a:pt x="19347" y="167482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2951994" y="2339533"/>
            <a:ext cx="22225" cy="167640"/>
          </a:xfrm>
          <a:custGeom>
            <a:avLst/>
            <a:gdLst/>
            <a:ahLst/>
            <a:cxnLst/>
            <a:rect l="l" t="t" r="r" b="b"/>
            <a:pathLst>
              <a:path w="22225" h="167639">
                <a:moveTo>
                  <a:pt x="1246" y="0"/>
                </a:moveTo>
                <a:lnTo>
                  <a:pt x="21788" y="0"/>
                </a:lnTo>
                <a:lnTo>
                  <a:pt x="21788" y="167624"/>
                </a:lnTo>
                <a:lnTo>
                  <a:pt x="0" y="167624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2907825" y="2491867"/>
            <a:ext cx="44450" cy="30480"/>
          </a:xfrm>
          <a:custGeom>
            <a:avLst/>
            <a:gdLst/>
            <a:ahLst/>
            <a:cxnLst/>
            <a:rect l="l" t="t" r="r" b="b"/>
            <a:pathLst>
              <a:path w="44450" h="30480">
                <a:moveTo>
                  <a:pt x="0" y="0"/>
                </a:moveTo>
                <a:lnTo>
                  <a:pt x="44061" y="0"/>
                </a:lnTo>
                <a:lnTo>
                  <a:pt x="44061" y="30148"/>
                </a:lnTo>
                <a:lnTo>
                  <a:pt x="0" y="30148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 txBox="1"/>
          <p:nvPr/>
        </p:nvSpPr>
        <p:spPr>
          <a:xfrm>
            <a:off x="167297" y="3065797"/>
            <a:ext cx="3861435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lang="cs-CZ" sz="1000" spc="-40" dirty="0" smtClean="0">
                <a:solidFill>
                  <a:srgbClr val="707F9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Obrázek</a:t>
            </a:r>
            <a:r>
              <a:rPr sz="1000" spc="-40" dirty="0" smtClean="0">
                <a:solidFill>
                  <a:srgbClr val="707F9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sz="1000" spc="-30" dirty="0">
                <a:solidFill>
                  <a:srgbClr val="707F9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3: </a:t>
            </a:r>
            <a:r>
              <a:rPr lang="cs-CZ" sz="1000" spc="-6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Porovnání</a:t>
            </a:r>
            <a:r>
              <a:rPr sz="1000" spc="-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sz="1000" spc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(a) </a:t>
            </a:r>
            <a:r>
              <a:rPr lang="cs-CZ" sz="1000" spc="-4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redundance prvků</a:t>
            </a:r>
            <a:r>
              <a:rPr sz="1000" spc="1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(b</a:t>
            </a:r>
            <a:r>
              <a:rPr sz="1000" spc="15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</a:t>
            </a:r>
            <a:r>
              <a:rPr lang="cs-CZ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celková redundance</a:t>
            </a:r>
            <a:r>
              <a:rPr sz="1000" spc="-55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6" name="object 16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168" name="object 16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2712085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-50" dirty="0" smtClean="0"/>
              <a:t>Redundance prvků systému</a:t>
            </a:r>
            <a:endParaRPr spc="-55" dirty="0"/>
          </a:p>
        </p:txBody>
      </p:sp>
      <p:sp>
        <p:nvSpPr>
          <p:cNvPr id="3" name="object 3"/>
          <p:cNvSpPr/>
          <p:nvPr/>
        </p:nvSpPr>
        <p:spPr>
          <a:xfrm>
            <a:off x="182257" y="452882"/>
            <a:ext cx="65265" cy="6526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72033" y="642683"/>
            <a:ext cx="52590" cy="525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72033" y="794512"/>
            <a:ext cx="52590" cy="525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72033" y="1085519"/>
            <a:ext cx="52590" cy="525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49122" y="1250010"/>
            <a:ext cx="52590" cy="5259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82257" y="344347"/>
            <a:ext cx="4214419" cy="1183016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90488" marR="118745" indent="-90488">
              <a:lnSpc>
                <a:spcPct val="100000"/>
              </a:lnSpc>
              <a:spcBef>
                <a:spcPts val="285"/>
              </a:spcBef>
              <a:buFont typeface="Arial" panose="020B0604020202020204" pitchFamily="34" charset="0"/>
              <a:buChar char="•"/>
            </a:pP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Porovnání redundance 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prvků a celkové redundance v </a:t>
            </a:r>
            <a:r>
              <a:rPr lang="cs-CZ" sz="105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systému </a:t>
            </a:r>
            <a:r>
              <a:rPr lang="cs-CZ" sz="105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cs-CZ" sz="105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z </a:t>
            </a:r>
            <a:r>
              <a:rPr lang="cs-CZ" sz="105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</a:p>
          <a:p>
            <a:pPr marL="171450" marR="118745" indent="-80963">
              <a:lnSpc>
                <a:spcPct val="100000"/>
              </a:lnSpc>
              <a:spcBef>
                <a:spcPts val="285"/>
              </a:spcBef>
              <a:buFont typeface="Arial" panose="020B0604020202020204" pitchFamily="34" charset="0"/>
              <a:buChar char="•"/>
            </a:pP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</a:t>
            </a:r>
            <a:r>
              <a:rPr lang="cs-CZ" sz="9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 = n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 jedná o sériový spolehlivostní model a 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platí předchozí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výsledek</a:t>
            </a:r>
          </a:p>
          <a:p>
            <a:pPr marL="171450" marR="118745" indent="-80963">
              <a:lnSpc>
                <a:spcPct val="100000"/>
              </a:lnSpc>
              <a:spcBef>
                <a:spcPts val="285"/>
              </a:spcBef>
              <a:buFont typeface="Arial" panose="020B0604020202020204" pitchFamily="34" charset="0"/>
              <a:buChar char="•"/>
            </a:pP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 </a:t>
            </a:r>
            <a:r>
              <a:rPr lang="cs-CZ" sz="9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 = 1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 struktura redukuje na n paralelních prvků a redundance komponent a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celková redundance jsou identické</a:t>
            </a:r>
          </a:p>
          <a:p>
            <a:pPr marL="171450" marR="118745" indent="-80963">
              <a:lnSpc>
                <a:spcPct val="100000"/>
              </a:lnSpc>
              <a:spcBef>
                <a:spcPts val="285"/>
              </a:spcBef>
              <a:buFont typeface="Arial" panose="020B0604020202020204" pitchFamily="34" charset="0"/>
              <a:buChar char="•"/>
            </a:pP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 </a:t>
            </a:r>
            <a:r>
              <a:rPr lang="cs-CZ" sz="9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≤ r &lt;n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je redundance komponent opět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lepší</a:t>
            </a:r>
          </a:p>
          <a:p>
            <a:pPr marL="265113" marR="118745" indent="-80963">
              <a:lnSpc>
                <a:spcPct val="100000"/>
              </a:lnSpc>
              <a:spcBef>
                <a:spcPts val="285"/>
              </a:spcBef>
              <a:buFont typeface="Arial" panose="020B0604020202020204" pitchFamily="34" charset="0"/>
              <a:buChar char="•"/>
            </a:pP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 </a:t>
            </a:r>
            <a:r>
              <a:rPr lang="cs-CZ" sz="9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lze </a:t>
            </a:r>
            <a:r>
              <a:rPr lang="cs-CZ" sz="9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doložit součtem spolehlivosti všech možných sad cest</a:t>
            </a:r>
            <a:endParaRPr sz="9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5300" y="0"/>
            <a:ext cx="2712085" cy="232756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lang="cs-CZ" spc="-50" dirty="0" smtClean="0"/>
              <a:t>Redundance prvků systému</a:t>
            </a:r>
            <a:endParaRPr spc="-55" dirty="0"/>
          </a:p>
        </p:txBody>
      </p:sp>
      <p:sp>
        <p:nvSpPr>
          <p:cNvPr id="3" name="object 3"/>
          <p:cNvSpPr/>
          <p:nvPr/>
        </p:nvSpPr>
        <p:spPr>
          <a:xfrm>
            <a:off x="1550420" y="1083833"/>
            <a:ext cx="27305" cy="0"/>
          </a:xfrm>
          <a:custGeom>
            <a:avLst/>
            <a:gdLst/>
            <a:ahLst/>
            <a:cxnLst/>
            <a:rect l="l" t="t" r="r" b="b"/>
            <a:pathLst>
              <a:path w="27305">
                <a:moveTo>
                  <a:pt x="27036" y="0"/>
                </a:moveTo>
                <a:lnTo>
                  <a:pt x="0" y="0"/>
                </a:lnTo>
              </a:path>
            </a:pathLst>
          </a:custGeom>
          <a:ln w="3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50420" y="2425782"/>
            <a:ext cx="27305" cy="0"/>
          </a:xfrm>
          <a:custGeom>
            <a:avLst/>
            <a:gdLst/>
            <a:ahLst/>
            <a:cxnLst/>
            <a:rect l="l" t="t" r="r" b="b"/>
            <a:pathLst>
              <a:path w="27305">
                <a:moveTo>
                  <a:pt x="27036" y="0"/>
                </a:moveTo>
                <a:lnTo>
                  <a:pt x="0" y="0"/>
                </a:lnTo>
              </a:path>
            </a:pathLst>
          </a:custGeom>
          <a:ln w="3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50420" y="914852"/>
            <a:ext cx="27305" cy="0"/>
          </a:xfrm>
          <a:custGeom>
            <a:avLst/>
            <a:gdLst/>
            <a:ahLst/>
            <a:cxnLst/>
            <a:rect l="l" t="t" r="r" b="b"/>
            <a:pathLst>
              <a:path w="27305">
                <a:moveTo>
                  <a:pt x="27036" y="0"/>
                </a:moveTo>
                <a:lnTo>
                  <a:pt x="0" y="0"/>
                </a:lnTo>
              </a:path>
            </a:pathLst>
          </a:custGeom>
          <a:ln w="3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50420" y="2256801"/>
            <a:ext cx="27305" cy="0"/>
          </a:xfrm>
          <a:custGeom>
            <a:avLst/>
            <a:gdLst/>
            <a:ahLst/>
            <a:cxnLst/>
            <a:rect l="l" t="t" r="r" b="b"/>
            <a:pathLst>
              <a:path w="27305">
                <a:moveTo>
                  <a:pt x="27036" y="0"/>
                </a:moveTo>
                <a:lnTo>
                  <a:pt x="0" y="0"/>
                </a:lnTo>
              </a:path>
            </a:pathLst>
          </a:custGeom>
          <a:ln w="3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50420" y="745871"/>
            <a:ext cx="27305" cy="0"/>
          </a:xfrm>
          <a:custGeom>
            <a:avLst/>
            <a:gdLst/>
            <a:ahLst/>
            <a:cxnLst/>
            <a:rect l="l" t="t" r="r" b="b"/>
            <a:pathLst>
              <a:path w="27305">
                <a:moveTo>
                  <a:pt x="27036" y="0"/>
                </a:moveTo>
                <a:lnTo>
                  <a:pt x="0" y="0"/>
                </a:lnTo>
              </a:path>
            </a:pathLst>
          </a:custGeom>
          <a:ln w="3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50420" y="2087820"/>
            <a:ext cx="27305" cy="0"/>
          </a:xfrm>
          <a:custGeom>
            <a:avLst/>
            <a:gdLst/>
            <a:ahLst/>
            <a:cxnLst/>
            <a:rect l="l" t="t" r="r" b="b"/>
            <a:pathLst>
              <a:path w="27305">
                <a:moveTo>
                  <a:pt x="27036" y="0"/>
                </a:moveTo>
                <a:lnTo>
                  <a:pt x="0" y="0"/>
                </a:lnTo>
              </a:path>
            </a:pathLst>
          </a:custGeom>
          <a:ln w="3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50420" y="576889"/>
            <a:ext cx="27305" cy="0"/>
          </a:xfrm>
          <a:custGeom>
            <a:avLst/>
            <a:gdLst/>
            <a:ahLst/>
            <a:cxnLst/>
            <a:rect l="l" t="t" r="r" b="b"/>
            <a:pathLst>
              <a:path w="27305">
                <a:moveTo>
                  <a:pt x="27036" y="0"/>
                </a:moveTo>
                <a:lnTo>
                  <a:pt x="0" y="0"/>
                </a:lnTo>
              </a:path>
            </a:pathLst>
          </a:custGeom>
          <a:ln w="3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550420" y="1918839"/>
            <a:ext cx="27305" cy="0"/>
          </a:xfrm>
          <a:custGeom>
            <a:avLst/>
            <a:gdLst/>
            <a:ahLst/>
            <a:cxnLst/>
            <a:rect l="l" t="t" r="r" b="b"/>
            <a:pathLst>
              <a:path w="27305">
                <a:moveTo>
                  <a:pt x="27036" y="0"/>
                </a:moveTo>
                <a:lnTo>
                  <a:pt x="0" y="0"/>
                </a:lnTo>
              </a:path>
            </a:pathLst>
          </a:custGeom>
          <a:ln w="3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888749" y="1225326"/>
            <a:ext cx="0" cy="27305"/>
          </a:xfrm>
          <a:custGeom>
            <a:avLst/>
            <a:gdLst/>
            <a:ahLst/>
            <a:cxnLst/>
            <a:rect l="l" t="t" r="r" b="b"/>
            <a:pathLst>
              <a:path h="27305">
                <a:moveTo>
                  <a:pt x="0" y="27036"/>
                </a:moveTo>
                <a:lnTo>
                  <a:pt x="0" y="0"/>
                </a:lnTo>
              </a:path>
            </a:pathLst>
          </a:custGeom>
          <a:ln w="3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888749" y="2567276"/>
            <a:ext cx="0" cy="27305"/>
          </a:xfrm>
          <a:custGeom>
            <a:avLst/>
            <a:gdLst/>
            <a:ahLst/>
            <a:cxnLst/>
            <a:rect l="l" t="t" r="r" b="b"/>
            <a:pathLst>
              <a:path h="27305">
                <a:moveTo>
                  <a:pt x="0" y="27036"/>
                </a:moveTo>
                <a:lnTo>
                  <a:pt x="0" y="0"/>
                </a:lnTo>
              </a:path>
            </a:pathLst>
          </a:custGeom>
          <a:ln w="3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226711" y="1225326"/>
            <a:ext cx="0" cy="27305"/>
          </a:xfrm>
          <a:custGeom>
            <a:avLst/>
            <a:gdLst/>
            <a:ahLst/>
            <a:cxnLst/>
            <a:rect l="l" t="t" r="r" b="b"/>
            <a:pathLst>
              <a:path h="27305">
                <a:moveTo>
                  <a:pt x="0" y="27036"/>
                </a:moveTo>
                <a:lnTo>
                  <a:pt x="0" y="0"/>
                </a:lnTo>
              </a:path>
            </a:pathLst>
          </a:custGeom>
          <a:ln w="3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226711" y="2567276"/>
            <a:ext cx="0" cy="27305"/>
          </a:xfrm>
          <a:custGeom>
            <a:avLst/>
            <a:gdLst/>
            <a:ahLst/>
            <a:cxnLst/>
            <a:rect l="l" t="t" r="r" b="b"/>
            <a:pathLst>
              <a:path h="27305">
                <a:moveTo>
                  <a:pt x="0" y="27036"/>
                </a:moveTo>
                <a:lnTo>
                  <a:pt x="0" y="0"/>
                </a:lnTo>
              </a:path>
            </a:pathLst>
          </a:custGeom>
          <a:ln w="3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564673" y="1225326"/>
            <a:ext cx="0" cy="27305"/>
          </a:xfrm>
          <a:custGeom>
            <a:avLst/>
            <a:gdLst/>
            <a:ahLst/>
            <a:cxnLst/>
            <a:rect l="l" t="t" r="r" b="b"/>
            <a:pathLst>
              <a:path h="27305">
                <a:moveTo>
                  <a:pt x="0" y="27036"/>
                </a:moveTo>
                <a:lnTo>
                  <a:pt x="0" y="0"/>
                </a:lnTo>
              </a:path>
            </a:pathLst>
          </a:custGeom>
          <a:ln w="3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564673" y="2567276"/>
            <a:ext cx="0" cy="27305"/>
          </a:xfrm>
          <a:custGeom>
            <a:avLst/>
            <a:gdLst/>
            <a:ahLst/>
            <a:cxnLst/>
            <a:rect l="l" t="t" r="r" b="b"/>
            <a:pathLst>
              <a:path h="27305">
                <a:moveTo>
                  <a:pt x="0" y="27036"/>
                </a:moveTo>
                <a:lnTo>
                  <a:pt x="0" y="0"/>
                </a:lnTo>
              </a:path>
            </a:pathLst>
          </a:custGeom>
          <a:ln w="3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902635" y="1225326"/>
            <a:ext cx="0" cy="27305"/>
          </a:xfrm>
          <a:custGeom>
            <a:avLst/>
            <a:gdLst/>
            <a:ahLst/>
            <a:cxnLst/>
            <a:rect l="l" t="t" r="r" b="b"/>
            <a:pathLst>
              <a:path h="27305">
                <a:moveTo>
                  <a:pt x="0" y="27036"/>
                </a:moveTo>
                <a:lnTo>
                  <a:pt x="0" y="0"/>
                </a:lnTo>
              </a:path>
            </a:pathLst>
          </a:custGeom>
          <a:ln w="3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902635" y="2567276"/>
            <a:ext cx="0" cy="27305"/>
          </a:xfrm>
          <a:custGeom>
            <a:avLst/>
            <a:gdLst/>
            <a:ahLst/>
            <a:cxnLst/>
            <a:rect l="l" t="t" r="r" b="b"/>
            <a:pathLst>
              <a:path h="27305">
                <a:moveTo>
                  <a:pt x="0" y="27036"/>
                </a:moveTo>
                <a:lnTo>
                  <a:pt x="0" y="0"/>
                </a:lnTo>
              </a:path>
            </a:pathLst>
          </a:custGeom>
          <a:ln w="3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240591" y="1225326"/>
            <a:ext cx="0" cy="27305"/>
          </a:xfrm>
          <a:custGeom>
            <a:avLst/>
            <a:gdLst/>
            <a:ahLst/>
            <a:cxnLst/>
            <a:rect l="l" t="t" r="r" b="b"/>
            <a:pathLst>
              <a:path h="27305">
                <a:moveTo>
                  <a:pt x="0" y="27036"/>
                </a:moveTo>
                <a:lnTo>
                  <a:pt x="0" y="0"/>
                </a:lnTo>
              </a:path>
            </a:pathLst>
          </a:custGeom>
          <a:ln w="3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240591" y="2567276"/>
            <a:ext cx="0" cy="27305"/>
          </a:xfrm>
          <a:custGeom>
            <a:avLst/>
            <a:gdLst/>
            <a:ahLst/>
            <a:cxnLst/>
            <a:rect l="l" t="t" r="r" b="b"/>
            <a:pathLst>
              <a:path h="27305">
                <a:moveTo>
                  <a:pt x="0" y="27036"/>
                </a:moveTo>
                <a:lnTo>
                  <a:pt x="0" y="0"/>
                </a:lnTo>
              </a:path>
            </a:pathLst>
          </a:custGeom>
          <a:ln w="3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550948" y="405620"/>
            <a:ext cx="1691005" cy="847725"/>
          </a:xfrm>
          <a:custGeom>
            <a:avLst/>
            <a:gdLst/>
            <a:ahLst/>
            <a:cxnLst/>
            <a:rect l="l" t="t" r="r" b="b"/>
            <a:pathLst>
              <a:path w="1691005" h="847725">
                <a:moveTo>
                  <a:pt x="1690416" y="847186"/>
                </a:moveTo>
                <a:lnTo>
                  <a:pt x="0" y="847186"/>
                </a:lnTo>
                <a:lnTo>
                  <a:pt x="0" y="0"/>
                </a:lnTo>
              </a:path>
            </a:pathLst>
          </a:custGeom>
          <a:ln w="3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550948" y="1747570"/>
            <a:ext cx="1691005" cy="847725"/>
          </a:xfrm>
          <a:custGeom>
            <a:avLst/>
            <a:gdLst/>
            <a:ahLst/>
            <a:cxnLst/>
            <a:rect l="l" t="t" r="r" b="b"/>
            <a:pathLst>
              <a:path w="1691005" h="847725">
                <a:moveTo>
                  <a:pt x="1690416" y="847186"/>
                </a:moveTo>
                <a:lnTo>
                  <a:pt x="0" y="847186"/>
                </a:lnTo>
                <a:lnTo>
                  <a:pt x="0" y="0"/>
                </a:lnTo>
              </a:path>
            </a:pathLst>
          </a:custGeom>
          <a:ln w="352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496444" y="1247911"/>
            <a:ext cx="10922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5" dirty="0">
                <a:latin typeface="Times New Roman"/>
                <a:cs typeface="Times New Roman"/>
              </a:rPr>
              <a:t>1.0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496444" y="2589862"/>
            <a:ext cx="10922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5" dirty="0">
                <a:latin typeface="Times New Roman"/>
                <a:cs typeface="Times New Roman"/>
              </a:rPr>
              <a:t>1.0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34403" y="1247911"/>
            <a:ext cx="10922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5" dirty="0">
                <a:latin typeface="Times New Roman"/>
                <a:cs typeface="Times New Roman"/>
              </a:rPr>
              <a:t>0.8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834403" y="2589862"/>
            <a:ext cx="10922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5" dirty="0">
                <a:latin typeface="Times New Roman"/>
                <a:cs typeface="Times New Roman"/>
              </a:rPr>
              <a:t>0.8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848287" y="1247917"/>
            <a:ext cx="10922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5" dirty="0">
                <a:latin typeface="Times New Roman"/>
                <a:cs typeface="Times New Roman"/>
              </a:rPr>
              <a:t>0.2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848287" y="2589869"/>
            <a:ext cx="109220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5" dirty="0">
                <a:latin typeface="Times New Roman"/>
                <a:cs typeface="Times New Roman"/>
              </a:rPr>
              <a:t>0.2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211329" y="1247917"/>
            <a:ext cx="59055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5" dirty="0">
                <a:latin typeface="Times New Roman"/>
                <a:cs typeface="Times New Roman"/>
              </a:rPr>
              <a:t>0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211329" y="2589869"/>
            <a:ext cx="59055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5" dirty="0">
                <a:latin typeface="Times New Roman"/>
                <a:cs typeface="Times New Roman"/>
              </a:rPr>
              <a:t>0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481602" y="1193171"/>
            <a:ext cx="59055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5" dirty="0">
                <a:latin typeface="Times New Roman"/>
                <a:cs typeface="Times New Roman"/>
              </a:rPr>
              <a:t>0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481602" y="2535123"/>
            <a:ext cx="59055" cy="1060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5" dirty="0">
                <a:latin typeface="Times New Roman"/>
                <a:cs typeface="Times New Roman"/>
              </a:rPr>
              <a:t>0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431438" y="348273"/>
            <a:ext cx="109220" cy="7816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5" dirty="0">
                <a:latin typeface="Times New Roman"/>
                <a:cs typeface="Times New Roman"/>
              </a:rPr>
              <a:t>1.0</a:t>
            </a: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500" spc="5" dirty="0">
                <a:latin typeface="Times New Roman"/>
                <a:cs typeface="Times New Roman"/>
              </a:rPr>
              <a:t>0.8</a:t>
            </a: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500" spc="5" dirty="0">
                <a:latin typeface="Times New Roman"/>
                <a:cs typeface="Times New Roman"/>
              </a:rPr>
              <a:t>0.6</a:t>
            </a: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500" spc="5" dirty="0">
                <a:latin typeface="Times New Roman"/>
                <a:cs typeface="Times New Roman"/>
              </a:rPr>
              <a:t>0.4</a:t>
            </a: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500" spc="5" dirty="0">
                <a:latin typeface="Times New Roman"/>
                <a:cs typeface="Times New Roman"/>
              </a:rPr>
              <a:t>0.2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431438" y="1690225"/>
            <a:ext cx="109220" cy="78168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500" spc="5" dirty="0">
                <a:latin typeface="Times New Roman"/>
                <a:cs typeface="Times New Roman"/>
              </a:rPr>
              <a:t>1.0</a:t>
            </a: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500" spc="5" dirty="0">
                <a:latin typeface="Times New Roman"/>
                <a:cs typeface="Times New Roman"/>
              </a:rPr>
              <a:t>0.8</a:t>
            </a: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500" spc="5" dirty="0">
                <a:latin typeface="Times New Roman"/>
                <a:cs typeface="Times New Roman"/>
              </a:rPr>
              <a:t>0.6</a:t>
            </a: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500" spc="5" dirty="0">
                <a:latin typeface="Times New Roman"/>
                <a:cs typeface="Times New Roman"/>
              </a:rPr>
              <a:t>0.4</a:t>
            </a:r>
            <a:endParaRPr sz="5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500" spc="5" dirty="0">
                <a:latin typeface="Times New Roman"/>
                <a:cs typeface="Times New Roman"/>
              </a:rPr>
              <a:t>0.2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018465" y="1240667"/>
            <a:ext cx="750570" cy="31877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80"/>
              </a:spcBef>
              <a:tabLst>
                <a:tab pos="342265" algn="l"/>
              </a:tabLst>
            </a:pPr>
            <a:r>
              <a:rPr sz="500" spc="5" dirty="0">
                <a:latin typeface="Times New Roman"/>
                <a:cs typeface="Times New Roman"/>
              </a:rPr>
              <a:t>0.6	0.4</a:t>
            </a:r>
            <a:endParaRPr sz="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85"/>
              </a:spcBef>
            </a:pPr>
            <a:r>
              <a:rPr sz="500" spc="5" dirty="0">
                <a:latin typeface="Times New Roman"/>
                <a:cs typeface="Times New Roman"/>
              </a:rPr>
              <a:t>Component probability</a:t>
            </a:r>
            <a:r>
              <a:rPr sz="500" spc="-45" dirty="0">
                <a:latin typeface="Times New Roman"/>
                <a:cs typeface="Times New Roman"/>
              </a:rPr>
              <a:t> </a:t>
            </a:r>
            <a:r>
              <a:rPr sz="500" spc="0" dirty="0">
                <a:latin typeface="Times New Roman"/>
                <a:cs typeface="Times New Roman"/>
              </a:rPr>
              <a:t>(</a:t>
            </a:r>
            <a:r>
              <a:rPr sz="500" i="1" spc="0" dirty="0">
                <a:latin typeface="Times New Roman"/>
                <a:cs typeface="Times New Roman"/>
              </a:rPr>
              <a:t>R</a:t>
            </a:r>
            <a:r>
              <a:rPr sz="500" spc="0" dirty="0">
                <a:latin typeface="Times New Roman"/>
                <a:cs typeface="Times New Roman"/>
              </a:rPr>
              <a:t>)</a:t>
            </a:r>
            <a:endParaRPr sz="500">
              <a:latin typeface="Times New Roman"/>
              <a:cs typeface="Times New Roman"/>
            </a:endParaRPr>
          </a:p>
          <a:p>
            <a:pPr marL="10795" algn="ctr">
              <a:lnSpc>
                <a:spcPct val="100000"/>
              </a:lnSpc>
              <a:spcBef>
                <a:spcPts val="325"/>
              </a:spcBef>
            </a:pPr>
            <a:r>
              <a:rPr sz="500" spc="0" dirty="0">
                <a:latin typeface="Times New Roman"/>
                <a:cs typeface="Times New Roman"/>
              </a:rPr>
              <a:t>(a)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018465" y="2585120"/>
            <a:ext cx="750570" cy="31623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65"/>
              </a:spcBef>
              <a:tabLst>
                <a:tab pos="342265" algn="l"/>
              </a:tabLst>
            </a:pPr>
            <a:r>
              <a:rPr sz="500" spc="5" dirty="0">
                <a:latin typeface="Times New Roman"/>
                <a:cs typeface="Times New Roman"/>
              </a:rPr>
              <a:t>0.6	0.4</a:t>
            </a:r>
            <a:endParaRPr sz="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0"/>
              </a:spcBef>
            </a:pPr>
            <a:r>
              <a:rPr sz="500" spc="5" dirty="0">
                <a:latin typeface="Times New Roman"/>
                <a:cs typeface="Times New Roman"/>
              </a:rPr>
              <a:t>Component probability</a:t>
            </a:r>
            <a:r>
              <a:rPr sz="500" spc="-45" dirty="0">
                <a:latin typeface="Times New Roman"/>
                <a:cs typeface="Times New Roman"/>
              </a:rPr>
              <a:t> </a:t>
            </a:r>
            <a:r>
              <a:rPr sz="500" spc="0" dirty="0">
                <a:latin typeface="Times New Roman"/>
                <a:cs typeface="Times New Roman"/>
              </a:rPr>
              <a:t>(</a:t>
            </a:r>
            <a:r>
              <a:rPr sz="500" i="1" spc="0" dirty="0">
                <a:latin typeface="Times New Roman"/>
                <a:cs typeface="Times New Roman"/>
              </a:rPr>
              <a:t>R</a:t>
            </a:r>
            <a:r>
              <a:rPr sz="500" spc="0" dirty="0">
                <a:latin typeface="Times New Roman"/>
                <a:cs typeface="Times New Roman"/>
              </a:rPr>
              <a:t>)</a:t>
            </a:r>
            <a:endParaRPr sz="500">
              <a:latin typeface="Times New Roman"/>
              <a:cs typeface="Times New Roman"/>
            </a:endParaRPr>
          </a:p>
          <a:p>
            <a:pPr marL="14604" algn="ctr">
              <a:lnSpc>
                <a:spcPct val="100000"/>
              </a:lnSpc>
              <a:spcBef>
                <a:spcPts val="345"/>
              </a:spcBef>
            </a:pPr>
            <a:r>
              <a:rPr sz="500" spc="5" dirty="0">
                <a:latin typeface="Times New Roman"/>
                <a:cs typeface="Times New Roman"/>
              </a:rPr>
              <a:t>(b)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324052" y="629401"/>
            <a:ext cx="100330" cy="499745"/>
          </a:xfrm>
          <a:prstGeom prst="rect">
            <a:avLst/>
          </a:prstGeom>
        </p:spPr>
        <p:txBody>
          <a:bodyPr vert="vert270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500" dirty="0">
                <a:latin typeface="Times New Roman"/>
                <a:cs typeface="Times New Roman"/>
              </a:rPr>
              <a:t>System</a:t>
            </a:r>
            <a:r>
              <a:rPr sz="500" spc="0" dirty="0">
                <a:latin typeface="Times New Roman"/>
                <a:cs typeface="Times New Roman"/>
              </a:rPr>
              <a:t> </a:t>
            </a:r>
            <a:r>
              <a:rPr sz="500" dirty="0">
                <a:latin typeface="Times New Roman"/>
                <a:cs typeface="Times New Roman"/>
              </a:rPr>
              <a:t>reliability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324056" y="1971353"/>
            <a:ext cx="100330" cy="499745"/>
          </a:xfrm>
          <a:prstGeom prst="rect">
            <a:avLst/>
          </a:prstGeom>
        </p:spPr>
        <p:txBody>
          <a:bodyPr vert="vert270" wrap="square" lIns="0" tIns="88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500" dirty="0">
                <a:latin typeface="Times New Roman"/>
                <a:cs typeface="Times New Roman"/>
              </a:rPr>
              <a:t>System</a:t>
            </a:r>
            <a:r>
              <a:rPr sz="500" spc="0" dirty="0">
                <a:latin typeface="Times New Roman"/>
                <a:cs typeface="Times New Roman"/>
              </a:rPr>
              <a:t> </a:t>
            </a:r>
            <a:r>
              <a:rPr sz="500" dirty="0">
                <a:latin typeface="Times New Roman"/>
                <a:cs typeface="Times New Roman"/>
              </a:rPr>
              <a:t>reliability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1550899" y="405620"/>
            <a:ext cx="1691005" cy="845819"/>
          </a:xfrm>
          <a:custGeom>
            <a:avLst/>
            <a:gdLst/>
            <a:ahLst/>
            <a:cxnLst/>
            <a:rect l="l" t="t" r="r" b="b"/>
            <a:pathLst>
              <a:path w="1691005" h="845819">
                <a:moveTo>
                  <a:pt x="0" y="0"/>
                </a:moveTo>
                <a:lnTo>
                  <a:pt x="83667" y="617"/>
                </a:lnTo>
                <a:lnTo>
                  <a:pt x="163696" y="2443"/>
                </a:lnTo>
                <a:lnTo>
                  <a:pt x="240180" y="5440"/>
                </a:lnTo>
                <a:lnTo>
                  <a:pt x="313214" y="9571"/>
                </a:lnTo>
                <a:lnTo>
                  <a:pt x="382892" y="14796"/>
                </a:lnTo>
                <a:lnTo>
                  <a:pt x="449307" y="21079"/>
                </a:lnTo>
                <a:lnTo>
                  <a:pt x="512555" y="28382"/>
                </a:lnTo>
                <a:lnTo>
                  <a:pt x="572729" y="36666"/>
                </a:lnTo>
                <a:lnTo>
                  <a:pt x="629922" y="45893"/>
                </a:lnTo>
                <a:lnTo>
                  <a:pt x="684230" y="56027"/>
                </a:lnTo>
                <a:lnTo>
                  <a:pt x="735747" y="67028"/>
                </a:lnTo>
                <a:lnTo>
                  <a:pt x="784565" y="78859"/>
                </a:lnTo>
                <a:lnTo>
                  <a:pt x="830781" y="91481"/>
                </a:lnTo>
                <a:lnTo>
                  <a:pt x="874487" y="104858"/>
                </a:lnTo>
                <a:lnTo>
                  <a:pt x="915777" y="118951"/>
                </a:lnTo>
                <a:lnTo>
                  <a:pt x="954747" y="133722"/>
                </a:lnTo>
                <a:lnTo>
                  <a:pt x="991490" y="149134"/>
                </a:lnTo>
                <a:lnTo>
                  <a:pt x="1026099" y="165147"/>
                </a:lnTo>
                <a:lnTo>
                  <a:pt x="1089296" y="198830"/>
                </a:lnTo>
                <a:lnTo>
                  <a:pt x="1145090" y="234467"/>
                </a:lnTo>
                <a:lnTo>
                  <a:pt x="1194235" y="271755"/>
                </a:lnTo>
                <a:lnTo>
                  <a:pt x="1237482" y="310390"/>
                </a:lnTo>
                <a:lnTo>
                  <a:pt x="1275585" y="350070"/>
                </a:lnTo>
                <a:lnTo>
                  <a:pt x="1309297" y="390491"/>
                </a:lnTo>
                <a:lnTo>
                  <a:pt x="1339371" y="431350"/>
                </a:lnTo>
                <a:lnTo>
                  <a:pt x="1366558" y="472342"/>
                </a:lnTo>
                <a:lnTo>
                  <a:pt x="1391613" y="513166"/>
                </a:lnTo>
                <a:lnTo>
                  <a:pt x="1415287" y="553518"/>
                </a:lnTo>
                <a:lnTo>
                  <a:pt x="1426842" y="573421"/>
                </a:lnTo>
                <a:lnTo>
                  <a:pt x="1438335" y="593093"/>
                </a:lnTo>
                <a:lnTo>
                  <a:pt x="1461507" y="631590"/>
                </a:lnTo>
                <a:lnTo>
                  <a:pt x="1485558" y="668704"/>
                </a:lnTo>
                <a:lnTo>
                  <a:pt x="1511240" y="704132"/>
                </a:lnTo>
                <a:lnTo>
                  <a:pt x="1539306" y="737571"/>
                </a:lnTo>
                <a:lnTo>
                  <a:pt x="1570509" y="768718"/>
                </a:lnTo>
                <a:lnTo>
                  <a:pt x="1605601" y="797269"/>
                </a:lnTo>
                <a:lnTo>
                  <a:pt x="1645336" y="822921"/>
                </a:lnTo>
                <a:lnTo>
                  <a:pt x="1667179" y="834564"/>
                </a:lnTo>
                <a:lnTo>
                  <a:pt x="1690466" y="845370"/>
                </a:lnTo>
              </a:path>
            </a:pathLst>
          </a:custGeom>
          <a:ln w="70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550899" y="405620"/>
            <a:ext cx="1691005" cy="845819"/>
          </a:xfrm>
          <a:custGeom>
            <a:avLst/>
            <a:gdLst/>
            <a:ahLst/>
            <a:cxnLst/>
            <a:rect l="l" t="t" r="r" b="b"/>
            <a:pathLst>
              <a:path w="1691005" h="845819">
                <a:moveTo>
                  <a:pt x="0" y="0"/>
                </a:moveTo>
                <a:lnTo>
                  <a:pt x="78560" y="764"/>
                </a:lnTo>
                <a:lnTo>
                  <a:pt x="153717" y="3020"/>
                </a:lnTo>
                <a:lnTo>
                  <a:pt x="225568" y="6717"/>
                </a:lnTo>
                <a:lnTo>
                  <a:pt x="294207" y="11799"/>
                </a:lnTo>
                <a:lnTo>
                  <a:pt x="359731" y="18216"/>
                </a:lnTo>
                <a:lnTo>
                  <a:pt x="422236" y="25912"/>
                </a:lnTo>
                <a:lnTo>
                  <a:pt x="481816" y="34836"/>
                </a:lnTo>
                <a:lnTo>
                  <a:pt x="538569" y="44933"/>
                </a:lnTo>
                <a:lnTo>
                  <a:pt x="592590" y="56152"/>
                </a:lnTo>
                <a:lnTo>
                  <a:pt x="643974" y="68438"/>
                </a:lnTo>
                <a:lnTo>
                  <a:pt x="692818" y="81739"/>
                </a:lnTo>
                <a:lnTo>
                  <a:pt x="739217" y="96002"/>
                </a:lnTo>
                <a:lnTo>
                  <a:pt x="783268" y="111173"/>
                </a:lnTo>
                <a:lnTo>
                  <a:pt x="825065" y="127200"/>
                </a:lnTo>
                <a:lnTo>
                  <a:pt x="864705" y="144029"/>
                </a:lnTo>
                <a:lnTo>
                  <a:pt x="902284" y="161607"/>
                </a:lnTo>
                <a:lnTo>
                  <a:pt x="937896" y="179881"/>
                </a:lnTo>
                <a:lnTo>
                  <a:pt x="971640" y="198798"/>
                </a:lnTo>
                <a:lnTo>
                  <a:pt x="1033900" y="238349"/>
                </a:lnTo>
                <a:lnTo>
                  <a:pt x="1089830" y="279835"/>
                </a:lnTo>
                <a:lnTo>
                  <a:pt x="1140198" y="322830"/>
                </a:lnTo>
                <a:lnTo>
                  <a:pt x="1185769" y="366910"/>
                </a:lnTo>
                <a:lnTo>
                  <a:pt x="1227310" y="411651"/>
                </a:lnTo>
                <a:lnTo>
                  <a:pt x="1265588" y="456626"/>
                </a:lnTo>
                <a:lnTo>
                  <a:pt x="1301368" y="501412"/>
                </a:lnTo>
                <a:lnTo>
                  <a:pt x="1335418" y="545583"/>
                </a:lnTo>
                <a:lnTo>
                  <a:pt x="1352034" y="567305"/>
                </a:lnTo>
                <a:lnTo>
                  <a:pt x="1368504" y="588715"/>
                </a:lnTo>
                <a:lnTo>
                  <a:pt x="1401393" y="630383"/>
                </a:lnTo>
                <a:lnTo>
                  <a:pt x="1434850" y="670161"/>
                </a:lnTo>
                <a:lnTo>
                  <a:pt x="1469643" y="707626"/>
                </a:lnTo>
                <a:lnTo>
                  <a:pt x="1506538" y="742352"/>
                </a:lnTo>
                <a:lnTo>
                  <a:pt x="1546301" y="773914"/>
                </a:lnTo>
                <a:lnTo>
                  <a:pt x="1589699" y="801887"/>
                </a:lnTo>
                <a:lnTo>
                  <a:pt x="1637498" y="825848"/>
                </a:lnTo>
                <a:lnTo>
                  <a:pt x="1663288" y="836190"/>
                </a:lnTo>
                <a:lnTo>
                  <a:pt x="1690466" y="845370"/>
                </a:lnTo>
              </a:path>
            </a:pathLst>
          </a:custGeom>
          <a:ln w="70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550899" y="405620"/>
            <a:ext cx="1691005" cy="845819"/>
          </a:xfrm>
          <a:custGeom>
            <a:avLst/>
            <a:gdLst/>
            <a:ahLst/>
            <a:cxnLst/>
            <a:rect l="l" t="t" r="r" b="b"/>
            <a:pathLst>
              <a:path w="1691005" h="845819">
                <a:moveTo>
                  <a:pt x="0" y="0"/>
                </a:moveTo>
                <a:lnTo>
                  <a:pt x="62523" y="1163"/>
                </a:lnTo>
                <a:lnTo>
                  <a:pt x="122951" y="4584"/>
                </a:lnTo>
                <a:lnTo>
                  <a:pt x="181354" y="10164"/>
                </a:lnTo>
                <a:lnTo>
                  <a:pt x="237800" y="17799"/>
                </a:lnTo>
                <a:lnTo>
                  <a:pt x="292360" y="27388"/>
                </a:lnTo>
                <a:lnTo>
                  <a:pt x="345103" y="38831"/>
                </a:lnTo>
                <a:lnTo>
                  <a:pt x="396099" y="52026"/>
                </a:lnTo>
                <a:lnTo>
                  <a:pt x="445416" y="66871"/>
                </a:lnTo>
                <a:lnTo>
                  <a:pt x="493126" y="83265"/>
                </a:lnTo>
                <a:lnTo>
                  <a:pt x="539297" y="101107"/>
                </a:lnTo>
                <a:lnTo>
                  <a:pt x="583998" y="120295"/>
                </a:lnTo>
                <a:lnTo>
                  <a:pt x="627301" y="140729"/>
                </a:lnTo>
                <a:lnTo>
                  <a:pt x="669273" y="162306"/>
                </a:lnTo>
                <a:lnTo>
                  <a:pt x="709985" y="184925"/>
                </a:lnTo>
                <a:lnTo>
                  <a:pt x="749507" y="208485"/>
                </a:lnTo>
                <a:lnTo>
                  <a:pt x="787907" y="232884"/>
                </a:lnTo>
                <a:lnTo>
                  <a:pt x="825256" y="258022"/>
                </a:lnTo>
                <a:lnTo>
                  <a:pt x="861622" y="283797"/>
                </a:lnTo>
                <a:lnTo>
                  <a:pt x="897077" y="310107"/>
                </a:lnTo>
                <a:lnTo>
                  <a:pt x="931689" y="336851"/>
                </a:lnTo>
                <a:lnTo>
                  <a:pt x="965527" y="363928"/>
                </a:lnTo>
                <a:lnTo>
                  <a:pt x="998662" y="391236"/>
                </a:lnTo>
                <a:lnTo>
                  <a:pt x="1031163" y="418674"/>
                </a:lnTo>
                <a:lnTo>
                  <a:pt x="1063100" y="446140"/>
                </a:lnTo>
                <a:lnTo>
                  <a:pt x="1094541" y="473534"/>
                </a:lnTo>
                <a:lnTo>
                  <a:pt x="1125558" y="500754"/>
                </a:lnTo>
                <a:lnTo>
                  <a:pt x="1156218" y="527698"/>
                </a:lnTo>
                <a:lnTo>
                  <a:pt x="1186593" y="554265"/>
                </a:lnTo>
                <a:lnTo>
                  <a:pt x="1216751" y="580354"/>
                </a:lnTo>
                <a:lnTo>
                  <a:pt x="1246763" y="605864"/>
                </a:lnTo>
                <a:lnTo>
                  <a:pt x="1276697" y="630692"/>
                </a:lnTo>
                <a:lnTo>
                  <a:pt x="1306623" y="654738"/>
                </a:lnTo>
                <a:lnTo>
                  <a:pt x="1366731" y="700078"/>
                </a:lnTo>
                <a:lnTo>
                  <a:pt x="1427643" y="741072"/>
                </a:lnTo>
                <a:lnTo>
                  <a:pt x="1489915" y="776909"/>
                </a:lnTo>
                <a:lnTo>
                  <a:pt x="1554106" y="806778"/>
                </a:lnTo>
                <a:lnTo>
                  <a:pt x="1620770" y="829869"/>
                </a:lnTo>
                <a:lnTo>
                  <a:pt x="1655204" y="838619"/>
                </a:lnTo>
                <a:lnTo>
                  <a:pt x="1690466" y="845370"/>
                </a:lnTo>
              </a:path>
            </a:pathLst>
          </a:custGeom>
          <a:ln w="70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 rot="1140000">
            <a:off x="2417099" y="434869"/>
            <a:ext cx="103106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5" dirty="0">
                <a:latin typeface="Times New Roman"/>
                <a:cs typeface="Times New Roman"/>
              </a:rPr>
              <a:t>Co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 rot="1500000">
            <a:off x="2568553" y="497011"/>
            <a:ext cx="96092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dirty="0">
                <a:latin typeface="Times New Roman"/>
                <a:cs typeface="Times New Roman"/>
              </a:rPr>
              <a:t>o</a:t>
            </a:r>
            <a:r>
              <a:rPr sz="500" spc="5" dirty="0">
                <a:latin typeface="Times New Roman"/>
                <a:cs typeface="Times New Roman"/>
              </a:rPr>
              <a:t>n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 rot="1740000">
            <a:off x="2628091" y="528885"/>
            <a:ext cx="93411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dirty="0">
                <a:latin typeface="Times New Roman"/>
                <a:cs typeface="Times New Roman"/>
              </a:rPr>
              <a:t>e</a:t>
            </a:r>
            <a:r>
              <a:rPr sz="500" spc="5" dirty="0">
                <a:latin typeface="Times New Roman"/>
                <a:cs typeface="Times New Roman"/>
              </a:rPr>
              <a:t>n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 rot="2040000">
            <a:off x="2682679" y="562708"/>
            <a:ext cx="88711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0" dirty="0">
                <a:latin typeface="Times New Roman"/>
                <a:cs typeface="Times New Roman"/>
              </a:rPr>
              <a:t>t r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 rot="2220000">
            <a:off x="2729550" y="599812"/>
            <a:ext cx="93411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-5" dirty="0">
                <a:latin typeface="Times New Roman"/>
                <a:cs typeface="Times New Roman"/>
              </a:rPr>
              <a:t>e</a:t>
            </a:r>
            <a:r>
              <a:rPr sz="500" spc="5" dirty="0">
                <a:latin typeface="Times New Roman"/>
                <a:cs typeface="Times New Roman"/>
              </a:rPr>
              <a:t>d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 rot="2520000">
            <a:off x="2776596" y="632493"/>
            <a:ext cx="75254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5" dirty="0">
                <a:latin typeface="Times New Roman"/>
                <a:cs typeface="Times New Roman"/>
              </a:rPr>
              <a:t>u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 rot="2700000">
            <a:off x="2802731" y="668799"/>
            <a:ext cx="96092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dirty="0">
                <a:latin typeface="Times New Roman"/>
                <a:cs typeface="Times New Roman"/>
              </a:rPr>
              <a:t>n</a:t>
            </a:r>
            <a:r>
              <a:rPr sz="500" spc="5" dirty="0">
                <a:latin typeface="Times New Roman"/>
                <a:cs typeface="Times New Roman"/>
              </a:rPr>
              <a:t>d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 rot="2880000">
            <a:off x="2846740" y="705907"/>
            <a:ext cx="74153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5" dirty="0">
                <a:latin typeface="Times New Roman"/>
                <a:cs typeface="Times New Roman"/>
              </a:rPr>
              <a:t>a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 rot="3120000">
            <a:off x="2867003" y="743352"/>
            <a:ext cx="93411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-5" dirty="0">
                <a:latin typeface="Times New Roman"/>
                <a:cs typeface="Times New Roman"/>
              </a:rPr>
              <a:t>n</a:t>
            </a:r>
            <a:r>
              <a:rPr sz="500" spc="5" dirty="0">
                <a:latin typeface="Times New Roman"/>
                <a:cs typeface="Times New Roman"/>
              </a:rPr>
              <a:t>c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 rot="3300000">
            <a:off x="2903888" y="782556"/>
            <a:ext cx="75254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5" dirty="0">
                <a:latin typeface="Times New Roman"/>
                <a:cs typeface="Times New Roman"/>
              </a:rPr>
              <a:t>y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1550899" y="1747570"/>
            <a:ext cx="1691005" cy="845819"/>
          </a:xfrm>
          <a:custGeom>
            <a:avLst/>
            <a:gdLst/>
            <a:ahLst/>
            <a:cxnLst/>
            <a:rect l="l" t="t" r="r" b="b"/>
            <a:pathLst>
              <a:path w="1691005" h="845819">
                <a:moveTo>
                  <a:pt x="0" y="0"/>
                </a:moveTo>
                <a:lnTo>
                  <a:pt x="69852" y="811"/>
                </a:lnTo>
                <a:lnTo>
                  <a:pt x="136721" y="3208"/>
                </a:lnTo>
                <a:lnTo>
                  <a:pt x="200696" y="7129"/>
                </a:lnTo>
                <a:lnTo>
                  <a:pt x="261865" y="12517"/>
                </a:lnTo>
                <a:lnTo>
                  <a:pt x="320317" y="19312"/>
                </a:lnTo>
                <a:lnTo>
                  <a:pt x="376138" y="27455"/>
                </a:lnTo>
                <a:lnTo>
                  <a:pt x="429417" y="36886"/>
                </a:lnTo>
                <a:lnTo>
                  <a:pt x="480243" y="47548"/>
                </a:lnTo>
                <a:lnTo>
                  <a:pt x="528704" y="59380"/>
                </a:lnTo>
                <a:lnTo>
                  <a:pt x="574887" y="72324"/>
                </a:lnTo>
                <a:lnTo>
                  <a:pt x="618881" y="86321"/>
                </a:lnTo>
                <a:lnTo>
                  <a:pt x="660774" y="101311"/>
                </a:lnTo>
                <a:lnTo>
                  <a:pt x="700654" y="117235"/>
                </a:lnTo>
                <a:lnTo>
                  <a:pt x="738610" y="134035"/>
                </a:lnTo>
                <a:lnTo>
                  <a:pt x="774729" y="151650"/>
                </a:lnTo>
                <a:lnTo>
                  <a:pt x="809099" y="170023"/>
                </a:lnTo>
                <a:lnTo>
                  <a:pt x="872947" y="208804"/>
                </a:lnTo>
                <a:lnTo>
                  <a:pt x="930860" y="249904"/>
                </a:lnTo>
                <a:lnTo>
                  <a:pt x="983541" y="292850"/>
                </a:lnTo>
                <a:lnTo>
                  <a:pt x="1031697" y="337170"/>
                </a:lnTo>
                <a:lnTo>
                  <a:pt x="1076033" y="382392"/>
                </a:lnTo>
                <a:lnTo>
                  <a:pt x="1117253" y="428041"/>
                </a:lnTo>
                <a:lnTo>
                  <a:pt x="1156063" y="473646"/>
                </a:lnTo>
                <a:lnTo>
                  <a:pt x="1193168" y="518735"/>
                </a:lnTo>
                <a:lnTo>
                  <a:pt x="1211301" y="540937"/>
                </a:lnTo>
                <a:lnTo>
                  <a:pt x="1229273" y="562833"/>
                </a:lnTo>
                <a:lnTo>
                  <a:pt x="1265083" y="605468"/>
                </a:lnTo>
                <a:lnTo>
                  <a:pt x="1301304" y="646168"/>
                </a:lnTo>
                <a:lnTo>
                  <a:pt x="1338640" y="684461"/>
                </a:lnTo>
                <a:lnTo>
                  <a:pt x="1377797" y="719872"/>
                </a:lnTo>
                <a:lnTo>
                  <a:pt x="1419481" y="751930"/>
                </a:lnTo>
                <a:lnTo>
                  <a:pt x="1464395" y="780161"/>
                </a:lnTo>
                <a:lnTo>
                  <a:pt x="1513245" y="804094"/>
                </a:lnTo>
                <a:lnTo>
                  <a:pt x="1566737" y="823255"/>
                </a:lnTo>
                <a:lnTo>
                  <a:pt x="1625575" y="837171"/>
                </a:lnTo>
                <a:lnTo>
                  <a:pt x="1657220" y="842015"/>
                </a:lnTo>
                <a:lnTo>
                  <a:pt x="1690466" y="845370"/>
                </a:lnTo>
              </a:path>
            </a:pathLst>
          </a:custGeom>
          <a:ln w="70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 rot="1440000">
            <a:off x="2299173" y="1812458"/>
            <a:ext cx="81727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10" dirty="0">
                <a:latin typeface="Times New Roman"/>
                <a:cs typeface="Times New Roman"/>
              </a:rPr>
              <a:t>C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 rot="1740000">
            <a:off x="2343906" y="1844122"/>
            <a:ext cx="109492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5" dirty="0">
                <a:latin typeface="Times New Roman"/>
                <a:cs typeface="Times New Roman"/>
              </a:rPr>
              <a:t>o</a:t>
            </a:r>
            <a:r>
              <a:rPr sz="500" spc="15" dirty="0">
                <a:latin typeface="Times New Roman"/>
                <a:cs typeface="Times New Roman"/>
              </a:rPr>
              <a:t>m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 rot="1860000">
            <a:off x="2412434" y="1876089"/>
            <a:ext cx="75831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5" dirty="0">
                <a:latin typeface="Times New Roman"/>
                <a:cs typeface="Times New Roman"/>
              </a:rPr>
              <a:t>p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 rot="2160000">
            <a:off x="2445269" y="1905032"/>
            <a:ext cx="95190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5" dirty="0">
                <a:latin typeface="Times New Roman"/>
                <a:cs typeface="Times New Roman"/>
              </a:rPr>
              <a:t>on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 rot="2280000">
            <a:off x="2498579" y="1945581"/>
            <a:ext cx="93411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-5" dirty="0">
                <a:latin typeface="Times New Roman"/>
                <a:cs typeface="Times New Roman"/>
              </a:rPr>
              <a:t>e</a:t>
            </a:r>
            <a:r>
              <a:rPr sz="500" spc="5" dirty="0">
                <a:latin typeface="Times New Roman"/>
                <a:cs typeface="Times New Roman"/>
              </a:rPr>
              <a:t>n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 rot="2640000">
            <a:off x="2589922" y="2027917"/>
            <a:ext cx="92535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0" dirty="0">
                <a:latin typeface="Times New Roman"/>
                <a:cs typeface="Times New Roman"/>
              </a:rPr>
              <a:t>e</a:t>
            </a:r>
            <a:r>
              <a:rPr sz="500" spc="5" dirty="0">
                <a:latin typeface="Times New Roman"/>
                <a:cs typeface="Times New Roman"/>
              </a:rPr>
              <a:t>d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 rot="2820000">
            <a:off x="2631936" y="2089047"/>
            <a:ext cx="121873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0" dirty="0">
                <a:latin typeface="Times New Roman"/>
                <a:cs typeface="Times New Roman"/>
              </a:rPr>
              <a:t>u</a:t>
            </a:r>
            <a:r>
              <a:rPr sz="500" dirty="0">
                <a:latin typeface="Times New Roman"/>
                <a:cs typeface="Times New Roman"/>
              </a:rPr>
              <a:t>n</a:t>
            </a:r>
            <a:r>
              <a:rPr sz="500" spc="5" dirty="0">
                <a:latin typeface="Times New Roman"/>
                <a:cs typeface="Times New Roman"/>
              </a:rPr>
              <a:t>d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 rot="2880000">
            <a:off x="2698925" y="2138151"/>
            <a:ext cx="74153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5" dirty="0">
                <a:latin typeface="Times New Roman"/>
                <a:cs typeface="Times New Roman"/>
              </a:rPr>
              <a:t>a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 rot="3000000">
            <a:off x="2718011" y="2186296"/>
            <a:ext cx="117151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0" dirty="0">
                <a:latin typeface="Times New Roman"/>
                <a:cs typeface="Times New Roman"/>
              </a:rPr>
              <a:t>n</a:t>
            </a:r>
            <a:r>
              <a:rPr sz="500" dirty="0">
                <a:latin typeface="Times New Roman"/>
                <a:cs typeface="Times New Roman"/>
              </a:rPr>
              <a:t>c</a:t>
            </a:r>
            <a:r>
              <a:rPr sz="500" spc="5" dirty="0">
                <a:latin typeface="Times New Roman"/>
                <a:cs typeface="Times New Roman"/>
              </a:rPr>
              <a:t>y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 txBox="1"/>
          <p:nvPr/>
        </p:nvSpPr>
        <p:spPr>
          <a:xfrm rot="1380000">
            <a:off x="2491644" y="464618"/>
            <a:ext cx="108992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15" dirty="0">
                <a:latin typeface="Times New Roman"/>
                <a:cs typeface="Times New Roman"/>
              </a:rPr>
              <a:t>m</a:t>
            </a:r>
            <a:r>
              <a:rPr sz="500" spc="5" dirty="0">
                <a:latin typeface="Times New Roman"/>
                <a:cs typeface="Times New Roman"/>
              </a:rPr>
              <a:t>p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63" name="object 63"/>
          <p:cNvSpPr txBox="1"/>
          <p:nvPr/>
        </p:nvSpPr>
        <p:spPr>
          <a:xfrm rot="1380000">
            <a:off x="2387479" y="568617"/>
            <a:ext cx="83947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10" dirty="0">
                <a:latin typeface="Times New Roman"/>
                <a:cs typeface="Times New Roman"/>
              </a:rPr>
              <a:t>U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 rot="1680000">
            <a:off x="2432615" y="591947"/>
            <a:ext cx="85489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5" dirty="0">
                <a:latin typeface="Times New Roman"/>
                <a:cs typeface="Times New Roman"/>
              </a:rPr>
              <a:t>n</a:t>
            </a:r>
            <a:r>
              <a:rPr sz="500" spc="0" dirty="0">
                <a:latin typeface="Times New Roman"/>
                <a:cs typeface="Times New Roman"/>
              </a:rPr>
              <a:t>i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 txBox="1"/>
          <p:nvPr/>
        </p:nvSpPr>
        <p:spPr>
          <a:xfrm rot="1860000">
            <a:off x="2479629" y="620327"/>
            <a:ext cx="88711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0" dirty="0">
                <a:latin typeface="Times New Roman"/>
                <a:cs typeface="Times New Roman"/>
              </a:rPr>
              <a:t>t r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66" name="object 66"/>
          <p:cNvSpPr txBox="1"/>
          <p:nvPr/>
        </p:nvSpPr>
        <p:spPr>
          <a:xfrm rot="2040000">
            <a:off x="2528831" y="654476"/>
            <a:ext cx="93411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-5" dirty="0">
                <a:latin typeface="Times New Roman"/>
                <a:cs typeface="Times New Roman"/>
              </a:rPr>
              <a:t>e</a:t>
            </a:r>
            <a:r>
              <a:rPr sz="500" spc="5" dirty="0">
                <a:latin typeface="Times New Roman"/>
                <a:cs typeface="Times New Roman"/>
              </a:rPr>
              <a:t>d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67" name="object 67"/>
          <p:cNvSpPr txBox="1"/>
          <p:nvPr/>
        </p:nvSpPr>
        <p:spPr>
          <a:xfrm rot="2220000">
            <a:off x="2576830" y="684314"/>
            <a:ext cx="75831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5" dirty="0">
                <a:latin typeface="Times New Roman"/>
                <a:cs typeface="Times New Roman"/>
              </a:rPr>
              <a:t>u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 rot="2640000">
            <a:off x="2653459" y="751442"/>
            <a:ext cx="73629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5" dirty="0">
                <a:latin typeface="Times New Roman"/>
                <a:cs typeface="Times New Roman"/>
              </a:rPr>
              <a:t>a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 rot="2700000">
            <a:off x="2676942" y="784696"/>
            <a:ext cx="93411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dirty="0">
                <a:latin typeface="Times New Roman"/>
                <a:cs typeface="Times New Roman"/>
              </a:rPr>
              <a:t>n</a:t>
            </a:r>
            <a:r>
              <a:rPr sz="500" spc="5" dirty="0">
                <a:latin typeface="Times New Roman"/>
                <a:cs typeface="Times New Roman"/>
              </a:rPr>
              <a:t>c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 rot="2820000">
            <a:off x="2717848" y="820123"/>
            <a:ext cx="75831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5" dirty="0">
                <a:latin typeface="Times New Roman"/>
                <a:cs typeface="Times New Roman"/>
              </a:rPr>
              <a:t>y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1550899" y="1741690"/>
            <a:ext cx="1691005" cy="851535"/>
          </a:xfrm>
          <a:custGeom>
            <a:avLst/>
            <a:gdLst/>
            <a:ahLst/>
            <a:cxnLst/>
            <a:rect l="l" t="t" r="r" b="b"/>
            <a:pathLst>
              <a:path w="1691005" h="851535">
                <a:moveTo>
                  <a:pt x="0" y="0"/>
                </a:moveTo>
                <a:lnTo>
                  <a:pt x="56580" y="2169"/>
                </a:lnTo>
                <a:lnTo>
                  <a:pt x="111006" y="6365"/>
                </a:lnTo>
                <a:lnTo>
                  <a:pt x="163361" y="12499"/>
                </a:lnTo>
                <a:lnTo>
                  <a:pt x="213729" y="20482"/>
                </a:lnTo>
                <a:lnTo>
                  <a:pt x="262195" y="30225"/>
                </a:lnTo>
                <a:lnTo>
                  <a:pt x="308841" y="41640"/>
                </a:lnTo>
                <a:lnTo>
                  <a:pt x="353753" y="54636"/>
                </a:lnTo>
                <a:lnTo>
                  <a:pt x="397013" y="69126"/>
                </a:lnTo>
                <a:lnTo>
                  <a:pt x="438706" y="85020"/>
                </a:lnTo>
                <a:lnTo>
                  <a:pt x="478916" y="102230"/>
                </a:lnTo>
                <a:lnTo>
                  <a:pt x="517726" y="120667"/>
                </a:lnTo>
                <a:lnTo>
                  <a:pt x="555221" y="140241"/>
                </a:lnTo>
                <a:lnTo>
                  <a:pt x="591483" y="160864"/>
                </a:lnTo>
                <a:lnTo>
                  <a:pt x="626598" y="182447"/>
                </a:lnTo>
                <a:lnTo>
                  <a:pt x="660649" y="204901"/>
                </a:lnTo>
                <a:lnTo>
                  <a:pt x="693720" y="228137"/>
                </a:lnTo>
                <a:lnTo>
                  <a:pt x="725894" y="252066"/>
                </a:lnTo>
                <a:lnTo>
                  <a:pt x="757256" y="276600"/>
                </a:lnTo>
                <a:lnTo>
                  <a:pt x="787890" y="301648"/>
                </a:lnTo>
                <a:lnTo>
                  <a:pt x="817879" y="327124"/>
                </a:lnTo>
                <a:lnTo>
                  <a:pt x="847308" y="352936"/>
                </a:lnTo>
                <a:lnTo>
                  <a:pt x="876260" y="378997"/>
                </a:lnTo>
                <a:lnTo>
                  <a:pt x="904819" y="405218"/>
                </a:lnTo>
                <a:lnTo>
                  <a:pt x="933069" y="431510"/>
                </a:lnTo>
                <a:lnTo>
                  <a:pt x="961093" y="457783"/>
                </a:lnTo>
                <a:lnTo>
                  <a:pt x="988977" y="483950"/>
                </a:lnTo>
                <a:lnTo>
                  <a:pt x="1016803" y="509920"/>
                </a:lnTo>
                <a:lnTo>
                  <a:pt x="1072619" y="560917"/>
                </a:lnTo>
                <a:lnTo>
                  <a:pt x="1129212" y="610064"/>
                </a:lnTo>
                <a:lnTo>
                  <a:pt x="1187253" y="656648"/>
                </a:lnTo>
                <a:lnTo>
                  <a:pt x="1247414" y="699959"/>
                </a:lnTo>
                <a:lnTo>
                  <a:pt x="1310365" y="739285"/>
                </a:lnTo>
                <a:lnTo>
                  <a:pt x="1376777" y="773915"/>
                </a:lnTo>
                <a:lnTo>
                  <a:pt x="1447323" y="803138"/>
                </a:lnTo>
                <a:lnTo>
                  <a:pt x="1484355" y="815499"/>
                </a:lnTo>
                <a:lnTo>
                  <a:pt x="1522672" y="826242"/>
                </a:lnTo>
                <a:lnTo>
                  <a:pt x="1562357" y="835277"/>
                </a:lnTo>
                <a:lnTo>
                  <a:pt x="1603496" y="842516"/>
                </a:lnTo>
                <a:lnTo>
                  <a:pt x="1646170" y="847870"/>
                </a:lnTo>
                <a:lnTo>
                  <a:pt x="1690466" y="851249"/>
                </a:lnTo>
              </a:path>
            </a:pathLst>
          </a:custGeom>
          <a:ln w="70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 rot="2220000">
            <a:off x="2294833" y="1947673"/>
            <a:ext cx="107006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dirty="0">
                <a:latin typeface="Times New Roman"/>
                <a:cs typeface="Times New Roman"/>
              </a:rPr>
              <a:t>U</a:t>
            </a:r>
            <a:r>
              <a:rPr sz="500" spc="5" dirty="0">
                <a:latin typeface="Times New Roman"/>
                <a:cs typeface="Times New Roman"/>
              </a:rPr>
              <a:t>n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 rot="2340000">
            <a:off x="2355975" y="1986326"/>
            <a:ext cx="77659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-10" dirty="0">
                <a:latin typeface="Times New Roman"/>
                <a:cs typeface="Times New Roman"/>
              </a:rPr>
              <a:t>i</a:t>
            </a:r>
            <a:r>
              <a:rPr sz="500" spc="0" dirty="0">
                <a:latin typeface="Times New Roman"/>
                <a:cs typeface="Times New Roman"/>
              </a:rPr>
              <a:t>t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 rot="2460000">
            <a:off x="2398330" y="2026799"/>
            <a:ext cx="85489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0" dirty="0">
                <a:latin typeface="Times New Roman"/>
                <a:cs typeface="Times New Roman"/>
              </a:rPr>
              <a:t>r</a:t>
            </a:r>
            <a:r>
              <a:rPr sz="500" spc="5" dirty="0">
                <a:latin typeface="Times New Roman"/>
                <a:cs typeface="Times New Roman"/>
              </a:rPr>
              <a:t>e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 rot="2460000">
            <a:off x="2603108" y="2210960"/>
            <a:ext cx="75254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5" dirty="0">
                <a:latin typeface="Times New Roman"/>
                <a:cs typeface="Times New Roman"/>
              </a:rPr>
              <a:t>y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 rot="2520000">
            <a:off x="2547779" y="1985755"/>
            <a:ext cx="88711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0" dirty="0">
                <a:latin typeface="Times New Roman"/>
                <a:cs typeface="Times New Roman"/>
              </a:rPr>
              <a:t>t r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 rot="2520000">
            <a:off x="2425058" y="2121567"/>
            <a:ext cx="237085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750" spc="7" baseline="5555" dirty="0">
                <a:latin typeface="Times New Roman"/>
                <a:cs typeface="Times New Roman"/>
              </a:rPr>
              <a:t>d</a:t>
            </a:r>
            <a:r>
              <a:rPr sz="500" spc="0" dirty="0">
                <a:latin typeface="Times New Roman"/>
                <a:cs typeface="Times New Roman"/>
              </a:rPr>
              <a:t>u</a:t>
            </a:r>
            <a:r>
              <a:rPr sz="500" dirty="0">
                <a:latin typeface="Times New Roman"/>
                <a:cs typeface="Times New Roman"/>
              </a:rPr>
              <a:t>n</a:t>
            </a:r>
            <a:r>
              <a:rPr sz="500" spc="-5" dirty="0">
                <a:latin typeface="Times New Roman"/>
                <a:cs typeface="Times New Roman"/>
              </a:rPr>
              <a:t>d</a:t>
            </a:r>
            <a:r>
              <a:rPr sz="500" dirty="0">
                <a:latin typeface="Times New Roman"/>
                <a:cs typeface="Times New Roman"/>
              </a:rPr>
              <a:t>a</a:t>
            </a:r>
            <a:r>
              <a:rPr sz="500" spc="0" dirty="0">
                <a:latin typeface="Times New Roman"/>
                <a:cs typeface="Times New Roman"/>
              </a:rPr>
              <a:t>n</a:t>
            </a:r>
            <a:r>
              <a:rPr sz="500" spc="5" dirty="0">
                <a:latin typeface="Times New Roman"/>
                <a:cs typeface="Times New Roman"/>
              </a:rPr>
              <a:t>c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 rot="1860000">
            <a:off x="2293198" y="649935"/>
            <a:ext cx="77659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5" dirty="0">
                <a:latin typeface="Times New Roman"/>
                <a:cs typeface="Times New Roman"/>
              </a:rPr>
              <a:t>S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 rot="2040000">
            <a:off x="2326907" y="675948"/>
            <a:ext cx="85099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0" dirty="0">
                <a:latin typeface="Times New Roman"/>
                <a:cs typeface="Times New Roman"/>
              </a:rPr>
              <a:t>i</a:t>
            </a:r>
            <a:r>
              <a:rPr sz="500" spc="5" dirty="0">
                <a:latin typeface="Times New Roman"/>
                <a:cs typeface="Times New Roman"/>
              </a:rPr>
              <a:t>n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 rot="2160000">
            <a:off x="2369855" y="706963"/>
            <a:ext cx="85099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0" dirty="0">
                <a:latin typeface="Times New Roman"/>
                <a:cs typeface="Times New Roman"/>
              </a:rPr>
              <a:t>gl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 rot="2220000">
            <a:off x="2408063" y="731740"/>
            <a:ext cx="73629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5" dirty="0">
                <a:latin typeface="Times New Roman"/>
                <a:cs typeface="Times New Roman"/>
              </a:rPr>
              <a:t>e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 rot="2280000">
            <a:off x="2448760" y="773623"/>
            <a:ext cx="97003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5" dirty="0">
                <a:latin typeface="Times New Roman"/>
                <a:cs typeface="Times New Roman"/>
              </a:rPr>
              <a:t>2</a:t>
            </a:r>
            <a:r>
              <a:rPr sz="500" spc="-10" dirty="0">
                <a:latin typeface="Times New Roman"/>
                <a:cs typeface="Times New Roman"/>
              </a:rPr>
              <a:t> </a:t>
            </a:r>
            <a:r>
              <a:rPr sz="500" spc="0" dirty="0">
                <a:latin typeface="Times New Roman"/>
                <a:cs typeface="Times New Roman"/>
              </a:rPr>
              <a:t>: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 rot="2340000">
            <a:off x="2508132" y="866524"/>
            <a:ext cx="197259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750" spc="7" baseline="5555" dirty="0">
                <a:latin typeface="Times New Roman"/>
                <a:cs typeface="Times New Roman"/>
              </a:rPr>
              <a:t>4     </a:t>
            </a:r>
            <a:r>
              <a:rPr sz="750" spc="52" baseline="5555" dirty="0">
                <a:latin typeface="Times New Roman"/>
                <a:cs typeface="Times New Roman"/>
              </a:rPr>
              <a:t> </a:t>
            </a:r>
            <a:r>
              <a:rPr sz="500" spc="5" dirty="0">
                <a:latin typeface="Times New Roman"/>
                <a:cs typeface="Times New Roman"/>
              </a:rPr>
              <a:t>e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 rot="2460000">
            <a:off x="2606808" y="717516"/>
            <a:ext cx="94742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0" dirty="0">
                <a:latin typeface="Times New Roman"/>
                <a:cs typeface="Times New Roman"/>
              </a:rPr>
              <a:t>n</a:t>
            </a:r>
            <a:r>
              <a:rPr sz="500" spc="5" dirty="0">
                <a:latin typeface="Times New Roman"/>
                <a:cs typeface="Times New Roman"/>
              </a:rPr>
              <a:t>d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 rot="2460000">
            <a:off x="2543627" y="910038"/>
            <a:ext cx="226755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25" dirty="0">
                <a:latin typeface="Times New Roman"/>
                <a:cs typeface="Times New Roman"/>
              </a:rPr>
              <a:t>syst</a:t>
            </a:r>
            <a:r>
              <a:rPr sz="500" spc="-80" dirty="0">
                <a:latin typeface="Times New Roman"/>
                <a:cs typeface="Times New Roman"/>
              </a:rPr>
              <a:t> </a:t>
            </a:r>
            <a:r>
              <a:rPr sz="500" spc="15" dirty="0">
                <a:latin typeface="Times New Roman"/>
                <a:cs typeface="Times New Roman"/>
              </a:rPr>
              <a:t>m </a:t>
            </a:r>
            <a:r>
              <a:rPr sz="500" spc="-15" dirty="0">
                <a:latin typeface="Times New Roman"/>
                <a:cs typeface="Times New Roman"/>
              </a:rPr>
              <a:t> 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1550899" y="1741690"/>
            <a:ext cx="1691005" cy="851535"/>
          </a:xfrm>
          <a:custGeom>
            <a:avLst/>
            <a:gdLst/>
            <a:ahLst/>
            <a:cxnLst/>
            <a:rect l="l" t="t" r="r" b="b"/>
            <a:pathLst>
              <a:path w="1691005" h="851535">
                <a:moveTo>
                  <a:pt x="0" y="0"/>
                </a:moveTo>
                <a:lnTo>
                  <a:pt x="63112" y="11129"/>
                </a:lnTo>
                <a:lnTo>
                  <a:pt x="125316" y="30797"/>
                </a:lnTo>
                <a:lnTo>
                  <a:pt x="186982" y="58119"/>
                </a:lnTo>
                <a:lnTo>
                  <a:pt x="248484" y="92208"/>
                </a:lnTo>
                <a:lnTo>
                  <a:pt x="310195" y="132177"/>
                </a:lnTo>
                <a:lnTo>
                  <a:pt x="372487" y="177138"/>
                </a:lnTo>
                <a:lnTo>
                  <a:pt x="403968" y="201215"/>
                </a:lnTo>
                <a:lnTo>
                  <a:pt x="435734" y="226207"/>
                </a:lnTo>
                <a:lnTo>
                  <a:pt x="467831" y="252005"/>
                </a:lnTo>
                <a:lnTo>
                  <a:pt x="500307" y="278496"/>
                </a:lnTo>
                <a:lnTo>
                  <a:pt x="533208" y="305571"/>
                </a:lnTo>
                <a:lnTo>
                  <a:pt x="566581" y="333119"/>
                </a:lnTo>
                <a:lnTo>
                  <a:pt x="600471" y="361028"/>
                </a:lnTo>
                <a:lnTo>
                  <a:pt x="634927" y="389189"/>
                </a:lnTo>
                <a:lnTo>
                  <a:pt x="669994" y="417489"/>
                </a:lnTo>
                <a:lnTo>
                  <a:pt x="705719" y="445819"/>
                </a:lnTo>
                <a:lnTo>
                  <a:pt x="742148" y="474067"/>
                </a:lnTo>
                <a:lnTo>
                  <a:pt x="779329" y="502123"/>
                </a:lnTo>
                <a:lnTo>
                  <a:pt x="817307" y="529876"/>
                </a:lnTo>
                <a:lnTo>
                  <a:pt x="856130" y="557215"/>
                </a:lnTo>
                <a:lnTo>
                  <a:pt x="895844" y="584029"/>
                </a:lnTo>
                <a:lnTo>
                  <a:pt x="936495" y="610207"/>
                </a:lnTo>
                <a:lnTo>
                  <a:pt x="978131" y="635639"/>
                </a:lnTo>
                <a:lnTo>
                  <a:pt x="1020797" y="660214"/>
                </a:lnTo>
                <a:lnTo>
                  <a:pt x="1064541" y="683820"/>
                </a:lnTo>
                <a:lnTo>
                  <a:pt x="1109409" y="706348"/>
                </a:lnTo>
                <a:lnTo>
                  <a:pt x="1155447" y="727686"/>
                </a:lnTo>
                <a:lnTo>
                  <a:pt x="1202703" y="747723"/>
                </a:lnTo>
                <a:lnTo>
                  <a:pt x="1251222" y="766349"/>
                </a:lnTo>
                <a:lnTo>
                  <a:pt x="1301052" y="783453"/>
                </a:lnTo>
                <a:lnTo>
                  <a:pt x="1352238" y="798924"/>
                </a:lnTo>
                <a:lnTo>
                  <a:pt x="1404829" y="812651"/>
                </a:lnTo>
                <a:lnTo>
                  <a:pt x="1458869" y="824523"/>
                </a:lnTo>
                <a:lnTo>
                  <a:pt x="1514407" y="834430"/>
                </a:lnTo>
                <a:lnTo>
                  <a:pt x="1571487" y="842260"/>
                </a:lnTo>
                <a:lnTo>
                  <a:pt x="1630158" y="847904"/>
                </a:lnTo>
                <a:lnTo>
                  <a:pt x="1690466" y="851249"/>
                </a:lnTo>
              </a:path>
            </a:pathLst>
          </a:custGeom>
          <a:ln w="704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 rot="2280000">
            <a:off x="2148631" y="2037495"/>
            <a:ext cx="88711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dirty="0">
                <a:latin typeface="Times New Roman"/>
                <a:cs typeface="Times New Roman"/>
              </a:rPr>
              <a:t>S</a:t>
            </a:r>
            <a:r>
              <a:rPr sz="500" spc="0" dirty="0">
                <a:latin typeface="Times New Roman"/>
                <a:cs typeface="Times New Roman"/>
              </a:rPr>
              <a:t>i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35" smtClean="0"/>
              <a:t>Redundance, záloha a opravy</a:t>
            </a:r>
            <a:endParaRPr spc="-65" dirty="0"/>
          </a:p>
        </p:txBody>
      </p:sp>
      <p:sp>
        <p:nvSpPr>
          <p:cNvPr id="96" name="object 9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75"/>
              </a:lnSpc>
            </a:pPr>
            <a:r>
              <a:rPr lang="en-US" spc="-15" smtClean="0"/>
              <a:t>Fall 2020</a:t>
            </a:r>
            <a:endParaRPr spc="-65" dirty="0"/>
          </a:p>
        </p:txBody>
      </p:sp>
      <p:sp>
        <p:nvSpPr>
          <p:cNvPr id="88" name="object 88"/>
          <p:cNvSpPr txBox="1"/>
          <p:nvPr/>
        </p:nvSpPr>
        <p:spPr>
          <a:xfrm rot="2220000">
            <a:off x="2191515" y="2091039"/>
            <a:ext cx="134841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-5" dirty="0">
                <a:latin typeface="Times New Roman"/>
                <a:cs typeface="Times New Roman"/>
              </a:rPr>
              <a:t>ngl</a:t>
            </a:r>
            <a:r>
              <a:rPr sz="500" spc="5" dirty="0">
                <a:latin typeface="Times New Roman"/>
                <a:cs typeface="Times New Roman"/>
              </a:rPr>
              <a:t>e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/>
          <p:nvPr/>
        </p:nvSpPr>
        <p:spPr>
          <a:xfrm rot="2160000">
            <a:off x="2295740" y="2157447"/>
            <a:ext cx="96547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5" dirty="0">
                <a:latin typeface="Times New Roman"/>
                <a:cs typeface="Times New Roman"/>
              </a:rPr>
              <a:t>3</a:t>
            </a:r>
            <a:r>
              <a:rPr sz="500" spc="0" dirty="0">
                <a:latin typeface="Times New Roman"/>
                <a:cs typeface="Times New Roman"/>
              </a:rPr>
              <a:t> :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/>
          <p:nvPr/>
        </p:nvSpPr>
        <p:spPr>
          <a:xfrm rot="2040000">
            <a:off x="2364874" y="2218331"/>
            <a:ext cx="128836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5" dirty="0">
                <a:latin typeface="Times New Roman"/>
                <a:cs typeface="Times New Roman"/>
              </a:rPr>
              <a:t>4</a:t>
            </a:r>
            <a:r>
              <a:rPr sz="500" spc="-5" dirty="0">
                <a:latin typeface="Times New Roman"/>
                <a:cs typeface="Times New Roman"/>
              </a:rPr>
              <a:t> </a:t>
            </a:r>
            <a:r>
              <a:rPr sz="500" spc="0" dirty="0">
                <a:latin typeface="Times New Roman"/>
                <a:cs typeface="Times New Roman"/>
              </a:rPr>
              <a:t>s</a:t>
            </a:r>
            <a:r>
              <a:rPr sz="500" spc="5" dirty="0">
                <a:latin typeface="Times New Roman"/>
                <a:cs typeface="Times New Roman"/>
              </a:rPr>
              <a:t>y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 txBox="1"/>
          <p:nvPr/>
        </p:nvSpPr>
        <p:spPr>
          <a:xfrm rot="1860000">
            <a:off x="2451883" y="2261699"/>
            <a:ext cx="81369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-5" dirty="0">
                <a:latin typeface="Times New Roman"/>
                <a:cs typeface="Times New Roman"/>
              </a:rPr>
              <a:t>s</a:t>
            </a:r>
            <a:r>
              <a:rPr sz="500" spc="0" dirty="0">
                <a:latin typeface="Times New Roman"/>
                <a:cs typeface="Times New Roman"/>
              </a:rPr>
              <a:t>t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92" name="object 92"/>
          <p:cNvSpPr txBox="1"/>
          <p:nvPr/>
        </p:nvSpPr>
        <p:spPr>
          <a:xfrm rot="1740000">
            <a:off x="2492236" y="2294121"/>
            <a:ext cx="107006" cy="66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25"/>
              </a:lnSpc>
            </a:pPr>
            <a:r>
              <a:rPr sz="500" spc="-5" dirty="0">
                <a:latin typeface="Times New Roman"/>
                <a:cs typeface="Times New Roman"/>
              </a:rPr>
              <a:t>e</a:t>
            </a:r>
            <a:r>
              <a:rPr sz="500" spc="15" dirty="0">
                <a:latin typeface="Times New Roman"/>
                <a:cs typeface="Times New Roman"/>
              </a:rPr>
              <a:t>m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170121" y="2900634"/>
            <a:ext cx="3872580" cy="3199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46088" marR="5080" indent="-433388">
              <a:lnSpc>
                <a:spcPct val="100000"/>
              </a:lnSpc>
              <a:spcBef>
                <a:spcPts val="95"/>
              </a:spcBef>
            </a:pPr>
            <a:r>
              <a:rPr lang="cs-CZ" sz="1000" spc="-40" dirty="0" smtClean="0">
                <a:solidFill>
                  <a:srgbClr val="707F90"/>
                </a:solidFill>
                <a:latin typeface="Arial"/>
                <a:cs typeface="Arial"/>
              </a:rPr>
              <a:t>Obrázek </a:t>
            </a:r>
            <a:r>
              <a:rPr sz="1000" spc="-30" dirty="0" smtClean="0">
                <a:solidFill>
                  <a:srgbClr val="707F90"/>
                </a:solidFill>
                <a:latin typeface="Arial"/>
                <a:cs typeface="Arial"/>
              </a:rPr>
              <a:t>4</a:t>
            </a:r>
            <a:r>
              <a:rPr sz="1000" spc="-30" dirty="0">
                <a:solidFill>
                  <a:srgbClr val="707F90"/>
                </a:solidFill>
                <a:latin typeface="Arial"/>
                <a:cs typeface="Arial"/>
              </a:rPr>
              <a:t>: </a:t>
            </a:r>
            <a:r>
              <a:rPr lang="cs-CZ" sz="1000" spc="-60" dirty="0" smtClean="0">
                <a:latin typeface="Arial"/>
                <a:cs typeface="Arial"/>
              </a:rPr>
              <a:t>Porovnání redundance prvků a celkové redundance spolehlivostního systému </a:t>
            </a:r>
            <a:r>
              <a:rPr lang="cs-CZ" sz="1000" i="1" spc="0" dirty="0" smtClean="0">
                <a:latin typeface="Arial"/>
                <a:cs typeface="Arial"/>
              </a:rPr>
              <a:t>r </a:t>
            </a:r>
            <a:r>
              <a:rPr lang="cs-CZ" sz="1000" spc="-15" dirty="0" smtClean="0">
                <a:latin typeface="Arial"/>
                <a:cs typeface="Arial"/>
              </a:rPr>
              <a:t>z </a:t>
            </a:r>
            <a:r>
              <a:rPr lang="cs-CZ" sz="1000" i="1" spc="-15" dirty="0" smtClean="0">
                <a:latin typeface="Arial"/>
                <a:cs typeface="Arial"/>
              </a:rPr>
              <a:t>n</a:t>
            </a:r>
            <a:r>
              <a:rPr lang="cs-CZ" sz="1000" spc="-60" dirty="0" smtClean="0">
                <a:latin typeface="Arial"/>
                <a:cs typeface="Arial"/>
              </a:rPr>
              <a:t>:  </a:t>
            </a:r>
            <a:r>
              <a:rPr lang="cs-CZ" sz="1000" spc="0" dirty="0" smtClean="0">
                <a:latin typeface="Arial"/>
                <a:cs typeface="Arial"/>
              </a:rPr>
              <a:t>(a) </a:t>
            </a:r>
            <a:r>
              <a:rPr lang="cs-CZ" sz="1000" spc="-20" dirty="0" smtClean="0">
                <a:latin typeface="Arial"/>
                <a:cs typeface="Arial"/>
              </a:rPr>
              <a:t>2 z 4 </a:t>
            </a:r>
            <a:r>
              <a:rPr lang="cs-CZ" sz="1000" spc="-60" dirty="0" smtClean="0">
                <a:latin typeface="Arial"/>
                <a:cs typeface="Arial"/>
              </a:rPr>
              <a:t>systém </a:t>
            </a:r>
            <a:r>
              <a:rPr lang="cs-CZ" sz="1000" spc="-55" dirty="0" smtClean="0">
                <a:latin typeface="Arial"/>
                <a:cs typeface="Arial"/>
              </a:rPr>
              <a:t>a </a:t>
            </a:r>
            <a:r>
              <a:rPr lang="cs-CZ" sz="1000" spc="15" dirty="0" smtClean="0">
                <a:latin typeface="Arial"/>
                <a:cs typeface="Arial"/>
              </a:rPr>
              <a:t>(b) </a:t>
            </a:r>
            <a:r>
              <a:rPr lang="cs-CZ" sz="1000" spc="-20" dirty="0" smtClean="0">
                <a:latin typeface="Arial"/>
                <a:cs typeface="Arial"/>
              </a:rPr>
              <a:t>3 z 4</a:t>
            </a:r>
            <a:r>
              <a:rPr lang="cs-CZ" sz="1000" spc="-125" dirty="0" smtClean="0">
                <a:latin typeface="Arial"/>
                <a:cs typeface="Arial"/>
              </a:rPr>
              <a:t> </a:t>
            </a:r>
            <a:r>
              <a:rPr lang="cs-CZ" sz="1000" spc="-55" dirty="0" smtClean="0">
                <a:latin typeface="Arial"/>
                <a:cs typeface="Arial"/>
              </a:rPr>
              <a:t>systém.</a:t>
            </a:r>
            <a:endParaRPr lang="cs-CZ" sz="1000" dirty="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1550</TotalTime>
  <Words>2732</Words>
  <Application>Microsoft Office PowerPoint</Application>
  <PresentationFormat>Vlastní</PresentationFormat>
  <Paragraphs>597</Paragraphs>
  <Slides>33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43" baseType="lpstr">
      <vt:lpstr>Arial</vt:lpstr>
      <vt:lpstr>Calibri</vt:lpstr>
      <vt:lpstr>Cambria Math</vt:lpstr>
      <vt:lpstr>Lucida Sans Unicode</vt:lpstr>
      <vt:lpstr>Symbol</vt:lpstr>
      <vt:lpstr>Tahoma</vt:lpstr>
      <vt:lpstr>Times New Roman</vt:lpstr>
      <vt:lpstr>Trebuchet MS</vt:lpstr>
      <vt:lpstr>Verdana</vt:lpstr>
      <vt:lpstr>Office Theme</vt:lpstr>
      <vt:lpstr>Prezentace aplikace PowerPoint</vt:lpstr>
      <vt:lpstr>Úvod</vt:lpstr>
      <vt:lpstr>Redundance prvků systému</vt:lpstr>
      <vt:lpstr>Redundance prvků systému</vt:lpstr>
      <vt:lpstr>Redundance prvků systému</vt:lpstr>
      <vt:lpstr>Redundance prvků systému</vt:lpstr>
      <vt:lpstr>Redundance prvků systému</vt:lpstr>
      <vt:lpstr>Redundance prvků systému</vt:lpstr>
      <vt:lpstr>Redundance prvků systému</vt:lpstr>
      <vt:lpstr>Redundance prvků systému</vt:lpstr>
      <vt:lpstr>Redundance prvků systému</vt:lpstr>
      <vt:lpstr>Redundance prvků systému</vt:lpstr>
      <vt:lpstr>Přibližné funkce spolehlivosti</vt:lpstr>
      <vt:lpstr>Přibližné spolehlivostní funkce: Exponenciální rozvoj</vt:lpstr>
      <vt:lpstr>Přibližné spolehlivostní funkce: Exponenciální rozvoj</vt:lpstr>
      <vt:lpstr>Přibližné spolehlivostní funkce: Exponenciální rozvoj</vt:lpstr>
      <vt:lpstr>Přibližné spolehlivostní funkce:  Míra intenzity poruch</vt:lpstr>
      <vt:lpstr>Přibližné spolehlivostní funkce: MTTF</vt:lpstr>
      <vt:lpstr>Přibližné spolehlivostní funkce: MTTF</vt:lpstr>
      <vt:lpstr>Přibližné spolehlivostní funkce: MTTF</vt:lpstr>
      <vt:lpstr>Model paralelní redundance:  Nezávislé poruchy</vt:lpstr>
      <vt:lpstr>Model paralelní redundance:  Nezávislé poruchy</vt:lpstr>
      <vt:lpstr>Model paralelní redundance:  Nezávislé poruchy</vt:lpstr>
      <vt:lpstr>Model paralelní redundance:  Nezávislé poruchy</vt:lpstr>
      <vt:lpstr>Paralelní redundance: Závislé a společné efekty</vt:lpstr>
      <vt:lpstr>Spolehlivostní model r -z-n</vt:lpstr>
      <vt:lpstr>Spolehlivostní model r -z-n</vt:lpstr>
      <vt:lpstr>Spolehlivostní model r -z-n</vt:lpstr>
      <vt:lpstr>Spolehlivostní model r -z-n</vt:lpstr>
      <vt:lpstr>Spolehlivostní model r -z-n</vt:lpstr>
      <vt:lpstr>Spolehlivostní model r -z-n</vt:lpstr>
      <vt:lpstr>Spolehlivostní model r -z-n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Reliability of Digital Systems - Redundancy, Spares, and Repairs</dc:title>
  <dc:creator>Moslem Amiri, Václav Prenosil</dc:creator>
  <cp:lastModifiedBy>Vaclav Prenosil</cp:lastModifiedBy>
  <cp:revision>96</cp:revision>
  <dcterms:created xsi:type="dcterms:W3CDTF">2017-11-13T10:23:46Z</dcterms:created>
  <dcterms:modified xsi:type="dcterms:W3CDTF">2020-11-03T19:15:56Z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2014-10-14T00:00:00Z</vt:filetime>
  </property>
  <property fmtid="{D5CDD505-2E9C-101B-9397-08002B2CF9AE}" pid="3" name="Creator">
    <vt:lpwstr>LaTeX with Beamer class version 3.33</vt:lpwstr>
  </property>
  <property fmtid="{D5CDD505-2E9C-101B-9397-08002B2CF9AE}" pid="4" name="LastSaved">
    <vt:filetime>2017-11-13T00:00:00Z</vt:filetime>
  </property>
</Properties>
</file>