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handoutMasterIdLst>
    <p:handoutMasterId r:id="rId36"/>
  </p:handoutMasterIdLst>
  <p:sldIdLst>
    <p:sldId id="256" r:id="rId2"/>
    <p:sldId id="300" r:id="rId3"/>
    <p:sldId id="301" r:id="rId4"/>
    <p:sldId id="297" r:id="rId5"/>
    <p:sldId id="299" r:id="rId6"/>
    <p:sldId id="303" r:id="rId7"/>
    <p:sldId id="304" r:id="rId8"/>
    <p:sldId id="305" r:id="rId9"/>
    <p:sldId id="306" r:id="rId10"/>
    <p:sldId id="307" r:id="rId11"/>
    <p:sldId id="308" r:id="rId12"/>
    <p:sldId id="309" r:id="rId13"/>
    <p:sldId id="262" r:id="rId14"/>
    <p:sldId id="312" r:id="rId15"/>
    <p:sldId id="320" r:id="rId16"/>
    <p:sldId id="313" r:id="rId17"/>
    <p:sldId id="321" r:id="rId18"/>
    <p:sldId id="314" r:id="rId19"/>
    <p:sldId id="316" r:id="rId20"/>
    <p:sldId id="315" r:id="rId21"/>
    <p:sldId id="317" r:id="rId22"/>
    <p:sldId id="322" r:id="rId23"/>
    <p:sldId id="324" r:id="rId24"/>
    <p:sldId id="325" r:id="rId25"/>
    <p:sldId id="258" r:id="rId26"/>
    <p:sldId id="310" r:id="rId27"/>
    <p:sldId id="259" r:id="rId28"/>
    <p:sldId id="260" r:id="rId29"/>
    <p:sldId id="311" r:id="rId30"/>
    <p:sldId id="264" r:id="rId31"/>
    <p:sldId id="265" r:id="rId32"/>
    <p:sldId id="266" r:id="rId33"/>
    <p:sldId id="267" r:id="rId34"/>
    <p:sldId id="319" r:id="rId35"/>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1D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70" autoAdjust="0"/>
    <p:restoredTop sz="94660"/>
  </p:normalViewPr>
  <p:slideViewPr>
    <p:cSldViewPr>
      <p:cViewPr varScale="1">
        <p:scale>
          <a:sx n="110" d="100"/>
          <a:sy n="110" d="100"/>
        </p:scale>
        <p:origin x="1578"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onard Walletzký" userId="5c6479d8-24c8-4ca4-a5c7-fde0682a328a" providerId="ADAL" clId="{EAA3464C-F449-4922-AAE5-C5E4005A6464}"/>
    <pc:docChg chg="delSld modSld">
      <pc:chgData name="Leonard Walletzký" userId="5c6479d8-24c8-4ca4-a5c7-fde0682a328a" providerId="ADAL" clId="{EAA3464C-F449-4922-AAE5-C5E4005A6464}" dt="2017-09-26T19:47:33.120" v="27"/>
      <pc:docMkLst>
        <pc:docMk/>
      </pc:docMkLst>
      <pc:sldChg chg="modSp">
        <pc:chgData name="Leonard Walletzký" userId="5c6479d8-24c8-4ca4-a5c7-fde0682a328a" providerId="ADAL" clId="{EAA3464C-F449-4922-AAE5-C5E4005A6464}" dt="2017-09-26T19:46:59.648" v="22" actId="20577"/>
        <pc:sldMkLst>
          <pc:docMk/>
          <pc:sldMk cId="2358214369" sldId="297"/>
        </pc:sldMkLst>
        <pc:spChg chg="mod">
          <ac:chgData name="Leonard Walletzký" userId="5c6479d8-24c8-4ca4-a5c7-fde0682a328a" providerId="ADAL" clId="{EAA3464C-F449-4922-AAE5-C5E4005A6464}" dt="2017-09-26T19:46:59.648" v="22" actId="20577"/>
          <ac:spMkLst>
            <pc:docMk/>
            <pc:sldMk cId="2358214369" sldId="297"/>
            <ac:spMk id="2" creationId="{00000000-0000-0000-0000-000000000000}"/>
          </ac:spMkLst>
        </pc:spChg>
      </pc:sldChg>
      <pc:sldChg chg="del">
        <pc:chgData name="Leonard Walletzký" userId="5c6479d8-24c8-4ca4-a5c7-fde0682a328a" providerId="ADAL" clId="{EAA3464C-F449-4922-AAE5-C5E4005A6464}" dt="2017-09-26T19:46:34.405" v="0" actId="2696"/>
        <pc:sldMkLst>
          <pc:docMk/>
          <pc:sldMk cId="2824653925" sldId="298"/>
        </pc:sldMkLst>
      </pc:sldChg>
      <pc:sldChg chg="del">
        <pc:chgData name="Leonard Walletzký" userId="5c6479d8-24c8-4ca4-a5c7-fde0682a328a" providerId="ADAL" clId="{EAA3464C-F449-4922-AAE5-C5E4005A6464}" dt="2017-09-26T19:46:44.109" v="1" actId="2696"/>
        <pc:sldMkLst>
          <pc:docMk/>
          <pc:sldMk cId="2721017670" sldId="302"/>
        </pc:sldMkLst>
      </pc:sldChg>
      <pc:sldChg chg="modSp modAnim">
        <pc:chgData name="Leonard Walletzký" userId="5c6479d8-24c8-4ca4-a5c7-fde0682a328a" providerId="ADAL" clId="{EAA3464C-F449-4922-AAE5-C5E4005A6464}" dt="2017-09-26T19:47:33.120" v="27"/>
        <pc:sldMkLst>
          <pc:docMk/>
          <pc:sldMk cId="1926425877" sldId="305"/>
        </pc:sldMkLst>
        <pc:spChg chg="mod">
          <ac:chgData name="Leonard Walletzký" userId="5c6479d8-24c8-4ca4-a5c7-fde0682a328a" providerId="ADAL" clId="{EAA3464C-F449-4922-AAE5-C5E4005A6464}" dt="2017-09-26T19:47:33.120" v="27"/>
          <ac:spMkLst>
            <pc:docMk/>
            <pc:sldMk cId="1926425877" sldId="305"/>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ADAC1C7B-A435-4FB6-91A8-ACB7864B852D}" type="datetimeFigureOut">
              <a:rPr lang="cs-CZ" smtClean="0"/>
              <a:t>05.10.2020</a:t>
            </a:fld>
            <a:endParaRPr lang="cs-CZ"/>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C35BE463-0D9E-4D90-94BB-4CAB1219BE89}" type="slidenum">
              <a:rPr lang="cs-CZ" smtClean="0"/>
              <a:t>‹#›</a:t>
            </a:fld>
            <a:endParaRPr lang="cs-CZ"/>
          </a:p>
        </p:txBody>
      </p:sp>
    </p:spTree>
    <p:extLst>
      <p:ext uri="{BB962C8B-B14F-4D97-AF65-F5344CB8AC3E}">
        <p14:creationId xmlns:p14="http://schemas.microsoft.com/office/powerpoint/2010/main" val="11253736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cs-CZ"/>
              <a:t>Kliknutím lze upravit styl.</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4296C799-C726-4469-B030-7E72C1FB761E}" type="datetimeFigureOut">
              <a:rPr lang="en-US" smtClean="0"/>
              <a:t>10/5/2020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27F1E480-27B5-43BC-B53C-EE04C09FB5E0}" type="slidenum">
              <a:rPr lang="en-US" smtClean="0"/>
              <a:t>‹#›</a:t>
            </a:fld>
            <a:endParaRPr lang="en-US"/>
          </a:p>
        </p:txBody>
      </p:sp>
    </p:spTree>
    <p:extLst>
      <p:ext uri="{BB962C8B-B14F-4D97-AF65-F5344CB8AC3E}">
        <p14:creationId xmlns:p14="http://schemas.microsoft.com/office/powerpoint/2010/main" val="1160205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cs-CZ"/>
              <a:t>Kliknutím lze upravit styl.</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4296C799-C726-4469-B030-7E72C1FB761E}" type="datetimeFigureOut">
              <a:rPr lang="en-US" smtClean="0"/>
              <a:t>10/5/2020</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7F1E480-27B5-43BC-B53C-EE04C09FB5E0}" type="slidenum">
              <a:rPr lang="en-US" smtClean="0"/>
              <a:t>‹#›</a:t>
            </a:fld>
            <a:endParaRPr lang="en-US"/>
          </a:p>
        </p:txBody>
      </p:sp>
    </p:spTree>
    <p:extLst>
      <p:ext uri="{BB962C8B-B14F-4D97-AF65-F5344CB8AC3E}">
        <p14:creationId xmlns:p14="http://schemas.microsoft.com/office/powerpoint/2010/main" val="1226166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cs-CZ"/>
              <a:t>Kliknutím lze upravit styl.</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4296C799-C726-4469-B030-7E72C1FB761E}" type="datetimeFigureOut">
              <a:rPr lang="en-US" smtClean="0"/>
              <a:t>10/5/2020</a:t>
            </a:fld>
            <a:endParaRPr lang="en-US"/>
          </a:p>
        </p:txBody>
      </p:sp>
      <p:sp>
        <p:nvSpPr>
          <p:cNvPr id="5" name="Footer Placeholder 4"/>
          <p:cNvSpPr>
            <a:spLocks noGrp="1"/>
          </p:cNvSpPr>
          <p:nvPr>
            <p:ph type="ftr" sz="quarter" idx="11"/>
          </p:nvPr>
        </p:nvSpPr>
        <p:spPr/>
        <p:txBody>
          <a:bodyPr/>
          <a:lstStyle/>
          <a:p>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7F1E480-27B5-43BC-B53C-EE04C09FB5E0}" type="slidenum">
              <a:rPr lang="en-US" smtClean="0"/>
              <a:t>‹#›</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821911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cs-CZ"/>
              <a:t>Kliknutím lze upravit styl.</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Kliknutím lze upravit styly předlohy textu.</a:t>
            </a:r>
          </a:p>
        </p:txBody>
      </p:sp>
      <p:sp>
        <p:nvSpPr>
          <p:cNvPr id="5" name="Date Placeholder 4"/>
          <p:cNvSpPr>
            <a:spLocks noGrp="1"/>
          </p:cNvSpPr>
          <p:nvPr>
            <p:ph type="dt" sz="half" idx="10"/>
          </p:nvPr>
        </p:nvSpPr>
        <p:spPr/>
        <p:txBody>
          <a:bodyPr/>
          <a:lstStyle/>
          <a:p>
            <a:fld id="{4296C799-C726-4469-B030-7E72C1FB761E}" type="datetimeFigureOut">
              <a:rPr lang="en-US" smtClean="0"/>
              <a:t>10/5/2020</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7F1E480-27B5-43BC-B53C-EE04C09FB5E0}" type="slidenum">
              <a:rPr lang="en-US" smtClean="0"/>
              <a:t>‹#›</a:t>
            </a:fld>
            <a:endParaRPr lang="en-US"/>
          </a:p>
        </p:txBody>
      </p:sp>
    </p:spTree>
    <p:extLst>
      <p:ext uri="{BB962C8B-B14F-4D97-AF65-F5344CB8AC3E}">
        <p14:creationId xmlns:p14="http://schemas.microsoft.com/office/powerpoint/2010/main" val="11199302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cs-CZ"/>
              <a:t>Kliknutím lze upravit styl.</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Kliknutím lze upravit styly předlohy textu.</a:t>
            </a:r>
          </a:p>
        </p:txBody>
      </p:sp>
      <p:sp>
        <p:nvSpPr>
          <p:cNvPr id="5" name="Date Placeholder 4"/>
          <p:cNvSpPr>
            <a:spLocks noGrp="1"/>
          </p:cNvSpPr>
          <p:nvPr>
            <p:ph type="dt" sz="half" idx="10"/>
          </p:nvPr>
        </p:nvSpPr>
        <p:spPr/>
        <p:txBody>
          <a:bodyPr/>
          <a:lstStyle/>
          <a:p>
            <a:fld id="{4296C799-C726-4469-B030-7E72C1FB761E}" type="datetimeFigureOut">
              <a:rPr lang="en-US" smtClean="0"/>
              <a:t>10/5/2020</a:t>
            </a:fld>
            <a:endParaRPr lang="en-US"/>
          </a:p>
        </p:txBody>
      </p:sp>
      <p:sp>
        <p:nvSpPr>
          <p:cNvPr id="6" name="Footer Placeholder 5"/>
          <p:cNvSpPr>
            <a:spLocks noGrp="1"/>
          </p:cNvSpPr>
          <p:nvPr>
            <p:ph type="ftr" sz="quarter" idx="11"/>
          </p:nvPr>
        </p:nvSpPr>
        <p:spPr/>
        <p:txBody>
          <a:bodyPr/>
          <a:lstStyle/>
          <a:p>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7F1E480-27B5-43BC-B53C-EE04C09FB5E0}" type="slidenum">
              <a:rPr lang="en-US" smtClean="0"/>
              <a:t>‹#›</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210140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cs-CZ"/>
              <a:t>Kliknutím lze upravit styl.</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Kliknutím lze upravit styly předlohy textu.</a:t>
            </a:r>
          </a:p>
        </p:txBody>
      </p:sp>
      <p:sp>
        <p:nvSpPr>
          <p:cNvPr id="5" name="Date Placeholder 4"/>
          <p:cNvSpPr>
            <a:spLocks noGrp="1"/>
          </p:cNvSpPr>
          <p:nvPr>
            <p:ph type="dt" sz="half" idx="10"/>
          </p:nvPr>
        </p:nvSpPr>
        <p:spPr/>
        <p:txBody>
          <a:bodyPr/>
          <a:lstStyle/>
          <a:p>
            <a:fld id="{4296C799-C726-4469-B030-7E72C1FB761E}" type="datetimeFigureOut">
              <a:rPr lang="en-US" smtClean="0"/>
              <a:t>10/5/2020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7F1E480-27B5-43BC-B53C-EE04C09FB5E0}" type="slidenum">
              <a:rPr lang="en-US" smtClean="0"/>
              <a:t>‹#›</a:t>
            </a:fld>
            <a:endParaRPr lang="en-US"/>
          </a:p>
        </p:txBody>
      </p:sp>
    </p:spTree>
    <p:extLst>
      <p:ext uri="{BB962C8B-B14F-4D97-AF65-F5344CB8AC3E}">
        <p14:creationId xmlns:p14="http://schemas.microsoft.com/office/powerpoint/2010/main" val="32971240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296C799-C726-4469-B030-7E72C1FB761E}" type="datetimeFigureOut">
              <a:rPr lang="en-US" smtClean="0"/>
              <a:t>10/5/2020</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7F1E480-27B5-43BC-B53C-EE04C09FB5E0}" type="slidenum">
              <a:rPr lang="en-US" smtClean="0"/>
              <a:t>‹#›</a:t>
            </a:fld>
            <a:endParaRPr lang="en-US"/>
          </a:p>
        </p:txBody>
      </p:sp>
    </p:spTree>
    <p:extLst>
      <p:ext uri="{BB962C8B-B14F-4D97-AF65-F5344CB8AC3E}">
        <p14:creationId xmlns:p14="http://schemas.microsoft.com/office/powerpoint/2010/main" val="34157301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296C799-C726-4469-B030-7E72C1FB761E}" type="datetimeFigureOut">
              <a:rPr lang="en-US" smtClean="0"/>
              <a:t>10/5/2020</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7F1E480-27B5-43BC-B53C-EE04C09FB5E0}" type="slidenum">
              <a:rPr lang="en-US" smtClean="0"/>
              <a:t>‹#›</a:t>
            </a:fld>
            <a:endParaRPr lang="en-US"/>
          </a:p>
        </p:txBody>
      </p:sp>
    </p:spTree>
    <p:extLst>
      <p:ext uri="{BB962C8B-B14F-4D97-AF65-F5344CB8AC3E}">
        <p14:creationId xmlns:p14="http://schemas.microsoft.com/office/powerpoint/2010/main" val="748351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cs-CZ"/>
              <a:t>Kliknutím lze upravit styl.</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296C799-C726-4469-B030-7E72C1FB761E}" type="datetimeFigureOut">
              <a:rPr lang="en-US" smtClean="0"/>
              <a:t>10/5/2020</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7F1E480-27B5-43BC-B53C-EE04C09FB5E0}" type="slidenum">
              <a:rPr lang="en-US" smtClean="0"/>
              <a:t>‹#›</a:t>
            </a:fld>
            <a:endParaRPr lang="en-US"/>
          </a:p>
        </p:txBody>
      </p:sp>
    </p:spTree>
    <p:extLst>
      <p:ext uri="{BB962C8B-B14F-4D97-AF65-F5344CB8AC3E}">
        <p14:creationId xmlns:p14="http://schemas.microsoft.com/office/powerpoint/2010/main" val="278468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4296C799-C726-4469-B030-7E72C1FB761E}" type="datetimeFigureOut">
              <a:rPr lang="en-US" smtClean="0"/>
              <a:t>10/5/2020</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7F1E480-27B5-43BC-B53C-EE04C09FB5E0}" type="slidenum">
              <a:rPr lang="en-US" smtClean="0"/>
              <a:t>‹#›</a:t>
            </a:fld>
            <a:endParaRPr lang="en-US"/>
          </a:p>
        </p:txBody>
      </p:sp>
    </p:spTree>
    <p:extLst>
      <p:ext uri="{BB962C8B-B14F-4D97-AF65-F5344CB8AC3E}">
        <p14:creationId xmlns:p14="http://schemas.microsoft.com/office/powerpoint/2010/main" val="298405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4296C799-C726-4469-B030-7E72C1FB761E}" type="datetimeFigureOut">
              <a:rPr lang="en-US" smtClean="0"/>
              <a:t>10/5/2020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27F1E480-27B5-43BC-B53C-EE04C09FB5E0}" type="slidenum">
              <a:rPr lang="en-US" smtClean="0"/>
              <a:t>‹#›</a:t>
            </a:fld>
            <a:endParaRPr lang="en-US"/>
          </a:p>
        </p:txBody>
      </p:sp>
    </p:spTree>
    <p:extLst>
      <p:ext uri="{BB962C8B-B14F-4D97-AF65-F5344CB8AC3E}">
        <p14:creationId xmlns:p14="http://schemas.microsoft.com/office/powerpoint/2010/main" val="4069637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4296C799-C726-4469-B030-7E72C1FB761E}" type="datetimeFigureOut">
              <a:rPr lang="en-US" smtClean="0"/>
              <a:t>10/5/2020</a:t>
            </a:fld>
            <a:endParaRPr lang="en-US"/>
          </a:p>
        </p:txBody>
      </p:sp>
      <p:sp>
        <p:nvSpPr>
          <p:cNvPr id="8" name="Footer Placeholder 7"/>
          <p:cNvSpPr>
            <a:spLocks noGrp="1"/>
          </p:cNvSpPr>
          <p:nvPr>
            <p:ph type="ftr" sz="quarter" idx="11"/>
          </p:nvPr>
        </p:nvSpPr>
        <p:spPr/>
        <p:txBody>
          <a:bodyPr/>
          <a:lstStyle/>
          <a:p>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27F1E480-27B5-43BC-B53C-EE04C09FB5E0}" type="slidenum">
              <a:rPr lang="en-US" smtClean="0"/>
              <a:t>‹#›</a:t>
            </a:fld>
            <a:endParaRPr lang="en-US"/>
          </a:p>
        </p:txBody>
      </p:sp>
    </p:spTree>
    <p:extLst>
      <p:ext uri="{BB962C8B-B14F-4D97-AF65-F5344CB8AC3E}">
        <p14:creationId xmlns:p14="http://schemas.microsoft.com/office/powerpoint/2010/main" val="3995440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4296C799-C726-4469-B030-7E72C1FB761E}" type="datetimeFigureOut">
              <a:rPr lang="en-US" smtClean="0"/>
              <a:t>10/5/2020</a:t>
            </a:fld>
            <a:endParaRPr lang="en-US"/>
          </a:p>
        </p:txBody>
      </p:sp>
      <p:sp>
        <p:nvSpPr>
          <p:cNvPr id="4" name="Footer Placeholder 3"/>
          <p:cNvSpPr>
            <a:spLocks noGrp="1"/>
          </p:cNvSpPr>
          <p:nvPr>
            <p:ph type="ftr" sz="quarter" idx="11"/>
          </p:nvPr>
        </p:nvSpPr>
        <p:spPr/>
        <p:txBody>
          <a:bodyPr/>
          <a:lstStyle/>
          <a:p>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7F1E480-27B5-43BC-B53C-EE04C09FB5E0}" type="slidenum">
              <a:rPr lang="en-US" smtClean="0"/>
              <a:t>‹#›</a:t>
            </a:fld>
            <a:endParaRPr lang="en-US"/>
          </a:p>
        </p:txBody>
      </p:sp>
    </p:spTree>
    <p:extLst>
      <p:ext uri="{BB962C8B-B14F-4D97-AF65-F5344CB8AC3E}">
        <p14:creationId xmlns:p14="http://schemas.microsoft.com/office/powerpoint/2010/main" val="2106524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96C799-C726-4469-B030-7E72C1FB761E}" type="datetimeFigureOut">
              <a:rPr lang="en-US" smtClean="0"/>
              <a:t>10/5/2020</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7F1E480-27B5-43BC-B53C-EE04C09FB5E0}" type="slidenum">
              <a:rPr lang="en-US" smtClean="0"/>
              <a:t>‹#›</a:t>
            </a:fld>
            <a:endParaRPr lang="en-US"/>
          </a:p>
        </p:txBody>
      </p:sp>
    </p:spTree>
    <p:extLst>
      <p:ext uri="{BB962C8B-B14F-4D97-AF65-F5344CB8AC3E}">
        <p14:creationId xmlns:p14="http://schemas.microsoft.com/office/powerpoint/2010/main" val="2024596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cs-CZ"/>
              <a:t>Kliknutím lze upravit styl.</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4296C799-C726-4469-B030-7E72C1FB761E}" type="datetimeFigureOut">
              <a:rPr lang="en-US" smtClean="0"/>
              <a:t>10/5/2020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7F1E480-27B5-43BC-B53C-EE04C09FB5E0}" type="slidenum">
              <a:rPr lang="en-US" smtClean="0"/>
              <a:t>‹#›</a:t>
            </a:fld>
            <a:endParaRPr lang="en-US"/>
          </a:p>
        </p:txBody>
      </p:sp>
    </p:spTree>
    <p:extLst>
      <p:ext uri="{BB962C8B-B14F-4D97-AF65-F5344CB8AC3E}">
        <p14:creationId xmlns:p14="http://schemas.microsoft.com/office/powerpoint/2010/main" val="36772003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4296C799-C726-4469-B030-7E72C1FB761E}" type="datetimeFigureOut">
              <a:rPr lang="en-US" smtClean="0"/>
              <a:t>10/5/2020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7F1E480-27B5-43BC-B53C-EE04C09FB5E0}" type="slidenum">
              <a:rPr lang="en-US" smtClean="0"/>
              <a:t>‹#›</a:t>
            </a:fld>
            <a:endParaRPr lang="en-US"/>
          </a:p>
        </p:txBody>
      </p:sp>
    </p:spTree>
    <p:extLst>
      <p:ext uri="{BB962C8B-B14F-4D97-AF65-F5344CB8AC3E}">
        <p14:creationId xmlns:p14="http://schemas.microsoft.com/office/powerpoint/2010/main" val="3425994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4296C799-C726-4469-B030-7E72C1FB761E}" type="datetimeFigureOut">
              <a:rPr lang="en-US" smtClean="0"/>
              <a:t>10/5/2020</a:t>
            </a:fld>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27F1E480-27B5-43BC-B53C-EE04C09FB5E0}" type="slidenum">
              <a:rPr lang="en-US" smtClean="0"/>
              <a:t>‹#›</a:t>
            </a:fld>
            <a:endParaRPr lang="en-US"/>
          </a:p>
        </p:txBody>
      </p:sp>
    </p:spTree>
    <p:extLst>
      <p:ext uri="{BB962C8B-B14F-4D97-AF65-F5344CB8AC3E}">
        <p14:creationId xmlns:p14="http://schemas.microsoft.com/office/powerpoint/2010/main" val="2177994995"/>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 id="214748368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942416" y="2514601"/>
            <a:ext cx="6600451" cy="1490463"/>
          </a:xfrm>
        </p:spPr>
        <p:txBody>
          <a:bodyPr>
            <a:noAutofit/>
          </a:bodyPr>
          <a:lstStyle/>
          <a:p>
            <a:r>
              <a:rPr lang="en-GB" sz="2800" dirty="0"/>
              <a:t>PV045</a:t>
            </a:r>
            <a:br>
              <a:rPr lang="en-GB" sz="2800" dirty="0"/>
            </a:br>
            <a:r>
              <a:rPr lang="en-GB" sz="2800" dirty="0"/>
              <a:t>Management </a:t>
            </a:r>
            <a:r>
              <a:rPr lang="en-GB" sz="2800" dirty="0" err="1"/>
              <a:t>informačního</a:t>
            </a:r>
            <a:r>
              <a:rPr lang="en-GB" sz="2800" dirty="0"/>
              <a:t> </a:t>
            </a:r>
            <a:r>
              <a:rPr lang="en-GB" sz="2800" dirty="0" err="1"/>
              <a:t>systému</a:t>
            </a:r>
            <a:br>
              <a:rPr lang="en-GB" sz="2800" dirty="0"/>
            </a:br>
            <a:r>
              <a:rPr lang="en-GB" sz="2800" dirty="0"/>
              <a:t>Management of information system</a:t>
            </a:r>
          </a:p>
        </p:txBody>
      </p:sp>
      <p:sp>
        <p:nvSpPr>
          <p:cNvPr id="3" name="Podnadpis 2"/>
          <p:cNvSpPr>
            <a:spLocks noGrp="1"/>
          </p:cNvSpPr>
          <p:nvPr>
            <p:ph type="subTitle" idx="1"/>
          </p:nvPr>
        </p:nvSpPr>
        <p:spPr/>
        <p:txBody>
          <a:bodyPr/>
          <a:lstStyle/>
          <a:p>
            <a:r>
              <a:rPr lang="en-GB" dirty="0" err="1"/>
              <a:t>Radek</a:t>
            </a:r>
            <a:r>
              <a:rPr lang="en-GB" dirty="0"/>
              <a:t> </a:t>
            </a:r>
            <a:r>
              <a:rPr lang="en-GB" dirty="0" err="1"/>
              <a:t>Foltýn</a:t>
            </a:r>
            <a:br>
              <a:rPr lang="en-GB" dirty="0"/>
            </a:br>
            <a:r>
              <a:rPr lang="en-GB" dirty="0"/>
              <a:t>Leonard Walletzký</a:t>
            </a:r>
          </a:p>
        </p:txBody>
      </p:sp>
    </p:spTree>
    <p:extLst>
      <p:ext uri="{BB962C8B-B14F-4D97-AF65-F5344CB8AC3E}">
        <p14:creationId xmlns:p14="http://schemas.microsoft.com/office/powerpoint/2010/main" val="16342978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Why not to be scared?</a:t>
            </a:r>
          </a:p>
        </p:txBody>
      </p:sp>
      <p:sp>
        <p:nvSpPr>
          <p:cNvPr id="3" name="Zástupný symbol pro obsah 2"/>
          <p:cNvSpPr>
            <a:spLocks noGrp="1"/>
          </p:cNvSpPr>
          <p:nvPr>
            <p:ph idx="1"/>
          </p:nvPr>
        </p:nvSpPr>
        <p:spPr/>
        <p:txBody>
          <a:bodyPr/>
          <a:lstStyle/>
          <a:p>
            <a:r>
              <a:rPr lang="en-GB" dirty="0"/>
              <a:t>We will explain you the necessary principles</a:t>
            </a:r>
          </a:p>
          <a:p>
            <a:r>
              <a:rPr lang="en-GB" dirty="0"/>
              <a:t>We do not want you to be economics experts</a:t>
            </a:r>
          </a:p>
          <a:p>
            <a:r>
              <a:rPr lang="en-GB" dirty="0"/>
              <a:t>But you need to understand the problem on other side</a:t>
            </a:r>
          </a:p>
          <a:p>
            <a:pPr lvl="1"/>
            <a:r>
              <a:rPr lang="en-GB" dirty="0"/>
              <a:t>You will probably act on side of developer</a:t>
            </a:r>
          </a:p>
          <a:p>
            <a:pPr lvl="1"/>
            <a:r>
              <a:rPr lang="en-GB" dirty="0"/>
              <a:t>You need to understand why it needs to be done exactly in this way</a:t>
            </a:r>
          </a:p>
          <a:p>
            <a:pPr lvl="2"/>
            <a:r>
              <a:rPr lang="en-GB" dirty="0"/>
              <a:t>Although other (maybe shorter and more direct) could seems to be better</a:t>
            </a:r>
          </a:p>
        </p:txBody>
      </p:sp>
    </p:spTree>
    <p:extLst>
      <p:ext uri="{BB962C8B-B14F-4D97-AF65-F5344CB8AC3E}">
        <p14:creationId xmlns:p14="http://schemas.microsoft.com/office/powerpoint/2010/main" val="3641553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Because how does it look like very often?</a:t>
            </a:r>
          </a:p>
        </p:txBody>
      </p:sp>
      <p:pic>
        <p:nvPicPr>
          <p:cNvPr id="4" name="Picture 4" descr="project_management1"/>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719917" y="2133600"/>
            <a:ext cx="5037666" cy="377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320727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Questions to introduction?</a:t>
            </a:r>
          </a:p>
        </p:txBody>
      </p:sp>
      <p:sp>
        <p:nvSpPr>
          <p:cNvPr id="4" name="Zástupný symbol pro text 3"/>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6530642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1945201" y="624110"/>
            <a:ext cx="7019287" cy="1280890"/>
          </a:xfrm>
        </p:spPr>
        <p:txBody>
          <a:bodyPr/>
          <a:lstStyle/>
          <a:p>
            <a:r>
              <a:rPr lang="en-GB" dirty="0"/>
              <a:t>Basic enterprise information systems</a:t>
            </a:r>
          </a:p>
        </p:txBody>
      </p:sp>
      <p:sp>
        <p:nvSpPr>
          <p:cNvPr id="2" name="Zástupný symbol pro obsah 1"/>
          <p:cNvSpPr>
            <a:spLocks noGrp="1"/>
          </p:cNvSpPr>
          <p:nvPr>
            <p:ph idx="1"/>
          </p:nvPr>
        </p:nvSpPr>
        <p:spPr>
          <a:xfrm>
            <a:off x="467544" y="2060848"/>
            <a:ext cx="8229600" cy="3963896"/>
          </a:xfrm>
        </p:spPr>
        <p:txBody>
          <a:bodyPr>
            <a:normAutofit/>
          </a:bodyPr>
          <a:lstStyle/>
          <a:p>
            <a:r>
              <a:rPr lang="en-GB" dirty="0"/>
              <a:t>CRM - Customer Relationship Management</a:t>
            </a:r>
          </a:p>
          <a:p>
            <a:r>
              <a:rPr lang="en-GB" dirty="0"/>
              <a:t>FMS – Financial Management System</a:t>
            </a:r>
          </a:p>
          <a:p>
            <a:r>
              <a:rPr lang="en-GB" dirty="0"/>
              <a:t>SCM - Supply Chain Management</a:t>
            </a:r>
          </a:p>
          <a:p>
            <a:r>
              <a:rPr lang="en-GB" dirty="0"/>
              <a:t>MRP – Manufacturing Resource Planning</a:t>
            </a:r>
          </a:p>
          <a:p>
            <a:r>
              <a:rPr lang="en-GB" dirty="0"/>
              <a:t>HRM – Human Resources Management</a:t>
            </a:r>
            <a:endParaRPr lang="en-GB" b="1" dirty="0"/>
          </a:p>
          <a:p>
            <a:r>
              <a:rPr lang="en-GB" dirty="0"/>
              <a:t>PMS – Project Management System</a:t>
            </a:r>
          </a:p>
          <a:p>
            <a:r>
              <a:rPr lang="en-GB" dirty="0"/>
              <a:t>MIS - Management Information System</a:t>
            </a:r>
          </a:p>
          <a:p>
            <a:r>
              <a:rPr lang="en-GB" dirty="0"/>
              <a:t>CMS - Content Management System</a:t>
            </a:r>
          </a:p>
          <a:p>
            <a:r>
              <a:rPr lang="en-GB" dirty="0"/>
              <a:t>KMS - Knowledge Management System</a:t>
            </a:r>
          </a:p>
          <a:p>
            <a:endParaRPr lang="en-GB" dirty="0"/>
          </a:p>
        </p:txBody>
      </p:sp>
    </p:spTree>
    <p:extLst>
      <p:ext uri="{BB962C8B-B14F-4D97-AF65-F5344CB8AC3E}">
        <p14:creationId xmlns:p14="http://schemas.microsoft.com/office/powerpoint/2010/main" val="3508654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Effect transition="in" filter="fade">
                                      <p:cBhvr>
                                        <p:cTn id="56" dur="1000"/>
                                        <p:tgtEl>
                                          <p:spTgt spid="2">
                                            <p:txEl>
                                              <p:pRg st="7" end="7"/>
                                            </p:txEl>
                                          </p:spTgt>
                                        </p:tgtEl>
                                      </p:cBhvr>
                                    </p:animEffect>
                                    <p:anim calcmode="lin" valueType="num">
                                      <p:cBhvr>
                                        <p:cTn id="57"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2">
                                            <p:txEl>
                                              <p:pRg st="8" end="8"/>
                                            </p:txEl>
                                          </p:spTgt>
                                        </p:tgtEl>
                                        <p:attrNameLst>
                                          <p:attrName>style.visibility</p:attrName>
                                        </p:attrNameLst>
                                      </p:cBhvr>
                                      <p:to>
                                        <p:strVal val="visible"/>
                                      </p:to>
                                    </p:set>
                                    <p:animEffect transition="in" filter="fade">
                                      <p:cBhvr>
                                        <p:cTn id="63" dur="1000"/>
                                        <p:tgtEl>
                                          <p:spTgt spid="2">
                                            <p:txEl>
                                              <p:pRg st="8" end="8"/>
                                            </p:txEl>
                                          </p:spTgt>
                                        </p:tgtEl>
                                      </p:cBhvr>
                                    </p:animEffect>
                                    <p:anim calcmode="lin" valueType="num">
                                      <p:cBhvr>
                                        <p:cTn id="64"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3"/>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a:t>CRM - Customer Relationship Management</a:t>
            </a:r>
            <a:br>
              <a:rPr lang="en-GB" dirty="0"/>
            </a:br>
            <a:endParaRPr lang="en-GB" dirty="0"/>
          </a:p>
        </p:txBody>
      </p:sp>
      <p:sp>
        <p:nvSpPr>
          <p:cNvPr id="3" name="Zástupný symbol pro obsah 2"/>
          <p:cNvSpPr>
            <a:spLocks noGrp="1"/>
          </p:cNvSpPr>
          <p:nvPr>
            <p:ph idx="1"/>
          </p:nvPr>
        </p:nvSpPr>
        <p:spPr/>
        <p:txBody>
          <a:bodyPr/>
          <a:lstStyle/>
          <a:p>
            <a:r>
              <a:rPr lang="en-GB" dirty="0"/>
              <a:t>Contains all information about ALL entities we are in business with</a:t>
            </a:r>
          </a:p>
          <a:p>
            <a:r>
              <a:rPr lang="en-GB" dirty="0"/>
              <a:t>Customer are only one, but the most important group</a:t>
            </a:r>
          </a:p>
          <a:p>
            <a:pPr lvl="1"/>
            <a:r>
              <a:rPr lang="en-GB" dirty="0"/>
              <a:t>Vendors</a:t>
            </a:r>
          </a:p>
          <a:p>
            <a:pPr lvl="1"/>
            <a:r>
              <a:rPr lang="en-GB" dirty="0"/>
              <a:t>Suppliers</a:t>
            </a:r>
          </a:p>
          <a:p>
            <a:pPr lvl="1"/>
            <a:r>
              <a:rPr lang="en-GB" dirty="0"/>
              <a:t>Business partners</a:t>
            </a:r>
          </a:p>
          <a:p>
            <a:r>
              <a:rPr lang="en-GB" dirty="0"/>
              <a:t>We record every single activity with every entity (order, invoice, payment, phone call, contracts)</a:t>
            </a:r>
          </a:p>
          <a:p>
            <a:r>
              <a:rPr lang="en-GB" dirty="0"/>
              <a:t>We collect all the contact information in one place</a:t>
            </a:r>
          </a:p>
        </p:txBody>
      </p:sp>
    </p:spTree>
    <p:extLst>
      <p:ext uri="{BB962C8B-B14F-4D97-AF65-F5344CB8AC3E}">
        <p14:creationId xmlns:p14="http://schemas.microsoft.com/office/powerpoint/2010/main" val="3449317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CRM is important to</a:t>
            </a:r>
          </a:p>
        </p:txBody>
      </p:sp>
      <p:sp>
        <p:nvSpPr>
          <p:cNvPr id="3" name="Zástupný symbol pro obsah 2"/>
          <p:cNvSpPr>
            <a:spLocks noGrp="1"/>
          </p:cNvSpPr>
          <p:nvPr>
            <p:ph idx="1"/>
          </p:nvPr>
        </p:nvSpPr>
        <p:spPr/>
        <p:txBody>
          <a:bodyPr/>
          <a:lstStyle/>
          <a:p>
            <a:r>
              <a:rPr lang="en-GB" dirty="0"/>
              <a:t>Knowing the contact data</a:t>
            </a:r>
          </a:p>
          <a:p>
            <a:r>
              <a:rPr lang="en-GB" dirty="0"/>
              <a:t>Analysing the history of relation</a:t>
            </a:r>
          </a:p>
          <a:p>
            <a:pPr lvl="1"/>
            <a:r>
              <a:rPr lang="en-GB" dirty="0"/>
              <a:t>Offers to be sent</a:t>
            </a:r>
          </a:p>
          <a:p>
            <a:pPr lvl="1"/>
            <a:r>
              <a:rPr lang="en-GB" dirty="0"/>
              <a:t>Realized business cases</a:t>
            </a:r>
          </a:p>
          <a:p>
            <a:pPr lvl="1"/>
            <a:r>
              <a:rPr lang="en-GB" dirty="0"/>
              <a:t>Payments (in time, how much)</a:t>
            </a:r>
          </a:p>
          <a:p>
            <a:pPr lvl="1"/>
            <a:r>
              <a:rPr lang="en-GB" dirty="0"/>
              <a:t>Reported problems or issues</a:t>
            </a:r>
          </a:p>
          <a:p>
            <a:r>
              <a:rPr lang="en-GB" dirty="0"/>
              <a:t>Having marketing information</a:t>
            </a:r>
          </a:p>
          <a:p>
            <a:pPr lvl="1"/>
            <a:r>
              <a:rPr lang="en-GB" dirty="0"/>
              <a:t>Behaviour on the</a:t>
            </a:r>
            <a:r>
              <a:rPr lang="cs-CZ" dirty="0"/>
              <a:t> e-</a:t>
            </a:r>
            <a:r>
              <a:rPr lang="en-GB" dirty="0"/>
              <a:t>shop</a:t>
            </a:r>
          </a:p>
          <a:p>
            <a:pPr lvl="1"/>
            <a:r>
              <a:rPr lang="en-GB" dirty="0"/>
              <a:t>Lifestyle preferences</a:t>
            </a:r>
          </a:p>
        </p:txBody>
      </p:sp>
    </p:spTree>
    <p:extLst>
      <p:ext uri="{BB962C8B-B14F-4D97-AF65-F5344CB8AC3E}">
        <p14:creationId xmlns:p14="http://schemas.microsoft.com/office/powerpoint/2010/main" val="4078024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GB" dirty="0"/>
              <a:t>FMS - Financial Management System</a:t>
            </a:r>
          </a:p>
        </p:txBody>
      </p:sp>
      <p:sp>
        <p:nvSpPr>
          <p:cNvPr id="3" name="Zástupný symbol pro obsah 2"/>
          <p:cNvSpPr>
            <a:spLocks noGrp="1"/>
          </p:cNvSpPr>
          <p:nvPr>
            <p:ph idx="1"/>
          </p:nvPr>
        </p:nvSpPr>
        <p:spPr/>
        <p:txBody>
          <a:bodyPr/>
          <a:lstStyle/>
          <a:p>
            <a:r>
              <a:rPr lang="en-GB" dirty="0"/>
              <a:t>Is used to drive the finance of the company</a:t>
            </a:r>
          </a:p>
          <a:p>
            <a:r>
              <a:rPr lang="en-GB" dirty="0"/>
              <a:t>What is our current cash status?</a:t>
            </a:r>
          </a:p>
          <a:p>
            <a:r>
              <a:rPr lang="en-GB" dirty="0"/>
              <a:t>Can we pay our costs?</a:t>
            </a:r>
          </a:p>
          <a:p>
            <a:r>
              <a:rPr lang="en-GB" dirty="0"/>
              <a:t>Will we have the money to pay our employees?</a:t>
            </a:r>
          </a:p>
          <a:p>
            <a:r>
              <a:rPr lang="en-GB" dirty="0"/>
              <a:t>What is our planned income / outcome?</a:t>
            </a:r>
          </a:p>
          <a:p>
            <a:r>
              <a:rPr lang="en-GB" dirty="0"/>
              <a:t>What is our revenue structure?</a:t>
            </a:r>
          </a:p>
          <a:p>
            <a:r>
              <a:rPr lang="en-GB" dirty="0"/>
              <a:t>Are we able to realize this business?</a:t>
            </a:r>
          </a:p>
        </p:txBody>
      </p:sp>
    </p:spTree>
    <p:extLst>
      <p:ext uri="{BB962C8B-B14F-4D97-AF65-F5344CB8AC3E}">
        <p14:creationId xmlns:p14="http://schemas.microsoft.com/office/powerpoint/2010/main" val="1531743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Why are finance so important?</a:t>
            </a:r>
          </a:p>
        </p:txBody>
      </p:sp>
      <p:sp>
        <p:nvSpPr>
          <p:cNvPr id="3" name="Zástupný symbol pro obsah 2"/>
          <p:cNvSpPr>
            <a:spLocks noGrp="1"/>
          </p:cNvSpPr>
          <p:nvPr>
            <p:ph idx="1"/>
          </p:nvPr>
        </p:nvSpPr>
        <p:spPr/>
        <p:txBody>
          <a:bodyPr/>
          <a:lstStyle/>
          <a:p>
            <a:r>
              <a:rPr lang="en-GB" dirty="0"/>
              <a:t>Money are the blood of the company?</a:t>
            </a:r>
          </a:p>
          <a:p>
            <a:r>
              <a:rPr lang="en-GB" dirty="0"/>
              <a:t>If company have no money, it bankrupts.</a:t>
            </a:r>
          </a:p>
          <a:p>
            <a:r>
              <a:rPr lang="en-GB" dirty="0"/>
              <a:t>FMS helps to see the complex situation.</a:t>
            </a:r>
          </a:p>
          <a:p>
            <a:pPr lvl="1"/>
            <a:r>
              <a:rPr lang="en-GB" dirty="0"/>
              <a:t>If we have a money and if we will have a money</a:t>
            </a:r>
          </a:p>
          <a:p>
            <a:r>
              <a:rPr lang="en-GB" dirty="0"/>
              <a:t>Cash-flow / Profit problem</a:t>
            </a:r>
          </a:p>
          <a:p>
            <a:pPr lvl="1"/>
            <a:r>
              <a:rPr lang="en-GB" dirty="0"/>
              <a:t>Company can have a big profit, but no money</a:t>
            </a:r>
          </a:p>
          <a:p>
            <a:pPr lvl="1"/>
            <a:r>
              <a:rPr lang="en-GB" dirty="0"/>
              <a:t>Profit is realized when invoice is released</a:t>
            </a:r>
          </a:p>
          <a:p>
            <a:pPr lvl="1"/>
            <a:r>
              <a:rPr lang="en-GB" dirty="0"/>
              <a:t>Cash flow is positive when money are received</a:t>
            </a:r>
          </a:p>
        </p:txBody>
      </p:sp>
    </p:spTree>
    <p:extLst>
      <p:ext uri="{BB962C8B-B14F-4D97-AF65-F5344CB8AC3E}">
        <p14:creationId xmlns:p14="http://schemas.microsoft.com/office/powerpoint/2010/main" val="3380980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a:t>SCM - Supply Chain Management</a:t>
            </a:r>
            <a:br>
              <a:rPr lang="en-GB" dirty="0"/>
            </a:br>
            <a:endParaRPr lang="en-GB" dirty="0"/>
          </a:p>
        </p:txBody>
      </p:sp>
      <p:sp>
        <p:nvSpPr>
          <p:cNvPr id="3" name="Zástupný symbol pro obsah 2"/>
          <p:cNvSpPr>
            <a:spLocks noGrp="1"/>
          </p:cNvSpPr>
          <p:nvPr>
            <p:ph idx="1"/>
          </p:nvPr>
        </p:nvSpPr>
        <p:spPr/>
        <p:txBody>
          <a:bodyPr/>
          <a:lstStyle/>
          <a:p>
            <a:r>
              <a:rPr lang="en-GB" dirty="0"/>
              <a:t>To support the business with suppliers</a:t>
            </a:r>
          </a:p>
          <a:p>
            <a:r>
              <a:rPr lang="en-GB" dirty="0"/>
              <a:t>The company can be just „a link in the long string“</a:t>
            </a:r>
          </a:p>
          <a:p>
            <a:r>
              <a:rPr lang="en-GB" dirty="0"/>
              <a:t>We need to:</a:t>
            </a:r>
          </a:p>
          <a:p>
            <a:pPr lvl="1"/>
            <a:r>
              <a:rPr lang="en-GB" dirty="0"/>
              <a:t>Be able to offer particular components</a:t>
            </a:r>
          </a:p>
          <a:p>
            <a:pPr lvl="1"/>
            <a:r>
              <a:rPr lang="en-GB" dirty="0"/>
              <a:t>To manage their delivery</a:t>
            </a:r>
          </a:p>
          <a:p>
            <a:pPr lvl="1"/>
            <a:r>
              <a:rPr lang="en-GB" dirty="0"/>
              <a:t>To minimize the costs of the stock</a:t>
            </a:r>
          </a:p>
          <a:p>
            <a:pPr lvl="1"/>
            <a:r>
              <a:rPr lang="en-GB" dirty="0"/>
              <a:t>To know if we get exactly what we want and nothing less or more</a:t>
            </a:r>
          </a:p>
          <a:p>
            <a:r>
              <a:rPr lang="en-GB" dirty="0"/>
              <a:t>And the same to our customers and collaborators</a:t>
            </a:r>
          </a:p>
        </p:txBody>
      </p:sp>
    </p:spTree>
    <p:extLst>
      <p:ext uri="{BB962C8B-B14F-4D97-AF65-F5344CB8AC3E}">
        <p14:creationId xmlns:p14="http://schemas.microsoft.com/office/powerpoint/2010/main" val="3147092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HRM - Human Resources Management </a:t>
            </a:r>
          </a:p>
        </p:txBody>
      </p:sp>
      <p:sp>
        <p:nvSpPr>
          <p:cNvPr id="3" name="Zástupný symbol pro obsah 2"/>
          <p:cNvSpPr>
            <a:spLocks noGrp="1"/>
          </p:cNvSpPr>
          <p:nvPr>
            <p:ph idx="1"/>
          </p:nvPr>
        </p:nvSpPr>
        <p:spPr/>
        <p:txBody>
          <a:bodyPr/>
          <a:lstStyle/>
          <a:p>
            <a:r>
              <a:rPr lang="en-GB" dirty="0"/>
              <a:t>To manage the most important part of the company</a:t>
            </a:r>
          </a:p>
          <a:p>
            <a:r>
              <a:rPr lang="en-GB" dirty="0"/>
              <a:t>The system of the wages</a:t>
            </a:r>
          </a:p>
          <a:p>
            <a:pPr lvl="1"/>
            <a:r>
              <a:rPr lang="en-GB" dirty="0"/>
              <a:t>Fixed part</a:t>
            </a:r>
          </a:p>
          <a:p>
            <a:pPr lvl="1"/>
            <a:r>
              <a:rPr lang="en-GB" dirty="0"/>
              <a:t>Variable part – depending on the performance of person, unit, department or company</a:t>
            </a:r>
          </a:p>
          <a:p>
            <a:pPr lvl="1"/>
            <a:r>
              <a:rPr lang="en-GB" dirty="0"/>
              <a:t>Holidays, Evidence of shifts, working hours etc.</a:t>
            </a:r>
          </a:p>
          <a:p>
            <a:pPr lvl="1"/>
            <a:r>
              <a:rPr lang="en-GB" dirty="0"/>
              <a:t>Taxation, Social and Health insurance</a:t>
            </a:r>
          </a:p>
          <a:p>
            <a:r>
              <a:rPr lang="en-GB" dirty="0"/>
              <a:t>Evidence of the new positions, current structure etc.</a:t>
            </a:r>
          </a:p>
        </p:txBody>
      </p:sp>
    </p:spTree>
    <p:extLst>
      <p:ext uri="{BB962C8B-B14F-4D97-AF65-F5344CB8AC3E}">
        <p14:creationId xmlns:p14="http://schemas.microsoft.com/office/powerpoint/2010/main" val="1564728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New lecturers</a:t>
            </a:r>
          </a:p>
        </p:txBody>
      </p:sp>
      <p:sp>
        <p:nvSpPr>
          <p:cNvPr id="3" name="Zástupný symbol pro obsah 2"/>
          <p:cNvSpPr>
            <a:spLocks noGrp="1"/>
          </p:cNvSpPr>
          <p:nvPr>
            <p:ph idx="1"/>
          </p:nvPr>
        </p:nvSpPr>
        <p:spPr/>
        <p:txBody>
          <a:bodyPr/>
          <a:lstStyle/>
          <a:p>
            <a:r>
              <a:rPr lang="en-GB" dirty="0" err="1"/>
              <a:t>Ing</a:t>
            </a:r>
            <a:r>
              <a:rPr lang="en-GB" dirty="0"/>
              <a:t>. Leonard Walletzký, Ph.D.</a:t>
            </a:r>
          </a:p>
          <a:p>
            <a:pPr lvl="1"/>
            <a:r>
              <a:rPr lang="en-GB" dirty="0"/>
              <a:t>On Faculty of informatics since 2011</a:t>
            </a:r>
          </a:p>
          <a:p>
            <a:pPr lvl="1"/>
            <a:r>
              <a:rPr lang="en-GB" dirty="0"/>
              <a:t>Master degree – Business Economy (Accounting software in business)</a:t>
            </a:r>
          </a:p>
          <a:p>
            <a:pPr lvl="1"/>
            <a:r>
              <a:rPr lang="en-GB" dirty="0"/>
              <a:t>Ph.D. – Economics of Information</a:t>
            </a:r>
          </a:p>
          <a:p>
            <a:r>
              <a:rPr lang="en-GB" dirty="0"/>
              <a:t>Focus of research</a:t>
            </a:r>
          </a:p>
          <a:p>
            <a:pPr lvl="1"/>
            <a:r>
              <a:rPr lang="en-GB" dirty="0"/>
              <a:t>Implementation of information systems (with the focus to ERP systems)</a:t>
            </a:r>
          </a:p>
          <a:p>
            <a:pPr lvl="1"/>
            <a:r>
              <a:rPr lang="en-GB" dirty="0"/>
              <a:t>Service Science and its IT application</a:t>
            </a:r>
          </a:p>
          <a:p>
            <a:pPr lvl="1"/>
            <a:r>
              <a:rPr lang="en-GB" dirty="0"/>
              <a:t>Smart Cities and Communities</a:t>
            </a:r>
          </a:p>
        </p:txBody>
      </p:sp>
    </p:spTree>
    <p:extLst>
      <p:ext uri="{BB962C8B-B14F-4D97-AF65-F5344CB8AC3E}">
        <p14:creationId xmlns:p14="http://schemas.microsoft.com/office/powerpoint/2010/main" val="2535311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MIS - Management Information System</a:t>
            </a:r>
          </a:p>
        </p:txBody>
      </p:sp>
      <p:sp>
        <p:nvSpPr>
          <p:cNvPr id="3" name="Zástupný symbol pro obsah 2"/>
          <p:cNvSpPr>
            <a:spLocks noGrp="1"/>
          </p:cNvSpPr>
          <p:nvPr>
            <p:ph idx="1"/>
          </p:nvPr>
        </p:nvSpPr>
        <p:spPr/>
        <p:txBody>
          <a:bodyPr/>
          <a:lstStyle/>
          <a:p>
            <a:r>
              <a:rPr lang="en-GB" dirty="0"/>
              <a:t>Used to generate reports</a:t>
            </a:r>
          </a:p>
          <a:p>
            <a:r>
              <a:rPr lang="en-GB" dirty="0"/>
              <a:t>Combining data from many different systems</a:t>
            </a:r>
          </a:p>
          <a:p>
            <a:r>
              <a:rPr lang="en-GB" dirty="0"/>
              <a:t>Do we have enough business cases?</a:t>
            </a:r>
          </a:p>
          <a:p>
            <a:pPr lvl="1"/>
            <a:r>
              <a:rPr lang="en-GB" dirty="0"/>
              <a:t>For next week?</a:t>
            </a:r>
          </a:p>
          <a:p>
            <a:pPr lvl="1"/>
            <a:r>
              <a:rPr lang="en-GB" dirty="0"/>
              <a:t>For next month?</a:t>
            </a:r>
          </a:p>
          <a:p>
            <a:r>
              <a:rPr lang="en-GB" dirty="0"/>
              <a:t>What is average profitability?</a:t>
            </a:r>
          </a:p>
          <a:p>
            <a:r>
              <a:rPr lang="en-GB" dirty="0"/>
              <a:t>Can we invest into new equipment?</a:t>
            </a:r>
          </a:p>
          <a:p>
            <a:r>
              <a:rPr lang="en-GB" dirty="0"/>
              <a:t>Do we need to improve some part of our performance?</a:t>
            </a:r>
          </a:p>
        </p:txBody>
      </p:sp>
    </p:spTree>
    <p:extLst>
      <p:ext uri="{BB962C8B-B14F-4D97-AF65-F5344CB8AC3E}">
        <p14:creationId xmlns:p14="http://schemas.microsoft.com/office/powerpoint/2010/main" val="2653238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KMS - Knowledge Management System</a:t>
            </a:r>
          </a:p>
        </p:txBody>
      </p:sp>
      <p:sp>
        <p:nvSpPr>
          <p:cNvPr id="3" name="Zástupný symbol pro obsah 2"/>
          <p:cNvSpPr>
            <a:spLocks noGrp="1"/>
          </p:cNvSpPr>
          <p:nvPr>
            <p:ph idx="1"/>
          </p:nvPr>
        </p:nvSpPr>
        <p:spPr/>
        <p:txBody>
          <a:bodyPr/>
          <a:lstStyle/>
          <a:p>
            <a:r>
              <a:rPr lang="en-GB" dirty="0"/>
              <a:t>We need to take care not only to our employees but also about their knowledge and competencies</a:t>
            </a:r>
          </a:p>
          <a:p>
            <a:r>
              <a:rPr lang="en-GB" dirty="0"/>
              <a:t>Why?</a:t>
            </a:r>
          </a:p>
          <a:p>
            <a:pPr lvl="1"/>
            <a:r>
              <a:rPr lang="en-GB" dirty="0"/>
              <a:t>What company do if the key developer(s) leave(s)?</a:t>
            </a:r>
          </a:p>
          <a:p>
            <a:pPr lvl="1"/>
            <a:r>
              <a:rPr lang="en-GB" dirty="0"/>
              <a:t>The main competitive advantage is in minds of your people!</a:t>
            </a:r>
          </a:p>
          <a:p>
            <a:r>
              <a:rPr lang="en-GB" dirty="0"/>
              <a:t>It need to stored</a:t>
            </a:r>
          </a:p>
          <a:p>
            <a:pPr lvl="1"/>
            <a:r>
              <a:rPr lang="en-GB" dirty="0"/>
              <a:t>Internal </a:t>
            </a:r>
            <a:r>
              <a:rPr lang="en-GB" dirty="0" err="1"/>
              <a:t>WiKi</a:t>
            </a:r>
            <a:r>
              <a:rPr lang="en-GB" dirty="0"/>
              <a:t> or other systems</a:t>
            </a:r>
          </a:p>
        </p:txBody>
      </p:sp>
    </p:spTree>
    <p:extLst>
      <p:ext uri="{BB962C8B-B14F-4D97-AF65-F5344CB8AC3E}">
        <p14:creationId xmlns:p14="http://schemas.microsoft.com/office/powerpoint/2010/main" val="191607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GB" dirty="0"/>
              <a:t>MRP – Manufacturing Resource Planning</a:t>
            </a:r>
          </a:p>
        </p:txBody>
      </p:sp>
      <p:sp>
        <p:nvSpPr>
          <p:cNvPr id="3" name="Zástupný symbol pro obsah 2"/>
          <p:cNvSpPr>
            <a:spLocks noGrp="1"/>
          </p:cNvSpPr>
          <p:nvPr>
            <p:ph idx="1"/>
          </p:nvPr>
        </p:nvSpPr>
        <p:spPr/>
        <p:txBody>
          <a:bodyPr/>
          <a:lstStyle/>
          <a:p>
            <a:r>
              <a:rPr lang="en-GB" dirty="0"/>
              <a:t>Necessary for any tangible production</a:t>
            </a:r>
          </a:p>
          <a:p>
            <a:r>
              <a:rPr lang="en-GB" dirty="0"/>
              <a:t>The process of manufacturing must be</a:t>
            </a:r>
          </a:p>
          <a:p>
            <a:pPr lvl="1"/>
            <a:r>
              <a:rPr lang="en-GB" dirty="0"/>
              <a:t>Planed</a:t>
            </a:r>
          </a:p>
          <a:p>
            <a:pPr lvl="1"/>
            <a:r>
              <a:rPr lang="en-GB" dirty="0"/>
              <a:t>Controlled</a:t>
            </a:r>
          </a:p>
          <a:p>
            <a:pPr lvl="1"/>
            <a:r>
              <a:rPr lang="en-GB" dirty="0"/>
              <a:t>Evaluated (do we have any issues, problems?)</a:t>
            </a:r>
          </a:p>
          <a:p>
            <a:r>
              <a:rPr lang="en-GB" dirty="0"/>
              <a:t>All the supplements needs to be ready in time</a:t>
            </a:r>
          </a:p>
          <a:p>
            <a:pPr lvl="1"/>
            <a:r>
              <a:rPr lang="en-GB" dirty="0"/>
              <a:t>Cooperation with SCM</a:t>
            </a:r>
          </a:p>
          <a:p>
            <a:r>
              <a:rPr lang="en-GB" dirty="0"/>
              <a:t>We need what to produce and when</a:t>
            </a:r>
          </a:p>
        </p:txBody>
      </p:sp>
    </p:spTree>
    <p:extLst>
      <p:ext uri="{BB962C8B-B14F-4D97-AF65-F5344CB8AC3E}">
        <p14:creationId xmlns:p14="http://schemas.microsoft.com/office/powerpoint/2010/main" val="19740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GB" dirty="0"/>
              <a:t>PMS – Project Management System</a:t>
            </a:r>
          </a:p>
        </p:txBody>
      </p:sp>
      <p:sp>
        <p:nvSpPr>
          <p:cNvPr id="3" name="Zástupný symbol pro obsah 2"/>
          <p:cNvSpPr>
            <a:spLocks noGrp="1"/>
          </p:cNvSpPr>
          <p:nvPr>
            <p:ph idx="1"/>
          </p:nvPr>
        </p:nvSpPr>
        <p:spPr/>
        <p:txBody>
          <a:bodyPr/>
          <a:lstStyle/>
          <a:p>
            <a:r>
              <a:rPr lang="en-GB" dirty="0"/>
              <a:t>To support any project development</a:t>
            </a:r>
          </a:p>
          <a:p>
            <a:r>
              <a:rPr lang="en-GB" dirty="0"/>
              <a:t>Based on standards of Project Management</a:t>
            </a:r>
          </a:p>
          <a:p>
            <a:r>
              <a:rPr lang="en-GB" dirty="0"/>
              <a:t>We have many tools (MS Project, JIRA….)</a:t>
            </a:r>
          </a:p>
          <a:p>
            <a:r>
              <a:rPr lang="en-GB" dirty="0"/>
              <a:t>The project needs to be managed not independently, but as the part of the project portfolio of the company</a:t>
            </a:r>
          </a:p>
          <a:p>
            <a:r>
              <a:rPr lang="en-GB" dirty="0"/>
              <a:t>Project has its consequences to company health</a:t>
            </a:r>
          </a:p>
          <a:p>
            <a:r>
              <a:rPr lang="en-GB" dirty="0"/>
              <a:t>Ignoring those consequences leads to serious problems</a:t>
            </a:r>
          </a:p>
          <a:p>
            <a:pPr marL="0" indent="0">
              <a:buNone/>
            </a:pPr>
            <a:endParaRPr lang="en-GB" dirty="0"/>
          </a:p>
        </p:txBody>
      </p:sp>
    </p:spTree>
    <p:extLst>
      <p:ext uri="{BB962C8B-B14F-4D97-AF65-F5344CB8AC3E}">
        <p14:creationId xmlns:p14="http://schemas.microsoft.com/office/powerpoint/2010/main" val="1014217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CMS - Content Management System</a:t>
            </a:r>
          </a:p>
        </p:txBody>
      </p:sp>
      <p:sp>
        <p:nvSpPr>
          <p:cNvPr id="3" name="Zástupný symbol pro obsah 2"/>
          <p:cNvSpPr>
            <a:spLocks noGrp="1"/>
          </p:cNvSpPr>
          <p:nvPr>
            <p:ph idx="1"/>
          </p:nvPr>
        </p:nvSpPr>
        <p:spPr/>
        <p:txBody>
          <a:bodyPr/>
          <a:lstStyle/>
          <a:p>
            <a:r>
              <a:rPr lang="en-GB" dirty="0"/>
              <a:t>It really can be a part of the internal system!</a:t>
            </a:r>
          </a:p>
          <a:p>
            <a:r>
              <a:rPr lang="en-GB" dirty="0"/>
              <a:t>Intranet – only for the employees</a:t>
            </a:r>
          </a:p>
          <a:p>
            <a:r>
              <a:rPr lang="en-GB" dirty="0"/>
              <a:t>It can be also related with economical activities of the company</a:t>
            </a:r>
          </a:p>
          <a:p>
            <a:r>
              <a:rPr lang="en-GB" dirty="0"/>
              <a:t>E-shop needs to share or use the same data</a:t>
            </a:r>
          </a:p>
          <a:p>
            <a:r>
              <a:rPr lang="en-GB" dirty="0"/>
              <a:t>Managing directly the web pages of the company</a:t>
            </a:r>
          </a:p>
        </p:txBody>
      </p:sp>
    </p:spTree>
    <p:extLst>
      <p:ext uri="{BB962C8B-B14F-4D97-AF65-F5344CB8AC3E}">
        <p14:creationId xmlns:p14="http://schemas.microsoft.com/office/powerpoint/2010/main" val="3082753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en-GB" dirty="0"/>
              <a:t>What is ERP</a:t>
            </a:r>
          </a:p>
        </p:txBody>
      </p:sp>
      <p:sp>
        <p:nvSpPr>
          <p:cNvPr id="2" name="Zástupný symbol pro obsah 1"/>
          <p:cNvSpPr>
            <a:spLocks noGrp="1"/>
          </p:cNvSpPr>
          <p:nvPr>
            <p:ph idx="1"/>
          </p:nvPr>
        </p:nvSpPr>
        <p:spPr/>
        <p:txBody>
          <a:bodyPr/>
          <a:lstStyle/>
          <a:p>
            <a:r>
              <a:rPr lang="en-GB" b="1" dirty="0"/>
              <a:t>Enterprise Resource Planning, </a:t>
            </a:r>
            <a:r>
              <a:rPr lang="en-GB" dirty="0"/>
              <a:t>integrated system that help business to manage internal and external resources.</a:t>
            </a:r>
          </a:p>
          <a:p>
            <a:r>
              <a:rPr lang="en-GB" dirty="0"/>
              <a:t>Built on a centralized database and normally utilizing a common computing platform, </a:t>
            </a:r>
          </a:p>
          <a:p>
            <a:r>
              <a:rPr lang="en-GB" dirty="0"/>
              <a:t>ERP systems consolidate all business operations into a uniform and enterprise-wide system environment</a:t>
            </a:r>
          </a:p>
          <a:p>
            <a:r>
              <a:rPr lang="en-GB" dirty="0"/>
              <a:t>ERP can integrates all systems mentioned before</a:t>
            </a:r>
          </a:p>
        </p:txBody>
      </p:sp>
    </p:spTree>
    <p:extLst>
      <p:ext uri="{BB962C8B-B14F-4D97-AF65-F5344CB8AC3E}">
        <p14:creationId xmlns:p14="http://schemas.microsoft.com/office/powerpoint/2010/main" val="3988000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3"/>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Example of the structure of ERP</a:t>
            </a:r>
          </a:p>
        </p:txBody>
      </p:sp>
      <p:pic>
        <p:nvPicPr>
          <p:cNvPr id="4" name="Picture 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443287" y="2251075"/>
            <a:ext cx="3590925" cy="354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480479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1945201" y="624110"/>
            <a:ext cx="6947279" cy="716658"/>
          </a:xfrm>
        </p:spPr>
        <p:txBody>
          <a:bodyPr/>
          <a:lstStyle/>
          <a:p>
            <a:r>
              <a:rPr lang="en-GB" dirty="0"/>
              <a:t>History of information systems</a:t>
            </a:r>
          </a:p>
        </p:txBody>
      </p:sp>
      <p:graphicFrame>
        <p:nvGraphicFramePr>
          <p:cNvPr id="5" name="Tabulka 4"/>
          <p:cNvGraphicFramePr>
            <a:graphicFrameLocks noGrp="1"/>
          </p:cNvGraphicFramePr>
          <p:nvPr>
            <p:extLst>
              <p:ext uri="{D42A27DB-BD31-4B8C-83A1-F6EECF244321}">
                <p14:modId xmlns:p14="http://schemas.microsoft.com/office/powerpoint/2010/main" val="1248485468"/>
              </p:ext>
            </p:extLst>
          </p:nvPr>
        </p:nvGraphicFramePr>
        <p:xfrm>
          <a:off x="539552" y="1412776"/>
          <a:ext cx="8280921" cy="5083629"/>
        </p:xfrm>
        <a:graphic>
          <a:graphicData uri="http://schemas.openxmlformats.org/drawingml/2006/table">
            <a:tbl>
              <a:tblPr>
                <a:tableStyleId>{5C22544A-7EE6-4342-B048-85BDC9FD1C3A}</a:tableStyleId>
              </a:tblPr>
              <a:tblGrid>
                <a:gridCol w="1114349">
                  <a:extLst>
                    <a:ext uri="{9D8B030D-6E8A-4147-A177-3AD203B41FA5}">
                      <a16:colId xmlns:a16="http://schemas.microsoft.com/office/drawing/2014/main" val="20000"/>
                    </a:ext>
                  </a:extLst>
                </a:gridCol>
                <a:gridCol w="2969131">
                  <a:extLst>
                    <a:ext uri="{9D8B030D-6E8A-4147-A177-3AD203B41FA5}">
                      <a16:colId xmlns:a16="http://schemas.microsoft.com/office/drawing/2014/main" val="20001"/>
                    </a:ext>
                  </a:extLst>
                </a:gridCol>
                <a:gridCol w="4197441">
                  <a:extLst>
                    <a:ext uri="{9D8B030D-6E8A-4147-A177-3AD203B41FA5}">
                      <a16:colId xmlns:a16="http://schemas.microsoft.com/office/drawing/2014/main" val="20002"/>
                    </a:ext>
                  </a:extLst>
                </a:gridCol>
              </a:tblGrid>
              <a:tr h="218059">
                <a:tc>
                  <a:txBody>
                    <a:bodyPr/>
                    <a:lstStyle/>
                    <a:p>
                      <a:pPr>
                        <a:lnSpc>
                          <a:spcPct val="115000"/>
                        </a:lnSpc>
                        <a:spcAft>
                          <a:spcPts val="0"/>
                        </a:spcAft>
                      </a:pPr>
                      <a:r>
                        <a:rPr lang="en-US" sz="1200" noProof="0" dirty="0">
                          <a:effectLst/>
                        </a:rPr>
                        <a:t>Timeline</a:t>
                      </a:r>
                      <a:endParaRPr lang="en-US" sz="1000" noProof="0" dirty="0">
                        <a:solidFill>
                          <a:srgbClr val="000000"/>
                        </a:solidFill>
                        <a:effectLst/>
                        <a:latin typeface="Arial"/>
                        <a:ea typeface="Calibri"/>
                      </a:endParaRPr>
                    </a:p>
                  </a:txBody>
                  <a:tcPr marL="42573" marR="42573" marT="0" marB="0"/>
                </a:tc>
                <a:tc>
                  <a:txBody>
                    <a:bodyPr/>
                    <a:lstStyle/>
                    <a:p>
                      <a:pPr>
                        <a:lnSpc>
                          <a:spcPct val="115000"/>
                        </a:lnSpc>
                        <a:spcAft>
                          <a:spcPts val="0"/>
                        </a:spcAft>
                      </a:pPr>
                      <a:r>
                        <a:rPr lang="en-US" sz="1200" noProof="0" dirty="0">
                          <a:effectLst/>
                        </a:rPr>
                        <a:t>System</a:t>
                      </a:r>
                      <a:endParaRPr lang="en-US" sz="1000" noProof="0" dirty="0">
                        <a:solidFill>
                          <a:srgbClr val="000000"/>
                        </a:solidFill>
                        <a:effectLst/>
                        <a:latin typeface="Arial"/>
                        <a:ea typeface="Calibri"/>
                      </a:endParaRPr>
                    </a:p>
                  </a:txBody>
                  <a:tcPr marL="42573" marR="42573" marT="0" marB="0"/>
                </a:tc>
                <a:tc>
                  <a:txBody>
                    <a:bodyPr/>
                    <a:lstStyle/>
                    <a:p>
                      <a:pPr>
                        <a:lnSpc>
                          <a:spcPct val="115000"/>
                        </a:lnSpc>
                        <a:spcAft>
                          <a:spcPts val="0"/>
                        </a:spcAft>
                      </a:pPr>
                      <a:r>
                        <a:rPr lang="en-US" sz="1200" noProof="0" dirty="0">
                          <a:effectLst/>
                        </a:rPr>
                        <a:t>Description</a:t>
                      </a:r>
                      <a:endParaRPr lang="en-US" sz="1000" noProof="0" dirty="0">
                        <a:solidFill>
                          <a:srgbClr val="000000"/>
                        </a:solidFill>
                        <a:effectLst/>
                        <a:latin typeface="Arial"/>
                        <a:ea typeface="Calibri"/>
                      </a:endParaRPr>
                    </a:p>
                  </a:txBody>
                  <a:tcPr marL="42573" marR="42573" marT="0" marB="0"/>
                </a:tc>
                <a:extLst>
                  <a:ext uri="{0D108BD9-81ED-4DB2-BD59-A6C34878D82A}">
                    <a16:rowId xmlns:a16="http://schemas.microsoft.com/office/drawing/2014/main" val="10000"/>
                  </a:ext>
                </a:extLst>
              </a:tr>
              <a:tr h="894285">
                <a:tc>
                  <a:txBody>
                    <a:bodyPr/>
                    <a:lstStyle/>
                    <a:p>
                      <a:pPr>
                        <a:lnSpc>
                          <a:spcPct val="115000"/>
                        </a:lnSpc>
                        <a:spcAft>
                          <a:spcPts val="0"/>
                        </a:spcAft>
                      </a:pPr>
                      <a:r>
                        <a:rPr lang="en-US" sz="1200" noProof="0" dirty="0">
                          <a:effectLst/>
                        </a:rPr>
                        <a:t>1960s</a:t>
                      </a:r>
                      <a:endParaRPr lang="en-US" sz="1000" noProof="0" dirty="0">
                        <a:solidFill>
                          <a:srgbClr val="000000"/>
                        </a:solidFill>
                        <a:effectLst/>
                        <a:latin typeface="Arial"/>
                        <a:ea typeface="Calibri"/>
                      </a:endParaRPr>
                    </a:p>
                  </a:txBody>
                  <a:tcPr marL="42573" marR="42573" marT="0" marB="0"/>
                </a:tc>
                <a:tc>
                  <a:txBody>
                    <a:bodyPr/>
                    <a:lstStyle/>
                    <a:p>
                      <a:pPr>
                        <a:lnSpc>
                          <a:spcPct val="115000"/>
                        </a:lnSpc>
                        <a:spcAft>
                          <a:spcPts val="0"/>
                        </a:spcAft>
                      </a:pPr>
                      <a:r>
                        <a:rPr lang="en-US" sz="1200" noProof="0" dirty="0">
                          <a:effectLst/>
                        </a:rPr>
                        <a:t>Inventory Management &amp; Control</a:t>
                      </a:r>
                      <a:endParaRPr lang="en-US" sz="1000" noProof="0" dirty="0">
                        <a:solidFill>
                          <a:srgbClr val="000000"/>
                        </a:solidFill>
                        <a:effectLst/>
                        <a:latin typeface="Arial"/>
                        <a:ea typeface="Calibri"/>
                      </a:endParaRPr>
                    </a:p>
                  </a:txBody>
                  <a:tcPr marL="42573" marR="42573" marT="0" marB="0"/>
                </a:tc>
                <a:tc>
                  <a:txBody>
                    <a:bodyPr/>
                    <a:lstStyle/>
                    <a:p>
                      <a:pPr>
                        <a:lnSpc>
                          <a:spcPct val="115000"/>
                        </a:lnSpc>
                        <a:spcAft>
                          <a:spcPts val="0"/>
                        </a:spcAft>
                      </a:pPr>
                      <a:r>
                        <a:rPr lang="en-US" sz="1200" noProof="0" dirty="0">
                          <a:effectLst/>
                        </a:rPr>
                        <a:t>The activities include identifying inventory requirements, setting targets, providing replenishment techniques and options, monitoring item usages, reconciling the inventory balances, and reporting inventory status.</a:t>
                      </a:r>
                      <a:endParaRPr lang="en-US" sz="1000" noProof="0" dirty="0">
                        <a:solidFill>
                          <a:srgbClr val="000000"/>
                        </a:solidFill>
                        <a:effectLst/>
                        <a:latin typeface="Arial"/>
                        <a:ea typeface="Calibri"/>
                      </a:endParaRPr>
                    </a:p>
                  </a:txBody>
                  <a:tcPr marL="42573" marR="42573" marT="0" marB="0"/>
                </a:tc>
                <a:extLst>
                  <a:ext uri="{0D108BD9-81ED-4DB2-BD59-A6C34878D82A}">
                    <a16:rowId xmlns:a16="http://schemas.microsoft.com/office/drawing/2014/main" val="10001"/>
                  </a:ext>
                </a:extLst>
              </a:tr>
              <a:tr h="1119694">
                <a:tc>
                  <a:txBody>
                    <a:bodyPr/>
                    <a:lstStyle/>
                    <a:p>
                      <a:pPr>
                        <a:lnSpc>
                          <a:spcPct val="115000"/>
                        </a:lnSpc>
                        <a:spcAft>
                          <a:spcPts val="0"/>
                        </a:spcAft>
                      </a:pPr>
                      <a:r>
                        <a:rPr lang="en-US" sz="1200" noProof="0" dirty="0">
                          <a:effectLst/>
                        </a:rPr>
                        <a:t>1970s</a:t>
                      </a:r>
                      <a:endParaRPr lang="en-US" sz="1000" noProof="0" dirty="0">
                        <a:solidFill>
                          <a:srgbClr val="000000"/>
                        </a:solidFill>
                        <a:effectLst/>
                        <a:latin typeface="Arial"/>
                        <a:ea typeface="Calibri"/>
                      </a:endParaRPr>
                    </a:p>
                  </a:txBody>
                  <a:tcPr marL="42573" marR="42573" marT="0" marB="0"/>
                </a:tc>
                <a:tc>
                  <a:txBody>
                    <a:bodyPr/>
                    <a:lstStyle/>
                    <a:p>
                      <a:pPr>
                        <a:lnSpc>
                          <a:spcPct val="115000"/>
                        </a:lnSpc>
                        <a:spcAft>
                          <a:spcPts val="0"/>
                        </a:spcAft>
                      </a:pPr>
                      <a:r>
                        <a:rPr lang="en-US" sz="1200" noProof="0" dirty="0">
                          <a:effectLst/>
                        </a:rPr>
                        <a:t>Material Requirement Planning (MRP)</a:t>
                      </a:r>
                      <a:endParaRPr lang="en-US" sz="1000" noProof="0" dirty="0">
                        <a:solidFill>
                          <a:srgbClr val="000000"/>
                        </a:solidFill>
                        <a:effectLst/>
                        <a:latin typeface="Arial"/>
                        <a:ea typeface="Calibri"/>
                      </a:endParaRPr>
                    </a:p>
                  </a:txBody>
                  <a:tcPr marL="42573" marR="42573" marT="0" marB="0"/>
                </a:tc>
                <a:tc>
                  <a:txBody>
                    <a:bodyPr/>
                    <a:lstStyle/>
                    <a:p>
                      <a:pPr>
                        <a:lnSpc>
                          <a:spcPct val="115000"/>
                        </a:lnSpc>
                        <a:spcAft>
                          <a:spcPts val="0"/>
                        </a:spcAft>
                      </a:pPr>
                      <a:r>
                        <a:rPr lang="en-US" sz="1200" noProof="0" dirty="0">
                          <a:effectLst/>
                        </a:rPr>
                        <a:t>MRP generates schedules for the operations and raw material purchases based on the production requirements of finished goods, the structure of the production system, the current inventories levels and the lot sizing procedure for each operation.</a:t>
                      </a:r>
                      <a:endParaRPr lang="en-US" sz="1000" noProof="0" dirty="0">
                        <a:solidFill>
                          <a:srgbClr val="000000"/>
                        </a:solidFill>
                        <a:effectLst/>
                        <a:latin typeface="Arial"/>
                        <a:ea typeface="Calibri"/>
                      </a:endParaRPr>
                    </a:p>
                  </a:txBody>
                  <a:tcPr marL="42573" marR="42573" marT="0" marB="0"/>
                </a:tc>
                <a:extLst>
                  <a:ext uri="{0D108BD9-81ED-4DB2-BD59-A6C34878D82A}">
                    <a16:rowId xmlns:a16="http://schemas.microsoft.com/office/drawing/2014/main" val="10002"/>
                  </a:ext>
                </a:extLst>
              </a:tr>
              <a:tr h="894285">
                <a:tc>
                  <a:txBody>
                    <a:bodyPr/>
                    <a:lstStyle/>
                    <a:p>
                      <a:pPr>
                        <a:lnSpc>
                          <a:spcPct val="115000"/>
                        </a:lnSpc>
                        <a:spcAft>
                          <a:spcPts val="0"/>
                        </a:spcAft>
                      </a:pPr>
                      <a:r>
                        <a:rPr lang="en-US" sz="1200" noProof="0" dirty="0">
                          <a:effectLst/>
                        </a:rPr>
                        <a:t>1980s</a:t>
                      </a:r>
                      <a:endParaRPr lang="en-US" sz="1000" noProof="0" dirty="0">
                        <a:solidFill>
                          <a:srgbClr val="000000"/>
                        </a:solidFill>
                        <a:effectLst/>
                        <a:latin typeface="Arial"/>
                        <a:ea typeface="Calibri"/>
                      </a:endParaRPr>
                    </a:p>
                  </a:txBody>
                  <a:tcPr marL="42573" marR="42573" marT="0" marB="0"/>
                </a:tc>
                <a:tc>
                  <a:txBody>
                    <a:bodyPr/>
                    <a:lstStyle/>
                    <a:p>
                      <a:pPr>
                        <a:lnSpc>
                          <a:spcPct val="115000"/>
                        </a:lnSpc>
                        <a:spcAft>
                          <a:spcPts val="0"/>
                        </a:spcAft>
                      </a:pPr>
                      <a:r>
                        <a:rPr lang="en-US" sz="1200" noProof="0" dirty="0">
                          <a:effectLst/>
                        </a:rPr>
                        <a:t>Manufacturing Requirements Planning (MRP II)</a:t>
                      </a:r>
                      <a:endParaRPr lang="en-US" sz="1000" noProof="0" dirty="0">
                        <a:solidFill>
                          <a:srgbClr val="000000"/>
                        </a:solidFill>
                        <a:effectLst/>
                        <a:latin typeface="Arial"/>
                        <a:ea typeface="Calibri"/>
                      </a:endParaRPr>
                    </a:p>
                  </a:txBody>
                  <a:tcPr marL="42573" marR="42573" marT="0" marB="0"/>
                </a:tc>
                <a:tc>
                  <a:txBody>
                    <a:bodyPr/>
                    <a:lstStyle/>
                    <a:p>
                      <a:pPr>
                        <a:lnSpc>
                          <a:spcPct val="115000"/>
                        </a:lnSpc>
                        <a:spcAft>
                          <a:spcPts val="0"/>
                        </a:spcAft>
                      </a:pPr>
                      <a:r>
                        <a:rPr lang="en-US" sz="1200" noProof="0" dirty="0">
                          <a:effectLst/>
                        </a:rPr>
                        <a:t>Manufacturing Requirements Planning or MRP utilizes software applications for coordinating manufacturing processes, from product planning, parts purchasing, inventory control to product distribution.</a:t>
                      </a:r>
                      <a:endParaRPr lang="en-US" sz="1000" noProof="0" dirty="0">
                        <a:solidFill>
                          <a:srgbClr val="000000"/>
                        </a:solidFill>
                        <a:effectLst/>
                        <a:latin typeface="Arial"/>
                        <a:ea typeface="Calibri"/>
                      </a:endParaRPr>
                    </a:p>
                  </a:txBody>
                  <a:tcPr marL="42573" marR="42573" marT="0" marB="0"/>
                </a:tc>
                <a:extLst>
                  <a:ext uri="{0D108BD9-81ED-4DB2-BD59-A6C34878D82A}">
                    <a16:rowId xmlns:a16="http://schemas.microsoft.com/office/drawing/2014/main" val="10003"/>
                  </a:ext>
                </a:extLst>
              </a:tr>
              <a:tr h="1345102">
                <a:tc>
                  <a:txBody>
                    <a:bodyPr/>
                    <a:lstStyle/>
                    <a:p>
                      <a:pPr>
                        <a:lnSpc>
                          <a:spcPct val="115000"/>
                        </a:lnSpc>
                        <a:spcAft>
                          <a:spcPts val="0"/>
                        </a:spcAft>
                      </a:pPr>
                      <a:r>
                        <a:rPr lang="en-US" sz="1200" noProof="0" dirty="0">
                          <a:effectLst/>
                        </a:rPr>
                        <a:t>1990s</a:t>
                      </a:r>
                      <a:endParaRPr lang="en-US" sz="1000" noProof="0" dirty="0">
                        <a:solidFill>
                          <a:srgbClr val="000000"/>
                        </a:solidFill>
                        <a:effectLst/>
                        <a:latin typeface="Arial"/>
                        <a:ea typeface="Calibri"/>
                      </a:endParaRPr>
                    </a:p>
                  </a:txBody>
                  <a:tcPr marL="42573" marR="42573" marT="0" marB="0"/>
                </a:tc>
                <a:tc>
                  <a:txBody>
                    <a:bodyPr/>
                    <a:lstStyle/>
                    <a:p>
                      <a:pPr>
                        <a:lnSpc>
                          <a:spcPct val="115000"/>
                        </a:lnSpc>
                        <a:spcAft>
                          <a:spcPts val="0"/>
                        </a:spcAft>
                      </a:pPr>
                      <a:r>
                        <a:rPr lang="en-US" sz="1200" noProof="0" dirty="0">
                          <a:effectLst/>
                        </a:rPr>
                        <a:t>Enterprise Resource Planning (ERP)</a:t>
                      </a:r>
                      <a:endParaRPr lang="en-US" sz="1000" noProof="0" dirty="0">
                        <a:solidFill>
                          <a:srgbClr val="000000"/>
                        </a:solidFill>
                        <a:effectLst/>
                        <a:latin typeface="Arial"/>
                        <a:ea typeface="Calibri"/>
                      </a:endParaRPr>
                    </a:p>
                  </a:txBody>
                  <a:tcPr marL="42573" marR="42573" marT="0" marB="0"/>
                </a:tc>
                <a:tc>
                  <a:txBody>
                    <a:bodyPr/>
                    <a:lstStyle/>
                    <a:p>
                      <a:pPr>
                        <a:lnSpc>
                          <a:spcPct val="115000"/>
                        </a:lnSpc>
                        <a:spcAft>
                          <a:spcPts val="0"/>
                        </a:spcAft>
                      </a:pPr>
                      <a:r>
                        <a:rPr lang="en-US" sz="1200" noProof="0" dirty="0">
                          <a:effectLst/>
                        </a:rPr>
                        <a:t>ERP systems often integrates business activities across functional departments, from product planning, parts purchasing, inventory control, product distribution, fulfillment, to order tracking. ERP software systems may include application modules for supporting marketing, finance, accounting and human resources.</a:t>
                      </a:r>
                      <a:endParaRPr lang="en-US" sz="1000" noProof="0" dirty="0">
                        <a:solidFill>
                          <a:srgbClr val="000000"/>
                        </a:solidFill>
                        <a:effectLst/>
                        <a:latin typeface="Arial"/>
                        <a:ea typeface="Calibri"/>
                      </a:endParaRPr>
                    </a:p>
                  </a:txBody>
                  <a:tcPr marL="42573" marR="42573" marT="0" marB="0"/>
                </a:tc>
                <a:extLst>
                  <a:ext uri="{0D108BD9-81ED-4DB2-BD59-A6C34878D82A}">
                    <a16:rowId xmlns:a16="http://schemas.microsoft.com/office/drawing/2014/main" val="10004"/>
                  </a:ext>
                </a:extLst>
              </a:tr>
              <a:tr h="353111">
                <a:tc>
                  <a:txBody>
                    <a:bodyPr/>
                    <a:lstStyle/>
                    <a:p>
                      <a:pPr>
                        <a:lnSpc>
                          <a:spcPct val="115000"/>
                        </a:lnSpc>
                        <a:spcAft>
                          <a:spcPts val="0"/>
                        </a:spcAft>
                      </a:pPr>
                      <a:r>
                        <a:rPr kumimoji="0" lang="en-US" sz="1200" kern="1200" noProof="0" dirty="0">
                          <a:solidFill>
                            <a:schemeClr val="dk1"/>
                          </a:solidFill>
                          <a:effectLst/>
                          <a:latin typeface="+mn-lt"/>
                          <a:ea typeface="+mn-ea"/>
                          <a:cs typeface="+mn-cs"/>
                        </a:rPr>
                        <a:t>2000s</a:t>
                      </a:r>
                    </a:p>
                  </a:txBody>
                  <a:tcPr marL="42573" marR="42573" marT="0" marB="0"/>
                </a:tc>
                <a:tc>
                  <a:txBody>
                    <a:bodyPr/>
                    <a:lstStyle/>
                    <a:p>
                      <a:pPr>
                        <a:lnSpc>
                          <a:spcPct val="115000"/>
                        </a:lnSpc>
                        <a:spcAft>
                          <a:spcPts val="0"/>
                        </a:spcAft>
                      </a:pPr>
                      <a:r>
                        <a:rPr kumimoji="0" lang="en-US" sz="1200" kern="1200" noProof="0" dirty="0">
                          <a:solidFill>
                            <a:schemeClr val="dk1"/>
                          </a:solidFill>
                          <a:effectLst/>
                          <a:latin typeface="+mn-lt"/>
                          <a:ea typeface="+mn-ea"/>
                          <a:cs typeface="+mn-cs"/>
                        </a:rPr>
                        <a:t>ERP as a Service</a:t>
                      </a:r>
                    </a:p>
                  </a:txBody>
                  <a:tcPr marL="42573" marR="42573" marT="0" marB="0"/>
                </a:tc>
                <a:tc>
                  <a:txBody>
                    <a:bodyPr/>
                    <a:lstStyle/>
                    <a:p>
                      <a:pPr>
                        <a:lnSpc>
                          <a:spcPct val="115000"/>
                        </a:lnSpc>
                        <a:spcAft>
                          <a:spcPts val="0"/>
                        </a:spcAft>
                      </a:pPr>
                      <a:r>
                        <a:rPr kumimoji="0" lang="en-US" sz="1200" kern="1200" noProof="0" dirty="0">
                          <a:solidFill>
                            <a:schemeClr val="dk1"/>
                          </a:solidFill>
                          <a:effectLst/>
                          <a:latin typeface="+mn-lt"/>
                          <a:ea typeface="+mn-ea"/>
                          <a:cs typeface="+mn-cs"/>
                        </a:rPr>
                        <a:t>ERP system is provided for the customers portfolio, optimized and configured for every particular customer, but using one general platform</a:t>
                      </a:r>
                    </a:p>
                  </a:txBody>
                  <a:tcPr marL="42573" marR="42573" marT="0"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1277892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en-GB" dirty="0"/>
              <a:t>Providing ERP</a:t>
            </a:r>
          </a:p>
        </p:txBody>
      </p:sp>
      <p:sp>
        <p:nvSpPr>
          <p:cNvPr id="2" name="Zástupný symbol pro obsah 1"/>
          <p:cNvSpPr>
            <a:spLocks noGrp="1"/>
          </p:cNvSpPr>
          <p:nvPr>
            <p:ph idx="1"/>
          </p:nvPr>
        </p:nvSpPr>
        <p:spPr>
          <a:xfrm>
            <a:off x="457200" y="1481328"/>
            <a:ext cx="2890664" cy="1227591"/>
          </a:xfrm>
        </p:spPr>
        <p:txBody>
          <a:bodyPr>
            <a:normAutofit/>
          </a:bodyPr>
          <a:lstStyle/>
          <a:p>
            <a:pPr marL="109728" indent="0">
              <a:buNone/>
            </a:pPr>
            <a:r>
              <a:rPr lang="en-GB" b="1" dirty="0"/>
              <a:t>Inventory, MRP, Production, Project, Accounting, CRM, HRM, etc.</a:t>
            </a:r>
            <a:endParaRPr lang="en-GB" dirty="0"/>
          </a:p>
        </p:txBody>
      </p:sp>
      <p:sp>
        <p:nvSpPr>
          <p:cNvPr id="4" name="Šipka doprava 3"/>
          <p:cNvSpPr/>
          <p:nvPr/>
        </p:nvSpPr>
        <p:spPr>
          <a:xfrm>
            <a:off x="606966" y="2276872"/>
            <a:ext cx="8136904" cy="1944216"/>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5" name="TextovéPole 4"/>
          <p:cNvSpPr txBox="1"/>
          <p:nvPr/>
        </p:nvSpPr>
        <p:spPr>
          <a:xfrm>
            <a:off x="841336" y="2987370"/>
            <a:ext cx="1584176" cy="523220"/>
          </a:xfrm>
          <a:prstGeom prst="rect">
            <a:avLst/>
          </a:prstGeom>
          <a:noFill/>
        </p:spPr>
        <p:txBody>
          <a:bodyPr wrap="square" rtlCol="0">
            <a:spAutoFit/>
          </a:bodyPr>
          <a:lstStyle/>
          <a:p>
            <a:r>
              <a:rPr lang="en-GB" sz="2800" dirty="0"/>
              <a:t>1960</a:t>
            </a: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3970021"/>
            <a:ext cx="2179415" cy="17983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Obdélník 5"/>
          <p:cNvSpPr/>
          <p:nvPr/>
        </p:nvSpPr>
        <p:spPr>
          <a:xfrm>
            <a:off x="3779912" y="1484784"/>
            <a:ext cx="1656184" cy="1080120"/>
          </a:xfrm>
          <a:prstGeom prst="rect">
            <a:avLst/>
          </a:prstGeom>
          <a:solidFill>
            <a:schemeClr val="accent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4400" dirty="0"/>
              <a:t>ERP</a:t>
            </a:r>
          </a:p>
        </p:txBody>
      </p:sp>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72271" y="4161641"/>
            <a:ext cx="2006294" cy="19796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12160" y="4377686"/>
            <a:ext cx="2000250" cy="1447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TextovéPole 10"/>
          <p:cNvSpPr txBox="1"/>
          <p:nvPr/>
        </p:nvSpPr>
        <p:spPr>
          <a:xfrm>
            <a:off x="4067944" y="2987370"/>
            <a:ext cx="1332148" cy="523220"/>
          </a:xfrm>
          <a:prstGeom prst="rect">
            <a:avLst/>
          </a:prstGeom>
          <a:noFill/>
        </p:spPr>
        <p:txBody>
          <a:bodyPr wrap="square" rtlCol="0">
            <a:spAutoFit/>
          </a:bodyPr>
          <a:lstStyle/>
          <a:p>
            <a:r>
              <a:rPr lang="en-GB" sz="2800" dirty="0"/>
              <a:t>1990</a:t>
            </a:r>
          </a:p>
        </p:txBody>
      </p:sp>
      <p:sp>
        <p:nvSpPr>
          <p:cNvPr id="12" name="TextovéPole 11"/>
          <p:cNvSpPr txBox="1"/>
          <p:nvPr/>
        </p:nvSpPr>
        <p:spPr>
          <a:xfrm>
            <a:off x="6516216" y="2987370"/>
            <a:ext cx="1224136" cy="523220"/>
          </a:xfrm>
          <a:prstGeom prst="rect">
            <a:avLst/>
          </a:prstGeom>
          <a:noFill/>
        </p:spPr>
        <p:txBody>
          <a:bodyPr wrap="square" rtlCol="0">
            <a:spAutoFit/>
          </a:bodyPr>
          <a:lstStyle/>
          <a:p>
            <a:r>
              <a:rPr lang="en-GB" sz="2800" dirty="0"/>
              <a:t>2000</a:t>
            </a:r>
          </a:p>
        </p:txBody>
      </p:sp>
      <p:sp>
        <p:nvSpPr>
          <p:cNvPr id="7" name="Vývojový diagram: více dokumentů 6"/>
          <p:cNvSpPr/>
          <p:nvPr/>
        </p:nvSpPr>
        <p:spPr>
          <a:xfrm>
            <a:off x="5868144" y="1268760"/>
            <a:ext cx="2144266" cy="1296144"/>
          </a:xfrm>
          <a:prstGeom prst="flowChartMultidocument">
            <a:avLst/>
          </a:prstGeom>
          <a:solidFill>
            <a:schemeClr val="bg2">
              <a:lumMod val="9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2400" dirty="0">
                <a:solidFill>
                  <a:schemeClr val="tx1"/>
                </a:solidFill>
              </a:rPr>
              <a:t>ERP as a Service</a:t>
            </a:r>
          </a:p>
        </p:txBody>
      </p:sp>
    </p:spTree>
    <p:extLst>
      <p:ext uri="{BB962C8B-B14F-4D97-AF65-F5344CB8AC3E}">
        <p14:creationId xmlns:p14="http://schemas.microsoft.com/office/powerpoint/2010/main" val="27021510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Why do we need such a complex system?</a:t>
            </a:r>
          </a:p>
        </p:txBody>
      </p:sp>
      <p:sp>
        <p:nvSpPr>
          <p:cNvPr id="3" name="Zástupný symbol pro obsah 2"/>
          <p:cNvSpPr>
            <a:spLocks noGrp="1"/>
          </p:cNvSpPr>
          <p:nvPr>
            <p:ph idx="1"/>
          </p:nvPr>
        </p:nvSpPr>
        <p:spPr/>
        <p:txBody>
          <a:bodyPr/>
          <a:lstStyle/>
          <a:p>
            <a:r>
              <a:rPr lang="en-GB" dirty="0"/>
              <a:t>Could we use just specialized systems for each activity?</a:t>
            </a:r>
          </a:p>
          <a:p>
            <a:r>
              <a:rPr lang="en-GB" dirty="0"/>
              <a:t>Do we need such a robust solution when it is:</a:t>
            </a:r>
          </a:p>
          <a:p>
            <a:pPr lvl="1"/>
            <a:r>
              <a:rPr lang="en-GB" dirty="0"/>
              <a:t>Though for maintenance</a:t>
            </a:r>
          </a:p>
          <a:p>
            <a:pPr lvl="1"/>
            <a:r>
              <a:rPr lang="en-GB" dirty="0"/>
              <a:t>Hard to learn (so many functions)</a:t>
            </a:r>
          </a:p>
          <a:p>
            <a:pPr lvl="1"/>
            <a:r>
              <a:rPr lang="en-GB" dirty="0"/>
              <a:t>We do not need to have all the functions?</a:t>
            </a:r>
          </a:p>
        </p:txBody>
      </p:sp>
    </p:spTree>
    <p:extLst>
      <p:ext uri="{BB962C8B-B14F-4D97-AF65-F5344CB8AC3E}">
        <p14:creationId xmlns:p14="http://schemas.microsoft.com/office/powerpoint/2010/main" val="2151982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L</a:t>
            </a:r>
            <a:r>
              <a:rPr lang="en-GB" dirty="0" err="1"/>
              <a:t>ecturers</a:t>
            </a:r>
            <a:endParaRPr lang="en-GB" dirty="0"/>
          </a:p>
        </p:txBody>
      </p:sp>
      <p:sp>
        <p:nvSpPr>
          <p:cNvPr id="3" name="Zástupný symbol pro obsah 2"/>
          <p:cNvSpPr>
            <a:spLocks noGrp="1"/>
          </p:cNvSpPr>
          <p:nvPr>
            <p:ph idx="1"/>
          </p:nvPr>
        </p:nvSpPr>
        <p:spPr/>
        <p:txBody>
          <a:bodyPr/>
          <a:lstStyle/>
          <a:p>
            <a:r>
              <a:rPr lang="en-GB" dirty="0"/>
              <a:t>Mgr. </a:t>
            </a:r>
            <a:r>
              <a:rPr lang="en-GB" dirty="0" err="1"/>
              <a:t>Radek</a:t>
            </a:r>
            <a:r>
              <a:rPr lang="en-GB" dirty="0"/>
              <a:t> </a:t>
            </a:r>
            <a:r>
              <a:rPr lang="en-GB" dirty="0" err="1"/>
              <a:t>Foltýn</a:t>
            </a:r>
            <a:endParaRPr lang="en-GB" dirty="0"/>
          </a:p>
          <a:p>
            <a:pPr lvl="1"/>
            <a:r>
              <a:rPr lang="en-GB" dirty="0"/>
              <a:t>Master degree – SSME (Faculty of informatics)</a:t>
            </a:r>
            <a:endParaRPr lang="cs-CZ" dirty="0"/>
          </a:p>
          <a:p>
            <a:pPr lvl="1"/>
            <a:r>
              <a:rPr lang="cs-CZ" dirty="0" err="1"/>
              <a:t>Topic</a:t>
            </a:r>
            <a:r>
              <a:rPr lang="cs-CZ" dirty="0"/>
              <a:t>: </a:t>
            </a:r>
            <a:r>
              <a:rPr lang="cs-CZ" dirty="0" err="1"/>
              <a:t>Deployment</a:t>
            </a:r>
            <a:r>
              <a:rPr lang="cs-CZ" dirty="0"/>
              <a:t> </a:t>
            </a:r>
            <a:r>
              <a:rPr lang="cs-CZ" dirty="0" err="1"/>
              <a:t>of</a:t>
            </a:r>
            <a:r>
              <a:rPr lang="cs-CZ" dirty="0"/>
              <a:t> ERP </a:t>
            </a:r>
            <a:r>
              <a:rPr lang="cs-CZ" dirty="0" err="1"/>
              <a:t>system</a:t>
            </a:r>
            <a:endParaRPr lang="en-GB" dirty="0"/>
          </a:p>
          <a:p>
            <a:pPr lvl="1"/>
            <a:r>
              <a:rPr lang="en-GB" dirty="0"/>
              <a:t>Business experience:</a:t>
            </a:r>
            <a:endParaRPr lang="cs-CZ" dirty="0"/>
          </a:p>
          <a:p>
            <a:pPr lvl="2"/>
            <a:r>
              <a:rPr lang="cs-CZ" dirty="0"/>
              <a:t>ERP </a:t>
            </a:r>
            <a:r>
              <a:rPr lang="cs-CZ" dirty="0" err="1"/>
              <a:t>consultant</a:t>
            </a:r>
            <a:r>
              <a:rPr lang="cs-CZ" dirty="0"/>
              <a:t> – Helios</a:t>
            </a:r>
          </a:p>
          <a:p>
            <a:pPr lvl="2"/>
            <a:r>
              <a:rPr lang="cs-CZ" dirty="0" err="1"/>
              <a:t>Private</a:t>
            </a:r>
            <a:r>
              <a:rPr lang="cs-CZ" dirty="0"/>
              <a:t> </a:t>
            </a:r>
            <a:r>
              <a:rPr lang="cs-CZ" dirty="0" err="1"/>
              <a:t>consultant</a:t>
            </a:r>
            <a:endParaRPr lang="en-GB" dirty="0"/>
          </a:p>
          <a:p>
            <a:pPr lvl="1"/>
            <a:endParaRPr lang="en-GB" dirty="0"/>
          </a:p>
        </p:txBody>
      </p:sp>
    </p:spTree>
    <p:extLst>
      <p:ext uri="{BB962C8B-B14F-4D97-AF65-F5344CB8AC3E}">
        <p14:creationId xmlns:p14="http://schemas.microsoft.com/office/powerpoint/2010/main" val="2548273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en-GB" dirty="0"/>
              <a:t>Example</a:t>
            </a:r>
          </a:p>
        </p:txBody>
      </p:sp>
      <p:sp>
        <p:nvSpPr>
          <p:cNvPr id="2" name="Zástupný symbol pro obsah 1"/>
          <p:cNvSpPr>
            <a:spLocks noGrp="1"/>
          </p:cNvSpPr>
          <p:nvPr>
            <p:ph idx="1"/>
          </p:nvPr>
        </p:nvSpPr>
        <p:spPr/>
        <p:txBody>
          <a:bodyPr/>
          <a:lstStyle/>
          <a:p>
            <a:r>
              <a:rPr lang="en-GB" dirty="0"/>
              <a:t>The most common example</a:t>
            </a:r>
          </a:p>
          <a:p>
            <a:r>
              <a:rPr lang="en-GB" dirty="0"/>
              <a:t>The customer ordered particular good (mobile, dress, TV) and wants to deliver it to his house. Payment is realized after delivery.</a:t>
            </a:r>
          </a:p>
          <a:p>
            <a:pPr marL="0" indent="0">
              <a:buNone/>
            </a:pPr>
            <a:endParaRPr lang="en-GB" dirty="0"/>
          </a:p>
          <a:p>
            <a:r>
              <a:rPr lang="en-GB" dirty="0"/>
              <a:t>What does it mean for the business processes and their management?</a:t>
            </a:r>
          </a:p>
        </p:txBody>
      </p:sp>
    </p:spTree>
    <p:extLst>
      <p:ext uri="{BB962C8B-B14F-4D97-AF65-F5344CB8AC3E}">
        <p14:creationId xmlns:p14="http://schemas.microsoft.com/office/powerpoint/2010/main" val="1159705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1000"/>
                                        <p:tgtEl>
                                          <p:spTgt spid="2">
                                            <p:txEl>
                                              <p:pRg st="3" end="3"/>
                                            </p:txEl>
                                          </p:spTgt>
                                        </p:tgtEl>
                                      </p:cBhvr>
                                    </p:animEffect>
                                    <p:anim calcmode="lin" valueType="num">
                                      <p:cBhvr>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3"/>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67544" y="166410"/>
            <a:ext cx="8229600" cy="1143000"/>
          </a:xfrm>
        </p:spPr>
        <p:txBody>
          <a:bodyPr/>
          <a:lstStyle/>
          <a:p>
            <a:r>
              <a:rPr lang="en-GB" dirty="0"/>
              <a:t>Example</a:t>
            </a:r>
          </a:p>
        </p:txBody>
      </p:sp>
      <p:sp>
        <p:nvSpPr>
          <p:cNvPr id="4" name="Vývojový diagram: dokument 3"/>
          <p:cNvSpPr/>
          <p:nvPr/>
        </p:nvSpPr>
        <p:spPr>
          <a:xfrm>
            <a:off x="683568" y="1950006"/>
            <a:ext cx="1224136" cy="864096"/>
          </a:xfrm>
          <a:prstGeom prst="flowChartDocumen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a:t>Sales Order</a:t>
            </a:r>
          </a:p>
        </p:txBody>
      </p:sp>
      <p:sp>
        <p:nvSpPr>
          <p:cNvPr id="5" name="Vývojový diagram: dokument 4"/>
          <p:cNvSpPr/>
          <p:nvPr/>
        </p:nvSpPr>
        <p:spPr>
          <a:xfrm>
            <a:off x="2764381" y="1950006"/>
            <a:ext cx="1224136" cy="864096"/>
          </a:xfrm>
          <a:prstGeom prst="flowChartDocumen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a:t>Sales Order</a:t>
            </a:r>
          </a:p>
        </p:txBody>
      </p:sp>
      <p:sp>
        <p:nvSpPr>
          <p:cNvPr id="6" name="TextovéPole 5"/>
          <p:cNvSpPr txBox="1"/>
          <p:nvPr/>
        </p:nvSpPr>
        <p:spPr>
          <a:xfrm>
            <a:off x="683568" y="1309410"/>
            <a:ext cx="1224136" cy="369332"/>
          </a:xfrm>
          <a:prstGeom prst="rect">
            <a:avLst/>
          </a:prstGeom>
          <a:noFill/>
        </p:spPr>
        <p:txBody>
          <a:bodyPr wrap="square" rtlCol="0">
            <a:spAutoFit/>
          </a:bodyPr>
          <a:lstStyle/>
          <a:p>
            <a:pPr algn="ctr"/>
            <a:r>
              <a:rPr lang="en-GB" dirty="0"/>
              <a:t>Sales</a:t>
            </a:r>
          </a:p>
        </p:txBody>
      </p:sp>
      <p:sp>
        <p:nvSpPr>
          <p:cNvPr id="7" name="TextovéPole 6"/>
          <p:cNvSpPr txBox="1"/>
          <p:nvPr/>
        </p:nvSpPr>
        <p:spPr>
          <a:xfrm>
            <a:off x="2612946" y="1032411"/>
            <a:ext cx="1527006" cy="646331"/>
          </a:xfrm>
          <a:prstGeom prst="rect">
            <a:avLst/>
          </a:prstGeom>
          <a:noFill/>
        </p:spPr>
        <p:txBody>
          <a:bodyPr wrap="square" rtlCol="0">
            <a:spAutoFit/>
          </a:bodyPr>
          <a:lstStyle/>
          <a:p>
            <a:pPr algn="ctr"/>
            <a:r>
              <a:rPr lang="en-GB" dirty="0"/>
              <a:t>Store / Shipment</a:t>
            </a:r>
          </a:p>
        </p:txBody>
      </p:sp>
      <p:sp>
        <p:nvSpPr>
          <p:cNvPr id="8" name="Vývojový diagram: dokument 7"/>
          <p:cNvSpPr/>
          <p:nvPr/>
        </p:nvSpPr>
        <p:spPr>
          <a:xfrm>
            <a:off x="3716288" y="3280410"/>
            <a:ext cx="1296144" cy="936104"/>
          </a:xfrm>
          <a:prstGeom prst="flowChartDocumen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GB" dirty="0"/>
              <a:t>Delivery note</a:t>
            </a:r>
          </a:p>
        </p:txBody>
      </p:sp>
      <p:sp>
        <p:nvSpPr>
          <p:cNvPr id="9" name="Obdélník 8"/>
          <p:cNvSpPr/>
          <p:nvPr/>
        </p:nvSpPr>
        <p:spPr>
          <a:xfrm>
            <a:off x="683568" y="4190216"/>
            <a:ext cx="1080120" cy="2016224"/>
          </a:xfrm>
          <a:prstGeom prst="rect">
            <a:avLst/>
          </a:prstGeom>
        </p:spPr>
        <p:style>
          <a:lnRef idx="3">
            <a:schemeClr val="lt1"/>
          </a:lnRef>
          <a:fillRef idx="1">
            <a:schemeClr val="accent2"/>
          </a:fillRef>
          <a:effectRef idx="1">
            <a:schemeClr val="accent2"/>
          </a:effectRef>
          <a:fontRef idx="minor">
            <a:schemeClr val="lt1"/>
          </a:fontRef>
        </p:style>
        <p:txBody>
          <a:bodyPr vert="vert270" rtlCol="0" anchor="ctr"/>
          <a:lstStyle/>
          <a:p>
            <a:pPr algn="ctr"/>
            <a:r>
              <a:rPr lang="en-GB" dirty="0"/>
              <a:t>customer</a:t>
            </a:r>
          </a:p>
        </p:txBody>
      </p:sp>
      <p:sp>
        <p:nvSpPr>
          <p:cNvPr id="10" name="Obdélník 9"/>
          <p:cNvSpPr/>
          <p:nvPr/>
        </p:nvSpPr>
        <p:spPr>
          <a:xfrm>
            <a:off x="1996060" y="3254112"/>
            <a:ext cx="1252721" cy="93610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a:t>Stock card</a:t>
            </a:r>
          </a:p>
        </p:txBody>
      </p:sp>
      <p:sp>
        <p:nvSpPr>
          <p:cNvPr id="11" name="Vývojový diagram: dokument 10"/>
          <p:cNvSpPr/>
          <p:nvPr/>
        </p:nvSpPr>
        <p:spPr>
          <a:xfrm>
            <a:off x="5364088" y="4290020"/>
            <a:ext cx="1296144" cy="936104"/>
          </a:xfrm>
          <a:prstGeom prst="flowChartDocumen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GB" dirty="0"/>
              <a:t>Invoice</a:t>
            </a:r>
          </a:p>
        </p:txBody>
      </p:sp>
      <p:sp>
        <p:nvSpPr>
          <p:cNvPr id="12" name="Vývojový diagram: dokument 11"/>
          <p:cNvSpPr/>
          <p:nvPr/>
        </p:nvSpPr>
        <p:spPr>
          <a:xfrm>
            <a:off x="5364088" y="5501746"/>
            <a:ext cx="1296144" cy="936104"/>
          </a:xfrm>
          <a:prstGeom prst="flowChartDocumen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GB" dirty="0"/>
              <a:t>Receipt</a:t>
            </a:r>
          </a:p>
        </p:txBody>
      </p:sp>
      <p:pic>
        <p:nvPicPr>
          <p:cNvPr id="4098" name="Picture 2" descr="C:\Users\leonard\AppData\Local\Microsoft\Windows\Temporary Internet Files\Content.IE5\6FC0BK0U\MC900229315[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43196" y="4265749"/>
            <a:ext cx="968801" cy="932579"/>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descr="C:\Users\leonard\AppData\Local\Microsoft\Windows\Temporary Internet Files\Content.IE5\SGLE4KKS\MC900018709[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43196" y="5437560"/>
            <a:ext cx="1003323" cy="1058675"/>
          </a:xfrm>
          <a:prstGeom prst="rect">
            <a:avLst/>
          </a:prstGeom>
          <a:noFill/>
          <a:extLst>
            <a:ext uri="{909E8E84-426E-40DD-AFC4-6F175D3DCCD1}">
              <a14:hiddenFill xmlns:a14="http://schemas.microsoft.com/office/drawing/2010/main">
                <a:solidFill>
                  <a:srgbClr val="FFFFFF"/>
                </a:solidFill>
              </a14:hiddenFill>
            </a:ext>
          </a:extLst>
        </p:spPr>
      </p:pic>
      <p:sp>
        <p:nvSpPr>
          <p:cNvPr id="15" name="TextovéPole 14"/>
          <p:cNvSpPr txBox="1"/>
          <p:nvPr/>
        </p:nvSpPr>
        <p:spPr>
          <a:xfrm>
            <a:off x="6948264" y="1184811"/>
            <a:ext cx="1527006" cy="369332"/>
          </a:xfrm>
          <a:prstGeom prst="rect">
            <a:avLst/>
          </a:prstGeom>
          <a:noFill/>
        </p:spPr>
        <p:txBody>
          <a:bodyPr wrap="square" rtlCol="0">
            <a:spAutoFit/>
          </a:bodyPr>
          <a:lstStyle/>
          <a:p>
            <a:pPr algn="ctr"/>
            <a:r>
              <a:rPr lang="en-GB" dirty="0"/>
              <a:t>Accounting</a:t>
            </a:r>
          </a:p>
        </p:txBody>
      </p:sp>
      <p:sp>
        <p:nvSpPr>
          <p:cNvPr id="13" name="Obdélník 12"/>
          <p:cNvSpPr/>
          <p:nvPr/>
        </p:nvSpPr>
        <p:spPr>
          <a:xfrm>
            <a:off x="6992140" y="1950006"/>
            <a:ext cx="1656184" cy="86409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a:t>Internal documents</a:t>
            </a:r>
          </a:p>
        </p:txBody>
      </p:sp>
      <p:sp>
        <p:nvSpPr>
          <p:cNvPr id="17" name="Obdélník 16"/>
          <p:cNvSpPr/>
          <p:nvPr/>
        </p:nvSpPr>
        <p:spPr>
          <a:xfrm>
            <a:off x="7046520" y="3078108"/>
            <a:ext cx="1656184" cy="86409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a:t>Costing</a:t>
            </a:r>
          </a:p>
        </p:txBody>
      </p:sp>
      <p:sp>
        <p:nvSpPr>
          <p:cNvPr id="18" name="Obdélník 17"/>
          <p:cNvSpPr/>
          <p:nvPr/>
        </p:nvSpPr>
        <p:spPr>
          <a:xfrm>
            <a:off x="7039649" y="4366954"/>
            <a:ext cx="1656184" cy="86409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a:t>Invoicing</a:t>
            </a:r>
            <a:br>
              <a:rPr lang="en-GB" dirty="0"/>
            </a:br>
            <a:r>
              <a:rPr lang="en-GB" dirty="0"/>
              <a:t>Billing</a:t>
            </a:r>
          </a:p>
        </p:txBody>
      </p:sp>
      <p:sp>
        <p:nvSpPr>
          <p:cNvPr id="19" name="Obdélník 18"/>
          <p:cNvSpPr/>
          <p:nvPr/>
        </p:nvSpPr>
        <p:spPr>
          <a:xfrm>
            <a:off x="7039649" y="5554810"/>
            <a:ext cx="1656184" cy="86409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a:t>Banking</a:t>
            </a:r>
          </a:p>
        </p:txBody>
      </p:sp>
      <p:cxnSp>
        <p:nvCxnSpPr>
          <p:cNvPr id="16" name="Přímá spojnice se šipkou 15"/>
          <p:cNvCxnSpPr>
            <a:stCxn id="4" idx="3"/>
            <a:endCxn id="5" idx="1"/>
          </p:cNvCxnSpPr>
          <p:nvPr/>
        </p:nvCxnSpPr>
        <p:spPr>
          <a:xfrm>
            <a:off x="1907704" y="2382054"/>
            <a:ext cx="856677"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2" name="Pravoúhlá spojnice 21"/>
          <p:cNvCxnSpPr>
            <a:stCxn id="5" idx="2"/>
            <a:endCxn id="10" idx="0"/>
          </p:cNvCxnSpPr>
          <p:nvPr/>
        </p:nvCxnSpPr>
        <p:spPr>
          <a:xfrm rot="5400000">
            <a:off x="2750867" y="2628530"/>
            <a:ext cx="497136" cy="754028"/>
          </a:xfrm>
          <a:prstGeom prst="bentConnector3">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6" name="Přímá spojnice se šipkou 25"/>
          <p:cNvCxnSpPr>
            <a:stCxn id="10" idx="3"/>
            <a:endCxn id="8" idx="1"/>
          </p:cNvCxnSpPr>
          <p:nvPr/>
        </p:nvCxnSpPr>
        <p:spPr>
          <a:xfrm>
            <a:off x="3248781" y="3722164"/>
            <a:ext cx="467507" cy="2629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0" name="Pravoúhlá spojnice 29"/>
          <p:cNvCxnSpPr>
            <a:stCxn id="8" idx="3"/>
            <a:endCxn id="11" idx="0"/>
          </p:cNvCxnSpPr>
          <p:nvPr/>
        </p:nvCxnSpPr>
        <p:spPr>
          <a:xfrm>
            <a:off x="5012432" y="3748462"/>
            <a:ext cx="999728" cy="541558"/>
          </a:xfrm>
          <a:prstGeom prst="bentConnector2">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097" name="Přímá spojnice se šipkou 4096"/>
          <p:cNvCxnSpPr>
            <a:stCxn id="11" idx="1"/>
            <a:endCxn id="4098" idx="3"/>
          </p:cNvCxnSpPr>
          <p:nvPr/>
        </p:nvCxnSpPr>
        <p:spPr>
          <a:xfrm flipH="1" flipV="1">
            <a:off x="3211997" y="4732039"/>
            <a:ext cx="2152091" cy="2603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106" name="Přímá spojnice 4105"/>
          <p:cNvCxnSpPr>
            <a:stCxn id="8" idx="2"/>
          </p:cNvCxnSpPr>
          <p:nvPr/>
        </p:nvCxnSpPr>
        <p:spPr>
          <a:xfrm>
            <a:off x="4364360" y="4154627"/>
            <a:ext cx="0" cy="590428"/>
          </a:xfrm>
          <a:prstGeom prst="line">
            <a:avLst/>
          </a:prstGeom>
        </p:spPr>
        <p:style>
          <a:lnRef idx="2">
            <a:schemeClr val="accent1"/>
          </a:lnRef>
          <a:fillRef idx="0">
            <a:schemeClr val="accent1"/>
          </a:fillRef>
          <a:effectRef idx="1">
            <a:schemeClr val="accent1"/>
          </a:effectRef>
          <a:fontRef idx="minor">
            <a:schemeClr val="tx1"/>
          </a:fontRef>
        </p:style>
      </p:cxnSp>
      <p:cxnSp>
        <p:nvCxnSpPr>
          <p:cNvPr id="4109" name="Přímá spojnice se šipkou 4108"/>
          <p:cNvCxnSpPr>
            <a:stCxn id="12" idx="1"/>
            <a:endCxn id="4099" idx="3"/>
          </p:cNvCxnSpPr>
          <p:nvPr/>
        </p:nvCxnSpPr>
        <p:spPr>
          <a:xfrm flipH="1" flipV="1">
            <a:off x="3246519" y="5966898"/>
            <a:ext cx="2117569" cy="290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4113" name="Přímá spojnice se šipkou 4112"/>
          <p:cNvCxnSpPr>
            <a:stCxn id="5" idx="3"/>
            <a:endCxn id="13" idx="1"/>
          </p:cNvCxnSpPr>
          <p:nvPr/>
        </p:nvCxnSpPr>
        <p:spPr>
          <a:xfrm>
            <a:off x="3988517" y="2382054"/>
            <a:ext cx="3003623"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122" name="Pravoúhlá spojnice 4121"/>
          <p:cNvCxnSpPr>
            <a:stCxn id="10" idx="0"/>
            <a:endCxn id="17" idx="1"/>
          </p:cNvCxnSpPr>
          <p:nvPr/>
        </p:nvCxnSpPr>
        <p:spPr>
          <a:xfrm rot="16200000" flipH="1">
            <a:off x="4706448" y="1170085"/>
            <a:ext cx="256044" cy="4424099"/>
          </a:xfrm>
          <a:prstGeom prst="bentConnector4">
            <a:avLst>
              <a:gd name="adj1" fmla="val -26785"/>
              <a:gd name="adj2" fmla="val 57079"/>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132" name="Přímá spojnice se šipkou 4131"/>
          <p:cNvCxnSpPr>
            <a:stCxn id="11" idx="3"/>
            <a:endCxn id="18" idx="1"/>
          </p:cNvCxnSpPr>
          <p:nvPr/>
        </p:nvCxnSpPr>
        <p:spPr>
          <a:xfrm>
            <a:off x="6660232" y="4758072"/>
            <a:ext cx="379417" cy="4093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136" name="Přímá spojnice se šipkou 4135"/>
          <p:cNvCxnSpPr>
            <a:stCxn id="12" idx="3"/>
            <a:endCxn id="19" idx="1"/>
          </p:cNvCxnSpPr>
          <p:nvPr/>
        </p:nvCxnSpPr>
        <p:spPr>
          <a:xfrm>
            <a:off x="6660232" y="5969798"/>
            <a:ext cx="379417" cy="1706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497422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en-GB" dirty="0"/>
              <a:t>Example</a:t>
            </a:r>
          </a:p>
        </p:txBody>
      </p:sp>
      <p:sp>
        <p:nvSpPr>
          <p:cNvPr id="4" name="Vývojový diagram: dokument 3"/>
          <p:cNvSpPr/>
          <p:nvPr/>
        </p:nvSpPr>
        <p:spPr>
          <a:xfrm>
            <a:off x="1153976" y="2796036"/>
            <a:ext cx="1126336" cy="633122"/>
          </a:xfrm>
          <a:prstGeom prst="flowChartDocumen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a:t>Sales Order</a:t>
            </a:r>
          </a:p>
        </p:txBody>
      </p:sp>
      <p:sp>
        <p:nvSpPr>
          <p:cNvPr id="5" name="Vývojový diagram: dokument 4"/>
          <p:cNvSpPr/>
          <p:nvPr/>
        </p:nvSpPr>
        <p:spPr>
          <a:xfrm>
            <a:off x="3068547" y="2796036"/>
            <a:ext cx="1126336" cy="633122"/>
          </a:xfrm>
          <a:prstGeom prst="flowChartDocumen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a:t>Sales Order</a:t>
            </a:r>
          </a:p>
        </p:txBody>
      </p:sp>
      <p:sp>
        <p:nvSpPr>
          <p:cNvPr id="6" name="TextovéPole 5"/>
          <p:cNvSpPr txBox="1"/>
          <p:nvPr/>
        </p:nvSpPr>
        <p:spPr>
          <a:xfrm>
            <a:off x="1153976" y="2326672"/>
            <a:ext cx="1126336" cy="369332"/>
          </a:xfrm>
          <a:prstGeom prst="rect">
            <a:avLst/>
          </a:prstGeom>
          <a:noFill/>
        </p:spPr>
        <p:txBody>
          <a:bodyPr wrap="square" rtlCol="0">
            <a:spAutoFit/>
          </a:bodyPr>
          <a:lstStyle/>
          <a:p>
            <a:pPr algn="ctr"/>
            <a:r>
              <a:rPr lang="en-GB" dirty="0"/>
              <a:t>Sales</a:t>
            </a:r>
          </a:p>
        </p:txBody>
      </p:sp>
      <p:sp>
        <p:nvSpPr>
          <p:cNvPr id="7" name="TextovéPole 6"/>
          <p:cNvSpPr txBox="1"/>
          <p:nvPr/>
        </p:nvSpPr>
        <p:spPr>
          <a:xfrm>
            <a:off x="2929210" y="2123715"/>
            <a:ext cx="1405009" cy="646331"/>
          </a:xfrm>
          <a:prstGeom prst="rect">
            <a:avLst/>
          </a:prstGeom>
          <a:noFill/>
        </p:spPr>
        <p:txBody>
          <a:bodyPr wrap="square" rtlCol="0">
            <a:spAutoFit/>
          </a:bodyPr>
          <a:lstStyle/>
          <a:p>
            <a:pPr algn="ctr"/>
            <a:r>
              <a:rPr lang="en-GB" dirty="0"/>
              <a:t>Store / Shipment</a:t>
            </a:r>
          </a:p>
        </p:txBody>
      </p:sp>
      <p:sp>
        <p:nvSpPr>
          <p:cNvPr id="8" name="Vývojový diagram: dokument 7"/>
          <p:cNvSpPr/>
          <p:nvPr/>
        </p:nvSpPr>
        <p:spPr>
          <a:xfrm>
            <a:off x="3944403" y="3770822"/>
            <a:ext cx="1192591" cy="685883"/>
          </a:xfrm>
          <a:prstGeom prst="flowChartDocumen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GB" dirty="0"/>
              <a:t>Delivery note</a:t>
            </a:r>
          </a:p>
        </p:txBody>
      </p:sp>
      <p:sp>
        <p:nvSpPr>
          <p:cNvPr id="9" name="Obdélník 8"/>
          <p:cNvSpPr/>
          <p:nvPr/>
        </p:nvSpPr>
        <p:spPr>
          <a:xfrm>
            <a:off x="1153976" y="4437436"/>
            <a:ext cx="993826" cy="1477286"/>
          </a:xfrm>
          <a:prstGeom prst="rect">
            <a:avLst/>
          </a:prstGeom>
        </p:spPr>
        <p:style>
          <a:lnRef idx="3">
            <a:schemeClr val="lt1"/>
          </a:lnRef>
          <a:fillRef idx="1">
            <a:schemeClr val="accent2"/>
          </a:fillRef>
          <a:effectRef idx="1">
            <a:schemeClr val="accent2"/>
          </a:effectRef>
          <a:fontRef idx="minor">
            <a:schemeClr val="lt1"/>
          </a:fontRef>
        </p:style>
        <p:txBody>
          <a:bodyPr vert="vert270" rtlCol="0" anchor="ctr"/>
          <a:lstStyle/>
          <a:p>
            <a:pPr algn="ctr"/>
            <a:r>
              <a:rPr lang="en-GB" dirty="0"/>
              <a:t>customer</a:t>
            </a:r>
          </a:p>
        </p:txBody>
      </p:sp>
      <p:sp>
        <p:nvSpPr>
          <p:cNvPr id="10" name="Obdélník 9"/>
          <p:cNvSpPr/>
          <p:nvPr/>
        </p:nvSpPr>
        <p:spPr>
          <a:xfrm>
            <a:off x="2361609" y="3751553"/>
            <a:ext cx="1152637" cy="685883"/>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a:t>Stock card</a:t>
            </a:r>
          </a:p>
        </p:txBody>
      </p:sp>
      <p:sp>
        <p:nvSpPr>
          <p:cNvPr id="11" name="Vývojový diagram: dokument 10"/>
          <p:cNvSpPr/>
          <p:nvPr/>
        </p:nvSpPr>
        <p:spPr>
          <a:xfrm>
            <a:off x="5460556" y="4510562"/>
            <a:ext cx="1192591" cy="685883"/>
          </a:xfrm>
          <a:prstGeom prst="flowChartDocumen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GB" dirty="0"/>
              <a:t>Invoice</a:t>
            </a:r>
          </a:p>
        </p:txBody>
      </p:sp>
      <p:sp>
        <p:nvSpPr>
          <p:cNvPr id="12" name="Vývojový diagram: dokument 11"/>
          <p:cNvSpPr/>
          <p:nvPr/>
        </p:nvSpPr>
        <p:spPr>
          <a:xfrm>
            <a:off x="5460556" y="5398393"/>
            <a:ext cx="1192591" cy="685883"/>
          </a:xfrm>
          <a:prstGeom prst="flowChartDocumen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GB" dirty="0"/>
              <a:t>Receipt</a:t>
            </a:r>
          </a:p>
        </p:txBody>
      </p:sp>
      <p:pic>
        <p:nvPicPr>
          <p:cNvPr id="13" name="Picture 2" descr="C:\Users\leonard\AppData\Local\Microsoft\Windows\Temporary Internet Files\Content.IE5\6FC0BK0U\MC900229315[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89001" y="4492779"/>
            <a:ext cx="891401" cy="68330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3" descr="C:\Users\leonard\AppData\Local\Microsoft\Windows\Temporary Internet Files\Content.IE5\SGLE4KKS\MC900018709[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89001" y="5351364"/>
            <a:ext cx="923165" cy="775690"/>
          </a:xfrm>
          <a:prstGeom prst="rect">
            <a:avLst/>
          </a:prstGeom>
          <a:noFill/>
          <a:extLst>
            <a:ext uri="{909E8E84-426E-40DD-AFC4-6F175D3DCCD1}">
              <a14:hiddenFill xmlns:a14="http://schemas.microsoft.com/office/drawing/2010/main">
                <a:solidFill>
                  <a:srgbClr val="FFFFFF"/>
                </a:solidFill>
              </a14:hiddenFill>
            </a:ext>
          </a:extLst>
        </p:spPr>
      </p:pic>
      <p:sp>
        <p:nvSpPr>
          <p:cNvPr id="15" name="TextovéPole 14"/>
          <p:cNvSpPr txBox="1"/>
          <p:nvPr/>
        </p:nvSpPr>
        <p:spPr>
          <a:xfrm>
            <a:off x="6588225" y="2235378"/>
            <a:ext cx="1734952" cy="369332"/>
          </a:xfrm>
          <a:prstGeom prst="rect">
            <a:avLst/>
          </a:prstGeom>
          <a:noFill/>
        </p:spPr>
        <p:txBody>
          <a:bodyPr wrap="square" rtlCol="0">
            <a:spAutoFit/>
          </a:bodyPr>
          <a:lstStyle/>
          <a:p>
            <a:pPr algn="ctr"/>
            <a:r>
              <a:rPr lang="en-GB" dirty="0"/>
              <a:t>Accounting</a:t>
            </a:r>
          </a:p>
        </p:txBody>
      </p:sp>
      <p:sp>
        <p:nvSpPr>
          <p:cNvPr id="16" name="Obdélník 15"/>
          <p:cNvSpPr/>
          <p:nvPr/>
        </p:nvSpPr>
        <p:spPr>
          <a:xfrm>
            <a:off x="6958538" y="2796036"/>
            <a:ext cx="1523867" cy="63312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a:t>Internal documents</a:t>
            </a:r>
          </a:p>
        </p:txBody>
      </p:sp>
      <p:sp>
        <p:nvSpPr>
          <p:cNvPr id="17" name="Obdélník 16"/>
          <p:cNvSpPr/>
          <p:nvPr/>
        </p:nvSpPr>
        <p:spPr>
          <a:xfrm>
            <a:off x="7008573" y="3622595"/>
            <a:ext cx="1523867" cy="63312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a:t>Costing</a:t>
            </a:r>
          </a:p>
        </p:txBody>
      </p:sp>
      <p:sp>
        <p:nvSpPr>
          <p:cNvPr id="18" name="Obdélník 17"/>
          <p:cNvSpPr/>
          <p:nvPr/>
        </p:nvSpPr>
        <p:spPr>
          <a:xfrm>
            <a:off x="7002251" y="4566932"/>
            <a:ext cx="1523867" cy="63312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a:t>Invoicing</a:t>
            </a:r>
            <a:br>
              <a:rPr lang="en-GB" dirty="0"/>
            </a:br>
            <a:r>
              <a:rPr lang="en-GB" dirty="0"/>
              <a:t>Billing</a:t>
            </a:r>
          </a:p>
        </p:txBody>
      </p:sp>
      <p:sp>
        <p:nvSpPr>
          <p:cNvPr id="19" name="Obdélník 18"/>
          <p:cNvSpPr/>
          <p:nvPr/>
        </p:nvSpPr>
        <p:spPr>
          <a:xfrm>
            <a:off x="7002251" y="5437273"/>
            <a:ext cx="1523867" cy="63312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a:t>Banking</a:t>
            </a:r>
          </a:p>
        </p:txBody>
      </p:sp>
      <p:cxnSp>
        <p:nvCxnSpPr>
          <p:cNvPr id="20" name="Přímá spojnice se šipkou 19"/>
          <p:cNvCxnSpPr>
            <a:stCxn id="4" idx="3"/>
            <a:endCxn id="5" idx="1"/>
          </p:cNvCxnSpPr>
          <p:nvPr/>
        </p:nvCxnSpPr>
        <p:spPr>
          <a:xfrm>
            <a:off x="2280312" y="3112597"/>
            <a:ext cx="788235"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1" name="Pravoúhlá spojnice 20"/>
          <p:cNvCxnSpPr>
            <a:stCxn id="5" idx="2"/>
            <a:endCxn id="10" idx="0"/>
          </p:cNvCxnSpPr>
          <p:nvPr/>
        </p:nvCxnSpPr>
        <p:spPr>
          <a:xfrm rot="5400000">
            <a:off x="3102696" y="3222535"/>
            <a:ext cx="364251" cy="693787"/>
          </a:xfrm>
          <a:prstGeom prst="bentConnector3">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2" name="Přímá spojnice se šipkou 21"/>
          <p:cNvCxnSpPr>
            <a:stCxn id="10" idx="3"/>
            <a:endCxn id="8" idx="1"/>
          </p:cNvCxnSpPr>
          <p:nvPr/>
        </p:nvCxnSpPr>
        <p:spPr>
          <a:xfrm>
            <a:off x="3514247" y="4094495"/>
            <a:ext cx="430157" cy="1926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3" name="Pravoúhlá spojnice 22"/>
          <p:cNvCxnSpPr>
            <a:stCxn id="8" idx="3"/>
            <a:endCxn id="11" idx="0"/>
          </p:cNvCxnSpPr>
          <p:nvPr/>
        </p:nvCxnSpPr>
        <p:spPr>
          <a:xfrm>
            <a:off x="5136995" y="4113763"/>
            <a:ext cx="919857" cy="396799"/>
          </a:xfrm>
          <a:prstGeom prst="bentConnector2">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4" name="Přímá spojnice se šipkou 23"/>
          <p:cNvCxnSpPr>
            <a:stCxn id="11" idx="1"/>
            <a:endCxn id="13" idx="3"/>
          </p:cNvCxnSpPr>
          <p:nvPr/>
        </p:nvCxnSpPr>
        <p:spPr>
          <a:xfrm flipH="1" flipV="1">
            <a:off x="3480401" y="4834429"/>
            <a:ext cx="1980154" cy="1907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5" name="Přímá spojnice 24"/>
          <p:cNvCxnSpPr>
            <a:stCxn id="8" idx="2"/>
          </p:cNvCxnSpPr>
          <p:nvPr/>
        </p:nvCxnSpPr>
        <p:spPr>
          <a:xfrm>
            <a:off x="4540699" y="4411360"/>
            <a:ext cx="0" cy="432606"/>
          </a:xfrm>
          <a:prstGeom prst="line">
            <a:avLst/>
          </a:prstGeom>
        </p:spPr>
        <p:style>
          <a:lnRef idx="2">
            <a:schemeClr val="accent1"/>
          </a:lnRef>
          <a:fillRef idx="0">
            <a:schemeClr val="accent1"/>
          </a:fillRef>
          <a:effectRef idx="1">
            <a:schemeClr val="accent1"/>
          </a:effectRef>
          <a:fontRef idx="minor">
            <a:schemeClr val="tx1"/>
          </a:fontRef>
        </p:style>
      </p:cxnSp>
      <p:cxnSp>
        <p:nvCxnSpPr>
          <p:cNvPr id="26" name="Přímá spojnice se šipkou 25"/>
          <p:cNvCxnSpPr>
            <a:stCxn id="12" idx="1"/>
            <a:endCxn id="14" idx="3"/>
          </p:cNvCxnSpPr>
          <p:nvPr/>
        </p:nvCxnSpPr>
        <p:spPr>
          <a:xfrm flipH="1" flipV="1">
            <a:off x="3512165" y="5739209"/>
            <a:ext cx="1948390" cy="2125"/>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27" name="Přímá spojnice se šipkou 26"/>
          <p:cNvCxnSpPr>
            <a:stCxn id="5" idx="3"/>
            <a:endCxn id="16" idx="1"/>
          </p:cNvCxnSpPr>
          <p:nvPr/>
        </p:nvCxnSpPr>
        <p:spPr>
          <a:xfrm>
            <a:off x="4194883" y="3112597"/>
            <a:ext cx="2763655"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8" name="Pravoúhlá spojnice 27"/>
          <p:cNvCxnSpPr>
            <a:stCxn id="10" idx="0"/>
            <a:endCxn id="17" idx="1"/>
          </p:cNvCxnSpPr>
          <p:nvPr/>
        </p:nvCxnSpPr>
        <p:spPr>
          <a:xfrm rot="16200000" flipH="1">
            <a:off x="4879449" y="1810033"/>
            <a:ext cx="187603" cy="4070645"/>
          </a:xfrm>
          <a:prstGeom prst="bentConnector4">
            <a:avLst>
              <a:gd name="adj1" fmla="val -26785"/>
              <a:gd name="adj2" fmla="val 57079"/>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9" name="Přímá spojnice se šipkou 28"/>
          <p:cNvCxnSpPr>
            <a:stCxn id="11" idx="3"/>
            <a:endCxn id="18" idx="1"/>
          </p:cNvCxnSpPr>
          <p:nvPr/>
        </p:nvCxnSpPr>
        <p:spPr>
          <a:xfrm>
            <a:off x="6653147" y="4853504"/>
            <a:ext cx="349104" cy="2998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0" name="Přímá spojnice se šipkou 29"/>
          <p:cNvCxnSpPr>
            <a:stCxn id="12" idx="3"/>
            <a:endCxn id="19" idx="1"/>
          </p:cNvCxnSpPr>
          <p:nvPr/>
        </p:nvCxnSpPr>
        <p:spPr>
          <a:xfrm>
            <a:off x="6653147" y="5741334"/>
            <a:ext cx="349104" cy="125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2" name="Obdélník 31"/>
          <p:cNvSpPr/>
          <p:nvPr/>
        </p:nvSpPr>
        <p:spPr>
          <a:xfrm>
            <a:off x="323528" y="1556792"/>
            <a:ext cx="8640960" cy="5112568"/>
          </a:xfrm>
          <a:prstGeom prst="rect">
            <a:avLst/>
          </a:prstGeom>
          <a:noFill/>
          <a:ln w="69850" cmpd="sng">
            <a:prstDash val="lgDash"/>
          </a:ln>
        </p:spPr>
        <p:style>
          <a:lnRef idx="2">
            <a:schemeClr val="accent4"/>
          </a:lnRef>
          <a:fillRef idx="1">
            <a:schemeClr val="lt1"/>
          </a:fillRef>
          <a:effectRef idx="0">
            <a:schemeClr val="accent4"/>
          </a:effectRef>
          <a:fontRef idx="minor">
            <a:schemeClr val="dk1"/>
          </a:fontRef>
        </p:style>
        <p:txBody>
          <a:bodyPr rtlCol="0" anchor="ctr"/>
          <a:lstStyle/>
          <a:p>
            <a:pPr algn="ctr"/>
            <a:endParaRPr lang="en-GB" dirty="0"/>
          </a:p>
        </p:txBody>
      </p:sp>
      <p:sp>
        <p:nvSpPr>
          <p:cNvPr id="33" name="TextovéPole 32"/>
          <p:cNvSpPr txBox="1"/>
          <p:nvPr/>
        </p:nvSpPr>
        <p:spPr>
          <a:xfrm>
            <a:off x="7008573" y="1375901"/>
            <a:ext cx="1314604" cy="646331"/>
          </a:xfrm>
          <a:prstGeom prst="rect">
            <a:avLst/>
          </a:prstGeom>
          <a:solidFill>
            <a:schemeClr val="lt1"/>
          </a:solidFill>
        </p:spPr>
        <p:txBody>
          <a:bodyPr wrap="square" rtlCol="0">
            <a:spAutoFit/>
          </a:bodyPr>
          <a:lstStyle/>
          <a:p>
            <a:pPr algn="ctr"/>
            <a:r>
              <a:rPr lang="en-GB" sz="3600" dirty="0"/>
              <a:t>ERP</a:t>
            </a:r>
          </a:p>
        </p:txBody>
      </p:sp>
    </p:spTree>
    <p:extLst>
      <p:ext uri="{BB962C8B-B14F-4D97-AF65-F5344CB8AC3E}">
        <p14:creationId xmlns:p14="http://schemas.microsoft.com/office/powerpoint/2010/main" val="30759568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en-GB" dirty="0"/>
              <a:t>Conclusion</a:t>
            </a:r>
          </a:p>
        </p:txBody>
      </p:sp>
      <p:sp>
        <p:nvSpPr>
          <p:cNvPr id="2" name="Zástupný symbol pro obsah 1"/>
          <p:cNvSpPr>
            <a:spLocks noGrp="1"/>
          </p:cNvSpPr>
          <p:nvPr>
            <p:ph idx="1"/>
          </p:nvPr>
        </p:nvSpPr>
        <p:spPr/>
        <p:txBody>
          <a:bodyPr>
            <a:normAutofit lnSpcReduction="10000"/>
          </a:bodyPr>
          <a:lstStyle/>
          <a:p>
            <a:r>
              <a:rPr lang="en-GB" dirty="0"/>
              <a:t>Every (even) small economic activity produce a lot of documents</a:t>
            </a:r>
          </a:p>
          <a:p>
            <a:r>
              <a:rPr lang="en-GB" dirty="0"/>
              <a:t>Problems</a:t>
            </a:r>
          </a:p>
          <a:p>
            <a:pPr lvl="1"/>
            <a:r>
              <a:rPr lang="en-GB" dirty="0"/>
              <a:t>Managing all the documents together with their relations (metadata)</a:t>
            </a:r>
          </a:p>
          <a:p>
            <a:pPr lvl="1"/>
            <a:r>
              <a:rPr lang="en-GB" dirty="0"/>
              <a:t>Consistency of the documents</a:t>
            </a:r>
          </a:p>
          <a:p>
            <a:pPr lvl="1"/>
            <a:r>
              <a:rPr lang="en-GB" dirty="0"/>
              <a:t>Part of them is basis for the taxations</a:t>
            </a:r>
          </a:p>
          <a:p>
            <a:r>
              <a:rPr lang="en-GB" dirty="0"/>
              <a:t>We do not need to store data only</a:t>
            </a:r>
          </a:p>
          <a:p>
            <a:r>
              <a:rPr lang="en-GB" dirty="0"/>
              <a:t>We need them back! </a:t>
            </a:r>
          </a:p>
          <a:p>
            <a:pPr lvl="1"/>
            <a:r>
              <a:rPr lang="en-GB" dirty="0"/>
              <a:t>Analysed, compressed, providing information about our business</a:t>
            </a:r>
          </a:p>
        </p:txBody>
      </p:sp>
    </p:spTree>
    <p:extLst>
      <p:ext uri="{BB962C8B-B14F-4D97-AF65-F5344CB8AC3E}">
        <p14:creationId xmlns:p14="http://schemas.microsoft.com/office/powerpoint/2010/main" val="4199498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Effect transition="in" filter="fade">
                                      <p:cBhvr>
                                        <p:cTn id="56" dur="1000"/>
                                        <p:tgtEl>
                                          <p:spTgt spid="2">
                                            <p:txEl>
                                              <p:pRg st="7" end="7"/>
                                            </p:txEl>
                                          </p:spTgt>
                                        </p:tgtEl>
                                      </p:cBhvr>
                                    </p:animEffect>
                                    <p:anim calcmode="lin" valueType="num">
                                      <p:cBhvr>
                                        <p:cTn id="57"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3"/>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en-GB" dirty="0"/>
              <a:t>Questions?</a:t>
            </a:r>
          </a:p>
        </p:txBody>
      </p:sp>
      <p:sp>
        <p:nvSpPr>
          <p:cNvPr id="5" name="Zástupný symbol pro text 4"/>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3060675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F</a:t>
            </a:r>
            <a:r>
              <a:rPr lang="en-GB" dirty="0" err="1"/>
              <a:t>ocus</a:t>
            </a:r>
            <a:r>
              <a:rPr lang="cs-CZ" dirty="0"/>
              <a:t> </a:t>
            </a:r>
            <a:r>
              <a:rPr lang="cs-CZ" dirty="0" err="1"/>
              <a:t>of</a:t>
            </a:r>
            <a:r>
              <a:rPr lang="cs-CZ" dirty="0"/>
              <a:t> </a:t>
            </a:r>
            <a:r>
              <a:rPr lang="cs-CZ" dirty="0" err="1"/>
              <a:t>the</a:t>
            </a:r>
            <a:r>
              <a:rPr lang="cs-CZ" dirty="0"/>
              <a:t> </a:t>
            </a:r>
            <a:r>
              <a:rPr lang="cs-CZ" dirty="0" err="1"/>
              <a:t>course</a:t>
            </a:r>
            <a:endParaRPr lang="en-GB" dirty="0"/>
          </a:p>
        </p:txBody>
      </p:sp>
      <p:sp>
        <p:nvSpPr>
          <p:cNvPr id="3" name="Zástupný symbol pro obsah 2"/>
          <p:cNvSpPr>
            <a:spLocks noGrp="1"/>
          </p:cNvSpPr>
          <p:nvPr>
            <p:ph idx="1"/>
          </p:nvPr>
        </p:nvSpPr>
        <p:spPr/>
        <p:txBody>
          <a:bodyPr/>
          <a:lstStyle/>
          <a:p>
            <a:r>
              <a:rPr lang="en-GB" dirty="0"/>
              <a:t>Not general management of information systems</a:t>
            </a:r>
          </a:p>
          <a:p>
            <a:r>
              <a:rPr lang="en-GB" dirty="0"/>
              <a:t>Course is now focused to ERP systems</a:t>
            </a:r>
          </a:p>
          <a:p>
            <a:r>
              <a:rPr lang="en-GB" dirty="0"/>
              <a:t>Why?</a:t>
            </a:r>
          </a:p>
          <a:p>
            <a:pPr lvl="1"/>
            <a:r>
              <a:rPr lang="en-GB" dirty="0"/>
              <a:t>There are many courses focused to IS (PV043, PV028) and management of them</a:t>
            </a:r>
          </a:p>
          <a:p>
            <a:pPr lvl="1"/>
            <a:r>
              <a:rPr lang="en-GB" dirty="0"/>
              <a:t>There is no course that shows the structure, meaning and importance of ERP systems to the company</a:t>
            </a:r>
          </a:p>
          <a:p>
            <a:pPr lvl="1"/>
            <a:r>
              <a:rPr lang="en-GB" dirty="0"/>
              <a:t>It is necessary to understand the complexity of ERP system from the point of view of customer, implementing company and developer</a:t>
            </a:r>
          </a:p>
        </p:txBody>
      </p:sp>
    </p:spTree>
    <p:extLst>
      <p:ext uri="{BB962C8B-B14F-4D97-AF65-F5344CB8AC3E}">
        <p14:creationId xmlns:p14="http://schemas.microsoft.com/office/powerpoint/2010/main" val="2358214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New structure of the course</a:t>
            </a:r>
          </a:p>
        </p:txBody>
      </p:sp>
      <p:sp>
        <p:nvSpPr>
          <p:cNvPr id="3" name="Zástupný symbol pro obsah 2"/>
          <p:cNvSpPr>
            <a:spLocks noGrp="1"/>
          </p:cNvSpPr>
          <p:nvPr>
            <p:ph idx="1"/>
          </p:nvPr>
        </p:nvSpPr>
        <p:spPr/>
        <p:txBody>
          <a:bodyPr/>
          <a:lstStyle/>
          <a:p>
            <a:r>
              <a:rPr lang="en-GB" dirty="0"/>
              <a:t>Course contains two blocks:</a:t>
            </a:r>
          </a:p>
          <a:p>
            <a:pPr lvl="1"/>
            <a:r>
              <a:rPr lang="en-GB" dirty="0"/>
              <a:t>4 lectures</a:t>
            </a:r>
          </a:p>
          <a:p>
            <a:pPr lvl="2"/>
            <a:r>
              <a:rPr lang="en-GB" dirty="0"/>
              <a:t>Necessary theory and knowledge presentation</a:t>
            </a:r>
          </a:p>
          <a:p>
            <a:pPr lvl="1"/>
            <a:r>
              <a:rPr lang="en-GB" dirty="0"/>
              <a:t>8 seminars</a:t>
            </a:r>
          </a:p>
          <a:p>
            <a:pPr lvl="2"/>
            <a:r>
              <a:rPr lang="en-GB" dirty="0"/>
              <a:t>Practical work on your implementation of ERP system</a:t>
            </a:r>
          </a:p>
          <a:p>
            <a:r>
              <a:rPr lang="en-GB" dirty="0"/>
              <a:t>Why?</a:t>
            </a:r>
          </a:p>
          <a:p>
            <a:pPr lvl="1"/>
            <a:r>
              <a:rPr lang="en-GB" dirty="0"/>
              <a:t>New aim of the course</a:t>
            </a:r>
          </a:p>
          <a:p>
            <a:pPr lvl="1"/>
            <a:r>
              <a:rPr lang="en-GB" dirty="0"/>
              <a:t>To teach you practically basic consequences of architecture of ERP systems</a:t>
            </a:r>
          </a:p>
        </p:txBody>
      </p:sp>
    </p:spTree>
    <p:extLst>
      <p:ext uri="{BB962C8B-B14F-4D97-AF65-F5344CB8AC3E}">
        <p14:creationId xmlns:p14="http://schemas.microsoft.com/office/powerpoint/2010/main" val="1350157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New evaluation</a:t>
            </a:r>
          </a:p>
        </p:txBody>
      </p:sp>
      <p:sp>
        <p:nvSpPr>
          <p:cNvPr id="3" name="Zástupný symbol pro obsah 2"/>
          <p:cNvSpPr>
            <a:spLocks noGrp="1"/>
          </p:cNvSpPr>
          <p:nvPr>
            <p:ph idx="1"/>
          </p:nvPr>
        </p:nvSpPr>
        <p:spPr/>
        <p:txBody>
          <a:bodyPr/>
          <a:lstStyle/>
          <a:p>
            <a:r>
              <a:rPr lang="en-GB" dirty="0"/>
              <a:t>Two parts of evaluation</a:t>
            </a:r>
          </a:p>
          <a:p>
            <a:r>
              <a:rPr lang="en-GB" dirty="0"/>
              <a:t>Project – practical example of your own customization or development in ERP system (70%)</a:t>
            </a:r>
          </a:p>
          <a:p>
            <a:pPr lvl="1"/>
            <a:r>
              <a:rPr lang="en-GB" dirty="0"/>
              <a:t>Only part if you have just colloquium</a:t>
            </a:r>
          </a:p>
          <a:p>
            <a:r>
              <a:rPr lang="en-GB" dirty="0"/>
              <a:t>Test from theoretical background (30%)</a:t>
            </a:r>
          </a:p>
        </p:txBody>
      </p:sp>
    </p:spTree>
    <p:extLst>
      <p:ext uri="{BB962C8B-B14F-4D97-AF65-F5344CB8AC3E}">
        <p14:creationId xmlns:p14="http://schemas.microsoft.com/office/powerpoint/2010/main" val="2039195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What you will learn?</a:t>
            </a:r>
            <a:br>
              <a:rPr lang="en-GB" dirty="0"/>
            </a:br>
            <a:r>
              <a:rPr lang="en-GB" dirty="0"/>
              <a:t>The structure of the course</a:t>
            </a:r>
          </a:p>
        </p:txBody>
      </p:sp>
      <p:sp>
        <p:nvSpPr>
          <p:cNvPr id="3" name="Zástupný symbol pro obsah 2"/>
          <p:cNvSpPr>
            <a:spLocks noGrp="1"/>
          </p:cNvSpPr>
          <p:nvPr>
            <p:ph idx="1"/>
          </p:nvPr>
        </p:nvSpPr>
        <p:spPr/>
        <p:txBody>
          <a:bodyPr/>
          <a:lstStyle/>
          <a:p>
            <a:r>
              <a:rPr lang="en-GB" dirty="0"/>
              <a:t>Lectures</a:t>
            </a:r>
          </a:p>
          <a:p>
            <a:pPr lvl="1"/>
            <a:r>
              <a:rPr lang="en-GB" dirty="0"/>
              <a:t>The basic introduction</a:t>
            </a:r>
          </a:p>
          <a:p>
            <a:pPr lvl="1"/>
            <a:r>
              <a:rPr lang="en-GB" dirty="0"/>
              <a:t>Basic types of information systems and their value for the company</a:t>
            </a:r>
          </a:p>
          <a:p>
            <a:pPr lvl="1"/>
            <a:r>
              <a:rPr lang="en-GB" dirty="0"/>
              <a:t>Role of information system in company</a:t>
            </a:r>
          </a:p>
          <a:p>
            <a:pPr lvl="1"/>
            <a:r>
              <a:rPr lang="en-GB" dirty="0"/>
              <a:t>ERP system and its architecture</a:t>
            </a:r>
          </a:p>
          <a:p>
            <a:pPr marL="0" indent="0">
              <a:buNone/>
            </a:pPr>
            <a:endParaRPr lang="en-GB" dirty="0"/>
          </a:p>
        </p:txBody>
      </p:sp>
    </p:spTree>
    <p:extLst>
      <p:ext uri="{BB962C8B-B14F-4D97-AF65-F5344CB8AC3E}">
        <p14:creationId xmlns:p14="http://schemas.microsoft.com/office/powerpoint/2010/main" val="3735312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Structure of the seminars</a:t>
            </a:r>
          </a:p>
        </p:txBody>
      </p:sp>
      <p:sp>
        <p:nvSpPr>
          <p:cNvPr id="3" name="Zástupný symbol pro obsah 2"/>
          <p:cNvSpPr>
            <a:spLocks noGrp="1"/>
          </p:cNvSpPr>
          <p:nvPr>
            <p:ph idx="1"/>
          </p:nvPr>
        </p:nvSpPr>
        <p:spPr/>
        <p:txBody>
          <a:bodyPr/>
          <a:lstStyle/>
          <a:p>
            <a:r>
              <a:rPr lang="en-GB" dirty="0"/>
              <a:t>The basic modules of ERP system</a:t>
            </a:r>
          </a:p>
          <a:p>
            <a:r>
              <a:rPr lang="en-GB" dirty="0"/>
              <a:t>The customization of ERP system</a:t>
            </a:r>
          </a:p>
          <a:p>
            <a:r>
              <a:rPr lang="en-GB" dirty="0"/>
              <a:t>Development in ERP system</a:t>
            </a:r>
          </a:p>
          <a:p>
            <a:r>
              <a:rPr lang="en-GB" dirty="0"/>
              <a:t>Installation and initial configuration of ERP system</a:t>
            </a:r>
            <a:endParaRPr lang="cs-CZ" dirty="0"/>
          </a:p>
          <a:p>
            <a:r>
              <a:rPr lang="en-GB" dirty="0"/>
              <a:t>Why so brief?</a:t>
            </a:r>
          </a:p>
          <a:p>
            <a:r>
              <a:rPr lang="en-GB" dirty="0"/>
              <a:t>We do not want to scare you!!!</a:t>
            </a:r>
          </a:p>
          <a:p>
            <a:r>
              <a:rPr lang="en-GB" dirty="0"/>
              <a:t>What might be scary on this?</a:t>
            </a:r>
          </a:p>
        </p:txBody>
      </p:sp>
    </p:spTree>
    <p:extLst>
      <p:ext uri="{BB962C8B-B14F-4D97-AF65-F5344CB8AC3E}">
        <p14:creationId xmlns:p14="http://schemas.microsoft.com/office/powerpoint/2010/main" val="1926425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Possibly scary facts</a:t>
            </a:r>
          </a:p>
        </p:txBody>
      </p:sp>
      <p:sp>
        <p:nvSpPr>
          <p:cNvPr id="3" name="Zástupný symbol pro obsah 2"/>
          <p:cNvSpPr>
            <a:spLocks noGrp="1"/>
          </p:cNvSpPr>
          <p:nvPr>
            <p:ph idx="1"/>
          </p:nvPr>
        </p:nvSpPr>
        <p:spPr/>
        <p:txBody>
          <a:bodyPr/>
          <a:lstStyle/>
          <a:p>
            <a:r>
              <a:rPr lang="en-GB" dirty="0"/>
              <a:t>We will work with economic relations and examples</a:t>
            </a:r>
          </a:p>
          <a:p>
            <a:r>
              <a:rPr lang="en-GB" dirty="0"/>
              <a:t>Are you familiar with the topics like:</a:t>
            </a:r>
          </a:p>
          <a:p>
            <a:pPr lvl="1"/>
            <a:r>
              <a:rPr lang="en-GB" dirty="0"/>
              <a:t>Invoicing</a:t>
            </a:r>
          </a:p>
          <a:p>
            <a:pPr lvl="1"/>
            <a:r>
              <a:rPr lang="en-GB" dirty="0"/>
              <a:t>Stock management</a:t>
            </a:r>
          </a:p>
          <a:p>
            <a:pPr lvl="1"/>
            <a:r>
              <a:rPr lang="en-GB" dirty="0"/>
              <a:t>Bank and cash management</a:t>
            </a:r>
          </a:p>
          <a:p>
            <a:pPr lvl="1"/>
            <a:r>
              <a:rPr lang="en-GB" dirty="0"/>
              <a:t>VAT</a:t>
            </a:r>
          </a:p>
          <a:p>
            <a:pPr lvl="1"/>
            <a:r>
              <a:rPr lang="en-GB" dirty="0"/>
              <a:t>Financial reporting</a:t>
            </a:r>
          </a:p>
          <a:p>
            <a:r>
              <a:rPr lang="en-GB" dirty="0"/>
              <a:t>NO? </a:t>
            </a:r>
          </a:p>
          <a:p>
            <a:pPr lvl="1"/>
            <a:r>
              <a:rPr lang="en-GB" dirty="0"/>
              <a:t>DO NOT BE AFFRAID!</a:t>
            </a:r>
          </a:p>
        </p:txBody>
      </p:sp>
    </p:spTree>
    <p:extLst>
      <p:ext uri="{BB962C8B-B14F-4D97-AF65-F5344CB8AC3E}">
        <p14:creationId xmlns:p14="http://schemas.microsoft.com/office/powerpoint/2010/main" val="2142052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theme/theme1.xml><?xml version="1.0" encoding="utf-8"?>
<a:theme xmlns:a="http://schemas.openxmlformats.org/drawingml/2006/main" name="Stébla">
  <a:themeElements>
    <a:clrScheme name="Stébla">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Stébl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tébl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11918</TotalTime>
  <Words>1634</Words>
  <Application>Microsoft Office PowerPoint</Application>
  <PresentationFormat>Předvádění na obrazovce (4:3)</PresentationFormat>
  <Paragraphs>256</Paragraphs>
  <Slides>34</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34</vt:i4>
      </vt:variant>
    </vt:vector>
  </HeadingPairs>
  <TitlesOfParts>
    <vt:vector size="39" baseType="lpstr">
      <vt:lpstr>Arial</vt:lpstr>
      <vt:lpstr>Calibri</vt:lpstr>
      <vt:lpstr>Century Gothic</vt:lpstr>
      <vt:lpstr>Wingdings 3</vt:lpstr>
      <vt:lpstr>Stébla</vt:lpstr>
      <vt:lpstr>PV045 Management informačního systému Management of information system</vt:lpstr>
      <vt:lpstr>New lecturers</vt:lpstr>
      <vt:lpstr>Lecturers</vt:lpstr>
      <vt:lpstr>Focus of the course</vt:lpstr>
      <vt:lpstr>New structure of the course</vt:lpstr>
      <vt:lpstr>New evaluation</vt:lpstr>
      <vt:lpstr>What you will learn? The structure of the course</vt:lpstr>
      <vt:lpstr>Structure of the seminars</vt:lpstr>
      <vt:lpstr>Possibly scary facts</vt:lpstr>
      <vt:lpstr>Why not to be scared?</vt:lpstr>
      <vt:lpstr>Because how does it look like very often?</vt:lpstr>
      <vt:lpstr>Questions to introduction?</vt:lpstr>
      <vt:lpstr>Basic enterprise information systems</vt:lpstr>
      <vt:lpstr>CRM - Customer Relationship Management </vt:lpstr>
      <vt:lpstr>CRM is important to</vt:lpstr>
      <vt:lpstr>FMS - Financial Management System</vt:lpstr>
      <vt:lpstr>Why are finance so important?</vt:lpstr>
      <vt:lpstr>SCM - Supply Chain Management </vt:lpstr>
      <vt:lpstr>HRM - Human Resources Management </vt:lpstr>
      <vt:lpstr>MIS - Management Information System</vt:lpstr>
      <vt:lpstr>KMS - Knowledge Management System</vt:lpstr>
      <vt:lpstr>MRP – Manufacturing Resource Planning</vt:lpstr>
      <vt:lpstr>PMS – Project Management System</vt:lpstr>
      <vt:lpstr>CMS - Content Management System</vt:lpstr>
      <vt:lpstr>What is ERP</vt:lpstr>
      <vt:lpstr>Example of the structure of ERP</vt:lpstr>
      <vt:lpstr>History of information systems</vt:lpstr>
      <vt:lpstr>Providing ERP</vt:lpstr>
      <vt:lpstr>Why do we need such a complex system?</vt:lpstr>
      <vt:lpstr>Example</vt:lpstr>
      <vt:lpstr>Example</vt:lpstr>
      <vt:lpstr>Example</vt:lpstr>
      <vt:lpstr>Conclusion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ERP systems</dc:title>
  <dc:creator>leonard</dc:creator>
  <cp:lastModifiedBy>Leonard Walletzky</cp:lastModifiedBy>
  <cp:revision>53</cp:revision>
  <cp:lastPrinted>2016-09-19T12:00:54Z</cp:lastPrinted>
  <dcterms:created xsi:type="dcterms:W3CDTF">2014-10-09T18:16:56Z</dcterms:created>
  <dcterms:modified xsi:type="dcterms:W3CDTF">2020-10-05T09:17:49Z</dcterms:modified>
</cp:coreProperties>
</file>