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1" r:id="rId2"/>
    <p:sldId id="385" r:id="rId3"/>
    <p:sldId id="291" r:id="rId4"/>
    <p:sldId id="307" r:id="rId5"/>
    <p:sldId id="379" r:id="rId6"/>
    <p:sldId id="380" r:id="rId7"/>
    <p:sldId id="377" r:id="rId8"/>
    <p:sldId id="381" r:id="rId9"/>
    <p:sldId id="370" r:id="rId10"/>
    <p:sldId id="376" r:id="rId11"/>
    <p:sldId id="386" r:id="rId12"/>
    <p:sldId id="349" r:id="rId13"/>
    <p:sldId id="343" r:id="rId14"/>
    <p:sldId id="340" r:id="rId15"/>
    <p:sldId id="369" r:id="rId16"/>
    <p:sldId id="394" r:id="rId17"/>
    <p:sldId id="360" r:id="rId18"/>
    <p:sldId id="361" r:id="rId19"/>
    <p:sldId id="384" r:id="rId20"/>
    <p:sldId id="362" r:id="rId21"/>
    <p:sldId id="363" r:id="rId22"/>
    <p:sldId id="387" r:id="rId23"/>
    <p:sldId id="388" r:id="rId24"/>
    <p:sldId id="390" r:id="rId25"/>
    <p:sldId id="375" r:id="rId26"/>
    <p:sldId id="389" r:id="rId27"/>
    <p:sldId id="392" r:id="rId28"/>
  </p:sldIdLst>
  <p:sldSz cx="9144000" cy="6858000" type="screen4x3"/>
  <p:notesSz cx="6623050" cy="98107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70" autoAdjust="0"/>
  </p:normalViewPr>
  <p:slideViewPr>
    <p:cSldViewPr>
      <p:cViewPr varScale="1">
        <p:scale>
          <a:sx n="124" d="100"/>
          <a:sy n="124" d="100"/>
        </p:scale>
        <p:origin x="4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06" y="-10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5D7A8E3-1DCF-42A9-B047-6FF48E1E78F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0E543C-9874-41EE-8C7E-175858B7F6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F62FF272-2010-4BFB-ACEA-9EFF82759903}" type="datetimeFigureOut">
              <a:rPr lang="cs-CZ" altLang="en-US"/>
              <a:pPr>
                <a:defRPr/>
              </a:pPr>
              <a:t>04.10.2020</a:t>
            </a:fld>
            <a:endParaRPr lang="cs-CZ" alt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2F89A7-852F-4E06-900B-1FC3C546CE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21DEC6E2-7B52-41F4-91F5-7C7A10CF6C5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3D6DB0D-5CB0-4D64-BF61-F896C74174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8BB1C4F-AD70-4CB9-99B2-BF5DE788DEB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2C52EB-C864-4B62-A99E-A473AA9C8E2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2D864E-02E3-42F1-AA8B-8DCB03E31D7E}" type="datetimeFigureOut">
              <a:rPr lang="cs-CZ" altLang="en-US"/>
              <a:pPr>
                <a:defRPr/>
              </a:pPr>
              <a:t>04.10.2020</a:t>
            </a:fld>
            <a:endParaRPr lang="cs-CZ" altLang="en-US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5CA3F9A-FA79-418F-898C-3749D3DEA0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5A3AEB4-9E68-45B8-A71A-044790AD3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FC7D85-AE6B-41A6-802D-ACA34B15E0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7FE8CF-1AA2-4D94-9833-26D641C6D8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61ADD4E-8A52-4CBE-B3A8-818C1BCC137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1B5E54-0F87-4B8E-AC81-9CC37C1A8A04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Concept,</a:t>
            </a:r>
            <a:r>
              <a:rPr lang="en-US" baseline="0" dirty="0" smtClean="0"/>
              <a:t> goals, primitives, brief,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1ADD4E-8A52-4CBE-B3A8-818C1BCC1371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07223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CFE8-1CF1-46BB-9476-B7A7D7349C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34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E916-5C68-4300-A1E6-B926C8AE013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0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5A39-B984-4FCF-A19D-1033C485AAE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82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9E547-A78B-4699-8E9B-21AFE587BC5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5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616A-490A-4CA0-983B-FD73D969180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10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7F4D-6D4C-428B-AE29-A6E4437C617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16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D5752-3B60-4B52-96C2-9126CD628FC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16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0B822-7693-4040-B9D3-DAF8528967F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70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88F-50D2-41A0-8638-2BA7FFABB58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32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F50CC-9318-40ED-9484-F404BC32A7E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27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5AAFD8CC-230A-48B1-A428-B22AE4820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1D0A73-4E74-451A-99EF-E24EC9E19B6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3A61611E-38FB-40AF-BC01-AB1D4EB38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altLang="en-US"/>
              <a:t>|  PV181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rackstation.net/hashing-security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ark.greenend.org.uk/~sgtatham/putty/latest.html" TargetMode="External"/><Relationship Id="rId2" Type="http://schemas.openxmlformats.org/officeDocument/2006/relationships/hyperlink" Target="https://wiki.openssl.org/index.php/Binari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sl.org/docs/man1.0.2" TargetMode="External"/><Relationship Id="rId2" Type="http://schemas.openxmlformats.org/officeDocument/2006/relationships/hyperlink" Target="https://www.feistyduck.com/books/openssl-cookbook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madboa.com/geek/openssl/" TargetMode="External"/><Relationship Id="rId4" Type="http://schemas.openxmlformats.org/officeDocument/2006/relationships/hyperlink" Target="https://wiki.openssl.org/index.php/Command_Line_Utilities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PV181 Laboratory of security and applied cryptography</a:t>
            </a:r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4100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 smtClean="0">
                <a:solidFill>
                  <a:srgbClr val="1E4485"/>
                </a:solidFill>
              </a:rPr>
              <a:t>Symmetric cryptography</a:t>
            </a:r>
            <a:br>
              <a:rPr lang="en-US" altLang="en-US" sz="1800" b="1" dirty="0" smtClean="0">
                <a:solidFill>
                  <a:srgbClr val="1E4485"/>
                </a:solidFill>
              </a:rPr>
            </a:br>
            <a:endParaRPr lang="cs-CZ" altLang="en-US" sz="1800" b="1" dirty="0" smtClean="0">
              <a:solidFill>
                <a:srgbClr val="1E4485"/>
              </a:solidFill>
            </a:endParaRPr>
          </a:p>
        </p:txBody>
      </p:sp>
      <p:sp>
        <p:nvSpPr>
          <p:cNvPr id="4101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1E4485"/>
                </a:solidFill>
              </a:rPr>
              <a:t>Marek</a:t>
            </a:r>
            <a:r>
              <a:rPr lang="cs-CZ" altLang="en-US" sz="1800" smtClean="0">
                <a:solidFill>
                  <a:srgbClr val="1E4485"/>
                </a:solidFill>
              </a:rPr>
              <a:t> </a:t>
            </a:r>
            <a:r>
              <a:rPr lang="en-US" altLang="en-US" sz="1800" smtClean="0">
                <a:solidFill>
                  <a:srgbClr val="1E4485"/>
                </a:solidFill>
              </a:rPr>
              <a:t>S</a:t>
            </a:r>
            <a:r>
              <a:rPr lang="sk-SK" altLang="en-US" sz="1800" smtClean="0">
                <a:solidFill>
                  <a:srgbClr val="1E4485"/>
                </a:solidFill>
              </a:rPr>
              <a:t>ýs</a:t>
            </a:r>
            <a:r>
              <a:rPr lang="en-US" altLang="en-US" sz="1800" smtClean="0">
                <a:solidFill>
                  <a:srgbClr val="1E4485"/>
                </a:solidFill>
              </a:rPr>
              <a:t>, Zde</a:t>
            </a:r>
            <a:r>
              <a:rPr lang="sk-SK" altLang="en-US" sz="1800" smtClean="0">
                <a:solidFill>
                  <a:srgbClr val="1E4485"/>
                </a:solidFill>
              </a:rPr>
              <a:t>něk Říha</a:t>
            </a:r>
            <a:endParaRPr lang="cs-CZ" altLang="en-US" sz="1800" smtClean="0">
              <a:solidFill>
                <a:srgbClr val="1E4485"/>
              </a:solidFill>
            </a:endParaRPr>
          </a:p>
        </p:txBody>
      </p:sp>
      <p:sp>
        <p:nvSpPr>
          <p:cNvPr id="41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smtClean="0">
                <a:solidFill>
                  <a:schemeClr val="bg1"/>
                </a:solidFill>
              </a:rPr>
              <a:t>|  PV181</a:t>
            </a:r>
          </a:p>
        </p:txBody>
      </p:sp>
      <p:sp>
        <p:nvSpPr>
          <p:cNvPr id="4103" name="Slide Number Placeholder 2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50A4F0-5E2C-4520-829D-7DEC0B684652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en-US" sz="15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testing - test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input/output (and also intermediate) for the reference implementation</a:t>
            </a:r>
          </a:p>
          <a:p>
            <a:r>
              <a:rPr lang="en-US" dirty="0" smtClean="0"/>
              <a:t>MD5 defined in RFC 1321:</a:t>
            </a:r>
          </a:p>
          <a:p>
            <a:pPr lvl="1"/>
            <a:r>
              <a:rPr lang="en-US" dirty="0" smtClean="0"/>
              <a:t>MD5(“”) = </a:t>
            </a:r>
            <a:r>
              <a:rPr lang="en-US" sz="2000" dirty="0" smtClean="0"/>
              <a:t>d41d8cd98f00b204e9800998ecf8427e</a:t>
            </a:r>
          </a:p>
          <a:p>
            <a:pPr lvl="1"/>
            <a:r>
              <a:rPr lang="en-US" sz="2000" dirty="0" smtClean="0"/>
              <a:t>MD5(“message digest”) = f96b697d7cb7938d525</a:t>
            </a:r>
            <a:r>
              <a:rPr lang="en-US" sz="2400" b="1" dirty="0" smtClean="0"/>
              <a:t>…</a:t>
            </a:r>
          </a:p>
          <a:p>
            <a:r>
              <a:rPr lang="en-US" sz="2800" dirty="0" smtClean="0"/>
              <a:t>AES defined in FIPS197:</a:t>
            </a:r>
          </a:p>
          <a:p>
            <a:pPr lvl="1"/>
            <a:r>
              <a:rPr lang="en-US" sz="2000" dirty="0" smtClean="0"/>
              <a:t>Plaintext:		00112233445566778899aabbccddeeff</a:t>
            </a:r>
            <a:r>
              <a:rPr lang="en-US" sz="2400" b="1" dirty="0" smtClean="0"/>
              <a:t> </a:t>
            </a:r>
            <a:endParaRPr lang="en-US" sz="2000" dirty="0"/>
          </a:p>
          <a:p>
            <a:pPr lvl="1"/>
            <a:r>
              <a:rPr lang="en-US" sz="2000" dirty="0" smtClean="0"/>
              <a:t>Key		000102030405060708090a0b0c0d0e0f</a:t>
            </a:r>
          </a:p>
          <a:p>
            <a:pPr lvl="1"/>
            <a:r>
              <a:rPr lang="en-US" sz="2000" dirty="0" err="1"/>
              <a:t>Ciphertext</a:t>
            </a:r>
            <a:r>
              <a:rPr lang="en-US" sz="2800" b="1" dirty="0"/>
              <a:t> 	</a:t>
            </a:r>
            <a:r>
              <a:rPr lang="en-US" sz="2000" dirty="0"/>
              <a:t>69c4e0d86a7b0430d8cdb78070b4c55a</a:t>
            </a:r>
            <a:endParaRPr lang="en-US" sz="2000" dirty="0" smtClean="0"/>
          </a:p>
          <a:p>
            <a:pPr lvl="1"/>
            <a:endParaRPr lang="en-US" sz="2000" dirty="0"/>
          </a:p>
          <a:p>
            <a:endParaRPr lang="en-US" sz="28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10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5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11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3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Block cipher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BF8492B-8EBB-4869-8826-9375D7B8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 dirty="0"/>
              <a:t>Input divided into blocks of fixed size </a:t>
            </a:r>
            <a:r>
              <a:rPr lang="cs-CZ" altLang="en-US" sz="2400" dirty="0"/>
              <a:t>(</a:t>
            </a:r>
            <a:r>
              <a:rPr lang="en-US" altLang="en-US" sz="2400" dirty="0" err="1"/>
              <a:t>e.g</a:t>
            </a:r>
            <a:r>
              <a:rPr lang="en-US" altLang="en-US" sz="2400" dirty="0"/>
              <a:t> 256 bits</a:t>
            </a:r>
            <a:r>
              <a:rPr lang="cs-CZ" altLang="en-US" sz="2400" dirty="0"/>
              <a:t>)</a:t>
            </a:r>
            <a:endParaRPr lang="en-US" altLang="en-US" sz="2400" dirty="0"/>
          </a:p>
          <a:p>
            <a:pPr lvl="1">
              <a:defRPr/>
            </a:pPr>
            <a:r>
              <a:rPr lang="en-US" altLang="en-US" sz="2000" dirty="0"/>
              <a:t>Padding - message is padded to complete last block </a:t>
            </a:r>
          </a:p>
          <a:p>
            <a:pPr marL="361950" lvl="1" indent="0">
              <a:buFont typeface="Arial" pitchFamily="34" charset="0"/>
              <a:buNone/>
              <a:defRPr/>
            </a:pPr>
            <a:r>
              <a:rPr lang="en-US" altLang="en-US" sz="2400" dirty="0"/>
              <a:t> </a:t>
            </a:r>
          </a:p>
          <a:p>
            <a:pPr>
              <a:defRPr/>
            </a:pPr>
            <a:r>
              <a:rPr lang="en-US" altLang="en-US" sz="2400" dirty="0"/>
              <a:t>Different modes of operation:</a:t>
            </a:r>
          </a:p>
          <a:p>
            <a:pPr lvl="1">
              <a:defRPr/>
            </a:pPr>
            <a:r>
              <a:rPr lang="en-US" altLang="en-US" sz="2400" dirty="0"/>
              <a:t>Insecure basic ECB mode – leaks info</a:t>
            </a:r>
          </a:p>
          <a:p>
            <a:pPr lvl="1">
              <a:defRPr/>
            </a:pPr>
            <a:r>
              <a:rPr lang="en-US" altLang="en-US" sz="2400" dirty="0"/>
              <a:t>Secure modes: CBC, OFB,CFB,CTR,… </a:t>
            </a:r>
          </a:p>
          <a:p>
            <a:pPr marL="533400" indent="-457200">
              <a:defRPr/>
            </a:pPr>
            <a:endParaRPr lang="en-US" altLang="en-US" sz="2400" dirty="0"/>
          </a:p>
          <a:p>
            <a:pPr marL="533400" indent="-457200">
              <a:defRPr/>
            </a:pPr>
            <a:r>
              <a:rPr lang="en-US" altLang="en-US" sz="2400" dirty="0"/>
              <a:t>CBC, OFB,CFB need initialization</a:t>
            </a:r>
          </a:p>
          <a:p>
            <a:pPr marL="819150" lvl="1" indent="-457200">
              <a:defRPr/>
            </a:pPr>
            <a:r>
              <a:rPr lang="en-US" altLang="en-US" sz="2400" dirty="0"/>
              <a:t>Initialization vector (IV) – must be known </a:t>
            </a:r>
          </a:p>
          <a:p>
            <a:pPr marL="76200" indent="0">
              <a:buFont typeface="Arial" pitchFamily="34" charset="0"/>
              <a:buNone/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  <a:p>
            <a:pPr>
              <a:defRPr/>
            </a:pPr>
            <a:endParaRPr lang="en-US" sz="2800" dirty="0"/>
          </a:p>
        </p:txBody>
      </p:sp>
      <p:sp>
        <p:nvSpPr>
          <p:cNvPr id="13316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0E70A9-4E7B-4D79-93BC-46F15AC96270}" type="slidenum">
              <a:rPr lang="cs-CZ" altLang="en-US" smtClean="0">
                <a:solidFill>
                  <a:schemeClr val="bg1"/>
                </a:solidFill>
              </a:rPr>
              <a:pPr/>
              <a:t>12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13317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pic>
        <p:nvPicPr>
          <p:cNvPr id="13318" name="Picture 6" descr="https://upload.wikimedia.org/wikipedia/commons/f/f0/Tux_ec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990031"/>
            <a:ext cx="10826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0" descr="https://upload.wikimedia.org/wikipedia/commons/5/56/Tu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638" y="2924943"/>
            <a:ext cx="12017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BlokTextu 1"/>
          <p:cNvSpPr txBox="1">
            <a:spLocks noChangeArrowheads="1"/>
          </p:cNvSpPr>
          <p:nvPr/>
        </p:nvSpPr>
        <p:spPr bwMode="auto">
          <a:xfrm>
            <a:off x="830263" y="6111875"/>
            <a:ext cx="7342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Source: https://en.wikipedia.org/wiki/Block_cipher_mode_of_operation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Block ciphers - padding</a:t>
            </a:r>
          </a:p>
        </p:txBody>
      </p:sp>
      <p:sp>
        <p:nvSpPr>
          <p:cNvPr id="14339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altLang="en-US" smtClean="0"/>
          </a:p>
          <a:p>
            <a:pPr marL="0" indent="0">
              <a:buFont typeface="Arial" pitchFamily="34" charset="0"/>
              <a:buNone/>
            </a:pPr>
            <a:r>
              <a:rPr lang="en-US" altLang="en-US" i="1" smtClean="0"/>
              <a:t>  Standard</a:t>
            </a:r>
            <a:r>
              <a:rPr lang="en-US" altLang="en-US" smtClean="0"/>
              <a:t>			   	   </a:t>
            </a:r>
            <a:r>
              <a:rPr lang="en-US" altLang="en-US" i="1" smtClean="0"/>
              <a:t> method</a:t>
            </a:r>
          </a:p>
          <a:p>
            <a:pPr marL="0" indent="0">
              <a:buFont typeface="Arial" pitchFamily="34" charset="0"/>
              <a:buNone/>
            </a:pPr>
            <a:r>
              <a:rPr lang="en-US" altLang="en-US" smtClean="0"/>
              <a:t>ANSI X.923</a:t>
            </a:r>
          </a:p>
          <a:p>
            <a:pPr marL="0" indent="0">
              <a:buFont typeface="Arial" pitchFamily="34" charset="0"/>
              <a:buNone/>
            </a:pPr>
            <a:r>
              <a:rPr lang="en-US" altLang="en-US" smtClean="0"/>
              <a:t>ISO 10126</a:t>
            </a:r>
          </a:p>
          <a:p>
            <a:pPr marL="0" indent="0">
              <a:buFont typeface="Arial" pitchFamily="34" charset="0"/>
              <a:buNone/>
            </a:pPr>
            <a:r>
              <a:rPr lang="en-US" altLang="en-US" smtClean="0"/>
              <a:t>PKCS7</a:t>
            </a:r>
          </a:p>
          <a:p>
            <a:pPr marL="0" indent="0">
              <a:buFont typeface="Arial" pitchFamily="34" charset="0"/>
              <a:buNone/>
            </a:pPr>
            <a:r>
              <a:rPr lang="en-US" altLang="en-US" smtClean="0"/>
              <a:t>ISO/IEC 7816-4</a:t>
            </a:r>
          </a:p>
          <a:p>
            <a:pPr marL="0" indent="0">
              <a:buFont typeface="Arial" pitchFamily="34" charset="0"/>
              <a:buNone/>
            </a:pPr>
            <a:r>
              <a:rPr lang="en-US" altLang="en-US" smtClean="0"/>
              <a:t>Zero padding</a:t>
            </a:r>
          </a:p>
          <a:p>
            <a:pPr marL="0" indent="0">
              <a:buFont typeface="Arial" pitchFamily="34" charset="0"/>
              <a:buNone/>
            </a:pPr>
            <a:endParaRPr lang="en-US" altLang="en-US" b="1" smtClean="0"/>
          </a:p>
          <a:p>
            <a:pPr marL="0" indent="0">
              <a:buFont typeface="Arial" pitchFamily="34" charset="0"/>
              <a:buNone/>
            </a:pPr>
            <a:endParaRPr lang="en-US" altLang="en-US" smtClean="0"/>
          </a:p>
        </p:txBody>
      </p:sp>
      <p:grpSp>
        <p:nvGrpSpPr>
          <p:cNvPr id="14340" name="Skupina 1"/>
          <p:cNvGrpSpPr>
            <a:grpSpLocks/>
          </p:cNvGrpSpPr>
          <p:nvPr/>
        </p:nvGrpSpPr>
        <p:grpSpPr bwMode="auto">
          <a:xfrm>
            <a:off x="3348038" y="2924175"/>
            <a:ext cx="5540375" cy="2305050"/>
            <a:chOff x="3348038" y="2406650"/>
            <a:chExt cx="5540375" cy="2305050"/>
          </a:xfrm>
        </p:grpSpPr>
        <p:sp>
          <p:nvSpPr>
            <p:cNvPr id="14343" name="Rectangle 2"/>
            <p:cNvSpPr>
              <a:spLocks noChangeArrowheads="1"/>
            </p:cNvSpPr>
            <p:nvPr/>
          </p:nvSpPr>
          <p:spPr bwMode="auto">
            <a:xfrm>
              <a:off x="3348038" y="2895600"/>
              <a:ext cx="5534025" cy="254000"/>
            </a:xfrm>
            <a:prstGeom prst="rect">
              <a:avLst/>
            </a:prstGeom>
            <a:solidFill>
              <a:srgbClr val="F8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580" tIns="34290" rIns="68580" bIns="34290" anchor="ctr">
              <a:spAutoFit/>
            </a:bodyPr>
            <a:lstStyle>
              <a:lvl1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 | DD DD DD DD DD DD DD DD | DD DD DD DD </a:t>
              </a:r>
              <a:r>
                <a:rPr lang="en-US" altLang="en-US" sz="1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81 A6 23 04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|</a:t>
              </a:r>
              <a:r>
                <a:rPr lang="en-US" altLang="en-US" sz="1200"/>
                <a:t> </a:t>
              </a:r>
            </a:p>
          </p:txBody>
        </p:sp>
        <p:sp>
          <p:nvSpPr>
            <p:cNvPr id="14344" name="Rectangle 5"/>
            <p:cNvSpPr>
              <a:spLocks noChangeArrowheads="1"/>
            </p:cNvSpPr>
            <p:nvPr/>
          </p:nvSpPr>
          <p:spPr bwMode="auto">
            <a:xfrm>
              <a:off x="3354388" y="3371850"/>
              <a:ext cx="5534025" cy="254000"/>
            </a:xfrm>
            <a:prstGeom prst="rect">
              <a:avLst/>
            </a:prstGeom>
            <a:solidFill>
              <a:srgbClr val="F8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580" tIns="34290" rIns="68580" bIns="34290" anchor="ctr">
              <a:spAutoFit/>
            </a:bodyPr>
            <a:lstStyle>
              <a:lvl1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 | DD DD DD DD DD DD DD DD | DD DD DD DD </a:t>
              </a:r>
              <a:r>
                <a:rPr lang="en-US" altLang="en-US" sz="1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04 04 04 04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|</a:t>
              </a:r>
              <a:r>
                <a:rPr lang="en-US" altLang="en-US" sz="1200"/>
                <a:t> </a:t>
              </a:r>
            </a:p>
          </p:txBody>
        </p:sp>
        <p:sp>
          <p:nvSpPr>
            <p:cNvPr id="14345" name="Rectangle 6"/>
            <p:cNvSpPr>
              <a:spLocks noChangeArrowheads="1"/>
            </p:cNvSpPr>
            <p:nvPr/>
          </p:nvSpPr>
          <p:spPr bwMode="auto">
            <a:xfrm>
              <a:off x="3348038" y="2406650"/>
              <a:ext cx="5534025" cy="254000"/>
            </a:xfrm>
            <a:prstGeom prst="rect">
              <a:avLst/>
            </a:prstGeom>
            <a:solidFill>
              <a:srgbClr val="F8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580" tIns="34290" rIns="68580" bIns="34290" anchor="ctr">
              <a:spAutoFit/>
            </a:bodyPr>
            <a:lstStyle>
              <a:lvl1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 | DD DD DD DD DD DD DD DD | DD DD DD DD </a:t>
              </a:r>
              <a:r>
                <a:rPr lang="en-US" altLang="en-US" sz="1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00 00 00 04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|</a:t>
              </a:r>
              <a:r>
                <a:rPr lang="en-US" altLang="en-US" sz="1200"/>
                <a:t> </a:t>
              </a:r>
            </a:p>
          </p:txBody>
        </p:sp>
        <p:sp>
          <p:nvSpPr>
            <p:cNvPr id="14346" name="Rectangle 8"/>
            <p:cNvSpPr>
              <a:spLocks noChangeArrowheads="1"/>
            </p:cNvSpPr>
            <p:nvPr/>
          </p:nvSpPr>
          <p:spPr bwMode="auto">
            <a:xfrm>
              <a:off x="3348038" y="4457700"/>
              <a:ext cx="5534025" cy="254000"/>
            </a:xfrm>
            <a:prstGeom prst="rect">
              <a:avLst/>
            </a:prstGeom>
            <a:solidFill>
              <a:srgbClr val="F8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580" tIns="34290" rIns="68580" bIns="34290" anchor="ctr">
              <a:spAutoFit/>
            </a:bodyPr>
            <a:lstStyle>
              <a:lvl1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 | DD DD DD DD DD DD DD DD | DD DD DD DD </a:t>
              </a:r>
              <a:r>
                <a:rPr lang="en-US" altLang="en-US" sz="1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00 00 00 00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|</a:t>
              </a:r>
              <a:r>
                <a:rPr lang="en-US" altLang="en-US" sz="1200"/>
                <a:t> </a:t>
              </a:r>
            </a:p>
          </p:txBody>
        </p:sp>
        <p:sp>
          <p:nvSpPr>
            <p:cNvPr id="14347" name="Rectangle 7"/>
            <p:cNvSpPr>
              <a:spLocks noChangeArrowheads="1"/>
            </p:cNvSpPr>
            <p:nvPr/>
          </p:nvSpPr>
          <p:spPr bwMode="auto">
            <a:xfrm>
              <a:off x="3354388" y="3965575"/>
              <a:ext cx="5534025" cy="254000"/>
            </a:xfrm>
            <a:prstGeom prst="rect">
              <a:avLst/>
            </a:prstGeom>
            <a:solidFill>
              <a:srgbClr val="F8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580" tIns="34290" rIns="68580" bIns="34290" anchor="ctr">
              <a:spAutoFit/>
            </a:bodyPr>
            <a:lstStyle>
              <a:lvl1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5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 | DD DD DD DD DD DD DD DD | DD DD DD DD </a:t>
              </a:r>
              <a:r>
                <a:rPr lang="en-US" altLang="en-US" sz="1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80 00 00 00</a:t>
              </a:r>
              <a:r>
                <a:rPr lang="en-US" altLang="en-US" sz="120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|</a:t>
              </a:r>
              <a:r>
                <a:rPr lang="en-US" altLang="en-US" sz="1200"/>
                <a:t> </a:t>
              </a:r>
            </a:p>
          </p:txBody>
        </p:sp>
      </p:grpSp>
      <p:sp>
        <p:nvSpPr>
          <p:cNvPr id="14341" name="Zástupný objekt pre pätu 2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4342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BA4E34-CF69-47BF-A117-436F6320442A}" type="slidenum">
              <a:rPr lang="cs-CZ" altLang="en-US" smtClean="0">
                <a:solidFill>
                  <a:schemeClr val="bg1"/>
                </a:solidFill>
              </a:rPr>
              <a:pPr/>
              <a:t>13</a:t>
            </a:fld>
            <a:endParaRPr lang="cs-CZ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Block ciphers: ECB vs CBC mode</a:t>
            </a:r>
          </a:p>
        </p:txBody>
      </p:sp>
      <p:sp>
        <p:nvSpPr>
          <p:cNvPr id="1536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5364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5C4C67-AB5E-48EF-853C-29B147E1DADD}" type="slidenum">
              <a:rPr lang="cs-CZ" altLang="en-US" smtClean="0">
                <a:solidFill>
                  <a:schemeClr val="bg1"/>
                </a:solidFill>
              </a:rPr>
              <a:pPr/>
              <a:t>14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15365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pic>
        <p:nvPicPr>
          <p:cNvPr id="15366" name="Picture 2" descr="ECB encryptio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97025"/>
            <a:ext cx="57245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4" descr="CBC encryptio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992563"/>
            <a:ext cx="57245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BlokTextu 7"/>
          <p:cNvSpPr txBox="1">
            <a:spLocks noChangeArrowheads="1"/>
          </p:cNvSpPr>
          <p:nvPr/>
        </p:nvSpPr>
        <p:spPr bwMode="auto">
          <a:xfrm>
            <a:off x="666750" y="6242050"/>
            <a:ext cx="7343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Source: https://en.wikipedia.org/wiki/Block_cipher_mode_of_operation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Hash functions - examples</a:t>
            </a:r>
            <a:endParaRPr lang="cs-CZ" altLang="en-US" dirty="0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457200" y="1719263"/>
            <a:ext cx="8507413" cy="4878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100" dirty="0" smtClean="0"/>
              <a:t>MD5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Input:</a:t>
            </a:r>
            <a:r>
              <a:rPr lang="cs-CZ" altLang="en-US" sz="2000" dirty="0" smtClean="0"/>
              <a:t> „Autentizace“</a:t>
            </a:r>
            <a:r>
              <a:rPr lang="en-US" altLang="en-US" sz="2000" dirty="0" smtClean="0"/>
              <a:t>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Output: </a:t>
            </a:r>
            <a:r>
              <a:rPr lang="cs-CZ" altLang="en-US" sz="2000" dirty="0" smtClean="0"/>
              <a:t>2445b187f4224583037888511d5411c7 </a:t>
            </a:r>
            <a:r>
              <a:rPr lang="en-US" altLang="en-US" sz="2000" dirty="0" smtClean="0"/>
              <a:t>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Output</a:t>
            </a:r>
            <a:r>
              <a:rPr lang="cs-CZ" altLang="en-US" sz="2000" dirty="0" smtClean="0"/>
              <a:t> 128 bit</a:t>
            </a:r>
            <a:r>
              <a:rPr lang="en-US" altLang="en-US" sz="2000" dirty="0" smtClean="0"/>
              <a:t>s</a:t>
            </a:r>
            <a:r>
              <a:rPr lang="cs-CZ" altLang="en-US" sz="2000" dirty="0" smtClean="0"/>
              <a:t>, </a:t>
            </a:r>
            <a:r>
              <a:rPr lang="en-US" altLang="en-US" sz="2000" dirty="0" smtClean="0"/>
              <a:t>written in hexadecimal notation.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Input:</a:t>
            </a:r>
            <a:r>
              <a:rPr lang="cs-CZ" altLang="en-US" sz="2000" dirty="0" smtClean="0"/>
              <a:t> „Cutentizace“</a:t>
            </a:r>
            <a:r>
              <a:rPr lang="en-US" altLang="en-US" sz="2000" dirty="0" smtClean="0"/>
              <a:t>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Output: </a:t>
            </a:r>
            <a:r>
              <a:rPr lang="cs-CZ" altLang="en-US" sz="2000" dirty="0" smtClean="0"/>
              <a:t>cd99abbba3306584e90270bf015b36a7</a:t>
            </a:r>
            <a:r>
              <a:rPr lang="en-US" altLang="en-US" sz="2000" dirty="0" smtClean="0"/>
              <a:t>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 single bit changed in input</a:t>
            </a:r>
            <a:r>
              <a:rPr lang="cs-CZ" altLang="en-US" sz="2000" dirty="0" smtClean="0"/>
              <a:t> </a:t>
            </a:r>
            <a:r>
              <a:rPr lang="cs-CZ" altLang="en-US" sz="2000" dirty="0" smtClean="0">
                <a:cs typeface="Arial" panose="020B0604020202020204" pitchFamily="34" charset="0"/>
              </a:rPr>
              <a:t>→ </a:t>
            </a:r>
            <a:r>
              <a:rPr lang="en-US" altLang="en-US" sz="2000" dirty="0" smtClean="0">
                <a:cs typeface="Arial" panose="020B0604020202020204" pitchFamily="34" charset="0"/>
              </a:rPr>
              <a:t>big change in output, </a:t>
            </a:r>
            <a:br>
              <a:rPr lang="en-US" altLang="en-US" sz="2000" dirty="0" smtClean="0">
                <a:cs typeface="Arial" panose="020B0604020202020204" pitchFamily="34" charset="0"/>
              </a:rPr>
            </a:br>
            <a:r>
              <a:rPr lang="en-US" altLang="en-US" sz="2000" dirty="0" smtClean="0">
                <a:cs typeface="Arial" panose="020B0604020202020204" pitchFamily="34" charset="0"/>
              </a:rPr>
              <a:t>so called “Avalanche effect”</a:t>
            </a:r>
            <a:endParaRPr lang="cs-CZ" altLang="en-US" sz="2000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en-US" sz="2100" dirty="0" smtClean="0"/>
              <a:t>SHA-1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Input:</a:t>
            </a:r>
            <a:r>
              <a:rPr lang="cs-CZ" altLang="en-US" sz="2000" dirty="0" smtClean="0"/>
              <a:t> „Autentizace“</a:t>
            </a:r>
            <a:r>
              <a:rPr lang="en-US" altLang="en-US" sz="2000" dirty="0" smtClean="0"/>
              <a:t>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Output: </a:t>
            </a:r>
            <a:r>
              <a:rPr lang="cs-CZ" altLang="en-US" sz="2000" dirty="0" smtClean="0"/>
              <a:t>647315cd2a6c953cf5c29d36e0ad14e395ed1776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 smtClean="0"/>
              <a:t>SHA-256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Input:</a:t>
            </a:r>
            <a:r>
              <a:rPr lang="cs-CZ" altLang="en-US" sz="2000" dirty="0" smtClean="0"/>
              <a:t> „Autentizace“</a:t>
            </a:r>
            <a:r>
              <a:rPr lang="en-US" altLang="en-US" sz="2000" dirty="0" smtClean="0"/>
              <a:t>.</a:t>
            </a:r>
            <a:endParaRPr lang="cs-CZ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Output: </a:t>
            </a:r>
            <a:r>
              <a:rPr lang="cs-CZ" altLang="en-US" sz="1500" dirty="0" smtClean="0"/>
              <a:t>a2eb4bc98a5f71a4db02ed4aed7f12c4ead1e7c98323fda8ecbb69282e4df584</a:t>
            </a:r>
          </a:p>
        </p:txBody>
      </p:sp>
      <p:sp>
        <p:nvSpPr>
          <p:cNvPr id="21508" name="Zástupný objekt pre pätu 1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1509" name="Zástupný objekt pre číslo snímky 2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2B3DF5-17DB-4D62-857F-C054F98A0097}" type="slidenum">
              <a:rPr lang="cs-CZ" altLang="en-US" smtClean="0">
                <a:solidFill>
                  <a:schemeClr val="bg1"/>
                </a:solidFill>
              </a:rPr>
              <a:pPr/>
              <a:t>15</a:t>
            </a:fld>
            <a:endParaRPr lang="cs-CZ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Secure Hash Algorithm (SHA)</a:t>
            </a:r>
          </a:p>
        </p:txBody>
      </p:sp>
      <p:sp>
        <p:nvSpPr>
          <p:cNvPr id="2048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1" dirty="0" smtClean="0"/>
              <a:t>SHA-1</a:t>
            </a:r>
            <a:r>
              <a:rPr lang="en-US" altLang="en-US" sz="2400" dirty="0" smtClean="0"/>
              <a:t> </a:t>
            </a:r>
          </a:p>
          <a:p>
            <a:pPr lvl="1"/>
            <a:r>
              <a:rPr lang="en-US" altLang="en-US" sz="2000" dirty="0" smtClean="0"/>
              <a:t> NIST standard, collision found in 2016, 160 bits hash	</a:t>
            </a:r>
          </a:p>
          <a:p>
            <a:r>
              <a:rPr lang="en-US" altLang="en-US" sz="2400" b="1" dirty="0" smtClean="0"/>
              <a:t>SHA-2</a:t>
            </a:r>
            <a:r>
              <a:rPr lang="en-US" altLang="en-US" sz="2400" dirty="0" smtClean="0"/>
              <a:t> </a:t>
            </a:r>
          </a:p>
          <a:p>
            <a:pPr lvl="1"/>
            <a:r>
              <a:rPr lang="en-US" altLang="en-US" sz="2000" dirty="0" smtClean="0"/>
              <a:t>function family: SHA-256, SHA-384, SHA-512, SHA-224</a:t>
            </a:r>
          </a:p>
          <a:p>
            <a:pPr lvl="1"/>
            <a:r>
              <a:rPr lang="en-US" altLang="en-US" sz="2000" dirty="0" smtClean="0"/>
              <a:t>defined in FIPS 180-2</a:t>
            </a:r>
          </a:p>
          <a:p>
            <a:pPr lvl="1"/>
            <a:r>
              <a:rPr lang="en-US" altLang="en-US" sz="2000" dirty="0" smtClean="0"/>
              <a:t>Recommended</a:t>
            </a:r>
          </a:p>
          <a:p>
            <a:r>
              <a:rPr lang="en-US" altLang="en-US" sz="2400" b="1" dirty="0" smtClean="0"/>
              <a:t>SHA-3</a:t>
            </a:r>
          </a:p>
          <a:p>
            <a:pPr lvl="1"/>
            <a:r>
              <a:rPr lang="en-US" altLang="en-US" sz="2000" dirty="0" smtClean="0"/>
              <a:t>New standard 2015</a:t>
            </a:r>
          </a:p>
          <a:p>
            <a:pPr lvl="1"/>
            <a:r>
              <a:rPr lang="en-US" altLang="en-US" sz="2000" dirty="0" smtClean="0"/>
              <a:t>Keccak sponge function family: SHAKE-128, SHA3-224, …</a:t>
            </a:r>
          </a:p>
          <a:p>
            <a:pPr lvl="1" eaLnBrk="1" hangingPunct="1"/>
            <a:r>
              <a:rPr lang="en-US" altLang="en-US" sz="2000" dirty="0" smtClean="0"/>
              <a:t>defined in</a:t>
            </a:r>
            <a:r>
              <a:rPr lang="cs-CZ" altLang="en-US" sz="2000" dirty="0" smtClean="0"/>
              <a:t> FIPS </a:t>
            </a:r>
            <a:r>
              <a:rPr lang="en-US" altLang="en-US" sz="2000" dirty="0" smtClean="0"/>
              <a:t>202, used in FIPS-202, SP 800-185</a:t>
            </a:r>
          </a:p>
          <a:p>
            <a:pPr lvl="1" eaLnBrk="1" hangingPunct="1"/>
            <a:r>
              <a:rPr lang="en-US" altLang="en-US" sz="2000" dirty="0" err="1" smtClean="0"/>
              <a:t>Recomended</a:t>
            </a:r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0484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3ECCB6-13AC-4B70-B762-A33A34C127C3}" type="slidenum">
              <a:rPr lang="cs-CZ" altLang="en-US" smtClean="0">
                <a:solidFill>
                  <a:schemeClr val="bg1"/>
                </a:solidFill>
              </a:rPr>
              <a:pPr/>
              <a:t>16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20485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Password protection</a:t>
            </a:r>
            <a:br>
              <a:rPr lang="en-US" altLang="en-US" smtClean="0"/>
            </a:br>
            <a:r>
              <a:rPr lang="en-US" altLang="en-US" smtClean="0"/>
              <a:t>password hashing &amp; salting</a:t>
            </a:r>
          </a:p>
        </p:txBody>
      </p:sp>
      <p:sp>
        <p:nvSpPr>
          <p:cNvPr id="22531" name="Zástupný objekt pre obsah 2">
            <a:extLst>
              <a:ext uri="{FF2B5EF4-FFF2-40B4-BE49-F238E27FC236}">
                <a16:creationId xmlns:a16="http://schemas.microsoft.com/office/drawing/2014/main" id="{20EFC21A-3B00-41C5-B4B5-0E8CE0A45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altLang="en-US" dirty="0"/>
              <a:t>Clear password could be stolen:</a:t>
            </a:r>
          </a:p>
          <a:p>
            <a:pPr marL="800100" lvl="1" indent="-514350">
              <a:defRPr/>
            </a:pPr>
            <a:r>
              <a:rPr lang="en-US" altLang="en-US" dirty="0"/>
              <a:t>store hash of password </a:t>
            </a:r>
            <a:br>
              <a:rPr lang="en-US" altLang="en-US" dirty="0"/>
            </a:br>
            <a:r>
              <a:rPr lang="en-US" altLang="en-US" dirty="0"/>
              <a:t>		</a:t>
            </a:r>
            <a:r>
              <a:rPr lang="en-US" altLang="en-US" b="1" dirty="0"/>
              <a:t>hash</a:t>
            </a:r>
            <a:r>
              <a:rPr lang="en-US" altLang="en-US" dirty="0"/>
              <a:t> = H(password) </a:t>
            </a:r>
          </a:p>
          <a:p>
            <a:pPr marL="800100" lvl="1" indent="-514350">
              <a:defRPr/>
            </a:pPr>
            <a:r>
              <a:rPr lang="en-US" altLang="en-US" dirty="0"/>
              <a:t>Checking: password is correct if </a:t>
            </a:r>
            <a:r>
              <a:rPr lang="en-US" altLang="en-US" b="1" dirty="0"/>
              <a:t>hash</a:t>
            </a:r>
            <a:r>
              <a:rPr lang="en-US" altLang="en-US" dirty="0"/>
              <a:t> matches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altLang="en-US" dirty="0"/>
              <a:t>Attack</a:t>
            </a:r>
            <a:r>
              <a:rPr lang="sk-SK" altLang="en-US" dirty="0"/>
              <a:t> </a:t>
            </a:r>
            <a:r>
              <a:rPr lang="en-US" altLang="en-US" dirty="0"/>
              <a:t>(brute force or dictionary)</a:t>
            </a:r>
          </a:p>
          <a:p>
            <a:pPr marL="800100" lvl="1" indent="-514350">
              <a:defRPr/>
            </a:pPr>
            <a:r>
              <a:rPr lang="en-US" altLang="en-US" dirty="0"/>
              <a:t>trying possible passwords “</a:t>
            </a:r>
            <a:r>
              <a:rPr lang="en-US" altLang="en-US" dirty="0" err="1"/>
              <a:t>aaa</a:t>
            </a:r>
            <a:r>
              <a:rPr lang="en-US" altLang="en-US" dirty="0"/>
              <a:t>”, “</a:t>
            </a:r>
            <a:r>
              <a:rPr lang="en-US" altLang="en-US" dirty="0" err="1"/>
              <a:t>aab</a:t>
            </a:r>
            <a:r>
              <a:rPr lang="en-US" altLang="en-US" dirty="0"/>
              <a:t>”…“</a:t>
            </a:r>
            <a:r>
              <a:rPr lang="en-US" altLang="en-US" dirty="0" err="1"/>
              <a:t>zzz</a:t>
            </a:r>
            <a:r>
              <a:rPr lang="en-US" altLang="en-US" dirty="0"/>
              <a:t>” – N tests</a:t>
            </a:r>
          </a:p>
          <a:p>
            <a:pPr marL="800100" lvl="1" indent="-514350">
              <a:defRPr/>
            </a:pPr>
            <a:r>
              <a:rPr lang="en-US" altLang="en-US" dirty="0"/>
              <a:t>N test for single but also for 2,3,… passwords </a:t>
            </a:r>
            <a:r>
              <a:rPr lang="en-US" altLang="en-US" b="1" dirty="0"/>
              <a:t>!!!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dirty="0"/>
              <a:t>Slow down attack - increase password size:</a:t>
            </a:r>
          </a:p>
          <a:p>
            <a:pPr lvl="1">
              <a:defRPr/>
            </a:pPr>
            <a:r>
              <a:rPr lang="en-US" altLang="en-US" dirty="0"/>
              <a:t>random “</a:t>
            </a:r>
            <a:r>
              <a:rPr lang="en-US" altLang="en-US" b="1" dirty="0"/>
              <a:t>salt</a:t>
            </a:r>
            <a:r>
              <a:rPr lang="en-US" altLang="en-US" dirty="0"/>
              <a:t>” is added to password,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2532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3A28EA-E8AF-44FB-A1A4-8EBD1411476B}" type="slidenum">
              <a:rPr lang="cs-CZ" altLang="en-US" smtClean="0">
                <a:solidFill>
                  <a:schemeClr val="bg1"/>
                </a:solidFill>
              </a:rPr>
              <a:pPr/>
              <a:t>17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22533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Password protection</a:t>
            </a:r>
            <a:br>
              <a:rPr lang="en-US" altLang="en-US" smtClean="0"/>
            </a:br>
            <a:r>
              <a:rPr lang="en-US" altLang="en-US" smtClean="0"/>
              <a:t>password hashing &amp; salting</a:t>
            </a:r>
          </a:p>
        </p:txBody>
      </p:sp>
      <p:sp>
        <p:nvSpPr>
          <p:cNvPr id="23555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6970B7-3CEB-44AA-9A21-0253E2A24D18}" type="slidenum">
              <a:rPr lang="cs-CZ" altLang="en-US" smtClean="0">
                <a:solidFill>
                  <a:schemeClr val="bg1"/>
                </a:solidFill>
              </a:rPr>
              <a:pPr/>
              <a:t>18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23556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pic>
        <p:nvPicPr>
          <p:cNvPr id="23557" name="Picture 4" descr="Výsledek obrázku pro password hash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05038"/>
            <a:ext cx="8656638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BlokTextu 1"/>
          <p:cNvSpPr txBox="1">
            <a:spLocks noChangeArrowheads="1"/>
          </p:cNvSpPr>
          <p:nvPr/>
        </p:nvSpPr>
        <p:spPr bwMode="auto">
          <a:xfrm>
            <a:off x="-63500" y="6180138"/>
            <a:ext cx="936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Source: http://blog.conviso.com.br/worst-and-best-practices-for-secure-password-storage/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Key/password protection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Encryption (session) key – encrypted using other key – could be derived from password </a:t>
                </a:r>
              </a:p>
              <a:p>
                <a:r>
                  <a:rPr lang="en-US" dirty="0" smtClean="0"/>
                  <a:t>Insufficient entropy of passwords</a:t>
                </a:r>
              </a:p>
              <a:p>
                <a:pPr lvl="1"/>
                <a:r>
                  <a:rPr lang="en-US" dirty="0" smtClean="0"/>
                  <a:t>Only 200 millions of guesses for ****** password</a:t>
                </a:r>
              </a:p>
              <a:p>
                <a:pPr lvl="1"/>
                <a:r>
                  <a:rPr lang="en-US" dirty="0" smtClean="0"/>
                  <a:t>salt protects database of passwords not single password (more info </a:t>
                </a:r>
                <a:r>
                  <a:rPr lang="en-US" dirty="0" smtClean="0">
                    <a:hlinkClick r:id="rId2"/>
                  </a:rPr>
                  <a:t>here</a:t>
                </a:r>
                <a:r>
                  <a:rPr lang="en-US" dirty="0" smtClean="0"/>
                  <a:t>) </a:t>
                </a:r>
              </a:p>
              <a:p>
                <a:r>
                  <a:rPr lang="en-US" dirty="0" smtClean="0"/>
                  <a:t>Password Based Key Derivation Function(PBDKF):</a:t>
                </a:r>
              </a:p>
              <a:p>
                <a:pPr lvl="1"/>
                <a:r>
                  <a:rPr lang="en-US" dirty="0" smtClean="0"/>
                  <a:t>2 types PBDKF2 is newer (see PKCS#5)</a:t>
                </a:r>
              </a:p>
              <a:p>
                <a:pPr lvl="1"/>
                <a:r>
                  <a:rPr lang="en-US" dirty="0" smtClean="0"/>
                  <a:t>Slow down hashing (hence attack) </a:t>
                </a:r>
              </a:p>
              <a:p>
                <a:pPr lvl="1"/>
                <a:r>
                  <a:rPr lang="en-US" dirty="0" smtClean="0"/>
                  <a:t>Iterate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 smtClean="0"/>
                  <a:t> times) hash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𝑝𝑤𝑑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𝑠𝑎𝑙𝑡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370" t="-2349" r="-963" b="-7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19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4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 - brief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26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PBKDF2</a:t>
            </a:r>
          </a:p>
        </p:txBody>
      </p:sp>
      <p:sp>
        <p:nvSpPr>
          <p:cNvPr id="25603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069C4A-EBDF-4790-8D56-F0127528CB96}" type="slidenum">
              <a:rPr lang="cs-CZ" altLang="en-US" smtClean="0">
                <a:solidFill>
                  <a:schemeClr val="bg1"/>
                </a:solidFill>
              </a:rPr>
              <a:pPr/>
              <a:t>20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25604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6" name="Obdĺžnik: zaoblené rohy 5">
            <a:extLst>
              <a:ext uri="{FF2B5EF4-FFF2-40B4-BE49-F238E27FC236}">
                <a16:creationId xmlns:a16="http://schemas.microsoft.com/office/drawing/2014/main" id="{A28A5BAE-50AA-4017-9DFA-9BD8CCCCA742}"/>
              </a:ext>
            </a:extLst>
          </p:cNvPr>
          <p:cNvSpPr/>
          <p:nvPr/>
        </p:nvSpPr>
        <p:spPr>
          <a:xfrm>
            <a:off x="2787650" y="1844675"/>
            <a:ext cx="1800225" cy="1079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ĺžnik: zaoblené rohy 6">
            <a:extLst>
              <a:ext uri="{FF2B5EF4-FFF2-40B4-BE49-F238E27FC236}">
                <a16:creationId xmlns:a16="http://schemas.microsoft.com/office/drawing/2014/main" id="{D05549F1-2B97-4955-9662-DB46EB12DD6B}"/>
              </a:ext>
            </a:extLst>
          </p:cNvPr>
          <p:cNvSpPr/>
          <p:nvPr/>
        </p:nvSpPr>
        <p:spPr>
          <a:xfrm>
            <a:off x="5580063" y="1844675"/>
            <a:ext cx="1800225" cy="1079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ĺžnik: zaoblené rohy 7">
            <a:extLst>
              <a:ext uri="{FF2B5EF4-FFF2-40B4-BE49-F238E27FC236}">
                <a16:creationId xmlns:a16="http://schemas.microsoft.com/office/drawing/2014/main" id="{4D99BB81-09B1-428D-A04B-025751D86049}"/>
              </a:ext>
            </a:extLst>
          </p:cNvPr>
          <p:cNvSpPr/>
          <p:nvPr/>
        </p:nvSpPr>
        <p:spPr>
          <a:xfrm>
            <a:off x="228600" y="3597275"/>
            <a:ext cx="1800225" cy="1081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Kosodĺžnik 8">
            <a:extLst>
              <a:ext uri="{FF2B5EF4-FFF2-40B4-BE49-F238E27FC236}">
                <a16:creationId xmlns:a16="http://schemas.microsoft.com/office/drawing/2014/main" id="{E6359CCF-BD4E-4358-A3A0-B172771B129C}"/>
              </a:ext>
            </a:extLst>
          </p:cNvPr>
          <p:cNvSpPr/>
          <p:nvPr/>
        </p:nvSpPr>
        <p:spPr>
          <a:xfrm>
            <a:off x="2787650" y="3581400"/>
            <a:ext cx="1800225" cy="1130300"/>
          </a:xfrm>
          <a:prstGeom prst="parallelogram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Kosodĺžnik 9">
            <a:extLst>
              <a:ext uri="{FF2B5EF4-FFF2-40B4-BE49-F238E27FC236}">
                <a16:creationId xmlns:a16="http://schemas.microsoft.com/office/drawing/2014/main" id="{FA2BA776-2354-4538-AFA9-AB689A5D6DCD}"/>
              </a:ext>
            </a:extLst>
          </p:cNvPr>
          <p:cNvSpPr/>
          <p:nvPr/>
        </p:nvSpPr>
        <p:spPr>
          <a:xfrm>
            <a:off x="5580063" y="3581400"/>
            <a:ext cx="1800225" cy="1130300"/>
          </a:xfrm>
          <a:prstGeom prst="parallelogram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5DC75CA7-DEBA-4208-B877-F06C1934C297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3687763" y="2924175"/>
            <a:ext cx="0" cy="657225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ovná spojovacia šípka 13">
            <a:extLst>
              <a:ext uri="{FF2B5EF4-FFF2-40B4-BE49-F238E27FC236}">
                <a16:creationId xmlns:a16="http://schemas.microsoft.com/office/drawing/2014/main" id="{E13F473C-99A0-4320-8182-68C15B64D87B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6480175" y="2924175"/>
            <a:ext cx="0" cy="657225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ovná spojovacia šípka 16">
            <a:extLst>
              <a:ext uri="{FF2B5EF4-FFF2-40B4-BE49-F238E27FC236}">
                <a16:creationId xmlns:a16="http://schemas.microsoft.com/office/drawing/2014/main" id="{3ABF80DB-FFB4-4099-96DC-2A160A457580}"/>
              </a:ext>
            </a:extLst>
          </p:cNvPr>
          <p:cNvCxnSpPr>
            <a:cxnSpLocks/>
            <a:stCxn id="8" idx="3"/>
            <a:endCxn id="9" idx="5"/>
          </p:cNvCxnSpPr>
          <p:nvPr/>
        </p:nvCxnSpPr>
        <p:spPr>
          <a:xfrm>
            <a:off x="2028825" y="4138613"/>
            <a:ext cx="900113" cy="7937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ovná spojovacia šípka 19">
            <a:extLst>
              <a:ext uri="{FF2B5EF4-FFF2-40B4-BE49-F238E27FC236}">
                <a16:creationId xmlns:a16="http://schemas.microsoft.com/office/drawing/2014/main" id="{7CEC0DC2-4A72-4CC6-9CBB-3C09C4A02615}"/>
              </a:ext>
            </a:extLst>
          </p:cNvPr>
          <p:cNvCxnSpPr>
            <a:cxnSpLocks/>
            <a:stCxn id="9" idx="2"/>
            <a:endCxn id="10" idx="5"/>
          </p:cNvCxnSpPr>
          <p:nvPr/>
        </p:nvCxnSpPr>
        <p:spPr>
          <a:xfrm>
            <a:off x="4446588" y="4146550"/>
            <a:ext cx="1274762" cy="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614" name="BlokTextu 31"/>
          <p:cNvSpPr txBox="1">
            <a:spLocks noChangeArrowheads="1"/>
          </p:cNvSpPr>
          <p:nvPr/>
        </p:nvSpPr>
        <p:spPr bwMode="auto">
          <a:xfrm>
            <a:off x="2909888" y="1944688"/>
            <a:ext cx="17446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Salt &amp;</a:t>
            </a:r>
            <a:br>
              <a:rPr lang="en-US" altLang="en-US" sz="2400"/>
            </a:br>
            <a:r>
              <a:rPr lang="en-US" altLang="en-US" sz="2400"/>
              <a:t># iterations</a:t>
            </a:r>
          </a:p>
        </p:txBody>
      </p:sp>
      <p:sp>
        <p:nvSpPr>
          <p:cNvPr id="25615" name="BlokTextu 32"/>
          <p:cNvSpPr txBox="1">
            <a:spLocks noChangeArrowheads="1"/>
          </p:cNvSpPr>
          <p:nvPr/>
        </p:nvSpPr>
        <p:spPr bwMode="auto">
          <a:xfrm>
            <a:off x="6084888" y="2109788"/>
            <a:ext cx="1744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KEY</a:t>
            </a:r>
          </a:p>
        </p:txBody>
      </p:sp>
      <p:sp>
        <p:nvSpPr>
          <p:cNvPr id="25616" name="BlokTextu 33"/>
          <p:cNvSpPr txBox="1">
            <a:spLocks noChangeArrowheads="1"/>
          </p:cNvSpPr>
          <p:nvPr/>
        </p:nvSpPr>
        <p:spPr bwMode="auto">
          <a:xfrm>
            <a:off x="2979738" y="3878263"/>
            <a:ext cx="17446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PBKDF2</a:t>
            </a:r>
          </a:p>
        </p:txBody>
      </p:sp>
      <p:sp>
        <p:nvSpPr>
          <p:cNvPr id="25617" name="BlokTextu 34"/>
          <p:cNvSpPr txBox="1">
            <a:spLocks noChangeArrowheads="1"/>
          </p:cNvSpPr>
          <p:nvPr/>
        </p:nvSpPr>
        <p:spPr bwMode="auto">
          <a:xfrm>
            <a:off x="4724400" y="3651250"/>
            <a:ext cx="1008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key</a:t>
            </a:r>
          </a:p>
        </p:txBody>
      </p:sp>
      <p:sp>
        <p:nvSpPr>
          <p:cNvPr id="25618" name="BlokTextu 35"/>
          <p:cNvSpPr txBox="1">
            <a:spLocks noChangeArrowheads="1"/>
          </p:cNvSpPr>
          <p:nvPr/>
        </p:nvSpPr>
        <p:spPr bwMode="auto">
          <a:xfrm>
            <a:off x="228600" y="3659188"/>
            <a:ext cx="18510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Password / Passphrase</a:t>
            </a:r>
          </a:p>
        </p:txBody>
      </p:sp>
      <p:sp>
        <p:nvSpPr>
          <p:cNvPr id="25619" name="BlokTextu 36"/>
          <p:cNvSpPr txBox="1">
            <a:spLocks noChangeArrowheads="1"/>
          </p:cNvSpPr>
          <p:nvPr/>
        </p:nvSpPr>
        <p:spPr bwMode="auto">
          <a:xfrm>
            <a:off x="5768975" y="3878263"/>
            <a:ext cx="17446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&lt;cipher&gt;</a:t>
            </a:r>
          </a:p>
        </p:txBody>
      </p:sp>
      <p:cxnSp>
        <p:nvCxnSpPr>
          <p:cNvPr id="38" name="Rovná spojovacia šípka 37">
            <a:extLst>
              <a:ext uri="{FF2B5EF4-FFF2-40B4-BE49-F238E27FC236}">
                <a16:creationId xmlns:a16="http://schemas.microsoft.com/office/drawing/2014/main" id="{566452D4-3B1A-4B3A-B6AD-A9C4A69E50A2}"/>
              </a:ext>
            </a:extLst>
          </p:cNvPr>
          <p:cNvCxnSpPr>
            <a:cxnSpLocks/>
          </p:cNvCxnSpPr>
          <p:nvPr/>
        </p:nvCxnSpPr>
        <p:spPr>
          <a:xfrm>
            <a:off x="6480175" y="4711700"/>
            <a:ext cx="0" cy="657225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Obdĺžnik: zaoblené rohy 38">
            <a:extLst>
              <a:ext uri="{FF2B5EF4-FFF2-40B4-BE49-F238E27FC236}">
                <a16:creationId xmlns:a16="http://schemas.microsoft.com/office/drawing/2014/main" id="{FCF99823-2166-4B3A-8AAE-07B973BF3F62}"/>
              </a:ext>
            </a:extLst>
          </p:cNvPr>
          <p:cNvSpPr/>
          <p:nvPr/>
        </p:nvSpPr>
        <p:spPr>
          <a:xfrm>
            <a:off x="5580063" y="5368925"/>
            <a:ext cx="1800225" cy="1079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22" name="BlokTextu 39"/>
          <p:cNvSpPr txBox="1">
            <a:spLocks noChangeArrowheads="1"/>
          </p:cNvSpPr>
          <p:nvPr/>
        </p:nvSpPr>
        <p:spPr bwMode="auto">
          <a:xfrm>
            <a:off x="5768975" y="5434013"/>
            <a:ext cx="17446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encrypted</a:t>
            </a:r>
            <a:br>
              <a:rPr lang="en-US" altLang="en-US" sz="2400"/>
            </a:br>
            <a:r>
              <a:rPr lang="en-US" altLang="en-US" sz="2400" b="1"/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Message authentication code (MAC)</a:t>
            </a:r>
          </a:p>
        </p:txBody>
      </p:sp>
      <p:sp>
        <p:nvSpPr>
          <p:cNvPr id="26627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E8BD47-2BF2-4BFF-A5CF-EE3BD237AC75}" type="slidenum">
              <a:rPr lang="cs-CZ" altLang="en-US" smtClean="0">
                <a:solidFill>
                  <a:schemeClr val="bg1"/>
                </a:solidFill>
              </a:rPr>
              <a:pPr/>
              <a:t>21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26628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6" name="AutoShape 2" descr="Výsledek obrázku pro message authentication code">
            <a:extLst>
              <a:ext uri="{FF2B5EF4-FFF2-40B4-BE49-F238E27FC236}">
                <a16:creationId xmlns:a16="http://schemas.microsoft.com/office/drawing/2014/main" id="{1AE1F350-F0A1-4981-A71F-4AB0E38A56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t="-102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6630" name="AutoShape 4" descr="Výsledek obrázku pro message authentication code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26631" name="Obrázok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924175"/>
            <a:ext cx="72009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BlokTextu 1"/>
          <p:cNvSpPr txBox="1">
            <a:spLocks noChangeArrowheads="1"/>
          </p:cNvSpPr>
          <p:nvPr/>
        </p:nvSpPr>
        <p:spPr bwMode="auto">
          <a:xfrm>
            <a:off x="520700" y="6180138"/>
            <a:ext cx="8497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Source: https://www.tutorialspoint.com/cryptography/message_authentication.htm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for the seminar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22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OpenSSL access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Unix – direct (includes already OpenSSL)</a:t>
                </a:r>
              </a:p>
              <a:p>
                <a:r>
                  <a:rPr lang="en-US" dirty="0" smtClean="0"/>
                  <a:t>Windows:</a:t>
                </a:r>
              </a:p>
              <a:p>
                <a:pPr lvl="1"/>
                <a:r>
                  <a:rPr lang="en-US" dirty="0" smtClean="0"/>
                  <a:t>Use </a:t>
                </a:r>
                <a:r>
                  <a:rPr lang="en-US" b="1" dirty="0" err="1" smtClean="0"/>
                  <a:t>aisa</a:t>
                </a:r>
                <a:r>
                  <a:rPr lang="en-US" dirty="0"/>
                  <a:t> </a:t>
                </a:r>
                <a:r>
                  <a:rPr lang="en-US" dirty="0" smtClean="0"/>
                  <a:t>faculty server with Unix (recommended) – as it will be used also within other seminars  </a:t>
                </a:r>
              </a:p>
              <a:p>
                <a:pPr lvl="1"/>
                <a:r>
                  <a:rPr lang="en-US" dirty="0" smtClean="0"/>
                  <a:t>or </a:t>
                </a:r>
                <a:r>
                  <a:rPr lang="en-US" dirty="0" smtClean="0">
                    <a:hlinkClick r:id="rId2"/>
                  </a:rPr>
                  <a:t>install</a:t>
                </a:r>
                <a:r>
                  <a:rPr lang="en-US" dirty="0" smtClean="0"/>
                  <a:t> to your computer</a:t>
                </a:r>
                <a:endParaRPr lang="en-US" dirty="0"/>
              </a:p>
              <a:p>
                <a:r>
                  <a:rPr lang="en-US" dirty="0" smtClean="0"/>
                  <a:t>Connect to </a:t>
                </a:r>
                <a:r>
                  <a:rPr lang="en-US" dirty="0" err="1" smtClean="0"/>
                  <a:t>aisa</a:t>
                </a:r>
                <a:r>
                  <a:rPr lang="en-US" dirty="0" smtClean="0"/>
                  <a:t> via </a:t>
                </a:r>
                <a:r>
                  <a:rPr lang="en-US" dirty="0" smtClean="0">
                    <a:hlinkClick r:id="rId3"/>
                  </a:rPr>
                  <a:t>putty</a:t>
                </a:r>
                <a:r>
                  <a:rPr lang="en-US" dirty="0" smtClean="0"/>
                  <a:t>:</a:t>
                </a:r>
              </a:p>
              <a:p>
                <a:pPr marL="1171575" lvl="2" indent="-457200">
                  <a:buFont typeface="+mj-lt"/>
                  <a:buAutoNum type="arabicPeriod"/>
                </a:pPr>
                <a:r>
                  <a:rPr lang="en-US" dirty="0" smtClean="0"/>
                  <a:t>Host aisa.fi.muni.cz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Open</a:t>
                </a:r>
              </a:p>
              <a:p>
                <a:pPr marL="1171575" lvl="2" indent="-457200">
                  <a:buFont typeface="+mj-lt"/>
                  <a:buAutoNum type="arabicPeriod"/>
                </a:pPr>
                <a:r>
                  <a:rPr lang="en-US" dirty="0" smtClean="0"/>
                  <a:t>Prompt: Accept the key (only once)</a:t>
                </a:r>
              </a:p>
              <a:p>
                <a:pPr marL="1171575" lvl="2" indent="-457200">
                  <a:buFont typeface="+mj-lt"/>
                  <a:buAutoNum type="arabicPeriod"/>
                </a:pPr>
                <a:r>
                  <a:rPr lang="en-US" dirty="0" smtClean="0"/>
                  <a:t>Login as: your UCO x…  + </a:t>
                </a:r>
                <a:r>
                  <a:rPr lang="en-US" dirty="0"/>
                  <a:t>Secondary </a:t>
                </a:r>
                <a:r>
                  <a:rPr lang="en-US" dirty="0" smtClean="0"/>
                  <a:t>password</a:t>
                </a:r>
              </a:p>
              <a:p>
                <a:pPr marL="1171575" lvl="2" indent="-457200">
                  <a:buFont typeface="+mj-lt"/>
                  <a:buAutoNum type="arabicPeriod"/>
                </a:pPr>
                <a:endParaRPr lang="en-US" dirty="0" smtClean="0"/>
              </a:p>
              <a:p>
                <a:pPr marL="1171575" lvl="2" indent="-457200">
                  <a:buFont typeface="+mj-lt"/>
                  <a:buAutoNum type="arabicPeriod"/>
                </a:pPr>
                <a:endParaRPr lang="en-US" dirty="0" smtClean="0"/>
              </a:p>
              <a:p>
                <a:pPr marL="361950" lvl="1" indent="0">
                  <a:buNone/>
                </a:pP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2370" t="-2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23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5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OpenSSL </a:t>
            </a:r>
            <a:r>
              <a:rPr lang="en-US" altLang="en-US" dirty="0" smtClean="0"/>
              <a:t>m</a:t>
            </a:r>
            <a:r>
              <a:rPr lang="en-US" dirty="0" smtClean="0"/>
              <a:t>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Books:</a:t>
            </a:r>
          </a:p>
          <a:p>
            <a:pPr lvl="1"/>
            <a:r>
              <a:rPr lang="en-US" altLang="en-US" dirty="0"/>
              <a:t>free </a:t>
            </a:r>
            <a:r>
              <a:rPr lang="en-US" altLang="en-US" dirty="0" err="1"/>
              <a:t>ebook</a:t>
            </a:r>
            <a:r>
              <a:rPr lang="en-US" altLang="en-US" dirty="0"/>
              <a:t> </a:t>
            </a:r>
            <a:r>
              <a:rPr lang="en-US" altLang="en-US" dirty="0">
                <a:hlinkClick r:id="rId2"/>
              </a:rPr>
              <a:t>OpenSSL cookbook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Useful links:</a:t>
            </a:r>
          </a:p>
          <a:p>
            <a:pPr lvl="1"/>
            <a:r>
              <a:rPr lang="en-US" dirty="0" smtClean="0"/>
              <a:t>Manual: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www.openssl.org/docs/man1.0.2</a:t>
            </a:r>
            <a:endParaRPr lang="en-US" altLang="en-US" dirty="0" smtClean="0"/>
          </a:p>
          <a:p>
            <a:pPr lvl="1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wiki.openssl.org/index.php/Command_Line_Utilities</a:t>
            </a:r>
            <a:endParaRPr lang="en-US" altLang="en-US" dirty="0" smtClean="0"/>
          </a:p>
          <a:p>
            <a:pPr lvl="1"/>
            <a:r>
              <a:rPr lang="en-US" altLang="en-US" dirty="0">
                <a:hlinkClick r:id="rId5"/>
              </a:rPr>
              <a:t>https://www.madboa.com/geek/openssl</a:t>
            </a:r>
            <a:r>
              <a:rPr lang="en-US" altLang="en-US" dirty="0" smtClean="0">
                <a:hlinkClick r:id="rId5"/>
              </a:rPr>
              <a:t>/</a:t>
            </a:r>
            <a:endParaRPr lang="en-US" altLang="en-US" dirty="0" smtClean="0"/>
          </a:p>
          <a:p>
            <a:pPr marL="361950" lvl="1" indent="0">
              <a:buNone/>
            </a:pPr>
            <a:endParaRPr lang="en-US" alt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24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6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OpenSSL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Usage: 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cmd</a:t>
            </a:r>
            <a:r>
              <a:rPr lang="en-US" dirty="0" smtClean="0"/>
              <a:t> history(</a:t>
            </a:r>
            <a:r>
              <a:rPr lang="en-US" dirty="0" err="1" smtClean="0"/>
              <a:t>prefered</a:t>
            </a:r>
            <a:r>
              <a:rPr lang="en-US" dirty="0" smtClean="0"/>
              <a:t>): </a:t>
            </a:r>
            <a:r>
              <a:rPr lang="en-US" dirty="0" err="1" smtClean="0"/>
              <a:t>openssl</a:t>
            </a:r>
            <a:r>
              <a:rPr lang="en-US" dirty="0" smtClean="0"/>
              <a:t> commands </a:t>
            </a:r>
            <a:r>
              <a:rPr lang="en-US" dirty="0" err="1" smtClean="0"/>
              <a:t>params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Without: </a:t>
            </a:r>
          </a:p>
          <a:p>
            <a:pPr lvl="2"/>
            <a:r>
              <a:rPr lang="en-US" dirty="0" err="1" smtClean="0"/>
              <a:t>openssl</a:t>
            </a:r>
            <a:r>
              <a:rPr lang="en-US" dirty="0" smtClean="0"/>
              <a:t> (enter) </a:t>
            </a:r>
          </a:p>
          <a:p>
            <a:pPr lvl="2"/>
            <a:r>
              <a:rPr lang="en-US" dirty="0" smtClean="0"/>
              <a:t>commands </a:t>
            </a:r>
            <a:r>
              <a:rPr lang="en-US" dirty="0" err="1" smtClean="0"/>
              <a:t>params</a:t>
            </a:r>
            <a:r>
              <a:rPr lang="en-US" dirty="0"/>
              <a:t> </a:t>
            </a:r>
            <a:r>
              <a:rPr lang="en-US" dirty="0" smtClean="0"/>
              <a:t>(without </a:t>
            </a:r>
            <a:r>
              <a:rPr lang="en-US" dirty="0" err="1" smtClean="0"/>
              <a:t>openssl</a:t>
            </a:r>
            <a:r>
              <a:rPr lang="en-US" dirty="0" smtClean="0"/>
              <a:t>)</a:t>
            </a:r>
          </a:p>
          <a:p>
            <a:r>
              <a:rPr lang="en-US" dirty="0"/>
              <a:t>Typical problems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order </a:t>
            </a:r>
            <a:r>
              <a:rPr lang="en-US" dirty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parameters</a:t>
            </a:r>
            <a:endParaRPr lang="en-US" dirty="0"/>
          </a:p>
          <a:p>
            <a:pPr lvl="1"/>
            <a:r>
              <a:rPr lang="en-US" dirty="0" smtClean="0"/>
              <a:t>string: </a:t>
            </a:r>
            <a:r>
              <a:rPr lang="en-US" dirty="0" err="1" smtClean="0"/>
              <a:t>str</a:t>
            </a:r>
            <a:r>
              <a:rPr lang="en-US" dirty="0" smtClean="0"/>
              <a:t> or “</a:t>
            </a:r>
            <a:r>
              <a:rPr lang="en-US" dirty="0" err="1" smtClean="0"/>
              <a:t>str</a:t>
            </a:r>
            <a:r>
              <a:rPr lang="en-US" dirty="0" smtClean="0"/>
              <a:t>” (may represent string of 5 chars)</a:t>
            </a:r>
          </a:p>
          <a:p>
            <a:r>
              <a:rPr lang="en-US" dirty="0" smtClean="0"/>
              <a:t>Help = non-recognized command</a:t>
            </a:r>
          </a:p>
          <a:p>
            <a:pPr lvl="1"/>
            <a:r>
              <a:rPr lang="en-US" dirty="0" smtClean="0"/>
              <a:t> e.g. </a:t>
            </a:r>
            <a:r>
              <a:rPr lang="en-US" dirty="0" err="1" smtClean="0"/>
              <a:t>blablabla</a:t>
            </a:r>
            <a:r>
              <a:rPr lang="en-US" dirty="0" smtClean="0"/>
              <a:t> or help</a:t>
            </a:r>
          </a:p>
          <a:p>
            <a:pPr marL="76200" indent="0">
              <a:buNone/>
            </a:pPr>
            <a:endParaRPr lang="en-US" dirty="0" smtClean="0"/>
          </a:p>
          <a:p>
            <a:pPr marL="76200" indent="0">
              <a:buNone/>
            </a:pPr>
            <a:endParaRPr lang="en-US" dirty="0"/>
          </a:p>
          <a:p>
            <a:pPr marL="533400" indent="-457200"/>
            <a:endParaRPr lang="en-US" dirty="0" smtClean="0"/>
          </a:p>
          <a:p>
            <a:pPr marL="533400" indent="-4572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25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71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crypto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 smtClean="0"/>
              <a:t>OpenSSL </a:t>
            </a:r>
            <a:r>
              <a:rPr lang="en-US" dirty="0"/>
              <a:t>commands:</a:t>
            </a:r>
          </a:p>
          <a:p>
            <a:pPr marL="533400" indent="-457200"/>
            <a:r>
              <a:rPr lang="en-US" dirty="0" err="1"/>
              <a:t>dgst</a:t>
            </a:r>
            <a:r>
              <a:rPr lang="en-US" dirty="0"/>
              <a:t> – hashing, MAC, signature</a:t>
            </a:r>
          </a:p>
          <a:p>
            <a:pPr marL="533400" indent="-457200"/>
            <a:r>
              <a:rPr lang="en-US" dirty="0" err="1"/>
              <a:t>enc</a:t>
            </a:r>
            <a:r>
              <a:rPr lang="en-US" dirty="0"/>
              <a:t> – </a:t>
            </a:r>
            <a:r>
              <a:rPr lang="en-US" dirty="0" smtClean="0"/>
              <a:t>encryption, base 64 encoding,…</a:t>
            </a:r>
          </a:p>
          <a:p>
            <a:pPr marL="533400" indent="-457200"/>
            <a:endParaRPr lang="en-US" dirty="0" smtClean="0"/>
          </a:p>
          <a:p>
            <a:pPr marL="533400" indent="-457200"/>
            <a:r>
              <a:rPr lang="en-US" dirty="0" smtClean="0"/>
              <a:t>Hashed, encrypted, … data are not readable</a:t>
            </a:r>
            <a:r>
              <a:rPr lang="en-US" dirty="0"/>
              <a:t> </a:t>
            </a:r>
            <a:r>
              <a:rPr lang="en-US" dirty="0" smtClean="0"/>
              <a:t>(not ASCII characters) hence we will use rather:</a:t>
            </a:r>
          </a:p>
          <a:p>
            <a:pPr marL="819150" lvl="1" indent="-457200"/>
            <a:r>
              <a:rPr lang="en-US" dirty="0"/>
              <a:t>h</a:t>
            </a:r>
            <a:r>
              <a:rPr lang="en-US" dirty="0" smtClean="0"/>
              <a:t>ex – byte encoded 2 chars from charset (0-9, A-F)</a:t>
            </a:r>
          </a:p>
          <a:p>
            <a:pPr marL="819150" lvl="1" indent="-457200"/>
            <a:r>
              <a:rPr lang="en-US" dirty="0" smtClean="0"/>
              <a:t>or base64 – 6 bits encoded by 1 char (A-Z, a-z, 0-9, +, /)</a:t>
            </a:r>
          </a:p>
          <a:p>
            <a:pPr marL="1181100" lvl="2" indent="-457200"/>
            <a:r>
              <a:rPr lang="en-US" dirty="0" smtClean="0"/>
              <a:t>Padding is used (no padding, “=“, “==“)</a:t>
            </a:r>
          </a:p>
          <a:p>
            <a:pPr marL="533400" indent="-4572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26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8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smtClean="0"/>
              <a:t>instructions in Tasks01.txt </a:t>
            </a:r>
            <a:r>
              <a:rPr lang="en-US" dirty="0" smtClean="0"/>
              <a:t>in 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6CFE8-1CF1-46BB-9476-B7A7D7349C45}" type="slidenum">
              <a:rPr lang="cs-CZ" altLang="en-US" smtClean="0"/>
              <a:pPr>
                <a:defRPr/>
              </a:pPr>
              <a:t>27</a:t>
            </a:fld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 smtClean="0"/>
              <a:t>|  PV181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4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Goals of Cryptography</a:t>
            </a:r>
          </a:p>
        </p:txBody>
      </p:sp>
      <p:sp>
        <p:nvSpPr>
          <p:cNvPr id="6147" name="Zástupný objekt pre obsah 2">
            <a:extLst>
              <a:ext uri="{FF2B5EF4-FFF2-40B4-BE49-F238E27FC236}">
                <a16:creationId xmlns:a16="http://schemas.microsoft.com/office/drawing/2014/main" id="{1888525C-AAA6-48FE-8565-7004EC6AA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389937" cy="41497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Confidentiality (privacy) -</a:t>
            </a:r>
            <a:r>
              <a:rPr lang="en-US" sz="2800" dirty="0"/>
              <a:t> preventing open access</a:t>
            </a:r>
            <a:endParaRPr lang="en-US" altLang="en-US" dirty="0"/>
          </a:p>
          <a:p>
            <a:pPr lvl="1">
              <a:defRPr/>
            </a:pPr>
            <a:r>
              <a:rPr lang="en-US" altLang="en-US" b="1" dirty="0"/>
              <a:t>ciphers</a:t>
            </a:r>
          </a:p>
          <a:p>
            <a:pPr>
              <a:defRPr/>
            </a:pPr>
            <a:r>
              <a:rPr lang="en-US" altLang="en-US" dirty="0"/>
              <a:t>Authentication:</a:t>
            </a:r>
          </a:p>
          <a:p>
            <a:pPr marL="819150" lvl="1" indent="-457200">
              <a:buFont typeface="+mj-lt"/>
              <a:buAutoNum type="arabicPeriod"/>
              <a:defRPr/>
            </a:pPr>
            <a:r>
              <a:rPr lang="en-US" altLang="en-US" dirty="0"/>
              <a:t>Entity – identity verification – various (password, MAC, …)</a:t>
            </a:r>
          </a:p>
          <a:p>
            <a:pPr marL="819150" lvl="1" indent="-457200">
              <a:buFont typeface="+mj-lt"/>
              <a:buAutoNum type="arabicPeriod"/>
              <a:defRPr/>
            </a:pPr>
            <a:r>
              <a:rPr lang="en-US" altLang="en-US" dirty="0"/>
              <a:t>Data origin – identity of message originator – </a:t>
            </a:r>
            <a:r>
              <a:rPr lang="en-US" altLang="en-US" b="1" dirty="0"/>
              <a:t>MAC</a:t>
            </a:r>
          </a:p>
          <a:p>
            <a:pPr>
              <a:defRPr/>
            </a:pPr>
            <a:r>
              <a:rPr lang="en-US" altLang="en-US" dirty="0"/>
              <a:t>Integrity - </a:t>
            </a:r>
            <a:r>
              <a:rPr lang="en-US" sz="2800" dirty="0"/>
              <a:t>preventing unauthorized modification</a:t>
            </a:r>
          </a:p>
          <a:p>
            <a:pPr lvl="1">
              <a:defRPr/>
            </a:pPr>
            <a:r>
              <a:rPr lang="en-US" altLang="en-US" b="1" dirty="0"/>
              <a:t>hash functions</a:t>
            </a:r>
          </a:p>
          <a:p>
            <a:pPr>
              <a:defRPr/>
            </a:pPr>
            <a:r>
              <a:rPr lang="en-US" altLang="en-US" dirty="0"/>
              <a:t>Non-</a:t>
            </a:r>
            <a:r>
              <a:rPr lang="en-US" altLang="en-US" dirty="0" err="1"/>
              <a:t>repundation</a:t>
            </a:r>
            <a:r>
              <a:rPr lang="en-US" altLang="en-US" dirty="0"/>
              <a:t> - </a:t>
            </a:r>
            <a:r>
              <a:rPr lang="en-US" sz="2800" dirty="0"/>
              <a:t>preventing denial of actions</a:t>
            </a:r>
          </a:p>
          <a:p>
            <a:pPr lvl="1">
              <a:defRPr/>
            </a:pPr>
            <a:r>
              <a:rPr lang="en-US" altLang="en-US" b="1" dirty="0"/>
              <a:t>digital signature</a:t>
            </a:r>
          </a:p>
        </p:txBody>
      </p:sp>
      <p:sp>
        <p:nvSpPr>
          <p:cNvPr id="7172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2A1A28-BEF1-4897-A872-540856F70816}" type="slidenum">
              <a:rPr lang="cs-CZ" altLang="en-US" smtClean="0">
                <a:solidFill>
                  <a:schemeClr val="bg1"/>
                </a:solidFill>
              </a:rPr>
              <a:pPr/>
              <a:t>3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7173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Crypto primitives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17998E-6719-4BA8-831F-789C643C5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Ciphers</a:t>
            </a:r>
            <a:r>
              <a:rPr lang="en-US" dirty="0"/>
              <a:t> – encryption/decryption of data using</a:t>
            </a:r>
            <a:r>
              <a:rPr lang="en-US" b="1" dirty="0"/>
              <a:t> key</a:t>
            </a:r>
          </a:p>
          <a:p>
            <a:pPr lvl="1" eaLnBrk="1" hangingPunct="1">
              <a:defRPr/>
            </a:pPr>
            <a:r>
              <a:rPr lang="en-US" dirty="0"/>
              <a:t>Symmetric ciphers – </a:t>
            </a:r>
            <a:r>
              <a:rPr lang="en-US" b="1" dirty="0"/>
              <a:t>same</a:t>
            </a:r>
            <a:r>
              <a:rPr lang="en-US" dirty="0"/>
              <a:t> key for </a:t>
            </a:r>
            <a:r>
              <a:rPr lang="en-US" dirty="0" err="1"/>
              <a:t>enc</a:t>
            </a:r>
            <a:r>
              <a:rPr lang="en-US" dirty="0"/>
              <a:t>/</a:t>
            </a:r>
            <a:r>
              <a:rPr lang="en-US" dirty="0" err="1"/>
              <a:t>dec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As</a:t>
            </a:r>
            <a:r>
              <a:rPr lang="sk-SK" dirty="0" err="1"/>
              <a:t>ymmetric</a:t>
            </a:r>
            <a:r>
              <a:rPr lang="sk-SK" dirty="0"/>
              <a:t> </a:t>
            </a:r>
            <a:r>
              <a:rPr lang="sk-SK" dirty="0" err="1"/>
              <a:t>ciphers</a:t>
            </a:r>
            <a:r>
              <a:rPr lang="sk-SK" dirty="0"/>
              <a:t> </a:t>
            </a:r>
            <a:r>
              <a:rPr lang="en-US" dirty="0"/>
              <a:t>– </a:t>
            </a:r>
            <a:r>
              <a:rPr lang="sk-SK" b="1" dirty="0" err="1"/>
              <a:t>different</a:t>
            </a:r>
            <a:r>
              <a:rPr lang="en-US" dirty="0"/>
              <a:t> key for </a:t>
            </a:r>
            <a:r>
              <a:rPr lang="en-US" dirty="0" err="1"/>
              <a:t>enc</a:t>
            </a:r>
            <a:r>
              <a:rPr lang="en-US" dirty="0"/>
              <a:t>/</a:t>
            </a:r>
            <a:r>
              <a:rPr lang="en-US" dirty="0" err="1"/>
              <a:t>dec</a:t>
            </a:r>
            <a:endParaRPr lang="sk-SK" dirty="0"/>
          </a:p>
          <a:p>
            <a:pPr eaLnBrk="1" hangingPunct="1">
              <a:defRPr/>
            </a:pPr>
            <a:r>
              <a:rPr lang="sk-SK" b="1" dirty="0" err="1"/>
              <a:t>Random</a:t>
            </a:r>
            <a:r>
              <a:rPr lang="sk-SK" b="1" dirty="0"/>
              <a:t> </a:t>
            </a:r>
            <a:r>
              <a:rPr lang="sk-SK" b="1" dirty="0" err="1"/>
              <a:t>number</a:t>
            </a:r>
            <a:r>
              <a:rPr lang="sk-SK" b="1" dirty="0"/>
              <a:t> </a:t>
            </a:r>
            <a:r>
              <a:rPr lang="sk-SK" b="1" dirty="0" err="1"/>
              <a:t>generators</a:t>
            </a:r>
            <a:r>
              <a:rPr lang="en-US" dirty="0"/>
              <a:t> (RNGs) </a:t>
            </a:r>
          </a:p>
          <a:p>
            <a:pPr lvl="1" eaLnBrk="1" hangingPunct="1">
              <a:defRPr/>
            </a:pPr>
            <a:r>
              <a:rPr lang="en-US" dirty="0"/>
              <a:t>Key </a:t>
            </a:r>
            <a:r>
              <a:rPr lang="en-US" dirty="0" smtClean="0"/>
              <a:t>generation</a:t>
            </a:r>
          </a:p>
          <a:p>
            <a:pPr marL="361950" lvl="1" indent="0" eaLnBrk="1" hangingPunct="1">
              <a:buNone/>
              <a:defRPr/>
            </a:pPr>
            <a:endParaRPr lang="sk-SK" dirty="0" smtClean="0"/>
          </a:p>
          <a:p>
            <a:pPr eaLnBrk="1" hangingPunct="1">
              <a:defRPr/>
            </a:pPr>
            <a:r>
              <a:rPr lang="en-US" b="1" dirty="0" smtClean="0"/>
              <a:t>Hash functions</a:t>
            </a:r>
            <a:r>
              <a:rPr lang="sk-SK" b="1" dirty="0" smtClean="0"/>
              <a:t> </a:t>
            </a:r>
            <a:r>
              <a:rPr lang="en-US" dirty="0" smtClean="0"/>
              <a:t>– “unique” fingerprint of data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Based on previous: MAC, PBKDF, Digital signature</a:t>
            </a:r>
          </a:p>
          <a:p>
            <a:pPr marL="361950" lvl="1" indent="0" eaLnBrk="1" hangingPunct="1">
              <a:buFont typeface="Arial" pitchFamily="34" charset="0"/>
              <a:buNone/>
              <a:defRPr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		    	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endParaRPr lang="sk-SK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8196" name="Zástupný objekt pre pätu 1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8197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F48767-4DC9-47D9-993C-8F3C9C62B4C1}" type="slidenum">
              <a:rPr lang="cs-CZ" altLang="en-US" smtClean="0">
                <a:solidFill>
                  <a:schemeClr val="bg1"/>
                </a:solidFill>
              </a:rPr>
              <a:pPr/>
              <a:t>4</a:t>
            </a:fld>
            <a:endParaRPr lang="cs-CZ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519363" y="4813300"/>
            <a:ext cx="1201737" cy="977900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17775" y="4811713"/>
            <a:ext cx="1201738" cy="9779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90800" y="4827588"/>
            <a:ext cx="11144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1400" b="1">
                <a:latin typeface="Industria Solid"/>
              </a:rPr>
              <a:t>encryption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438775" y="4813300"/>
            <a:ext cx="1201738" cy="977900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435600" y="4811713"/>
            <a:ext cx="1203325" cy="9779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486400" y="4827588"/>
            <a:ext cx="1114425" cy="95408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1400" b="1">
                <a:solidFill>
                  <a:schemeClr val="accent1"/>
                </a:solidFill>
                <a:latin typeface="Industria Solid"/>
              </a:rPr>
              <a:t>decryption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201738" y="5338763"/>
            <a:ext cx="124142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795713" y="5338763"/>
            <a:ext cx="157797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1066800" y="5437188"/>
            <a:ext cx="127793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message</a:t>
            </a: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3784600" y="5489575"/>
            <a:ext cx="1416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Encrypted</a:t>
            </a:r>
          </a:p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message</a:t>
            </a: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252413" y="5076825"/>
            <a:ext cx="10763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cs-CZ" altLang="en-US" sz="2000">
                <a:latin typeface="Industria Solid"/>
              </a:rPr>
              <a:t>Alice</a:t>
            </a:r>
            <a:endParaRPr lang="en-US" altLang="en-US" sz="2000">
              <a:latin typeface="Industria Solid"/>
            </a:endParaRPr>
          </a:p>
        </p:txBody>
      </p:sp>
      <p:sp>
        <p:nvSpPr>
          <p:cNvPr id="11277" name="Rectangle 43"/>
          <p:cNvSpPr>
            <a:spLocks noChangeArrowheads="1"/>
          </p:cNvSpPr>
          <p:nvPr/>
        </p:nvSpPr>
        <p:spPr bwMode="auto">
          <a:xfrm>
            <a:off x="3684588" y="1728788"/>
            <a:ext cx="1516062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2000">
                <a:latin typeface="Industria Solid"/>
              </a:rPr>
              <a:t>Shared secret key</a:t>
            </a:r>
          </a:p>
        </p:txBody>
      </p:sp>
      <p:sp>
        <p:nvSpPr>
          <p:cNvPr id="11278" name="Oval 44"/>
          <p:cNvSpPr>
            <a:spLocks noChangeArrowheads="1"/>
          </p:cNvSpPr>
          <p:nvPr/>
        </p:nvSpPr>
        <p:spPr bwMode="auto">
          <a:xfrm>
            <a:off x="7878763" y="4349750"/>
            <a:ext cx="1101725" cy="7286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9" name="Rectangle 45"/>
          <p:cNvSpPr>
            <a:spLocks noChangeArrowheads="1"/>
          </p:cNvSpPr>
          <p:nvPr/>
        </p:nvSpPr>
        <p:spPr bwMode="auto">
          <a:xfrm>
            <a:off x="7767638" y="5083175"/>
            <a:ext cx="1090612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2000">
                <a:latin typeface="Industria Solid"/>
              </a:rPr>
              <a:t>Bo</a:t>
            </a:r>
            <a:r>
              <a:rPr lang="cs-CZ" altLang="en-US" sz="2000">
                <a:latin typeface="Industria Solid"/>
              </a:rPr>
              <a:t>b</a:t>
            </a:r>
            <a:endParaRPr lang="en-US" altLang="en-US" sz="2000">
              <a:latin typeface="Industria Solid"/>
            </a:endParaRPr>
          </a:p>
        </p:txBody>
      </p:sp>
      <p:sp>
        <p:nvSpPr>
          <p:cNvPr id="11280" name="Line 46"/>
          <p:cNvSpPr>
            <a:spLocks noChangeShapeType="1"/>
          </p:cNvSpPr>
          <p:nvPr/>
        </p:nvSpPr>
        <p:spPr bwMode="auto">
          <a:xfrm>
            <a:off x="6713538" y="5338763"/>
            <a:ext cx="1239837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47"/>
          <p:cNvSpPr>
            <a:spLocks noChangeArrowheads="1"/>
          </p:cNvSpPr>
          <p:nvPr/>
        </p:nvSpPr>
        <p:spPr bwMode="auto">
          <a:xfrm>
            <a:off x="320675" y="6146800"/>
            <a:ext cx="237966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en-US" altLang="en-US" sz="1200">
                <a:solidFill>
                  <a:srgbClr val="000000"/>
                </a:solidFill>
              </a:rPr>
              <a:t>Adapted </a:t>
            </a:r>
            <a:r>
              <a:rPr lang="en-US" altLang="en-US" sz="1200" i="1">
                <a:solidFill>
                  <a:srgbClr val="000000"/>
                </a:solidFill>
              </a:rPr>
              <a:t>Network and </a:t>
            </a:r>
            <a:br>
              <a:rPr lang="en-US" altLang="en-US" sz="1200" i="1">
                <a:solidFill>
                  <a:srgbClr val="000000"/>
                </a:solidFill>
              </a:rPr>
            </a:br>
            <a:r>
              <a:rPr lang="en-US" altLang="en-US" sz="1200" i="1">
                <a:solidFill>
                  <a:srgbClr val="000000"/>
                </a:solidFill>
              </a:rPr>
              <a:t>Internetwork Security</a:t>
            </a:r>
            <a:r>
              <a:rPr lang="en-US" altLang="en-US" sz="1200">
                <a:solidFill>
                  <a:srgbClr val="000000"/>
                </a:solidFill>
              </a:rPr>
              <a:t> (Stallings)</a:t>
            </a:r>
          </a:p>
        </p:txBody>
      </p:sp>
      <p:sp>
        <p:nvSpPr>
          <p:cNvPr id="11283" name="Rectangle 49"/>
          <p:cNvSpPr>
            <a:spLocks noChangeArrowheads="1"/>
          </p:cNvSpPr>
          <p:nvPr/>
        </p:nvSpPr>
        <p:spPr bwMode="auto">
          <a:xfrm>
            <a:off x="6710363" y="5532438"/>
            <a:ext cx="1416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Decrypted </a:t>
            </a:r>
            <a:br>
              <a:rPr lang="en-US" altLang="en-US">
                <a:latin typeface="AGaramond"/>
              </a:rPr>
            </a:br>
            <a:r>
              <a:rPr lang="en-US" altLang="en-US">
                <a:latin typeface="AGaramond"/>
              </a:rPr>
              <a:t>original</a:t>
            </a:r>
          </a:p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 message</a:t>
            </a:r>
          </a:p>
        </p:txBody>
      </p:sp>
      <p:grpSp>
        <p:nvGrpSpPr>
          <p:cNvPr id="11284" name="Group 31"/>
          <p:cNvGrpSpPr>
            <a:grpSpLocks/>
          </p:cNvGrpSpPr>
          <p:nvPr/>
        </p:nvGrpSpPr>
        <p:grpSpPr bwMode="auto">
          <a:xfrm>
            <a:off x="4059238" y="2239963"/>
            <a:ext cx="677862" cy="352425"/>
            <a:chOff x="4142" y="1856"/>
            <a:chExt cx="427" cy="222"/>
          </a:xfrm>
        </p:grpSpPr>
        <p:sp>
          <p:nvSpPr>
            <p:cNvPr id="11295" name="Oval 32"/>
            <p:cNvSpPr>
              <a:spLocks noChangeArrowheads="1"/>
            </p:cNvSpPr>
            <p:nvPr/>
          </p:nvSpPr>
          <p:spPr bwMode="auto">
            <a:xfrm>
              <a:off x="4144" y="1857"/>
              <a:ext cx="196" cy="221"/>
            </a:xfrm>
            <a:prstGeom prst="ellipse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6" name="Rectangle 33"/>
            <p:cNvSpPr>
              <a:spLocks noChangeArrowheads="1"/>
            </p:cNvSpPr>
            <p:nvPr/>
          </p:nvSpPr>
          <p:spPr bwMode="auto">
            <a:xfrm>
              <a:off x="4254" y="1936"/>
              <a:ext cx="315" cy="55"/>
            </a:xfrm>
            <a:prstGeom prst="rect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1297" name="Group 34"/>
            <p:cNvGrpSpPr>
              <a:grpSpLocks/>
            </p:cNvGrpSpPr>
            <p:nvPr/>
          </p:nvGrpSpPr>
          <p:grpSpPr bwMode="auto">
            <a:xfrm>
              <a:off x="4420" y="1952"/>
              <a:ext cx="133" cy="118"/>
              <a:chOff x="4420" y="1952"/>
              <a:chExt cx="133" cy="118"/>
            </a:xfrm>
          </p:grpSpPr>
          <p:sp>
            <p:nvSpPr>
              <p:cNvPr id="11304" name="Rectangle 35"/>
              <p:cNvSpPr>
                <a:spLocks noChangeArrowheads="1"/>
              </p:cNvSpPr>
              <p:nvPr/>
            </p:nvSpPr>
            <p:spPr bwMode="auto">
              <a:xfrm>
                <a:off x="4507" y="1952"/>
                <a:ext cx="46" cy="118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5" name="Rectangle 36"/>
              <p:cNvSpPr>
                <a:spLocks noChangeArrowheads="1"/>
              </p:cNvSpPr>
              <p:nvPr/>
            </p:nvSpPr>
            <p:spPr bwMode="auto">
              <a:xfrm>
                <a:off x="4420" y="1952"/>
                <a:ext cx="55" cy="118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1298" name="Oval 37"/>
            <p:cNvSpPr>
              <a:spLocks noChangeArrowheads="1"/>
            </p:cNvSpPr>
            <p:nvPr/>
          </p:nvSpPr>
          <p:spPr bwMode="auto">
            <a:xfrm>
              <a:off x="4142" y="1856"/>
              <a:ext cx="198" cy="221"/>
            </a:xfrm>
            <a:prstGeom prst="ellipse">
              <a:avLst/>
            </a:prstGeom>
            <a:solidFill>
              <a:srgbClr val="80A7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9" name="Rectangle 38"/>
            <p:cNvSpPr>
              <a:spLocks noChangeArrowheads="1"/>
            </p:cNvSpPr>
            <p:nvPr/>
          </p:nvSpPr>
          <p:spPr bwMode="auto">
            <a:xfrm>
              <a:off x="4253" y="1935"/>
              <a:ext cx="316" cy="55"/>
            </a:xfrm>
            <a:prstGeom prst="rect">
              <a:avLst/>
            </a:prstGeom>
            <a:solidFill>
              <a:srgbClr val="80A7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1300" name="Group 39"/>
            <p:cNvGrpSpPr>
              <a:grpSpLocks/>
            </p:cNvGrpSpPr>
            <p:nvPr/>
          </p:nvGrpSpPr>
          <p:grpSpPr bwMode="auto">
            <a:xfrm>
              <a:off x="4419" y="1951"/>
              <a:ext cx="134" cy="118"/>
              <a:chOff x="4419" y="1951"/>
              <a:chExt cx="134" cy="118"/>
            </a:xfrm>
          </p:grpSpPr>
          <p:sp>
            <p:nvSpPr>
              <p:cNvPr id="11302" name="Rectangle 40"/>
              <p:cNvSpPr>
                <a:spLocks noChangeArrowheads="1"/>
              </p:cNvSpPr>
              <p:nvPr/>
            </p:nvSpPr>
            <p:spPr bwMode="auto">
              <a:xfrm>
                <a:off x="4505" y="1951"/>
                <a:ext cx="48" cy="118"/>
              </a:xfrm>
              <a:prstGeom prst="rect">
                <a:avLst/>
              </a:prstGeom>
              <a:solidFill>
                <a:srgbClr val="80A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3" name="Rectangle 41"/>
              <p:cNvSpPr>
                <a:spLocks noChangeArrowheads="1"/>
              </p:cNvSpPr>
              <p:nvPr/>
            </p:nvSpPr>
            <p:spPr bwMode="auto">
              <a:xfrm>
                <a:off x="4419" y="1951"/>
                <a:ext cx="55" cy="118"/>
              </a:xfrm>
              <a:prstGeom prst="rect">
                <a:avLst/>
              </a:prstGeom>
              <a:solidFill>
                <a:srgbClr val="80A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1301" name="Oval 42"/>
            <p:cNvSpPr>
              <a:spLocks noChangeArrowheads="1"/>
            </p:cNvSpPr>
            <p:nvPr/>
          </p:nvSpPr>
          <p:spPr bwMode="auto">
            <a:xfrm>
              <a:off x="4190" y="1935"/>
              <a:ext cx="55" cy="6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85" name="Arc 18"/>
          <p:cNvSpPr>
            <a:spLocks/>
          </p:cNvSpPr>
          <p:nvPr/>
        </p:nvSpPr>
        <p:spPr bwMode="auto">
          <a:xfrm>
            <a:off x="5273675" y="2390775"/>
            <a:ext cx="2852738" cy="2451100"/>
          </a:xfrm>
          <a:custGeom>
            <a:avLst/>
            <a:gdLst>
              <a:gd name="T0" fmla="*/ 0 w 21613"/>
              <a:gd name="T1" fmla="*/ 0 h 21600"/>
              <a:gd name="T2" fmla="*/ 2147483646 w 21613"/>
              <a:gd name="T3" fmla="*/ 2147483646 h 21600"/>
              <a:gd name="T4" fmla="*/ 2147483646 w 21613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13" h="21600" fill="none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</a:path>
              <a:path w="21613" h="21600" stroke="0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  <a:lnTo>
                  <a:pt x="13" y="21600"/>
                </a:ln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Arc 18"/>
          <p:cNvSpPr>
            <a:spLocks/>
          </p:cNvSpPr>
          <p:nvPr/>
        </p:nvSpPr>
        <p:spPr bwMode="auto">
          <a:xfrm flipH="1">
            <a:off x="750888" y="2387600"/>
            <a:ext cx="2921000" cy="2451100"/>
          </a:xfrm>
          <a:custGeom>
            <a:avLst/>
            <a:gdLst>
              <a:gd name="T0" fmla="*/ 0 w 21613"/>
              <a:gd name="T1" fmla="*/ 0 h 21600"/>
              <a:gd name="T2" fmla="*/ 2147483646 w 21613"/>
              <a:gd name="T3" fmla="*/ 2147483646 h 21600"/>
              <a:gd name="T4" fmla="*/ 2147483646 w 21613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13" h="21600" fill="none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</a:path>
              <a:path w="21613" h="21600" stroke="0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  <a:lnTo>
                  <a:pt x="13" y="21600"/>
                </a:ln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Arc 18"/>
          <p:cNvSpPr>
            <a:spLocks/>
          </p:cNvSpPr>
          <p:nvPr/>
        </p:nvSpPr>
        <p:spPr bwMode="auto">
          <a:xfrm>
            <a:off x="4968875" y="2533650"/>
            <a:ext cx="1095375" cy="1895475"/>
          </a:xfrm>
          <a:custGeom>
            <a:avLst/>
            <a:gdLst>
              <a:gd name="T0" fmla="*/ 0 w 21613"/>
              <a:gd name="T1" fmla="*/ 0 h 21600"/>
              <a:gd name="T2" fmla="*/ 2147483646 w 21613"/>
              <a:gd name="T3" fmla="*/ 2147483646 h 21600"/>
              <a:gd name="T4" fmla="*/ 2147483646 w 21613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13" h="21600" fill="none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</a:path>
              <a:path w="21613" h="21600" stroke="0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  <a:lnTo>
                  <a:pt x="13" y="21600"/>
                </a:ln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Arc 18"/>
          <p:cNvSpPr>
            <a:spLocks/>
          </p:cNvSpPr>
          <p:nvPr/>
        </p:nvSpPr>
        <p:spPr bwMode="auto">
          <a:xfrm flipH="1">
            <a:off x="2916238" y="2541588"/>
            <a:ext cx="1011237" cy="1895475"/>
          </a:xfrm>
          <a:custGeom>
            <a:avLst/>
            <a:gdLst>
              <a:gd name="T0" fmla="*/ 0 w 21613"/>
              <a:gd name="T1" fmla="*/ 0 h 21600"/>
              <a:gd name="T2" fmla="*/ 2147483646 w 21613"/>
              <a:gd name="T3" fmla="*/ 2147483646 h 21600"/>
              <a:gd name="T4" fmla="*/ 2147483646 w 21613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13" h="21600" fill="none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</a:path>
              <a:path w="21613" h="21600" stroke="0" extrusionOk="0">
                <a:moveTo>
                  <a:pt x="0" y="0"/>
                </a:moveTo>
                <a:cubicBezTo>
                  <a:pt x="4" y="0"/>
                  <a:pt x="8" y="0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  <a:lnTo>
                  <a:pt x="13" y="21600"/>
                </a:lnTo>
                <a:lnTo>
                  <a:pt x="0" y="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16"/>
          <p:cNvSpPr>
            <a:spLocks noChangeShapeType="1"/>
          </p:cNvSpPr>
          <p:nvPr/>
        </p:nvSpPr>
        <p:spPr bwMode="auto">
          <a:xfrm>
            <a:off x="2921000" y="4451350"/>
            <a:ext cx="0" cy="376238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Line 16"/>
          <p:cNvSpPr>
            <a:spLocks noChangeShapeType="1"/>
          </p:cNvSpPr>
          <p:nvPr/>
        </p:nvSpPr>
        <p:spPr bwMode="auto">
          <a:xfrm>
            <a:off x="6064250" y="4462463"/>
            <a:ext cx="0" cy="376237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Line 16"/>
          <p:cNvSpPr>
            <a:spLocks noChangeShapeType="1"/>
          </p:cNvSpPr>
          <p:nvPr/>
        </p:nvSpPr>
        <p:spPr bwMode="auto">
          <a:xfrm>
            <a:off x="3541713" y="2390775"/>
            <a:ext cx="493712" cy="17463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Line 16"/>
          <p:cNvSpPr>
            <a:spLocks noChangeShapeType="1"/>
          </p:cNvSpPr>
          <p:nvPr/>
        </p:nvSpPr>
        <p:spPr bwMode="auto">
          <a:xfrm flipH="1">
            <a:off x="4814888" y="2390775"/>
            <a:ext cx="433387" cy="15875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Zástupný objekt pre pätu 1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1294" name="Zástupný objekt pre číslo snímky 2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AFFFFC-9C95-4695-9BAF-7BB7C8A91B14}" type="slidenum">
              <a:rPr lang="cs-CZ" altLang="en-US" smtClean="0">
                <a:solidFill>
                  <a:schemeClr val="bg1"/>
                </a:solidFill>
              </a:rPr>
              <a:pPr/>
              <a:t>5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42" name="Nadpis 1"/>
          <p:cNvSpPr txBox="1">
            <a:spLocks/>
          </p:cNvSpPr>
          <p:nvPr/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E448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Symmetric cryptosystem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689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19363" y="4813300"/>
            <a:ext cx="1201737" cy="977900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517775" y="4811713"/>
            <a:ext cx="1201738" cy="9779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590800" y="4827588"/>
            <a:ext cx="11144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1400" b="1">
                <a:latin typeface="Industria Solid"/>
              </a:rPr>
              <a:t>encryption</a:t>
            </a:r>
          </a:p>
          <a:p>
            <a:pPr algn="ctr">
              <a:lnSpc>
                <a:spcPts val="3300"/>
              </a:lnSpc>
            </a:pPr>
            <a:r>
              <a:rPr lang="en-US" altLang="en-US" sz="1400" b="1">
                <a:latin typeface="Industria Solid"/>
              </a:rPr>
              <a:t>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438775" y="4813300"/>
            <a:ext cx="1201738" cy="977900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435600" y="4811713"/>
            <a:ext cx="1203325" cy="9779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495925" y="4814888"/>
            <a:ext cx="1114425" cy="95408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1400" b="1">
                <a:solidFill>
                  <a:schemeClr val="accent1"/>
                </a:solidFill>
                <a:latin typeface="Industria Solid"/>
              </a:rPr>
              <a:t>decryption</a:t>
            </a:r>
          </a:p>
          <a:p>
            <a:pPr algn="ctr">
              <a:lnSpc>
                <a:spcPts val="3300"/>
              </a:lnSpc>
            </a:pPr>
            <a:endParaRPr lang="en-US" altLang="en-US" sz="1400" b="1">
              <a:solidFill>
                <a:schemeClr val="accent1"/>
              </a:solidFill>
              <a:latin typeface="Industria Solid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201738" y="5338763"/>
            <a:ext cx="124142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795713" y="5338763"/>
            <a:ext cx="157797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6081713" y="4349750"/>
            <a:ext cx="0" cy="376238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1066800" y="5437188"/>
            <a:ext cx="127793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message</a:t>
            </a:r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252413" y="5076825"/>
            <a:ext cx="10763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cs-CZ" altLang="en-US" sz="2000">
                <a:latin typeface="Industria Solid"/>
              </a:rPr>
              <a:t>Alice</a:t>
            </a:r>
            <a:endParaRPr lang="en-US" altLang="en-US" sz="2000">
              <a:latin typeface="Industria Solid"/>
            </a:endParaRPr>
          </a:p>
        </p:txBody>
      </p:sp>
      <p:grpSp>
        <p:nvGrpSpPr>
          <p:cNvPr id="12301" name="Skupina 3"/>
          <p:cNvGrpSpPr>
            <a:grpSpLocks/>
          </p:cNvGrpSpPr>
          <p:nvPr/>
        </p:nvGrpSpPr>
        <p:grpSpPr bwMode="auto">
          <a:xfrm>
            <a:off x="3132138" y="1709738"/>
            <a:ext cx="5214937" cy="3198812"/>
            <a:chOff x="3291560" y="1709533"/>
            <a:chExt cx="5055730" cy="3198813"/>
          </a:xfrm>
        </p:grpSpPr>
        <p:sp>
          <p:nvSpPr>
            <p:cNvPr id="12327" name="Line 16"/>
            <p:cNvSpPr>
              <a:spLocks noChangeShapeType="1"/>
            </p:cNvSpPr>
            <p:nvPr/>
          </p:nvSpPr>
          <p:spPr bwMode="auto">
            <a:xfrm>
              <a:off x="3291560" y="4457788"/>
              <a:ext cx="0" cy="376238"/>
            </a:xfrm>
            <a:prstGeom prst="line">
              <a:avLst/>
            </a:prstGeom>
            <a:noFill/>
            <a:ln w="76200">
              <a:solidFill>
                <a:srgbClr val="FFBB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28" name="Skupina 2"/>
            <p:cNvGrpSpPr>
              <a:grpSpLocks/>
            </p:cNvGrpSpPr>
            <p:nvPr/>
          </p:nvGrpSpPr>
          <p:grpSpPr bwMode="auto">
            <a:xfrm flipH="1">
              <a:off x="3669771" y="1709533"/>
              <a:ext cx="4677519" cy="3198813"/>
              <a:chOff x="1476375" y="1774825"/>
              <a:chExt cx="4152900" cy="3198813"/>
            </a:xfrm>
          </p:grpSpPr>
          <p:sp>
            <p:nvSpPr>
              <p:cNvPr id="12329" name="Arc 17"/>
              <p:cNvSpPr>
                <a:spLocks/>
              </p:cNvSpPr>
              <p:nvPr/>
            </p:nvSpPr>
            <p:spPr bwMode="auto">
              <a:xfrm rot="4303256">
                <a:off x="3586163" y="2819400"/>
                <a:ext cx="2668588" cy="1417637"/>
              </a:xfrm>
              <a:custGeom>
                <a:avLst/>
                <a:gdLst>
                  <a:gd name="T0" fmla="*/ 0 w 21600"/>
                  <a:gd name="T1" fmla="*/ 2147483646 h 21600"/>
                  <a:gd name="T2" fmla="*/ 2147483646 w 21600"/>
                  <a:gd name="T3" fmla="*/ 0 h 21600"/>
                  <a:gd name="T4" fmla="*/ 2147483646 w 21600"/>
                  <a:gd name="T5" fmla="*/ 21474836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76"/>
                    </a:moveTo>
                    <a:cubicBezTo>
                      <a:pt x="13" y="9661"/>
                      <a:pt x="9672" y="7"/>
                      <a:pt x="21587" y="0"/>
                    </a:cubicBezTo>
                  </a:path>
                  <a:path w="21600" h="21600" stroke="0" extrusionOk="0">
                    <a:moveTo>
                      <a:pt x="0" y="21576"/>
                    </a:moveTo>
                    <a:cubicBezTo>
                      <a:pt x="13" y="9661"/>
                      <a:pt x="9672" y="7"/>
                      <a:pt x="21587" y="0"/>
                    </a:cubicBezTo>
                    <a:lnTo>
                      <a:pt x="21600" y="21600"/>
                    </a:lnTo>
                    <a:lnTo>
                      <a:pt x="0" y="21576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FFBB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0" name="Arc 18"/>
              <p:cNvSpPr>
                <a:spLocks/>
              </p:cNvSpPr>
              <p:nvPr/>
            </p:nvSpPr>
            <p:spPr bwMode="auto">
              <a:xfrm rot="-4795058">
                <a:off x="1162844" y="2578894"/>
                <a:ext cx="2708275" cy="2081213"/>
              </a:xfrm>
              <a:custGeom>
                <a:avLst/>
                <a:gdLst>
                  <a:gd name="T0" fmla="*/ 0 w 21613"/>
                  <a:gd name="T1" fmla="*/ 0 h 21600"/>
                  <a:gd name="T2" fmla="*/ 2147483646 w 21613"/>
                  <a:gd name="T3" fmla="*/ 2147483646 h 21600"/>
                  <a:gd name="T4" fmla="*/ 2147483646 w 21613"/>
                  <a:gd name="T5" fmla="*/ 21474836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13" h="21600" fill="none" extrusionOk="0">
                    <a:moveTo>
                      <a:pt x="0" y="0"/>
                    </a:moveTo>
                    <a:cubicBezTo>
                      <a:pt x="4" y="0"/>
                      <a:pt x="8" y="0"/>
                      <a:pt x="13" y="0"/>
                    </a:cubicBezTo>
                    <a:cubicBezTo>
                      <a:pt x="11942" y="0"/>
                      <a:pt x="21613" y="9670"/>
                      <a:pt x="21613" y="21600"/>
                    </a:cubicBezTo>
                  </a:path>
                  <a:path w="21613" h="21600" stroke="0" extrusionOk="0">
                    <a:moveTo>
                      <a:pt x="0" y="0"/>
                    </a:moveTo>
                    <a:cubicBezTo>
                      <a:pt x="4" y="0"/>
                      <a:pt x="8" y="0"/>
                      <a:pt x="13" y="0"/>
                    </a:cubicBezTo>
                    <a:cubicBezTo>
                      <a:pt x="11942" y="0"/>
                      <a:pt x="21613" y="9670"/>
                      <a:pt x="21613" y="21600"/>
                    </a:cubicBezTo>
                    <a:lnTo>
                      <a:pt x="13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FFBB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31" name="Group 19"/>
              <p:cNvGrpSpPr>
                <a:grpSpLocks/>
              </p:cNvGrpSpPr>
              <p:nvPr/>
            </p:nvGrpSpPr>
            <p:grpSpPr bwMode="auto">
              <a:xfrm>
                <a:off x="3419475" y="2265363"/>
                <a:ext cx="676275" cy="352425"/>
                <a:chOff x="3346" y="1382"/>
                <a:chExt cx="426" cy="222"/>
              </a:xfrm>
            </p:grpSpPr>
            <p:sp>
              <p:nvSpPr>
                <p:cNvPr id="12333" name="Oval 20"/>
                <p:cNvSpPr>
                  <a:spLocks noChangeArrowheads="1"/>
                </p:cNvSpPr>
                <p:nvPr/>
              </p:nvSpPr>
              <p:spPr bwMode="auto">
                <a:xfrm>
                  <a:off x="3347" y="1383"/>
                  <a:ext cx="196" cy="221"/>
                </a:xfrm>
                <a:prstGeom prst="ellipse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34" name="Rectangle 21"/>
                <p:cNvSpPr>
                  <a:spLocks noChangeArrowheads="1"/>
                </p:cNvSpPr>
                <p:nvPr/>
              </p:nvSpPr>
              <p:spPr bwMode="auto">
                <a:xfrm>
                  <a:off x="3465" y="1462"/>
                  <a:ext cx="307" cy="55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12335" name="Group 22"/>
                <p:cNvGrpSpPr>
                  <a:grpSpLocks/>
                </p:cNvGrpSpPr>
                <p:nvPr/>
              </p:nvGrpSpPr>
              <p:grpSpPr bwMode="auto">
                <a:xfrm>
                  <a:off x="3623" y="1478"/>
                  <a:ext cx="141" cy="118"/>
                  <a:chOff x="3623" y="1478"/>
                  <a:chExt cx="141" cy="118"/>
                </a:xfrm>
              </p:grpSpPr>
              <p:sp>
                <p:nvSpPr>
                  <p:cNvPr id="12342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710" y="1478"/>
                    <a:ext cx="54" cy="118"/>
                  </a:xfrm>
                  <a:prstGeom prst="rect">
                    <a:avLst/>
                  </a:prstGeom>
                  <a:solidFill>
                    <a:srgbClr val="FFBB00"/>
                  </a:solidFill>
                  <a:ln w="762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2343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623" y="1478"/>
                    <a:ext cx="55" cy="118"/>
                  </a:xfrm>
                  <a:prstGeom prst="rect">
                    <a:avLst/>
                  </a:prstGeom>
                  <a:solidFill>
                    <a:srgbClr val="FFBB00"/>
                  </a:solidFill>
                  <a:ln w="762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12336" name="Oval 25"/>
                <p:cNvSpPr>
                  <a:spLocks noChangeArrowheads="1"/>
                </p:cNvSpPr>
                <p:nvPr/>
              </p:nvSpPr>
              <p:spPr bwMode="auto">
                <a:xfrm>
                  <a:off x="3346" y="1382"/>
                  <a:ext cx="197" cy="221"/>
                </a:xfrm>
                <a:prstGeom prst="ellipse">
                  <a:avLst/>
                </a:prstGeom>
                <a:solidFill>
                  <a:srgbClr val="E3E3E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37" name="Rectangle 26"/>
                <p:cNvSpPr>
                  <a:spLocks noChangeArrowheads="1"/>
                </p:cNvSpPr>
                <p:nvPr/>
              </p:nvSpPr>
              <p:spPr bwMode="auto">
                <a:xfrm>
                  <a:off x="3464" y="1461"/>
                  <a:ext cx="308" cy="55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12338" name="Group 27"/>
                <p:cNvGrpSpPr>
                  <a:grpSpLocks/>
                </p:cNvGrpSpPr>
                <p:nvPr/>
              </p:nvGrpSpPr>
              <p:grpSpPr bwMode="auto">
                <a:xfrm>
                  <a:off x="3622" y="1477"/>
                  <a:ext cx="142" cy="118"/>
                  <a:chOff x="3622" y="1477"/>
                  <a:chExt cx="142" cy="118"/>
                </a:xfrm>
              </p:grpSpPr>
              <p:sp>
                <p:nvSpPr>
                  <p:cNvPr id="1234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708" y="1477"/>
                    <a:ext cx="56" cy="118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234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22" y="1477"/>
                    <a:ext cx="55" cy="118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12339" name="Oval 30"/>
                <p:cNvSpPr>
                  <a:spLocks noChangeArrowheads="1"/>
                </p:cNvSpPr>
                <p:nvPr/>
              </p:nvSpPr>
              <p:spPr bwMode="auto">
                <a:xfrm>
                  <a:off x="3393" y="1461"/>
                  <a:ext cx="63" cy="6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2332" name="Rectangle 43"/>
              <p:cNvSpPr>
                <a:spLocks noChangeArrowheads="1"/>
              </p:cNvSpPr>
              <p:nvPr/>
            </p:nvSpPr>
            <p:spPr bwMode="auto">
              <a:xfrm>
                <a:off x="2916238" y="1774825"/>
                <a:ext cx="1516062" cy="10779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04875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04875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04875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04875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ts val="3300"/>
                  </a:lnSpc>
                </a:pPr>
                <a:r>
                  <a:rPr lang="en-US" altLang="en-US" sz="2000">
                    <a:latin typeface="Industria Solid"/>
                  </a:rPr>
                  <a:t>Public key of Bob</a:t>
                </a:r>
              </a:p>
            </p:txBody>
          </p:sp>
        </p:grpSp>
      </p:grpSp>
      <p:sp>
        <p:nvSpPr>
          <p:cNvPr id="12302" name="Oval 44"/>
          <p:cNvSpPr>
            <a:spLocks noChangeArrowheads="1"/>
          </p:cNvSpPr>
          <p:nvPr/>
        </p:nvSpPr>
        <p:spPr bwMode="auto">
          <a:xfrm>
            <a:off x="7878763" y="4349750"/>
            <a:ext cx="1101725" cy="7286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3" name="Rectangle 45"/>
          <p:cNvSpPr>
            <a:spLocks noChangeArrowheads="1"/>
          </p:cNvSpPr>
          <p:nvPr/>
        </p:nvSpPr>
        <p:spPr bwMode="auto">
          <a:xfrm>
            <a:off x="7767638" y="5083175"/>
            <a:ext cx="1090612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300"/>
              </a:lnSpc>
            </a:pPr>
            <a:r>
              <a:rPr lang="en-US" altLang="en-US" sz="2000">
                <a:latin typeface="Industria Solid"/>
              </a:rPr>
              <a:t>Bo</a:t>
            </a:r>
            <a:r>
              <a:rPr lang="cs-CZ" altLang="en-US" sz="2000">
                <a:latin typeface="Industria Solid"/>
              </a:rPr>
              <a:t>b</a:t>
            </a:r>
            <a:endParaRPr lang="en-US" altLang="en-US" sz="2000">
              <a:latin typeface="Industria Solid"/>
            </a:endParaRPr>
          </a:p>
        </p:txBody>
      </p:sp>
      <p:sp>
        <p:nvSpPr>
          <p:cNvPr id="12304" name="Line 46"/>
          <p:cNvSpPr>
            <a:spLocks noChangeShapeType="1"/>
          </p:cNvSpPr>
          <p:nvPr/>
        </p:nvSpPr>
        <p:spPr bwMode="auto">
          <a:xfrm>
            <a:off x="6713538" y="5338763"/>
            <a:ext cx="1239837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47"/>
          <p:cNvSpPr>
            <a:spLocks noChangeArrowheads="1"/>
          </p:cNvSpPr>
          <p:nvPr/>
        </p:nvSpPr>
        <p:spPr bwMode="auto">
          <a:xfrm>
            <a:off x="320675" y="6146800"/>
            <a:ext cx="237966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en-US" altLang="en-US" sz="1200">
                <a:solidFill>
                  <a:srgbClr val="000000"/>
                </a:solidFill>
              </a:rPr>
              <a:t>Adapted </a:t>
            </a:r>
            <a:r>
              <a:rPr lang="cs-CZ" altLang="en-US" sz="1200">
                <a:solidFill>
                  <a:srgbClr val="000000"/>
                </a:solidFill>
              </a:rPr>
              <a:t>Source</a:t>
            </a:r>
            <a:r>
              <a:rPr lang="en-US" altLang="en-US" sz="1200">
                <a:solidFill>
                  <a:srgbClr val="000000"/>
                </a:solidFill>
              </a:rPr>
              <a:t>: </a:t>
            </a:r>
            <a:r>
              <a:rPr lang="en-US" altLang="en-US" sz="1200" i="1">
                <a:solidFill>
                  <a:srgbClr val="000000"/>
                </a:solidFill>
              </a:rPr>
              <a:t>Network and </a:t>
            </a:r>
            <a:br>
              <a:rPr lang="en-US" altLang="en-US" sz="1200" i="1">
                <a:solidFill>
                  <a:srgbClr val="000000"/>
                </a:solidFill>
              </a:rPr>
            </a:br>
            <a:r>
              <a:rPr lang="en-US" altLang="en-US" sz="1200" i="1">
                <a:solidFill>
                  <a:srgbClr val="000000"/>
                </a:solidFill>
              </a:rPr>
              <a:t>Internetwork Security</a:t>
            </a:r>
            <a:r>
              <a:rPr lang="en-US" altLang="en-US" sz="1200">
                <a:solidFill>
                  <a:srgbClr val="000000"/>
                </a:solidFill>
              </a:rPr>
              <a:t> (Stallings)</a:t>
            </a:r>
          </a:p>
        </p:txBody>
      </p:sp>
      <p:grpSp>
        <p:nvGrpSpPr>
          <p:cNvPr id="12307" name="Skupina 1"/>
          <p:cNvGrpSpPr>
            <a:grpSpLocks/>
          </p:cNvGrpSpPr>
          <p:nvPr/>
        </p:nvGrpSpPr>
        <p:grpSpPr bwMode="auto">
          <a:xfrm flipH="1">
            <a:off x="6122988" y="2963863"/>
            <a:ext cx="2409825" cy="2111375"/>
            <a:chOff x="1258888" y="3201988"/>
            <a:chExt cx="2262187" cy="2111375"/>
          </a:xfrm>
        </p:grpSpPr>
        <p:sp>
          <p:nvSpPr>
            <p:cNvPr id="12312" name="Arc 14"/>
            <p:cNvSpPr>
              <a:spLocks/>
            </p:cNvSpPr>
            <p:nvPr/>
          </p:nvSpPr>
          <p:spPr bwMode="auto">
            <a:xfrm rot="4999073">
              <a:off x="2805906" y="3886995"/>
              <a:ext cx="752475" cy="677862"/>
            </a:xfrm>
            <a:custGeom>
              <a:avLst/>
              <a:gdLst>
                <a:gd name="T0" fmla="*/ 0 w 21600"/>
                <a:gd name="T1" fmla="*/ 2147483646 h 21600"/>
                <a:gd name="T2" fmla="*/ 2147483646 w 21600"/>
                <a:gd name="T3" fmla="*/ 0 h 21600"/>
                <a:gd name="T4" fmla="*/ 2147483646 w 21600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49"/>
                  </a:moveTo>
                  <a:cubicBezTo>
                    <a:pt x="28" y="9657"/>
                    <a:pt x="9662" y="25"/>
                    <a:pt x="21554" y="0"/>
                  </a:cubicBezTo>
                </a:path>
                <a:path w="21600" h="21600" stroke="0" extrusionOk="0">
                  <a:moveTo>
                    <a:pt x="0" y="21549"/>
                  </a:moveTo>
                  <a:cubicBezTo>
                    <a:pt x="28" y="9657"/>
                    <a:pt x="9662" y="25"/>
                    <a:pt x="21554" y="0"/>
                  </a:cubicBezTo>
                  <a:lnTo>
                    <a:pt x="21600" y="21600"/>
                  </a:lnTo>
                  <a:lnTo>
                    <a:pt x="0" y="21549"/>
                  </a:lnTo>
                  <a:close/>
                </a:path>
              </a:pathLst>
            </a:custGeom>
            <a:noFill/>
            <a:ln w="76200" cap="rnd">
              <a:solidFill>
                <a:srgbClr val="FFBB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Arc 15"/>
            <p:cNvSpPr>
              <a:spLocks/>
            </p:cNvSpPr>
            <p:nvPr/>
          </p:nvSpPr>
          <p:spPr bwMode="auto">
            <a:xfrm rot="-4910961">
              <a:off x="1162050" y="3875088"/>
              <a:ext cx="1535113" cy="1341437"/>
            </a:xfrm>
            <a:custGeom>
              <a:avLst/>
              <a:gdLst>
                <a:gd name="T0" fmla="*/ 0 w 21622"/>
                <a:gd name="T1" fmla="*/ 0 h 21600"/>
                <a:gd name="T2" fmla="*/ 2147483646 w 21622"/>
                <a:gd name="T3" fmla="*/ 2147483646 h 21600"/>
                <a:gd name="T4" fmla="*/ 2147483646 w 21622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22" h="21600" fill="none" extrusionOk="0">
                  <a:moveTo>
                    <a:pt x="0" y="0"/>
                  </a:moveTo>
                  <a:cubicBezTo>
                    <a:pt x="7" y="0"/>
                    <a:pt x="14" y="0"/>
                    <a:pt x="22" y="0"/>
                  </a:cubicBezTo>
                  <a:cubicBezTo>
                    <a:pt x="11951" y="0"/>
                    <a:pt x="21622" y="9670"/>
                    <a:pt x="21622" y="21600"/>
                  </a:cubicBezTo>
                </a:path>
                <a:path w="21622" h="21600" stroke="0" extrusionOk="0">
                  <a:moveTo>
                    <a:pt x="0" y="0"/>
                  </a:moveTo>
                  <a:cubicBezTo>
                    <a:pt x="7" y="0"/>
                    <a:pt x="14" y="0"/>
                    <a:pt x="22" y="0"/>
                  </a:cubicBezTo>
                  <a:cubicBezTo>
                    <a:pt x="11951" y="0"/>
                    <a:pt x="21622" y="9670"/>
                    <a:pt x="21622" y="21600"/>
                  </a:cubicBezTo>
                  <a:lnTo>
                    <a:pt x="22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6200" cap="rnd">
              <a:solidFill>
                <a:srgbClr val="FFBB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14" name="Group 31"/>
            <p:cNvGrpSpPr>
              <a:grpSpLocks/>
            </p:cNvGrpSpPr>
            <p:nvPr/>
          </p:nvGrpSpPr>
          <p:grpSpPr bwMode="auto">
            <a:xfrm>
              <a:off x="2195513" y="3705225"/>
              <a:ext cx="677862" cy="352425"/>
              <a:chOff x="4142" y="1856"/>
              <a:chExt cx="427" cy="222"/>
            </a:xfrm>
          </p:grpSpPr>
          <p:sp>
            <p:nvSpPr>
              <p:cNvPr id="12316" name="Oval 32"/>
              <p:cNvSpPr>
                <a:spLocks noChangeArrowheads="1"/>
              </p:cNvSpPr>
              <p:nvPr/>
            </p:nvSpPr>
            <p:spPr bwMode="auto">
              <a:xfrm>
                <a:off x="4144" y="1857"/>
                <a:ext cx="196" cy="221"/>
              </a:xfrm>
              <a:prstGeom prst="ellipse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17" name="Rectangle 33"/>
              <p:cNvSpPr>
                <a:spLocks noChangeArrowheads="1"/>
              </p:cNvSpPr>
              <p:nvPr/>
            </p:nvSpPr>
            <p:spPr bwMode="auto">
              <a:xfrm>
                <a:off x="4254" y="1936"/>
                <a:ext cx="315" cy="55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2318" name="Group 34"/>
              <p:cNvGrpSpPr>
                <a:grpSpLocks/>
              </p:cNvGrpSpPr>
              <p:nvPr/>
            </p:nvGrpSpPr>
            <p:grpSpPr bwMode="auto">
              <a:xfrm>
                <a:off x="4420" y="1952"/>
                <a:ext cx="133" cy="118"/>
                <a:chOff x="4420" y="1952"/>
                <a:chExt cx="133" cy="118"/>
              </a:xfrm>
            </p:grpSpPr>
            <p:sp>
              <p:nvSpPr>
                <p:cNvPr id="12325" name="Rectangle 35"/>
                <p:cNvSpPr>
                  <a:spLocks noChangeArrowheads="1"/>
                </p:cNvSpPr>
                <p:nvPr/>
              </p:nvSpPr>
              <p:spPr bwMode="auto">
                <a:xfrm>
                  <a:off x="4507" y="1952"/>
                  <a:ext cx="46" cy="118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26" name="Rectangle 36"/>
                <p:cNvSpPr>
                  <a:spLocks noChangeArrowheads="1"/>
                </p:cNvSpPr>
                <p:nvPr/>
              </p:nvSpPr>
              <p:spPr bwMode="auto">
                <a:xfrm>
                  <a:off x="4420" y="1952"/>
                  <a:ext cx="55" cy="118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2319" name="Oval 37"/>
              <p:cNvSpPr>
                <a:spLocks noChangeArrowheads="1"/>
              </p:cNvSpPr>
              <p:nvPr/>
            </p:nvSpPr>
            <p:spPr bwMode="auto">
              <a:xfrm>
                <a:off x="4142" y="1856"/>
                <a:ext cx="198" cy="221"/>
              </a:xfrm>
              <a:prstGeom prst="ellipse">
                <a:avLst/>
              </a:prstGeom>
              <a:solidFill>
                <a:srgbClr val="80A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0" name="Rectangle 38"/>
              <p:cNvSpPr>
                <a:spLocks noChangeArrowheads="1"/>
              </p:cNvSpPr>
              <p:nvPr/>
            </p:nvSpPr>
            <p:spPr bwMode="auto">
              <a:xfrm>
                <a:off x="4253" y="1935"/>
                <a:ext cx="316" cy="55"/>
              </a:xfrm>
              <a:prstGeom prst="rect">
                <a:avLst/>
              </a:prstGeom>
              <a:solidFill>
                <a:srgbClr val="80A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2321" name="Group 39"/>
              <p:cNvGrpSpPr>
                <a:grpSpLocks/>
              </p:cNvGrpSpPr>
              <p:nvPr/>
            </p:nvGrpSpPr>
            <p:grpSpPr bwMode="auto">
              <a:xfrm>
                <a:off x="4419" y="1951"/>
                <a:ext cx="134" cy="118"/>
                <a:chOff x="4419" y="1951"/>
                <a:chExt cx="134" cy="118"/>
              </a:xfrm>
            </p:grpSpPr>
            <p:sp>
              <p:nvSpPr>
                <p:cNvPr id="12323" name="Rectangle 40"/>
                <p:cNvSpPr>
                  <a:spLocks noChangeArrowheads="1"/>
                </p:cNvSpPr>
                <p:nvPr/>
              </p:nvSpPr>
              <p:spPr bwMode="auto">
                <a:xfrm>
                  <a:off x="4505" y="1951"/>
                  <a:ext cx="48" cy="118"/>
                </a:xfrm>
                <a:prstGeom prst="rect">
                  <a:avLst/>
                </a:prstGeom>
                <a:solidFill>
                  <a:srgbClr val="80A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24" name="Rectangle 41"/>
                <p:cNvSpPr>
                  <a:spLocks noChangeArrowheads="1"/>
                </p:cNvSpPr>
                <p:nvPr/>
              </p:nvSpPr>
              <p:spPr bwMode="auto">
                <a:xfrm>
                  <a:off x="4419" y="1951"/>
                  <a:ext cx="55" cy="118"/>
                </a:xfrm>
                <a:prstGeom prst="rect">
                  <a:avLst/>
                </a:prstGeom>
                <a:solidFill>
                  <a:srgbClr val="80A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2322" name="Oval 42"/>
              <p:cNvSpPr>
                <a:spLocks noChangeArrowheads="1"/>
              </p:cNvSpPr>
              <p:nvPr/>
            </p:nvSpPr>
            <p:spPr bwMode="auto">
              <a:xfrm>
                <a:off x="4190" y="1935"/>
                <a:ext cx="55" cy="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2315" name="Rectangle 50"/>
            <p:cNvSpPr>
              <a:spLocks noChangeArrowheads="1"/>
            </p:cNvSpPr>
            <p:nvPr/>
          </p:nvSpPr>
          <p:spPr bwMode="auto">
            <a:xfrm>
              <a:off x="1835150" y="3201988"/>
              <a:ext cx="1516063" cy="1077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ts val="3300"/>
                </a:lnSpc>
              </a:pPr>
              <a:r>
                <a:rPr lang="en-US" altLang="en-US" sz="2000">
                  <a:latin typeface="Industria Solid"/>
                </a:rPr>
                <a:t>Private key of Alice</a:t>
              </a:r>
            </a:p>
          </p:txBody>
        </p:sp>
      </p:grpSp>
      <p:sp>
        <p:nvSpPr>
          <p:cNvPr id="12308" name="Rectangle 12"/>
          <p:cNvSpPr>
            <a:spLocks noChangeArrowheads="1"/>
          </p:cNvSpPr>
          <p:nvPr/>
        </p:nvSpPr>
        <p:spPr bwMode="auto">
          <a:xfrm>
            <a:off x="3784600" y="5489575"/>
            <a:ext cx="1416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Encrypted</a:t>
            </a:r>
          </a:p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message</a:t>
            </a:r>
          </a:p>
        </p:txBody>
      </p:sp>
      <p:sp>
        <p:nvSpPr>
          <p:cNvPr id="12309" name="Rectangle 49"/>
          <p:cNvSpPr>
            <a:spLocks noChangeArrowheads="1"/>
          </p:cNvSpPr>
          <p:nvPr/>
        </p:nvSpPr>
        <p:spPr bwMode="auto">
          <a:xfrm>
            <a:off x="6710363" y="5532438"/>
            <a:ext cx="1416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Decrypted </a:t>
            </a:r>
            <a:br>
              <a:rPr lang="en-US" altLang="en-US">
                <a:latin typeface="AGaramond"/>
              </a:rPr>
            </a:br>
            <a:r>
              <a:rPr lang="en-US" altLang="en-US">
                <a:latin typeface="AGaramond"/>
              </a:rPr>
              <a:t>original</a:t>
            </a:r>
          </a:p>
          <a:p>
            <a:pPr algn="ctr">
              <a:lnSpc>
                <a:spcPts val="2100"/>
              </a:lnSpc>
            </a:pPr>
            <a:r>
              <a:rPr lang="en-US" altLang="en-US">
                <a:latin typeface="AGaramond"/>
              </a:rPr>
              <a:t> message</a:t>
            </a:r>
          </a:p>
        </p:txBody>
      </p:sp>
      <p:sp>
        <p:nvSpPr>
          <p:cNvPr id="12310" name="Zástupný objekt pre pätu 1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2311" name="Zástupný objekt pre číslo snímky 2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6A5FF5-1817-4407-9963-4072F1D48E1B}" type="slidenum">
              <a:rPr lang="cs-CZ" altLang="en-US" smtClean="0">
                <a:solidFill>
                  <a:schemeClr val="bg1"/>
                </a:solidFill>
              </a:rPr>
              <a:pPr/>
              <a:t>6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58" name="Nadpis 1"/>
          <p:cNvSpPr txBox="1">
            <a:spLocks/>
          </p:cNvSpPr>
          <p:nvPr/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E448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E4485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Asymmetric </a:t>
            </a:r>
            <a:r>
              <a:rPr lang="en-US" altLang="en-US" dirty="0"/>
              <a:t>cryptosystem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8072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en-US" smtClean="0"/>
              <a:t>Random number generators</a:t>
            </a:r>
            <a:endParaRPr lang="en-US" altLang="en-US" smtClean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EC7D1A-FC22-46B8-9E55-4051C9F4F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 err="1"/>
              <a:t>Used</a:t>
            </a:r>
            <a:r>
              <a:rPr lang="sk-SK" dirty="0"/>
              <a:t> to </a:t>
            </a:r>
            <a:r>
              <a:rPr lang="sk-SK" dirty="0" err="1"/>
              <a:t>generate</a:t>
            </a:r>
            <a:r>
              <a:rPr lang="en-US" dirty="0"/>
              <a:t>: keys, IV, …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Truly RNG - physical process</a:t>
            </a:r>
          </a:p>
          <a:p>
            <a:pPr marL="800100" lvl="1" indent="-514350">
              <a:defRPr/>
            </a:pPr>
            <a:r>
              <a:rPr lang="en-US" dirty="0"/>
              <a:t>aperiodic, slow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Pseudo RNG (PRNG) – software function</a:t>
            </a:r>
          </a:p>
          <a:p>
            <a:pPr marL="800100" lvl="1" indent="-514350">
              <a:defRPr/>
            </a:pPr>
            <a:r>
              <a:rPr lang="en-US" dirty="0"/>
              <a:t>deterministic, periodic, fast</a:t>
            </a:r>
          </a:p>
          <a:p>
            <a:pPr marL="800100" lvl="1" indent="-514350">
              <a:defRPr/>
            </a:pPr>
            <a:r>
              <a:rPr lang="en-US" dirty="0"/>
              <a:t> initialized by </a:t>
            </a:r>
            <a:r>
              <a:rPr lang="en-US" b="1" dirty="0"/>
              <a:t>seed</a:t>
            </a:r>
            <a:r>
              <a:rPr lang="en-US" dirty="0"/>
              <a:t> – fully determines random data</a:t>
            </a:r>
          </a:p>
          <a:p>
            <a:pPr>
              <a:defRPr/>
            </a:pPr>
            <a:r>
              <a:rPr lang="en-US" dirty="0"/>
              <a:t>Combination often used:</a:t>
            </a:r>
          </a:p>
          <a:p>
            <a:pPr lvl="1">
              <a:defRPr/>
            </a:pPr>
            <a:r>
              <a:rPr lang="en-US" dirty="0"/>
              <a:t>truly RNG used to generate </a:t>
            </a:r>
            <a:r>
              <a:rPr lang="en-US" b="1" dirty="0"/>
              <a:t>seed</a:t>
            </a:r>
            <a:r>
              <a:rPr lang="en-US" dirty="0"/>
              <a:t> for PRNG</a:t>
            </a:r>
          </a:p>
          <a:p>
            <a:pPr lvl="1">
              <a:defRPr/>
            </a:pPr>
            <a:r>
              <a:rPr lang="en-US" dirty="0"/>
              <a:t>dev/</a:t>
            </a:r>
            <a:r>
              <a:rPr lang="en-US" dirty="0" err="1"/>
              <a:t>urandom</a:t>
            </a:r>
            <a:r>
              <a:rPr lang="en-US" dirty="0"/>
              <a:t>, dev/random in Linux, </a:t>
            </a:r>
            <a:r>
              <a:rPr lang="en-US" b="1" dirty="0"/>
              <a:t>Fortuna</a:t>
            </a:r>
            <a:r>
              <a:rPr lang="en-US" dirty="0"/>
              <a:t> scheme </a:t>
            </a:r>
          </a:p>
          <a:p>
            <a:pPr marL="285750" lvl="1" indent="0">
              <a:buFont typeface="Arial" pitchFamily="34" charset="0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16388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7AE411-26F3-4D7A-8CC1-5E987A834BD3}" type="slidenum">
              <a:rPr lang="cs-CZ" altLang="en-US" smtClean="0">
                <a:solidFill>
                  <a:schemeClr val="bg1"/>
                </a:solidFill>
              </a:rPr>
              <a:pPr/>
              <a:t>7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16389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20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Hash function</a:t>
            </a:r>
            <a:endParaRPr lang="cs-CZ" altLang="en-US" smtClean="0"/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507413" cy="4897437"/>
          </a:xfrm>
        </p:spPr>
        <p:txBody>
          <a:bodyPr/>
          <a:lstStyle/>
          <a:p>
            <a:pPr eaLnBrk="1" hangingPunct="1"/>
            <a:r>
              <a:rPr lang="en-US" altLang="en-US" sz="2600" b="1" smtClean="0"/>
              <a:t>Cryptographic</a:t>
            </a:r>
            <a:r>
              <a:rPr lang="en-US" altLang="en-US" sz="2600" smtClean="0"/>
              <a:t> hash function</a:t>
            </a:r>
            <a:endParaRPr lang="cs-CZ" altLang="en-US" sz="2600" smtClean="0"/>
          </a:p>
          <a:p>
            <a:pPr eaLnBrk="1" hangingPunct="1"/>
            <a:r>
              <a:rPr lang="en-US" altLang="en-US" sz="2600" smtClean="0"/>
              <a:t>Input of arbitrary size</a:t>
            </a:r>
            <a:endParaRPr lang="cs-CZ" altLang="en-US" sz="2600" smtClean="0"/>
          </a:p>
          <a:p>
            <a:pPr eaLnBrk="1" hangingPunct="1"/>
            <a:r>
              <a:rPr lang="en-US" altLang="en-US" sz="2600" smtClean="0"/>
              <a:t>Output of fixed size</a:t>
            </a:r>
            <a:r>
              <a:rPr lang="cs-CZ" altLang="en-US" sz="2600" smtClean="0"/>
              <a:t>: n bit</a:t>
            </a:r>
            <a:r>
              <a:rPr lang="en-US" altLang="en-US" sz="2600" smtClean="0"/>
              <a:t>s</a:t>
            </a:r>
            <a:r>
              <a:rPr lang="cs-CZ" altLang="en-US" sz="2600" smtClean="0"/>
              <a:t> (</a:t>
            </a:r>
            <a:r>
              <a:rPr lang="en-US" altLang="en-US" sz="2600" smtClean="0"/>
              <a:t>e.g. 256 bits</a:t>
            </a:r>
            <a:r>
              <a:rPr lang="cs-CZ" altLang="en-US" sz="2600" smtClean="0"/>
              <a:t>)</a:t>
            </a:r>
            <a:r>
              <a:rPr lang="en-US" altLang="en-US" sz="2600" smtClean="0"/>
              <a:t>.</a:t>
            </a:r>
            <a:endParaRPr lang="cs-CZ" altLang="en-US" sz="2600" smtClean="0"/>
          </a:p>
          <a:p>
            <a:pPr eaLnBrk="1" hangingPunct="1"/>
            <a:r>
              <a:rPr lang="en-US" altLang="en-US" sz="2600" smtClean="0"/>
              <a:t>Function is not injective</a:t>
            </a:r>
            <a:r>
              <a:rPr lang="cs-CZ" altLang="en-US" sz="2600" smtClean="0"/>
              <a:t> (</a:t>
            </a:r>
            <a:r>
              <a:rPr lang="en-US" altLang="en-US" sz="2600" smtClean="0"/>
              <a:t>there are “</a:t>
            </a:r>
            <a:r>
              <a:rPr lang="en-US" altLang="en-US" sz="2600" smtClean="0">
                <a:solidFill>
                  <a:srgbClr val="FF0000"/>
                </a:solidFill>
              </a:rPr>
              <a:t>collisions</a:t>
            </a:r>
            <a:r>
              <a:rPr lang="en-US" altLang="en-US" sz="2600" smtClean="0"/>
              <a:t>”</a:t>
            </a:r>
            <a:r>
              <a:rPr lang="cs-CZ" altLang="en-US" sz="2600" smtClean="0"/>
              <a:t>)</a:t>
            </a:r>
            <a:r>
              <a:rPr lang="en-US" altLang="en-US" sz="2600" smtClean="0"/>
              <a:t>.</a:t>
            </a:r>
            <a:endParaRPr lang="cs-CZ" altLang="en-US" sz="2600" smtClean="0"/>
          </a:p>
          <a:p>
            <a:pPr eaLnBrk="1" hangingPunct="1"/>
            <a:r>
              <a:rPr lang="en-US" altLang="en-US" sz="2600" smtClean="0"/>
              <a:t>Hash is a compact representative of input</a:t>
            </a:r>
            <a:r>
              <a:rPr lang="cs-CZ" altLang="en-US" sz="2600" smtClean="0"/>
              <a:t> (</a:t>
            </a:r>
            <a:r>
              <a:rPr lang="en-US" altLang="en-US" sz="2600" smtClean="0"/>
              <a:t>also called</a:t>
            </a:r>
            <a:r>
              <a:rPr lang="cs-CZ" altLang="en-US" sz="2600" smtClean="0"/>
              <a:t> imprint, </a:t>
            </a:r>
            <a:r>
              <a:rPr lang="en-US" altLang="en-US" sz="2600" smtClean="0"/>
              <a:t>(</a:t>
            </a:r>
            <a:r>
              <a:rPr lang="cs-CZ" altLang="en-US" sz="2600" smtClean="0"/>
              <a:t>digital</a:t>
            </a:r>
            <a:r>
              <a:rPr lang="en-US" altLang="en-US" sz="2600" smtClean="0"/>
              <a:t>)</a:t>
            </a:r>
            <a:r>
              <a:rPr lang="cs-CZ" altLang="en-US" sz="2600" smtClean="0"/>
              <a:t> fingerprint </a:t>
            </a:r>
            <a:r>
              <a:rPr lang="en-US" altLang="en-US" sz="2600" smtClean="0"/>
              <a:t>or</a:t>
            </a:r>
            <a:r>
              <a:rPr lang="cs-CZ" altLang="en-US" sz="2600" smtClean="0"/>
              <a:t> message digest)</a:t>
            </a:r>
            <a:r>
              <a:rPr lang="en-US" altLang="en-US" sz="2600" smtClean="0"/>
              <a:t>.</a:t>
            </a:r>
            <a:endParaRPr lang="cs-CZ" altLang="en-US" sz="2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Hash functions often used to protect integrity. First the has is computed and then only the hash is protected </a:t>
            </a:r>
            <a:r>
              <a:rPr lang="cs-CZ" altLang="en-US" sz="2600" smtClean="0"/>
              <a:t>(</a:t>
            </a:r>
            <a:r>
              <a:rPr lang="en-US" altLang="en-US" sz="2600" smtClean="0"/>
              <a:t>e.g. digitally signed</a:t>
            </a:r>
            <a:r>
              <a:rPr lang="cs-CZ" altLang="en-US" sz="2600" smtClean="0"/>
              <a:t>)</a:t>
            </a:r>
            <a:r>
              <a:rPr lang="en-US" altLang="en-US" sz="2600" smtClean="0"/>
              <a:t>.</a:t>
            </a:r>
            <a:endParaRPr lang="cs-CZ" altLang="en-US" sz="2600" smtClean="0"/>
          </a:p>
        </p:txBody>
      </p:sp>
      <p:sp>
        <p:nvSpPr>
          <p:cNvPr id="17412" name="Zástupný objekt pre pätu 1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7413" name="Zástupný objekt pre číslo snímky 2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52D419-4FB9-4DDF-9717-4346F9B8A215}" type="slidenum">
              <a:rPr lang="cs-CZ" altLang="en-US" smtClean="0">
                <a:solidFill>
                  <a:schemeClr val="bg1"/>
                </a:solidFill>
              </a:rPr>
              <a:pPr/>
              <a:t>8</a:t>
            </a:fld>
            <a:endParaRPr lang="cs-CZ" altLang="en-US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1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Standards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7FDD81-C573-41FD-8545-75765B565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Everything defined in standard: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implementation, settings, usage, </a:t>
            </a:r>
            <a:r>
              <a:rPr lang="en-US" altLang="en-US" sz="2800" dirty="0" smtClean="0"/>
              <a:t>etc.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b="1" dirty="0" smtClean="0"/>
              <a:t>If you need something look into standard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Different types: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FIPS </a:t>
            </a:r>
            <a:r>
              <a:rPr lang="en-US" dirty="0"/>
              <a:t>PUB 197</a:t>
            </a:r>
            <a:r>
              <a:rPr lang="en-US" altLang="en-US" sz="2400" dirty="0"/>
              <a:t> –</a:t>
            </a:r>
            <a:r>
              <a:rPr lang="en-US" dirty="0"/>
              <a:t> AES block cipher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RFC1321 – md5 hash function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NIST SP,…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sz="2800" dirty="0" smtClean="0"/>
          </a:p>
        </p:txBody>
      </p:sp>
      <p:sp>
        <p:nvSpPr>
          <p:cNvPr id="9220" name="Zástupný objekt pre číslo snímky 3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D8CEB3-29DC-4188-9615-B7B5765CF869}" type="slidenum">
              <a:rPr lang="cs-CZ" altLang="en-US" smtClean="0">
                <a:solidFill>
                  <a:schemeClr val="bg1"/>
                </a:solidFill>
              </a:rPr>
              <a:pPr/>
              <a:t>9</a:t>
            </a:fld>
            <a:endParaRPr lang="cs-CZ" altLang="en-US" smtClean="0">
              <a:solidFill>
                <a:schemeClr val="bg1"/>
              </a:solidFill>
            </a:endParaRPr>
          </a:p>
        </p:txBody>
      </p:sp>
      <p:sp>
        <p:nvSpPr>
          <p:cNvPr id="9221" name="Zástupný objekt pre pätu 4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smtClean="0">
                <a:solidFill>
                  <a:schemeClr val="bg1"/>
                </a:solidFill>
              </a:rPr>
              <a:t>|  PV181</a:t>
            </a:r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1496</TotalTime>
  <Words>1299</Words>
  <Application>Microsoft Office PowerPoint</Application>
  <PresentationFormat>On-screen Show (4:3)</PresentationFormat>
  <Paragraphs>289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AGaramond</vt:lpstr>
      <vt:lpstr>Arial</vt:lpstr>
      <vt:lpstr>Calibri</vt:lpstr>
      <vt:lpstr>Cambria Math</vt:lpstr>
      <vt:lpstr>Courier New</vt:lpstr>
      <vt:lpstr>Industria Solid</vt:lpstr>
      <vt:lpstr>Wingdings</vt:lpstr>
      <vt:lpstr>CRCS_prezentace</vt:lpstr>
      <vt:lpstr>PV181 Laboratory of security and applied cryptography</vt:lpstr>
      <vt:lpstr>Cryptography - brief overview</vt:lpstr>
      <vt:lpstr>Goals of Cryptography</vt:lpstr>
      <vt:lpstr>Crypto primitives</vt:lpstr>
      <vt:lpstr>PowerPoint Presentation</vt:lpstr>
      <vt:lpstr>PowerPoint Presentation</vt:lpstr>
      <vt:lpstr>Random number generators</vt:lpstr>
      <vt:lpstr>Hash function</vt:lpstr>
      <vt:lpstr>Standards</vt:lpstr>
      <vt:lpstr>Implementation testing - test vectors</vt:lpstr>
      <vt:lpstr>Symmetric cryptography</vt:lpstr>
      <vt:lpstr>Block cipher</vt:lpstr>
      <vt:lpstr>Block ciphers - padding</vt:lpstr>
      <vt:lpstr>Block ciphers: ECB vs CBC mode</vt:lpstr>
      <vt:lpstr>Hash functions - examples</vt:lpstr>
      <vt:lpstr>Secure Hash Algorithm (SHA)</vt:lpstr>
      <vt:lpstr>Password protection password hashing &amp; salting</vt:lpstr>
      <vt:lpstr>Password protection password hashing &amp; salting</vt:lpstr>
      <vt:lpstr>Key/password protection</vt:lpstr>
      <vt:lpstr>PBKDF2</vt:lpstr>
      <vt:lpstr>Message authentication code (MAC)</vt:lpstr>
      <vt:lpstr>Instructions for the seminar</vt:lpstr>
      <vt:lpstr>OpenSSL access</vt:lpstr>
      <vt:lpstr>OpenSSL materials</vt:lpstr>
      <vt:lpstr>OpenSSL basics</vt:lpstr>
      <vt:lpstr>Symmetric crypto </vt:lpstr>
      <vt:lpstr>Practical part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Jmeno uzivatele</dc:creator>
  <cp:lastModifiedBy>sysox</cp:lastModifiedBy>
  <cp:revision>150</cp:revision>
  <cp:lastPrinted>2012-09-10T13:56:59Z</cp:lastPrinted>
  <dcterms:created xsi:type="dcterms:W3CDTF">2013-08-19T12:15:33Z</dcterms:created>
  <dcterms:modified xsi:type="dcterms:W3CDTF">2020-10-04T12:15:22Z</dcterms:modified>
</cp:coreProperties>
</file>