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8.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9.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20.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21.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22.xml" ContentType="application/vnd.openxmlformats-officedocument.presentationml.tags+xml"/>
  <Override PartName="/ppt/notesSlides/notesSlide62.xml" ContentType="application/vnd.openxmlformats-officedocument.presentationml.notesSlide+xml"/>
  <Override PartName="/ppt/tags/tag23.xml" ContentType="application/vnd.openxmlformats-officedocument.presentationml.tags+xml"/>
  <Override PartName="/ppt/notesSlides/notesSlide63.xml" ContentType="application/vnd.openxmlformats-officedocument.presentationml.notesSlide+xml"/>
  <Override PartName="/ppt/tags/tag24.xml" ContentType="application/vnd.openxmlformats-officedocument.presentationml.tags+xml"/>
  <Override PartName="/ppt/notesSlides/notesSlide64.xml" ContentType="application/vnd.openxmlformats-officedocument.presentationml.notesSlide+xml"/>
  <Override PartName="/ppt/tags/tag25.xml" ContentType="application/vnd.openxmlformats-officedocument.presentationml.tags+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9"/>
  </p:notesMasterIdLst>
  <p:sldIdLst>
    <p:sldId id="513" r:id="rId2"/>
    <p:sldId id="730" r:id="rId3"/>
    <p:sldId id="1209" r:id="rId4"/>
    <p:sldId id="1071" r:id="rId5"/>
    <p:sldId id="1053" r:id="rId6"/>
    <p:sldId id="763" r:id="rId7"/>
    <p:sldId id="1103" r:id="rId8"/>
    <p:sldId id="1052" r:id="rId9"/>
    <p:sldId id="1069" r:id="rId10"/>
    <p:sldId id="1148" r:id="rId11"/>
    <p:sldId id="1149" r:id="rId12"/>
    <p:sldId id="876" r:id="rId13"/>
    <p:sldId id="860" r:id="rId14"/>
    <p:sldId id="759" r:id="rId15"/>
    <p:sldId id="1054" r:id="rId16"/>
    <p:sldId id="1108" r:id="rId17"/>
    <p:sldId id="1109" r:id="rId18"/>
    <p:sldId id="1110" r:id="rId19"/>
    <p:sldId id="1111" r:id="rId20"/>
    <p:sldId id="1112" r:id="rId21"/>
    <p:sldId id="1113" r:id="rId22"/>
    <p:sldId id="1056" r:id="rId23"/>
    <p:sldId id="1057" r:id="rId24"/>
    <p:sldId id="1114" r:id="rId25"/>
    <p:sldId id="1115" r:id="rId26"/>
    <p:sldId id="1116" r:id="rId27"/>
    <p:sldId id="1093" r:id="rId28"/>
    <p:sldId id="1117" r:id="rId29"/>
    <p:sldId id="1063" r:id="rId30"/>
    <p:sldId id="1119" r:id="rId31"/>
    <p:sldId id="1120" r:id="rId32"/>
    <p:sldId id="1121" r:id="rId33"/>
    <p:sldId id="1122" r:id="rId34"/>
    <p:sldId id="1123" r:id="rId35"/>
    <p:sldId id="1124" r:id="rId36"/>
    <p:sldId id="1125" r:id="rId37"/>
    <p:sldId id="1118" r:id="rId38"/>
    <p:sldId id="957" r:id="rId39"/>
    <p:sldId id="1127" r:id="rId40"/>
    <p:sldId id="1126" r:id="rId41"/>
    <p:sldId id="1128" r:id="rId42"/>
    <p:sldId id="1129" r:id="rId43"/>
    <p:sldId id="1130" r:id="rId44"/>
    <p:sldId id="1105" r:id="rId45"/>
    <p:sldId id="1131" r:id="rId46"/>
    <p:sldId id="1132" r:id="rId47"/>
    <p:sldId id="1133" r:id="rId48"/>
    <p:sldId id="1134" r:id="rId49"/>
    <p:sldId id="1106" r:id="rId50"/>
    <p:sldId id="1136" r:id="rId51"/>
    <p:sldId id="1135" r:id="rId52"/>
    <p:sldId id="1137" r:id="rId53"/>
    <p:sldId id="1138" r:id="rId54"/>
    <p:sldId id="1139" r:id="rId55"/>
    <p:sldId id="1107" r:id="rId56"/>
    <p:sldId id="1140" r:id="rId57"/>
    <p:sldId id="1141" r:id="rId58"/>
    <p:sldId id="1143" r:id="rId59"/>
    <p:sldId id="1142" r:id="rId60"/>
    <p:sldId id="1144" r:id="rId61"/>
    <p:sldId id="1145" r:id="rId62"/>
    <p:sldId id="1146" r:id="rId63"/>
    <p:sldId id="1147" r:id="rId64"/>
    <p:sldId id="1104" r:id="rId65"/>
    <p:sldId id="958" r:id="rId66"/>
    <p:sldId id="874" r:id="rId67"/>
    <p:sldId id="291" r:id="rId68"/>
  </p:sldIdLst>
  <p:sldSz cx="9144000" cy="5143500" type="screen16x9"/>
  <p:notesSz cx="6858000" cy="9144000"/>
  <p:custDataLst>
    <p:tags r:id="rId70"/>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000000"/>
    <a:srgbClr val="0000CC"/>
    <a:srgbClr val="0000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84371" autoAdjust="0"/>
  </p:normalViewPr>
  <p:slideViewPr>
    <p:cSldViewPr snapToGrid="0" showGuides="1">
      <p:cViewPr varScale="1">
        <p:scale>
          <a:sx n="75" d="100"/>
          <a:sy n="75" d="100"/>
        </p:scale>
        <p:origin x="1124" y="4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Cisco Networking Academy Program</a:t>
            </a:r>
            <a:br>
              <a:rPr lang="en-US" dirty="0"/>
            </a:br>
            <a:r>
              <a:rPr lang="en-US" dirty="0"/>
              <a:t>Switching, Routing and Wireless Essentials v7.0 (SRWE)</a:t>
            </a:r>
          </a:p>
          <a:p>
            <a:r>
              <a:rPr lang="en-US" dirty="0"/>
              <a:t>Module 12: WLAN Concepts</a:t>
            </a:r>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Cisco Networking Academy Program</a:t>
            </a:r>
            <a:br>
              <a:rPr lang="en-US" dirty="0"/>
            </a:br>
            <a:r>
              <a:rPr lang="en-US" dirty="0"/>
              <a:t>Switching, Routing and Wireless Essentials v7.0 (SRWE)</a:t>
            </a:r>
          </a:p>
          <a:p>
            <a:r>
              <a:rPr lang="en-US" dirty="0"/>
              <a:t>Module 12: WLAN Concepts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12- Introduction</a:t>
            </a:r>
          </a:p>
          <a:p>
            <a:pPr>
              <a:buFontTx/>
              <a:buNone/>
            </a:pPr>
            <a:r>
              <a:rPr lang="en-GB" dirty="0"/>
              <a:t>12.0.2 – What will I learn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12.1.1 – Benefits of Wireless</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12.1.2 – Types of Wireless Networks</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717450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12.1.3 – Wireless Technologies</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137125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12.1.3 – Wireless Technologies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2250595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12.1.4 – 802.11 Standard</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1903250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12.1.5 – Radio Frequencies</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4250283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12.1.6 – Wireless Standards Organizations</a:t>
            </a:r>
          </a:p>
          <a:p>
            <a:r>
              <a:rPr lang="en-US" dirty="0"/>
              <a:t>12.1.7 – Check Your Understanding – Introduction to Wireless</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39584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r>
              <a:rPr lang="en-US" dirty="0"/>
              <a:t>12.2.1 – Video – WLAN Components</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2552125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r>
              <a:rPr lang="en-US" dirty="0"/>
              <a:t>12.2.2 – Wireless NICs</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911370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r>
              <a:rPr lang="en-US" dirty="0"/>
              <a:t>12.2.3 – Wireless Home Router</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2192829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r>
              <a:rPr lang="en-US" dirty="0"/>
              <a:t>12.2.4 – Wireless Access Point</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660312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r>
              <a:rPr lang="en-US" dirty="0"/>
              <a:t>12.2.5 – AP Categories</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3694351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r>
              <a:rPr lang="en-US" dirty="0"/>
              <a:t>12.2.6 – Wireless Antennas</a:t>
            </a:r>
          </a:p>
          <a:p>
            <a:r>
              <a:rPr lang="en-US" dirty="0"/>
              <a:t>12.2.7 – Check Your Understanding – WLAN Components</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4140793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977755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12.3.1 – Video – WLAN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2844081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12.3.2 – 802.11 Wireless Topology Modes</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41670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12.3.3 – BSS and ESS</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962962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12.3.4 – 802.11 Frame Structure</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120989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12.3.5 – CSMA/CA</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101946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12.3.6 – Wireless Client and AP Association</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4080071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12.3.6 – Wireless Client and AP Association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4064164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12.3.7 – Passive and Active Discover Mode</a:t>
            </a:r>
          </a:p>
          <a:p>
            <a:r>
              <a:rPr lang="en-US" dirty="0"/>
              <a:t>12.3.8 – Check Your Understanding – WLAN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685979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12.4 – CAPWAP Operation</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12.4 – CAPWAP Operation</a:t>
            </a:r>
          </a:p>
          <a:p>
            <a:r>
              <a:rPr lang="en-US" dirty="0"/>
              <a:t>12.4.1 – Video – CAPWAP</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668505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12.4 – CAPWAP Operation</a:t>
            </a:r>
          </a:p>
          <a:p>
            <a:r>
              <a:rPr lang="en-US" dirty="0"/>
              <a:t>12.4.2 – Introduction to CAPWAP</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3059638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12.4 – CAPWAP Operation</a:t>
            </a:r>
          </a:p>
          <a:p>
            <a:r>
              <a:rPr lang="en-US" dirty="0"/>
              <a:t>12.4.3 – Split MAC Architecture</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4275441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12.4 – CAPWAP Operation</a:t>
            </a:r>
          </a:p>
          <a:p>
            <a:r>
              <a:rPr lang="en-US" dirty="0"/>
              <a:t>12.4.4 – DTLS Encryption</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603960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12.4 – CAPWAP Operation</a:t>
            </a:r>
          </a:p>
          <a:p>
            <a:r>
              <a:rPr lang="en-US" dirty="0"/>
              <a:t>12.4.5 – Flex Connect Aps</a:t>
            </a:r>
          </a:p>
          <a:p>
            <a:r>
              <a:rPr lang="en-US" dirty="0"/>
              <a:t>12.4.6 – Check Your Understanding – CAPWAP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36253235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12.5 – Channel Management</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887952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12.5 – Channel Management</a:t>
            </a:r>
          </a:p>
          <a:p>
            <a:r>
              <a:rPr lang="en-US" dirty="0"/>
              <a:t>12.5.1 – Frequency Channel Saturation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33168047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12.5 – Channel Management</a:t>
            </a:r>
          </a:p>
          <a:p>
            <a:r>
              <a:rPr lang="en-US" dirty="0"/>
              <a:t>12.5.2 – Channel Selection</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31441024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12.5 – Channel Management</a:t>
            </a:r>
          </a:p>
          <a:p>
            <a:r>
              <a:rPr lang="en-US" dirty="0"/>
              <a:t>12.5.2 – Channel Selection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11319901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12.5 – Channel Management</a:t>
            </a:r>
          </a:p>
          <a:p>
            <a:r>
              <a:rPr lang="en-US" dirty="0"/>
              <a:t>12.5.3 – Plan a WLAN Deployment</a:t>
            </a:r>
          </a:p>
          <a:p>
            <a:r>
              <a:rPr lang="en-US" dirty="0"/>
              <a:t>12.5.4 – Check Your Understanding – Channel Management</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29990317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12.6 – WLAN Threats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4874804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12.6 – WLAN Threats</a:t>
            </a:r>
          </a:p>
          <a:p>
            <a:r>
              <a:rPr lang="en-US" dirty="0"/>
              <a:t>12.6.1 – Video – WLAN Threats</a:t>
            </a:r>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42719079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12.6 – WLAN Threats</a:t>
            </a:r>
          </a:p>
          <a:p>
            <a:r>
              <a:rPr lang="en-US" dirty="0"/>
              <a:t>12.6.2 – Wireless Security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3044687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7</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021449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12.6 – WLAN Threats</a:t>
            </a:r>
          </a:p>
          <a:p>
            <a:r>
              <a:rPr lang="en-US" dirty="0"/>
              <a:t>12.6.3 – DoS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20980317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12.6 – WLAN Threats</a:t>
            </a:r>
          </a:p>
          <a:p>
            <a:r>
              <a:rPr lang="en-US" dirty="0"/>
              <a:t>12.6.4 – Rogue Access Points</a:t>
            </a:r>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35797670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12.6 – WLAN Threats</a:t>
            </a:r>
          </a:p>
          <a:p>
            <a:r>
              <a:rPr lang="en-US" dirty="0"/>
              <a:t>12.6.5 – Man-in-the-Middle Attack</a:t>
            </a:r>
          </a:p>
          <a:p>
            <a:r>
              <a:rPr lang="en-US" dirty="0"/>
              <a:t>12.6.6 – Check Your Understanding – WLAN Threats</a:t>
            </a:r>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41184736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37638601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Secure WLANs</a:t>
            </a:r>
          </a:p>
          <a:p>
            <a:r>
              <a:rPr lang="en-US" dirty="0"/>
              <a:t>12.7 – Secure WLANs</a:t>
            </a:r>
          </a:p>
          <a:p>
            <a:r>
              <a:rPr lang="en-US" dirty="0"/>
              <a:t>12.7.1 – Video – Secure WLANs</a:t>
            </a:r>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34792114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12.7.2 – SSID Cloaking and MAC Address Filtering</a:t>
            </a:r>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12296852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12.7.3 – 802.11 Original Authentication Methods</a:t>
            </a:r>
          </a:p>
        </p:txBody>
      </p:sp>
      <p:sp>
        <p:nvSpPr>
          <p:cNvPr id="4" name="Slide Number Placeholder 3"/>
          <p:cNvSpPr>
            <a:spLocks noGrp="1"/>
          </p:cNvSpPr>
          <p:nvPr>
            <p:ph type="sldNum" sz="quarter" idx="5"/>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17424695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12.7.4 – Shared Key Authentication Methods</a:t>
            </a:r>
          </a:p>
        </p:txBody>
      </p:sp>
      <p:sp>
        <p:nvSpPr>
          <p:cNvPr id="4" name="Slide Number Placeholder 3"/>
          <p:cNvSpPr>
            <a:spLocks noGrp="1"/>
          </p:cNvSpPr>
          <p:nvPr>
            <p:ph type="sldNum" sz="quarter" idx="5"/>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38768536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12.7.5 – Authenticating a Home User</a:t>
            </a:r>
          </a:p>
        </p:txBody>
      </p:sp>
      <p:sp>
        <p:nvSpPr>
          <p:cNvPr id="4" name="Slide Number Placeholder 3"/>
          <p:cNvSpPr>
            <a:spLocks noGrp="1"/>
          </p:cNvSpPr>
          <p:nvPr>
            <p:ph type="sldNum" sz="quarter" idx="5"/>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25121304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12.7.6 – Encryption Methods</a:t>
            </a:r>
          </a:p>
        </p:txBody>
      </p:sp>
      <p:sp>
        <p:nvSpPr>
          <p:cNvPr id="4" name="Slide Number Placeholder 3"/>
          <p:cNvSpPr>
            <a:spLocks noGrp="1"/>
          </p:cNvSpPr>
          <p:nvPr>
            <p:ph type="sldNum" sz="quarter" idx="5"/>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3107691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12.7.7 – Authentication in the Enterprise</a:t>
            </a:r>
          </a:p>
        </p:txBody>
      </p:sp>
      <p:sp>
        <p:nvSpPr>
          <p:cNvPr id="4" name="Slide Number Placeholder 3"/>
          <p:cNvSpPr>
            <a:spLocks noGrp="1"/>
          </p:cNvSpPr>
          <p:nvPr>
            <p:ph type="sldNum" sz="quarter" idx="5"/>
          </p:nvPr>
        </p:nvSpPr>
        <p:spPr/>
        <p:txBody>
          <a:bodyPr/>
          <a:lstStyle/>
          <a:p>
            <a:fld id="{5641018C-6CAF-B84E-B92C-ECB119457FBA}" type="slidenum">
              <a:rPr lang="en-US" smtClean="0"/>
              <a:t>62</a:t>
            </a:fld>
            <a:endParaRPr lang="en-US" dirty="0"/>
          </a:p>
        </p:txBody>
      </p:sp>
    </p:spTree>
    <p:extLst>
      <p:ext uri="{BB962C8B-B14F-4D97-AF65-F5344CB8AC3E}">
        <p14:creationId xmlns:p14="http://schemas.microsoft.com/office/powerpoint/2010/main" val="37546915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12.7.8 – WPA 3</a:t>
            </a:r>
          </a:p>
          <a:p>
            <a:r>
              <a:rPr lang="en-US" dirty="0"/>
              <a:t>12.7.9 – Check Your Understanding – Secure WLANs</a:t>
            </a:r>
          </a:p>
        </p:txBody>
      </p:sp>
      <p:sp>
        <p:nvSpPr>
          <p:cNvPr id="4" name="Slide Number Placeholder 3"/>
          <p:cNvSpPr>
            <a:spLocks noGrp="1"/>
          </p:cNvSpPr>
          <p:nvPr>
            <p:ph type="sldNum" sz="quarter" idx="5"/>
          </p:nvPr>
        </p:nvSpPr>
        <p:spPr/>
        <p:txBody>
          <a:bodyPr/>
          <a:lstStyle/>
          <a:p>
            <a:fld id="{5641018C-6CAF-B84E-B92C-ECB119457FBA}" type="slidenum">
              <a:rPr lang="en-US" smtClean="0"/>
              <a:t>63</a:t>
            </a:fld>
            <a:endParaRPr lang="en-US" dirty="0"/>
          </a:p>
        </p:txBody>
      </p:sp>
    </p:spTree>
    <p:extLst>
      <p:ext uri="{BB962C8B-B14F-4D97-AF65-F5344CB8AC3E}">
        <p14:creationId xmlns:p14="http://schemas.microsoft.com/office/powerpoint/2010/main" val="25696379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12.8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64</a:t>
            </a:fld>
            <a:endParaRPr lang="en-US" dirty="0"/>
          </a:p>
        </p:txBody>
      </p:sp>
    </p:spTree>
    <p:extLst>
      <p:ext uri="{BB962C8B-B14F-4D97-AF65-F5344CB8AC3E}">
        <p14:creationId xmlns:p14="http://schemas.microsoft.com/office/powerpoint/2010/main" val="18922665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12 – WLAN Concepts</a:t>
            </a:r>
          </a:p>
          <a:p>
            <a:r>
              <a:rPr lang="en-US" dirty="0"/>
              <a:t>12.8 – Module Practice and Quiz</a:t>
            </a:r>
          </a:p>
          <a:p>
            <a:r>
              <a:rPr lang="en-US" dirty="0"/>
              <a:t>12.8.1 – What did I learn in this module?</a:t>
            </a:r>
          </a:p>
          <a:p>
            <a:r>
              <a:rPr lang="en-US" dirty="0"/>
              <a:t>12.8.2 – Module Quiz – WLAN Concepts</a:t>
            </a:r>
          </a:p>
        </p:txBody>
      </p:sp>
    </p:spTree>
    <p:extLst>
      <p:ext uri="{BB962C8B-B14F-4D97-AF65-F5344CB8AC3E}">
        <p14:creationId xmlns:p14="http://schemas.microsoft.com/office/powerpoint/2010/main" val="14768241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66</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67</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10</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078236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11</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720040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0.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12: WLAN Concepts</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6" y="3809526"/>
            <a:ext cx="3633166" cy="902174"/>
          </a:xfrm>
        </p:spPr>
        <p:txBody>
          <a:bodyPr/>
          <a:lstStyle/>
          <a:p>
            <a:pPr lvl="0" defTabSz="457200" fontAlgn="auto">
              <a:lnSpc>
                <a:spcPct val="100000"/>
              </a:lnSpc>
              <a:spcBef>
                <a:spcPts val="0"/>
              </a:spcBef>
              <a:spcAft>
                <a:spcPts val="0"/>
              </a:spcAft>
              <a:buClrTx/>
              <a:buSzTx/>
              <a:defRPr/>
            </a:pPr>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12: Best Practices (Cont.)</a:t>
            </a:r>
          </a:p>
        </p:txBody>
      </p:sp>
      <p:sp>
        <p:nvSpPr>
          <p:cNvPr id="11266" name="Rectangle 34"/>
          <p:cNvSpPr>
            <a:spLocks noGrp="1" noChangeArrowheads="1"/>
          </p:cNvSpPr>
          <p:nvPr>
            <p:ph idx="1"/>
          </p:nvPr>
        </p:nvSpPr>
        <p:spPr>
          <a:xfrm>
            <a:off x="145357" y="946788"/>
            <a:ext cx="8853286" cy="2981745"/>
          </a:xfrm>
        </p:spPr>
        <p:txBody>
          <a:bodyPr/>
          <a:lstStyle/>
          <a:p>
            <a:pPr marL="0" indent="0" eaLnBrk="1" hangingPunct="1">
              <a:lnSpc>
                <a:spcPct val="85000"/>
              </a:lnSpc>
              <a:spcBef>
                <a:spcPct val="30000"/>
              </a:spcBef>
              <a:buNone/>
            </a:pPr>
            <a:r>
              <a:rPr lang="en-US" sz="1400" dirty="0"/>
              <a:t> </a:t>
            </a:r>
            <a:r>
              <a:rPr lang="en-US" sz="1600" dirty="0"/>
              <a:t>Topic 12.5</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is a solution for frequency channel saturation?</a:t>
            </a:r>
          </a:p>
          <a:p>
            <a:pPr lvl="2">
              <a:lnSpc>
                <a:spcPct val="85000"/>
              </a:lnSpc>
              <a:spcBef>
                <a:spcPct val="30000"/>
              </a:spcBef>
            </a:pPr>
            <a:r>
              <a:rPr lang="en-US" sz="1600" dirty="0"/>
              <a:t>List on the board and discuss considerations when planning the location of APs in a building.</a:t>
            </a:r>
          </a:p>
          <a:p>
            <a:pPr marL="0" indent="0">
              <a:lnSpc>
                <a:spcPct val="85000"/>
              </a:lnSpc>
              <a:spcBef>
                <a:spcPct val="30000"/>
              </a:spcBef>
              <a:buNone/>
            </a:pPr>
            <a:r>
              <a:rPr lang="en-US" sz="1600" dirty="0"/>
              <a:t>Topic 12.6</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Discuss the common attacks made against wireless networks.</a:t>
            </a:r>
          </a:p>
          <a:p>
            <a:pPr lvl="2">
              <a:lnSpc>
                <a:spcPct val="85000"/>
              </a:lnSpc>
              <a:spcBef>
                <a:spcPct val="30000"/>
              </a:spcBef>
            </a:pPr>
            <a:r>
              <a:rPr lang="en-US" sz="1600" dirty="0"/>
              <a:t>What are some ways to mitigate these attacks?</a:t>
            </a:r>
          </a:p>
          <a:p>
            <a:pPr>
              <a:lnSpc>
                <a:spcPct val="85000"/>
              </a:lnSpc>
              <a:spcBef>
                <a:spcPct val="30000"/>
              </a:spcBef>
            </a:pPr>
            <a:endParaRPr lang="en-US" sz="1400" dirty="0"/>
          </a:p>
          <a:p>
            <a:pPr lvl="1">
              <a:lnSpc>
                <a:spcPct val="85000"/>
              </a:lnSpc>
              <a:spcBef>
                <a:spcPct val="30000"/>
              </a:spcBef>
            </a:pPr>
            <a:endParaRPr lang="en-US" sz="1200" dirty="0"/>
          </a:p>
          <a:p>
            <a:pPr eaLnBrk="1" hangingPunct="1">
              <a:lnSpc>
                <a:spcPct val="85000"/>
              </a:lnSpc>
              <a:spcBef>
                <a:spcPct val="30000"/>
              </a:spcBef>
            </a:pPr>
            <a:endParaRPr lang="en-US" sz="1400" dirty="0"/>
          </a:p>
          <a:p>
            <a:pPr lvl="1">
              <a:lnSpc>
                <a:spcPct val="85000"/>
              </a:lnSpc>
              <a:spcBef>
                <a:spcPct val="30000"/>
              </a:spcBef>
            </a:pPr>
            <a:endParaRPr lang="en-US" sz="1200" dirty="0"/>
          </a:p>
          <a:p>
            <a:pPr lvl="1">
              <a:lnSpc>
                <a:spcPct val="85000"/>
              </a:lnSpc>
              <a:spcBef>
                <a:spcPct val="30000"/>
              </a:spcBef>
            </a:pPr>
            <a:endParaRPr lang="en-US" sz="1200" dirty="0"/>
          </a:p>
          <a:p>
            <a:pPr lvl="1">
              <a:lnSpc>
                <a:spcPct val="85000"/>
              </a:lnSpc>
              <a:spcBef>
                <a:spcPct val="30000"/>
              </a:spcBef>
            </a:pPr>
            <a:endParaRPr lang="en-US" sz="1200" dirty="0"/>
          </a:p>
          <a:p>
            <a:pPr eaLnBrk="1" hangingPunct="1">
              <a:lnSpc>
                <a:spcPct val="85000"/>
              </a:lnSpc>
              <a:spcBef>
                <a:spcPct val="30000"/>
              </a:spcBef>
            </a:pPr>
            <a:endParaRPr lang="en-US" sz="1400" dirty="0"/>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349989233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12: Best Practices (Cont.)</a:t>
            </a:r>
          </a:p>
        </p:txBody>
      </p:sp>
      <p:sp>
        <p:nvSpPr>
          <p:cNvPr id="11266" name="Rectangle 34"/>
          <p:cNvSpPr>
            <a:spLocks noGrp="1" noChangeArrowheads="1"/>
          </p:cNvSpPr>
          <p:nvPr>
            <p:ph idx="1"/>
          </p:nvPr>
        </p:nvSpPr>
        <p:spPr>
          <a:xfrm>
            <a:off x="145357" y="946788"/>
            <a:ext cx="8853286" cy="3540545"/>
          </a:xfrm>
        </p:spPr>
        <p:txBody>
          <a:bodyPr/>
          <a:lstStyle/>
          <a:p>
            <a:pPr marL="0" indent="0" eaLnBrk="1" hangingPunct="1">
              <a:lnSpc>
                <a:spcPct val="85000"/>
              </a:lnSpc>
              <a:spcBef>
                <a:spcPct val="30000"/>
              </a:spcBef>
              <a:buNone/>
            </a:pPr>
            <a:r>
              <a:rPr lang="en-US" sz="1400" dirty="0"/>
              <a:t> </a:t>
            </a:r>
            <a:r>
              <a:rPr lang="en-US" sz="1600" dirty="0"/>
              <a:t>Topic 12.7</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Discuss the strengths and weaknesses of the various shared key authentication methods.</a:t>
            </a:r>
          </a:p>
          <a:p>
            <a:pPr lvl="2">
              <a:lnSpc>
                <a:spcPct val="85000"/>
              </a:lnSpc>
              <a:spcBef>
                <a:spcPct val="30000"/>
              </a:spcBef>
            </a:pPr>
            <a:r>
              <a:rPr lang="en-US" sz="1600" dirty="0"/>
              <a:t>If possible display the wireless security settings on an AP.</a:t>
            </a:r>
          </a:p>
          <a:p>
            <a:pPr>
              <a:lnSpc>
                <a:spcPct val="85000"/>
              </a:lnSpc>
              <a:spcBef>
                <a:spcPct val="30000"/>
              </a:spcBef>
            </a:pPr>
            <a:endParaRPr lang="en-US" sz="1400" dirty="0"/>
          </a:p>
          <a:p>
            <a:pPr lvl="1">
              <a:lnSpc>
                <a:spcPct val="85000"/>
              </a:lnSpc>
              <a:spcBef>
                <a:spcPct val="30000"/>
              </a:spcBef>
            </a:pPr>
            <a:endParaRPr lang="en-US" sz="1200" dirty="0"/>
          </a:p>
          <a:p>
            <a:pPr eaLnBrk="1" hangingPunct="1">
              <a:lnSpc>
                <a:spcPct val="85000"/>
              </a:lnSpc>
              <a:spcBef>
                <a:spcPct val="30000"/>
              </a:spcBef>
            </a:pPr>
            <a:endParaRPr lang="en-US" sz="1400" dirty="0"/>
          </a:p>
          <a:p>
            <a:pPr lvl="1">
              <a:lnSpc>
                <a:spcPct val="85000"/>
              </a:lnSpc>
              <a:spcBef>
                <a:spcPct val="30000"/>
              </a:spcBef>
            </a:pPr>
            <a:endParaRPr lang="en-US" sz="1200" dirty="0"/>
          </a:p>
          <a:p>
            <a:pPr lvl="1">
              <a:lnSpc>
                <a:spcPct val="85000"/>
              </a:lnSpc>
              <a:spcBef>
                <a:spcPct val="30000"/>
              </a:spcBef>
            </a:pPr>
            <a:endParaRPr lang="en-US" sz="1200" dirty="0"/>
          </a:p>
          <a:p>
            <a:pPr lvl="1">
              <a:lnSpc>
                <a:spcPct val="85000"/>
              </a:lnSpc>
              <a:spcBef>
                <a:spcPct val="30000"/>
              </a:spcBef>
            </a:pPr>
            <a:endParaRPr lang="en-US" sz="1200" dirty="0"/>
          </a:p>
          <a:p>
            <a:pPr eaLnBrk="1" hangingPunct="1">
              <a:lnSpc>
                <a:spcPct val="85000"/>
              </a:lnSpc>
              <a:spcBef>
                <a:spcPct val="30000"/>
              </a:spcBef>
            </a:pPr>
            <a:endParaRPr lang="en-US" sz="1400" dirty="0"/>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119301753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12: WLAN Concepts</a:t>
            </a:r>
          </a:p>
        </p:txBody>
      </p:sp>
      <p:sp>
        <p:nvSpPr>
          <p:cNvPr id="7" name="Subtitle 6"/>
          <p:cNvSpPr>
            <a:spLocks noGrp="1"/>
          </p:cNvSpPr>
          <p:nvPr>
            <p:ph type="subTitle" idx="1"/>
          </p:nvPr>
        </p:nvSpPr>
        <p:spPr>
          <a:xfrm>
            <a:off x="469496" y="3809526"/>
            <a:ext cx="3430865" cy="902174"/>
          </a:xfrm>
        </p:spPr>
        <p:txBody>
          <a:bodyPr/>
          <a:lstStyle/>
          <a:p>
            <a:pPr lvl="0" defTabSz="457200" fontAlgn="auto">
              <a:lnSpc>
                <a:spcPct val="100000"/>
              </a:lnSpc>
              <a:spcBef>
                <a:spcPts val="0"/>
              </a:spcBef>
              <a:spcAft>
                <a:spcPts val="0"/>
              </a:spcAft>
              <a:buClrTx/>
              <a:buSzTx/>
              <a:defRPr/>
            </a:pPr>
            <a:r>
              <a:rPr lang="en-US" dirty="0">
                <a:solidFill>
                  <a:schemeClr val="accent5">
                    <a:lumMod val="40000"/>
                    <a:lumOff val="60000"/>
                  </a:schemeClr>
                </a:solidFill>
              </a:rPr>
              <a:t>Switching, Routing and Wireless Essentials v7.0 (SRWE)</a:t>
            </a:r>
          </a:p>
          <a:p>
            <a:endParaRPr lang="en-US" dirty="0">
              <a:solidFill>
                <a:srgbClr val="CCCCFF"/>
              </a:solidFill>
            </a:endParaRP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364511" y="821755"/>
            <a:ext cx="801257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WLAN Concepts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Explain how WLANs enable network connectivity</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455F2CA0-8AB1-46F5-A42B-3D4DECC8AA64}"/>
              </a:ext>
            </a:extLst>
          </p:cNvPr>
          <p:cNvGraphicFramePr>
            <a:graphicFrameLocks noGrp="1"/>
          </p:cNvGraphicFramePr>
          <p:nvPr>
            <p:extLst>
              <p:ext uri="{D42A27DB-BD31-4B8C-83A1-F6EECF244321}">
                <p14:modId xmlns:p14="http://schemas.microsoft.com/office/powerpoint/2010/main" val="3704738332"/>
              </p:ext>
            </p:extLst>
          </p:nvPr>
        </p:nvGraphicFramePr>
        <p:xfrm>
          <a:off x="690111" y="2043315"/>
          <a:ext cx="7456362" cy="2340870"/>
        </p:xfrm>
        <a:graphic>
          <a:graphicData uri="http://schemas.openxmlformats.org/drawingml/2006/table">
            <a:tbl>
              <a:tblPr firstRow="1" firstCol="1" bandRow="1">
                <a:tableStyleId>{5C22544A-7EE6-4342-B048-85BDC9FD1C3A}</a:tableStyleId>
              </a:tblPr>
              <a:tblGrid>
                <a:gridCol w="2676176">
                  <a:extLst>
                    <a:ext uri="{9D8B030D-6E8A-4147-A177-3AD203B41FA5}">
                      <a16:colId xmlns:a16="http://schemas.microsoft.com/office/drawing/2014/main" val="1523797708"/>
                    </a:ext>
                  </a:extLst>
                </a:gridCol>
                <a:gridCol w="4780186">
                  <a:extLst>
                    <a:ext uri="{9D8B030D-6E8A-4147-A177-3AD203B41FA5}">
                      <a16:colId xmlns:a16="http://schemas.microsoft.com/office/drawing/2014/main" val="2750207184"/>
                    </a:ext>
                  </a:extLst>
                </a:gridCol>
              </a:tblGrid>
              <a:tr h="134479">
                <a:tc>
                  <a:txBody>
                    <a:bodyPr/>
                    <a:lstStyle/>
                    <a:p>
                      <a:pPr marL="0" marR="0">
                        <a:lnSpc>
                          <a:spcPct val="107000"/>
                        </a:lnSpc>
                        <a:spcBef>
                          <a:spcPts val="0"/>
                        </a:spcBef>
                        <a:spcAft>
                          <a:spcPts val="0"/>
                        </a:spcAft>
                      </a:pPr>
                      <a:r>
                        <a:rPr lang="en-US" sz="1050" dirty="0">
                          <a:effectLst/>
                        </a:rPr>
                        <a:t>Topic Title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50" dirty="0">
                          <a:effectLst/>
                        </a:rPr>
                        <a:t>Topic Objective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333554">
                <a:tc>
                  <a:txBody>
                    <a:bodyPr/>
                    <a:lstStyle/>
                    <a:p>
                      <a:pPr fontAlgn="ctr"/>
                      <a:r>
                        <a:rPr lang="en-US" sz="1050" b="1" dirty="0">
                          <a:effectLst/>
                        </a:rPr>
                        <a:t>Introduction to Wireless</a:t>
                      </a:r>
                    </a:p>
                  </a:txBody>
                  <a:tcPr marL="47625" marR="47625" marT="47625" marB="47625" anchor="ctr"/>
                </a:tc>
                <a:tc>
                  <a:txBody>
                    <a:bodyPr/>
                    <a:lstStyle/>
                    <a:p>
                      <a:pPr fontAlgn="ctr"/>
                      <a:r>
                        <a:rPr lang="en-US" sz="1050" b="0" dirty="0">
                          <a:effectLst/>
                        </a:rPr>
                        <a:t>Describe WLAN technology and standards.</a:t>
                      </a:r>
                    </a:p>
                  </a:txBody>
                  <a:tcPr marL="47625" marR="47625" marT="47625" marB="47625" anchor="ctr"/>
                </a:tc>
                <a:extLst>
                  <a:ext uri="{0D108BD9-81ED-4DB2-BD59-A6C34878D82A}">
                    <a16:rowId xmlns:a16="http://schemas.microsoft.com/office/drawing/2014/main" val="1646858405"/>
                  </a:ext>
                </a:extLst>
              </a:tr>
              <a:tr h="333554">
                <a:tc>
                  <a:txBody>
                    <a:bodyPr/>
                    <a:lstStyle/>
                    <a:p>
                      <a:pPr fontAlgn="ctr"/>
                      <a:r>
                        <a:rPr lang="en-US" sz="1050" b="1" dirty="0">
                          <a:effectLst/>
                        </a:rPr>
                        <a:t>Components of WLANs</a:t>
                      </a:r>
                    </a:p>
                  </a:txBody>
                  <a:tcPr marL="47625" marR="47625" marT="47625" marB="47625" anchor="ctr"/>
                </a:tc>
                <a:tc>
                  <a:txBody>
                    <a:bodyPr/>
                    <a:lstStyle/>
                    <a:p>
                      <a:pPr fontAlgn="ctr"/>
                      <a:r>
                        <a:rPr lang="en-US" sz="1050" b="0" dirty="0">
                          <a:effectLst/>
                        </a:rPr>
                        <a:t>Describe the components of a WLAN infrastructure.</a:t>
                      </a:r>
                    </a:p>
                  </a:txBody>
                  <a:tcPr marL="47625" marR="47625" marT="47625" marB="47625" anchor="ctr"/>
                </a:tc>
                <a:extLst>
                  <a:ext uri="{0D108BD9-81ED-4DB2-BD59-A6C34878D82A}">
                    <a16:rowId xmlns:a16="http://schemas.microsoft.com/office/drawing/2014/main" val="3216917477"/>
                  </a:ext>
                </a:extLst>
              </a:tr>
              <a:tr h="333554">
                <a:tc>
                  <a:txBody>
                    <a:bodyPr/>
                    <a:lstStyle/>
                    <a:p>
                      <a:pPr fontAlgn="ctr"/>
                      <a:r>
                        <a:rPr lang="en-US" sz="1050" b="1" dirty="0">
                          <a:effectLst/>
                        </a:rPr>
                        <a:t>WLAN Operation</a:t>
                      </a:r>
                    </a:p>
                  </a:txBody>
                  <a:tcPr marL="47625" marR="47625" marT="47625" marB="47625" anchor="ctr"/>
                </a:tc>
                <a:tc>
                  <a:txBody>
                    <a:bodyPr/>
                    <a:lstStyle/>
                    <a:p>
                      <a:pPr fontAlgn="ctr"/>
                      <a:r>
                        <a:rPr lang="en-US" sz="1050" b="0" dirty="0">
                          <a:effectLst/>
                        </a:rPr>
                        <a:t>Explain how wireless technology enables WLAN operation.</a:t>
                      </a:r>
                    </a:p>
                  </a:txBody>
                  <a:tcPr marL="47625" marR="47625" marT="47625" marB="47625" anchor="ctr"/>
                </a:tc>
                <a:extLst>
                  <a:ext uri="{0D108BD9-81ED-4DB2-BD59-A6C34878D82A}">
                    <a16:rowId xmlns:a16="http://schemas.microsoft.com/office/drawing/2014/main" val="223668542"/>
                  </a:ext>
                </a:extLst>
              </a:tr>
              <a:tr h="201235">
                <a:tc>
                  <a:txBody>
                    <a:bodyPr/>
                    <a:lstStyle/>
                    <a:p>
                      <a:pPr fontAlgn="ctr"/>
                      <a:r>
                        <a:rPr lang="en-US" sz="1050" b="1" dirty="0">
                          <a:effectLst/>
                        </a:rPr>
                        <a:t>CAPWAP Operation</a:t>
                      </a:r>
                    </a:p>
                  </a:txBody>
                  <a:tcPr marL="47625" marR="47625" marT="47625" marB="47625" anchor="ctr"/>
                </a:tc>
                <a:tc>
                  <a:txBody>
                    <a:bodyPr/>
                    <a:lstStyle/>
                    <a:p>
                      <a:pPr fontAlgn="ctr"/>
                      <a:r>
                        <a:rPr lang="en-US" sz="1050" b="0" dirty="0">
                          <a:effectLst/>
                        </a:rPr>
                        <a:t>Explain how a WLC uses CAPWAP to manage multiple APs.</a:t>
                      </a:r>
                    </a:p>
                  </a:txBody>
                  <a:tcPr marL="47625" marR="47625" marT="47625" marB="47625" anchor="ctr"/>
                </a:tc>
                <a:extLst>
                  <a:ext uri="{0D108BD9-81ED-4DB2-BD59-A6C34878D82A}">
                    <a16:rowId xmlns:a16="http://schemas.microsoft.com/office/drawing/2014/main" val="1435904258"/>
                  </a:ext>
                </a:extLst>
              </a:tr>
              <a:tr h="333554">
                <a:tc>
                  <a:txBody>
                    <a:bodyPr/>
                    <a:lstStyle/>
                    <a:p>
                      <a:pPr fontAlgn="ctr"/>
                      <a:r>
                        <a:rPr lang="en-US" sz="1050" b="1" dirty="0">
                          <a:effectLst/>
                        </a:rPr>
                        <a:t>Channel Management</a:t>
                      </a:r>
                    </a:p>
                  </a:txBody>
                  <a:tcPr marL="47625" marR="47625" marT="47625" marB="47625" anchor="ctr"/>
                </a:tc>
                <a:tc>
                  <a:txBody>
                    <a:bodyPr/>
                    <a:lstStyle/>
                    <a:p>
                      <a:pPr fontAlgn="ctr"/>
                      <a:r>
                        <a:rPr lang="en-US" sz="1050" b="0" dirty="0">
                          <a:effectLst/>
                        </a:rPr>
                        <a:t>Describe channel management in a WLAN.</a:t>
                      </a:r>
                    </a:p>
                  </a:txBody>
                  <a:tcPr marL="47625" marR="47625" marT="47625" marB="47625" anchor="ctr"/>
                </a:tc>
                <a:extLst>
                  <a:ext uri="{0D108BD9-81ED-4DB2-BD59-A6C34878D82A}">
                    <a16:rowId xmlns:a16="http://schemas.microsoft.com/office/drawing/2014/main" val="131737215"/>
                  </a:ext>
                </a:extLst>
              </a:tr>
              <a:tr h="333554">
                <a:tc>
                  <a:txBody>
                    <a:bodyPr/>
                    <a:lstStyle/>
                    <a:p>
                      <a:pPr fontAlgn="ctr"/>
                      <a:r>
                        <a:rPr lang="en-US" sz="1050" b="1" dirty="0">
                          <a:effectLst/>
                        </a:rPr>
                        <a:t>WLAN Threats</a:t>
                      </a:r>
                    </a:p>
                  </a:txBody>
                  <a:tcPr marL="47625" marR="47625" marT="47625" marB="47625" anchor="ctr"/>
                </a:tc>
                <a:tc>
                  <a:txBody>
                    <a:bodyPr/>
                    <a:lstStyle/>
                    <a:p>
                      <a:pPr fontAlgn="ctr"/>
                      <a:r>
                        <a:rPr lang="en-US" sz="1050" b="0" dirty="0">
                          <a:effectLst/>
                        </a:rPr>
                        <a:t>Describe threats to WLANs.</a:t>
                      </a:r>
                    </a:p>
                  </a:txBody>
                  <a:tcPr marL="47625" marR="47625" marT="47625" marB="47625" anchor="ctr"/>
                </a:tc>
                <a:extLst>
                  <a:ext uri="{0D108BD9-81ED-4DB2-BD59-A6C34878D82A}">
                    <a16:rowId xmlns:a16="http://schemas.microsoft.com/office/drawing/2014/main" val="3818444524"/>
                  </a:ext>
                </a:extLst>
              </a:tr>
              <a:tr h="201235">
                <a:tc>
                  <a:txBody>
                    <a:bodyPr/>
                    <a:lstStyle/>
                    <a:p>
                      <a:pPr fontAlgn="ctr"/>
                      <a:r>
                        <a:rPr lang="en-US" sz="1050" b="1" dirty="0">
                          <a:effectLst/>
                        </a:rPr>
                        <a:t>Secure WLANs</a:t>
                      </a:r>
                    </a:p>
                  </a:txBody>
                  <a:tcPr marL="47625" marR="47625" marT="47625" marB="47625" anchor="ctr"/>
                </a:tc>
                <a:tc>
                  <a:txBody>
                    <a:bodyPr/>
                    <a:lstStyle/>
                    <a:p>
                      <a:pPr fontAlgn="ctr"/>
                      <a:r>
                        <a:rPr lang="en-US" sz="1050" b="0" dirty="0">
                          <a:effectLst/>
                        </a:rPr>
                        <a:t>Describe WLAN security mechanisms.</a:t>
                      </a:r>
                    </a:p>
                  </a:txBody>
                  <a:tcPr marL="47625" marR="47625" marT="47625" marB="47625" anchor="ctr"/>
                </a:tc>
                <a:extLst>
                  <a:ext uri="{0D108BD9-81ED-4DB2-BD59-A6C34878D82A}">
                    <a16:rowId xmlns:a16="http://schemas.microsoft.com/office/drawing/2014/main" val="1846877670"/>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244338"/>
            <a:ext cx="7598042" cy="1473462"/>
          </a:xfrm>
        </p:spPr>
        <p:txBody>
          <a:bodyPr/>
          <a:lstStyle/>
          <a:p>
            <a:r>
              <a:rPr lang="en-US" dirty="0">
                <a:solidFill>
                  <a:schemeClr val="accent5">
                    <a:lumMod val="40000"/>
                    <a:lumOff val="60000"/>
                  </a:schemeClr>
                </a:solidFill>
              </a:rPr>
              <a:t>12.1 Introduction to Wireless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Introduction to Wireless</a:t>
            </a:r>
            <a:br>
              <a:rPr lang="en-US" dirty="0"/>
            </a:br>
            <a:r>
              <a:rPr lang="en-US" sz="2400" dirty="0"/>
              <a:t>Benefits of Wireless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140028" cy="3073946"/>
          </a:xfrm>
        </p:spPr>
        <p:txBody>
          <a:bodyPr/>
          <a:lstStyle/>
          <a:p>
            <a:pPr marL="342900" indent="-342900" algn="l">
              <a:buFont typeface="Arial" panose="020B0604020202020204" pitchFamily="34" charset="0"/>
              <a:buChar char="•"/>
            </a:pPr>
            <a:r>
              <a:rPr lang="en-US" sz="1600" dirty="0">
                <a:solidFill>
                  <a:srgbClr val="000000"/>
                </a:solidFill>
              </a:rPr>
              <a:t>A Wireless LAN (WLAN) is a type of wireless network that is commonly used in homes, offices, and campus environments.</a:t>
            </a:r>
          </a:p>
          <a:p>
            <a:pPr marL="342900" indent="-342900" algn="l">
              <a:buFont typeface="Arial" panose="020B0604020202020204" pitchFamily="34" charset="0"/>
              <a:buChar char="•"/>
            </a:pPr>
            <a:r>
              <a:rPr lang="en-US" sz="1600" dirty="0">
                <a:solidFill>
                  <a:srgbClr val="000000"/>
                </a:solidFill>
              </a:rPr>
              <a:t>WLANs make mobility possible within the home and business environments.</a:t>
            </a:r>
          </a:p>
          <a:p>
            <a:pPr marL="342900" indent="-342900" algn="l">
              <a:buFont typeface="Arial" panose="020B0604020202020204" pitchFamily="34" charset="0"/>
              <a:buChar char="•"/>
            </a:pPr>
            <a:r>
              <a:rPr lang="en-US" sz="1600" dirty="0">
                <a:solidFill>
                  <a:srgbClr val="000000"/>
                </a:solidFill>
              </a:rPr>
              <a:t>Wireless infrastructures adapt to rapidly changing needs and technologies.</a:t>
            </a: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6" name="Picture 5">
            <a:extLst>
              <a:ext uri="{FF2B5EF4-FFF2-40B4-BE49-F238E27FC236}">
                <a16:creationId xmlns:a16="http://schemas.microsoft.com/office/drawing/2014/main" id="{8E4162D0-8A73-4576-A054-58F967E9BCB6}"/>
              </a:ext>
            </a:extLst>
          </p:cNvPr>
          <p:cNvPicPr>
            <a:picLocks noChangeAspect="1"/>
          </p:cNvPicPr>
          <p:nvPr/>
        </p:nvPicPr>
        <p:blipFill>
          <a:blip r:embed="rId3"/>
          <a:stretch>
            <a:fillRect/>
          </a:stretch>
        </p:blipFill>
        <p:spPr>
          <a:xfrm>
            <a:off x="5418068" y="855419"/>
            <a:ext cx="2927420" cy="1950394"/>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Introduction to Wireless</a:t>
            </a:r>
            <a:br>
              <a:rPr lang="en-US" dirty="0"/>
            </a:br>
            <a:r>
              <a:rPr lang="en-US" sz="2400" dirty="0"/>
              <a:t>Types of Wireless Networks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3073946"/>
          </a:xfrm>
        </p:spPr>
        <p:txBody>
          <a:bodyPr/>
          <a:lstStyle/>
          <a:p>
            <a:pPr marL="169863" lvl="1" indent="-169863">
              <a:lnSpc>
                <a:spcPct val="100000"/>
              </a:lnSpc>
              <a:spcAft>
                <a:spcPts val="600"/>
              </a:spcAft>
              <a:buSzPct val="90000"/>
              <a:buFont typeface="Arial" panose="020B0604020202020204" pitchFamily="34" charset="0"/>
              <a:buChar char="•"/>
            </a:pPr>
            <a:r>
              <a:rPr lang="en-US" sz="1600" b="1" dirty="0">
                <a:solidFill>
                  <a:srgbClr val="000000"/>
                </a:solidFill>
              </a:rPr>
              <a:t>Wireless Personal-Area Network (WPAN) </a:t>
            </a:r>
            <a:r>
              <a:rPr lang="en-US" sz="1600" dirty="0">
                <a:solidFill>
                  <a:srgbClr val="000000"/>
                </a:solidFill>
              </a:rPr>
              <a:t>– Low power and short-range (20-30ft or 6-9 meters). Based on IEEE 802.15 standard and 2.4 GHz frequency. Bluetooth and Zigbee are WPAN examples.</a:t>
            </a:r>
          </a:p>
          <a:p>
            <a:pPr marL="169863" lvl="1" indent="-169863">
              <a:lnSpc>
                <a:spcPct val="100000"/>
              </a:lnSpc>
              <a:spcAft>
                <a:spcPts val="600"/>
              </a:spcAft>
              <a:buSzPct val="90000"/>
              <a:buFont typeface="Arial" panose="020B0604020202020204" pitchFamily="34" charset="0"/>
              <a:buChar char="•"/>
            </a:pPr>
            <a:r>
              <a:rPr lang="en-US" sz="1600" b="1" dirty="0">
                <a:solidFill>
                  <a:srgbClr val="000000"/>
                </a:solidFill>
              </a:rPr>
              <a:t>Wireless LAN (WLAN) </a:t>
            </a:r>
            <a:r>
              <a:rPr lang="en-US" sz="1600" dirty="0">
                <a:solidFill>
                  <a:srgbClr val="000000"/>
                </a:solidFill>
              </a:rPr>
              <a:t>– Medium sized networks up to about 300 feet. Based on IEEE 802.11 standard and 2.4 or 5.0 GHz frequency.</a:t>
            </a:r>
          </a:p>
          <a:p>
            <a:pPr marL="169863" lvl="1" indent="-169863">
              <a:lnSpc>
                <a:spcPct val="100000"/>
              </a:lnSpc>
              <a:spcAft>
                <a:spcPts val="600"/>
              </a:spcAft>
              <a:buSzPct val="90000"/>
              <a:buFont typeface="Arial" panose="020B0604020202020204" pitchFamily="34" charset="0"/>
              <a:buChar char="•"/>
            </a:pPr>
            <a:r>
              <a:rPr lang="en-US" sz="1600" b="1" dirty="0">
                <a:solidFill>
                  <a:srgbClr val="000000"/>
                </a:solidFill>
              </a:rPr>
              <a:t>Wireless MAN (WMAN) </a:t>
            </a:r>
            <a:r>
              <a:rPr lang="en-US" sz="1600" dirty="0">
                <a:solidFill>
                  <a:srgbClr val="000000"/>
                </a:solidFill>
              </a:rPr>
              <a:t>– Large geographic area such as city or district. Uses specific licensed frequencies.</a:t>
            </a:r>
          </a:p>
          <a:p>
            <a:pPr marL="169863" lvl="1" indent="-169863">
              <a:lnSpc>
                <a:spcPct val="100000"/>
              </a:lnSpc>
              <a:spcAft>
                <a:spcPts val="600"/>
              </a:spcAft>
              <a:buSzPct val="90000"/>
              <a:buFont typeface="Arial" panose="020B0604020202020204" pitchFamily="34" charset="0"/>
              <a:buChar char="•"/>
            </a:pPr>
            <a:r>
              <a:rPr lang="en-US" sz="1600" b="1" dirty="0">
                <a:solidFill>
                  <a:srgbClr val="000000"/>
                </a:solidFill>
              </a:rPr>
              <a:t>Wireless WAN (WWAN)</a:t>
            </a:r>
            <a:r>
              <a:rPr lang="en-US" sz="1600" dirty="0">
                <a:solidFill>
                  <a:srgbClr val="000000"/>
                </a:solidFill>
              </a:rPr>
              <a:t> – Extensive geographic area for national or global communication. Uses specific licensed frequencies.</a:t>
            </a:r>
          </a:p>
          <a:p>
            <a:pPr marL="169863" lvl="1" indent="-169863">
              <a:lnSpc>
                <a:spcPct val="100000"/>
              </a:lnSpc>
              <a:spcAft>
                <a:spcPts val="600"/>
              </a:spcAft>
              <a:buSzPct val="90000"/>
              <a:buFont typeface="Arial" panose="020B0604020202020204" pitchFamily="34" charset="0"/>
              <a:buChar char="•"/>
            </a:pPr>
            <a:endParaRPr lang="en-US" sz="1600" b="1"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795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Introduction to Wireless</a:t>
            </a:r>
            <a:br>
              <a:rPr lang="en-US" dirty="0"/>
            </a:br>
            <a:r>
              <a:rPr lang="en-US" sz="2400" dirty="0"/>
              <a:t>Wireless Technologies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140028" cy="3073946"/>
          </a:xfrm>
        </p:spPr>
        <p:txBody>
          <a:bodyPr/>
          <a:lstStyle/>
          <a:p>
            <a:pPr marL="0" lvl="1" indent="0">
              <a:lnSpc>
                <a:spcPct val="100000"/>
              </a:lnSpc>
              <a:spcAft>
                <a:spcPts val="600"/>
              </a:spcAft>
              <a:buSzPct val="90000"/>
              <a:buNone/>
            </a:pPr>
            <a:r>
              <a:rPr lang="en-US" sz="1600" b="1" dirty="0">
                <a:solidFill>
                  <a:srgbClr val="000000"/>
                </a:solidFill>
              </a:rPr>
              <a:t>Bluetooth </a:t>
            </a:r>
            <a:r>
              <a:rPr lang="en-US" sz="1600" dirty="0">
                <a:solidFill>
                  <a:srgbClr val="000000"/>
                </a:solidFill>
              </a:rPr>
              <a:t>– IEEE WPAN standard used for device pairing at up to 300ft (100m) distance.</a:t>
            </a:r>
          </a:p>
          <a:p>
            <a:pPr marL="242888" lvl="2">
              <a:lnSpc>
                <a:spcPct val="100000"/>
              </a:lnSpc>
              <a:spcAft>
                <a:spcPts val="600"/>
              </a:spcAft>
              <a:buSzPct val="90000"/>
              <a:buFont typeface="Arial" panose="020B0604020202020204" pitchFamily="34" charset="0"/>
              <a:buChar char="•"/>
            </a:pPr>
            <a:r>
              <a:rPr lang="en-US" sz="1400" dirty="0">
                <a:solidFill>
                  <a:srgbClr val="000000"/>
                </a:solidFill>
              </a:rPr>
              <a:t>Bluetooth Low Energy (BLE) – Supports mesh topology to large scale network devices.</a:t>
            </a:r>
          </a:p>
          <a:p>
            <a:pPr marL="242888" lvl="2">
              <a:lnSpc>
                <a:spcPct val="100000"/>
              </a:lnSpc>
              <a:spcAft>
                <a:spcPts val="600"/>
              </a:spcAft>
              <a:buSzPct val="90000"/>
              <a:buFont typeface="Arial" panose="020B0604020202020204" pitchFamily="34" charset="0"/>
              <a:buChar char="•"/>
            </a:pPr>
            <a:r>
              <a:rPr lang="en-US" sz="1400" dirty="0">
                <a:solidFill>
                  <a:srgbClr val="000000"/>
                </a:solidFill>
              </a:rPr>
              <a:t>Bluetooth Basic Rate/Enhanced Rate (BR/EDR) – Supports point-to-point topologies and is optimized for audio streaming.</a:t>
            </a:r>
          </a:p>
          <a:p>
            <a:pPr marL="0" lvl="1" indent="0">
              <a:lnSpc>
                <a:spcPct val="100000"/>
              </a:lnSpc>
              <a:spcAft>
                <a:spcPts val="600"/>
              </a:spcAft>
              <a:buSzPct val="90000"/>
              <a:buNone/>
            </a:pPr>
            <a:r>
              <a:rPr lang="en-US" sz="1600" b="1" dirty="0">
                <a:solidFill>
                  <a:srgbClr val="000000"/>
                </a:solidFill>
              </a:rPr>
              <a:t>WiMAX (Worldwide Interoperability for Microwave Access) </a:t>
            </a:r>
            <a:r>
              <a:rPr lang="en-US" sz="1600" dirty="0">
                <a:solidFill>
                  <a:srgbClr val="000000"/>
                </a:solidFill>
              </a:rPr>
              <a:t>– Alternative broadband wired internet connections. IEEE 802.16 WLAN standard for up 30 miles (50 km).</a:t>
            </a:r>
            <a:endParaRPr lang="en-US" sz="1600" b="1"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6B53F599-DB97-4883-AB39-15615E1B9014}"/>
              </a:ext>
            </a:extLst>
          </p:cNvPr>
          <p:cNvPicPr>
            <a:picLocks noChangeAspect="1"/>
          </p:cNvPicPr>
          <p:nvPr/>
        </p:nvPicPr>
        <p:blipFill>
          <a:blip r:embed="rId3"/>
          <a:stretch>
            <a:fillRect/>
          </a:stretch>
        </p:blipFill>
        <p:spPr>
          <a:xfrm>
            <a:off x="5635171" y="948155"/>
            <a:ext cx="2679700" cy="1787518"/>
          </a:xfrm>
          <a:prstGeom prst="rect">
            <a:avLst/>
          </a:prstGeom>
        </p:spPr>
      </p:pic>
      <p:pic>
        <p:nvPicPr>
          <p:cNvPr id="2" name="Picture 1">
            <a:extLst>
              <a:ext uri="{FF2B5EF4-FFF2-40B4-BE49-F238E27FC236}">
                <a16:creationId xmlns:a16="http://schemas.microsoft.com/office/drawing/2014/main" id="{B2ADD9A5-2AC5-404F-BE81-2FC1CCD65CF5}"/>
              </a:ext>
            </a:extLst>
          </p:cNvPr>
          <p:cNvPicPr>
            <a:picLocks noChangeAspect="1"/>
          </p:cNvPicPr>
          <p:nvPr/>
        </p:nvPicPr>
        <p:blipFill>
          <a:blip r:embed="rId4"/>
          <a:stretch>
            <a:fillRect/>
          </a:stretch>
        </p:blipFill>
        <p:spPr>
          <a:xfrm>
            <a:off x="5898382" y="2951991"/>
            <a:ext cx="2153278" cy="1611792"/>
          </a:xfrm>
          <a:prstGeom prst="rect">
            <a:avLst/>
          </a:prstGeom>
        </p:spPr>
      </p:pic>
    </p:spTree>
    <p:extLst>
      <p:ext uri="{BB962C8B-B14F-4D97-AF65-F5344CB8AC3E}">
        <p14:creationId xmlns:p14="http://schemas.microsoft.com/office/powerpoint/2010/main" val="292206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Introduction to Wireless</a:t>
            </a:r>
            <a:br>
              <a:rPr lang="en-US" dirty="0"/>
            </a:br>
            <a:r>
              <a:rPr lang="en-US" sz="2400" dirty="0"/>
              <a:t>Wireless Technologies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230463" cy="3073946"/>
          </a:xfrm>
        </p:spPr>
        <p:txBody>
          <a:bodyPr/>
          <a:lstStyle/>
          <a:p>
            <a:pPr marL="0" lvl="1" indent="0">
              <a:lnSpc>
                <a:spcPct val="100000"/>
              </a:lnSpc>
              <a:spcAft>
                <a:spcPts val="600"/>
              </a:spcAft>
              <a:buSzPct val="90000"/>
              <a:buNone/>
            </a:pPr>
            <a:r>
              <a:rPr lang="en-US" sz="1600" b="1" dirty="0">
                <a:solidFill>
                  <a:srgbClr val="000000"/>
                </a:solidFill>
              </a:rPr>
              <a:t>Cellular Broadband </a:t>
            </a:r>
            <a:r>
              <a:rPr lang="en-US" sz="1600" dirty="0">
                <a:solidFill>
                  <a:srgbClr val="000000"/>
                </a:solidFill>
              </a:rPr>
              <a:t>– Carry both voice and data. Used by phones, automobiles, tablets, and laptops.</a:t>
            </a:r>
          </a:p>
          <a:p>
            <a:pPr marL="242888" lvl="2">
              <a:lnSpc>
                <a:spcPct val="100000"/>
              </a:lnSpc>
              <a:spcAft>
                <a:spcPts val="600"/>
              </a:spcAft>
              <a:buSzPct val="90000"/>
              <a:buFont typeface="Arial" panose="020B0604020202020204" pitchFamily="34" charset="0"/>
              <a:buChar char="•"/>
            </a:pPr>
            <a:r>
              <a:rPr lang="en-US" sz="1400" dirty="0">
                <a:solidFill>
                  <a:srgbClr val="000000"/>
                </a:solidFill>
              </a:rPr>
              <a:t>Global System of Mobile (GSM) – Internationally recognized</a:t>
            </a:r>
          </a:p>
          <a:p>
            <a:pPr marL="242888" lvl="2">
              <a:lnSpc>
                <a:spcPct val="100000"/>
              </a:lnSpc>
              <a:spcAft>
                <a:spcPts val="600"/>
              </a:spcAft>
              <a:buSzPct val="90000"/>
              <a:buFont typeface="Arial" panose="020B0604020202020204" pitchFamily="34" charset="0"/>
              <a:buChar char="•"/>
            </a:pPr>
            <a:r>
              <a:rPr lang="en-US" sz="1400" dirty="0">
                <a:solidFill>
                  <a:srgbClr val="000000"/>
                </a:solidFill>
              </a:rPr>
              <a:t>Code Division Multiple Access (CDMA) – Primarily used on the US.</a:t>
            </a:r>
          </a:p>
          <a:p>
            <a:pPr marL="0" lvl="1" indent="0">
              <a:lnSpc>
                <a:spcPct val="100000"/>
              </a:lnSpc>
              <a:spcAft>
                <a:spcPts val="600"/>
              </a:spcAft>
              <a:buSzPct val="90000"/>
              <a:buNone/>
            </a:pPr>
            <a:r>
              <a:rPr lang="en-US" sz="1600" b="1" dirty="0">
                <a:solidFill>
                  <a:srgbClr val="000000"/>
                </a:solidFill>
              </a:rPr>
              <a:t>Satellite Broadband </a:t>
            </a:r>
            <a:r>
              <a:rPr lang="en-US" sz="1600" dirty="0">
                <a:solidFill>
                  <a:srgbClr val="000000"/>
                </a:solidFill>
              </a:rPr>
              <a:t>– Uses directional satellite dish aligned with satellite in geostationary orbit. Needs clear line of site. Typically used in rural locations where cable and DSL are unavailable.</a:t>
            </a:r>
          </a:p>
          <a:p>
            <a:pPr marL="169863" lvl="1" indent="-169863">
              <a:lnSpc>
                <a:spcPct val="100000"/>
              </a:lnSpc>
              <a:spcAft>
                <a:spcPts val="600"/>
              </a:spcAft>
              <a:buSzPct val="90000"/>
              <a:buFont typeface="Arial" panose="020B0604020202020204" pitchFamily="34" charset="0"/>
              <a:buChar char="•"/>
            </a:pPr>
            <a:endParaRPr lang="en-US" sz="1600" b="1"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6" name="Picture 5">
            <a:extLst>
              <a:ext uri="{FF2B5EF4-FFF2-40B4-BE49-F238E27FC236}">
                <a16:creationId xmlns:a16="http://schemas.microsoft.com/office/drawing/2014/main" id="{42BEAC26-14B8-4E2B-8026-703C1CE4B475}"/>
              </a:ext>
            </a:extLst>
          </p:cNvPr>
          <p:cNvPicPr>
            <a:picLocks noChangeAspect="1"/>
          </p:cNvPicPr>
          <p:nvPr/>
        </p:nvPicPr>
        <p:blipFill>
          <a:blip r:embed="rId3"/>
          <a:stretch>
            <a:fillRect/>
          </a:stretch>
        </p:blipFill>
        <p:spPr>
          <a:xfrm>
            <a:off x="5824539" y="365918"/>
            <a:ext cx="1663157" cy="2500784"/>
          </a:xfrm>
          <a:prstGeom prst="rect">
            <a:avLst/>
          </a:prstGeom>
        </p:spPr>
      </p:pic>
      <p:pic>
        <p:nvPicPr>
          <p:cNvPr id="5" name="Picture 4">
            <a:extLst>
              <a:ext uri="{FF2B5EF4-FFF2-40B4-BE49-F238E27FC236}">
                <a16:creationId xmlns:a16="http://schemas.microsoft.com/office/drawing/2014/main" id="{563E78BE-4C5B-4338-8ABA-850FE58165A8}"/>
              </a:ext>
            </a:extLst>
          </p:cNvPr>
          <p:cNvPicPr>
            <a:picLocks noChangeAspect="1"/>
          </p:cNvPicPr>
          <p:nvPr/>
        </p:nvPicPr>
        <p:blipFill>
          <a:blip r:embed="rId4"/>
          <a:stretch>
            <a:fillRect/>
          </a:stretch>
        </p:blipFill>
        <p:spPr>
          <a:xfrm>
            <a:off x="5589317" y="3098544"/>
            <a:ext cx="2133600" cy="1417320"/>
          </a:xfrm>
          <a:prstGeom prst="rect">
            <a:avLst/>
          </a:prstGeom>
        </p:spPr>
      </p:pic>
    </p:spTree>
    <p:extLst>
      <p:ext uri="{BB962C8B-B14F-4D97-AF65-F5344CB8AC3E}">
        <p14:creationId xmlns:p14="http://schemas.microsoft.com/office/powerpoint/2010/main" val="74042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Introduction to Wireless</a:t>
            </a:r>
            <a:br>
              <a:rPr lang="en-US" dirty="0"/>
            </a:br>
            <a:r>
              <a:rPr lang="en-US" sz="2400" dirty="0"/>
              <a:t>802.11 Standards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40064" y="731837"/>
            <a:ext cx="7913516" cy="284163"/>
          </a:xfrm>
        </p:spPr>
        <p:txBody>
          <a:bodyPr/>
          <a:lstStyle/>
          <a:p>
            <a:pPr marL="0" lvl="1" indent="0">
              <a:lnSpc>
                <a:spcPct val="100000"/>
              </a:lnSpc>
              <a:spcAft>
                <a:spcPts val="600"/>
              </a:spcAft>
              <a:buSzPct val="90000"/>
              <a:buNone/>
            </a:pPr>
            <a:r>
              <a:rPr lang="en-US" sz="1600" dirty="0">
                <a:solidFill>
                  <a:srgbClr val="000000"/>
                </a:solidFill>
              </a:rPr>
              <a:t>802.11 WLAN standards define how radio frequencies are used for wireless links.</a:t>
            </a:r>
          </a:p>
        </p:txBody>
      </p:sp>
      <p:graphicFrame>
        <p:nvGraphicFramePr>
          <p:cNvPr id="7" name="Content Placeholder 6">
            <a:extLst>
              <a:ext uri="{FF2B5EF4-FFF2-40B4-BE49-F238E27FC236}">
                <a16:creationId xmlns:a16="http://schemas.microsoft.com/office/drawing/2014/main" id="{943EF9E4-E8EF-49D5-BCA2-E3BCF72CD015}"/>
              </a:ext>
            </a:extLst>
          </p:cNvPr>
          <p:cNvGraphicFramePr>
            <a:graphicFrameLocks/>
          </p:cNvGraphicFramePr>
          <p:nvPr>
            <p:extLst>
              <p:ext uri="{D42A27DB-BD31-4B8C-83A1-F6EECF244321}">
                <p14:modId xmlns:p14="http://schemas.microsoft.com/office/powerpoint/2010/main" val="1249493078"/>
              </p:ext>
            </p:extLst>
          </p:nvPr>
        </p:nvGraphicFramePr>
        <p:xfrm>
          <a:off x="440064" y="1097756"/>
          <a:ext cx="8237365" cy="3558545"/>
        </p:xfrm>
        <a:graphic>
          <a:graphicData uri="http://schemas.openxmlformats.org/drawingml/2006/table">
            <a:tbl>
              <a:tblPr firstRow="1" bandRow="1">
                <a:tableStyleId>{5C22544A-7EE6-4342-B048-85BDC9FD1C3A}</a:tableStyleId>
              </a:tblPr>
              <a:tblGrid>
                <a:gridCol w="1582945">
                  <a:extLst>
                    <a:ext uri="{9D8B030D-6E8A-4147-A177-3AD203B41FA5}">
                      <a16:colId xmlns:a16="http://schemas.microsoft.com/office/drawing/2014/main" val="3729139006"/>
                    </a:ext>
                  </a:extLst>
                </a:gridCol>
                <a:gridCol w="1901628">
                  <a:extLst>
                    <a:ext uri="{9D8B030D-6E8A-4147-A177-3AD203B41FA5}">
                      <a16:colId xmlns:a16="http://schemas.microsoft.com/office/drawing/2014/main" val="817269429"/>
                    </a:ext>
                  </a:extLst>
                </a:gridCol>
                <a:gridCol w="4752792">
                  <a:extLst>
                    <a:ext uri="{9D8B030D-6E8A-4147-A177-3AD203B41FA5}">
                      <a16:colId xmlns:a16="http://schemas.microsoft.com/office/drawing/2014/main" val="1988913492"/>
                    </a:ext>
                  </a:extLst>
                </a:gridCol>
              </a:tblGrid>
              <a:tr h="358145">
                <a:tc>
                  <a:txBody>
                    <a:bodyPr/>
                    <a:lstStyle/>
                    <a:p>
                      <a:r>
                        <a:rPr lang="en-US" sz="1200" dirty="0"/>
                        <a:t>IEEE Standard</a:t>
                      </a:r>
                    </a:p>
                  </a:txBody>
                  <a:tcPr/>
                </a:tc>
                <a:tc>
                  <a:txBody>
                    <a:bodyPr/>
                    <a:lstStyle/>
                    <a:p>
                      <a:r>
                        <a:rPr lang="en-US" sz="1200" dirty="0"/>
                        <a:t>Radio Frequency</a:t>
                      </a:r>
                    </a:p>
                  </a:txBody>
                  <a:tcPr/>
                </a:tc>
                <a:tc>
                  <a:txBody>
                    <a:bodyPr/>
                    <a:lstStyle/>
                    <a:p>
                      <a:r>
                        <a:rPr lang="en-US" sz="1200" dirty="0"/>
                        <a:t>Description</a:t>
                      </a:r>
                    </a:p>
                  </a:txBody>
                  <a:tcPr/>
                </a:tc>
                <a:extLst>
                  <a:ext uri="{0D108BD9-81ED-4DB2-BD59-A6C34878D82A}">
                    <a16:rowId xmlns:a16="http://schemas.microsoft.com/office/drawing/2014/main" val="2583676789"/>
                  </a:ext>
                </a:extLst>
              </a:tr>
              <a:tr h="238057">
                <a:tc>
                  <a:txBody>
                    <a:bodyPr/>
                    <a:lstStyle/>
                    <a:p>
                      <a:r>
                        <a:rPr lang="en-US" sz="1200" dirty="0">
                          <a:solidFill>
                            <a:srgbClr val="000000"/>
                          </a:solidFill>
                        </a:rPr>
                        <a:t>802.11</a:t>
                      </a:r>
                    </a:p>
                  </a:txBody>
                  <a:tcPr/>
                </a:tc>
                <a:tc>
                  <a:txBody>
                    <a:bodyPr/>
                    <a:lstStyle/>
                    <a:p>
                      <a:r>
                        <a:rPr lang="en-US" sz="1200" dirty="0">
                          <a:solidFill>
                            <a:srgbClr val="000000"/>
                          </a:solidFill>
                        </a:rPr>
                        <a:t>2.4 GHz</a:t>
                      </a:r>
                    </a:p>
                  </a:txBody>
                  <a:tcPr/>
                </a:tc>
                <a:tc>
                  <a:txBody>
                    <a:bodyPr/>
                    <a:lstStyle/>
                    <a:p>
                      <a:r>
                        <a:rPr lang="en-US" sz="1200" dirty="0">
                          <a:solidFill>
                            <a:srgbClr val="000000"/>
                          </a:solidFill>
                        </a:rPr>
                        <a:t>Data rates up to 2 Mb/s</a:t>
                      </a:r>
                    </a:p>
                  </a:txBody>
                  <a:tcPr/>
                </a:tc>
                <a:extLst>
                  <a:ext uri="{0D108BD9-81ED-4DB2-BD59-A6C34878D82A}">
                    <a16:rowId xmlns:a16="http://schemas.microsoft.com/office/drawing/2014/main" val="3849654457"/>
                  </a:ext>
                </a:extLst>
              </a:tr>
              <a:tr h="404697">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802.11a</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5 GHz</a:t>
                      </a:r>
                    </a:p>
                  </a:txBody>
                  <a:tcPr/>
                </a:tc>
                <a:tc>
                  <a:txBody>
                    <a:bodyPr/>
                    <a:lstStyle/>
                    <a:p>
                      <a:r>
                        <a:rPr lang="en-US" sz="1200" dirty="0">
                          <a:solidFill>
                            <a:srgbClr val="000000"/>
                          </a:solidFill>
                        </a:rPr>
                        <a:t>Data rates up to 54 Mb/s</a:t>
                      </a:r>
                    </a:p>
                    <a:p>
                      <a:r>
                        <a:rPr lang="en-US" sz="1200" dirty="0">
                          <a:solidFill>
                            <a:srgbClr val="000000"/>
                          </a:solidFill>
                        </a:rPr>
                        <a:t>Not interoperable with 802.11b or 802.11g</a:t>
                      </a:r>
                    </a:p>
                  </a:txBody>
                  <a:tcPr/>
                </a:tc>
                <a:extLst>
                  <a:ext uri="{0D108BD9-81ED-4DB2-BD59-A6C34878D82A}">
                    <a16:rowId xmlns:a16="http://schemas.microsoft.com/office/drawing/2014/main" val="235735172"/>
                  </a:ext>
                </a:extLst>
              </a:tr>
              <a:tr h="571337">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802.11b</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2.4 GHz</a:t>
                      </a:r>
                    </a:p>
                  </a:txBody>
                  <a:tcPr/>
                </a:tc>
                <a:tc>
                  <a:txBody>
                    <a:bodyPr/>
                    <a:lstStyle/>
                    <a:p>
                      <a:r>
                        <a:rPr lang="en-US" sz="1200" dirty="0">
                          <a:solidFill>
                            <a:srgbClr val="000000"/>
                          </a:solidFill>
                        </a:rPr>
                        <a:t>Data rates up to 11 Mb/s</a:t>
                      </a:r>
                    </a:p>
                    <a:p>
                      <a:r>
                        <a:rPr lang="en-US" sz="1200" dirty="0">
                          <a:solidFill>
                            <a:srgbClr val="000000"/>
                          </a:solidFill>
                        </a:rPr>
                        <a:t>Longer range than 802.11a and better able to penetrate building structures</a:t>
                      </a:r>
                    </a:p>
                  </a:txBody>
                  <a:tcPr/>
                </a:tc>
                <a:extLst>
                  <a:ext uri="{0D108BD9-81ED-4DB2-BD59-A6C34878D82A}">
                    <a16:rowId xmlns:a16="http://schemas.microsoft.com/office/drawing/2014/main" val="1458107787"/>
                  </a:ext>
                </a:extLst>
              </a:tr>
              <a:tr h="404697">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802.11g</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2.4 GHz</a:t>
                      </a:r>
                    </a:p>
                  </a:txBody>
                  <a:tcPr/>
                </a:tc>
                <a:tc>
                  <a:txBody>
                    <a:bodyPr/>
                    <a:lstStyle/>
                    <a:p>
                      <a:r>
                        <a:rPr lang="en-US" sz="1200" dirty="0">
                          <a:solidFill>
                            <a:srgbClr val="000000"/>
                          </a:solidFill>
                        </a:rPr>
                        <a:t>Data rates up to 54 Mb/s</a:t>
                      </a:r>
                    </a:p>
                    <a:p>
                      <a:r>
                        <a:rPr lang="en-US" sz="1200" dirty="0">
                          <a:solidFill>
                            <a:srgbClr val="000000"/>
                          </a:solidFill>
                        </a:rPr>
                        <a:t>Backward compatible with 802.11b</a:t>
                      </a:r>
                    </a:p>
                  </a:txBody>
                  <a:tcPr/>
                </a:tc>
                <a:extLst>
                  <a:ext uri="{0D108BD9-81ED-4DB2-BD59-A6C34878D82A}">
                    <a16:rowId xmlns:a16="http://schemas.microsoft.com/office/drawing/2014/main" val="2495454272"/>
                  </a:ext>
                </a:extLst>
              </a:tr>
              <a:tr h="404697">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802.11n</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2.4 and 5 GHz</a:t>
                      </a:r>
                    </a:p>
                  </a:txBody>
                  <a:tcPr/>
                </a:tc>
                <a:tc>
                  <a:txBody>
                    <a:bodyPr/>
                    <a:lstStyle/>
                    <a:p>
                      <a:r>
                        <a:rPr lang="en-US" sz="1200" dirty="0">
                          <a:solidFill>
                            <a:srgbClr val="000000"/>
                          </a:solidFill>
                        </a:rPr>
                        <a:t>Data rates 150 – 600 Mb/s</a:t>
                      </a:r>
                    </a:p>
                    <a:p>
                      <a:r>
                        <a:rPr lang="en-US" sz="1200" dirty="0">
                          <a:solidFill>
                            <a:srgbClr val="000000"/>
                          </a:solidFill>
                        </a:rPr>
                        <a:t>Require multiple antennas with MIMO technology</a:t>
                      </a:r>
                    </a:p>
                  </a:txBody>
                  <a:tcPr/>
                </a:tc>
                <a:extLst>
                  <a:ext uri="{0D108BD9-81ED-4DB2-BD59-A6C34878D82A}">
                    <a16:rowId xmlns:a16="http://schemas.microsoft.com/office/drawing/2014/main" val="256317317"/>
                  </a:ext>
                </a:extLst>
              </a:tr>
              <a:tr h="404697">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802.11ac</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5 GHz</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Data rates 450 Mb/s – 1.3 Gb/s</a:t>
                      </a:r>
                    </a:p>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Supports up to eight antennas</a:t>
                      </a:r>
                    </a:p>
                  </a:txBody>
                  <a:tcPr/>
                </a:tc>
                <a:extLst>
                  <a:ext uri="{0D108BD9-81ED-4DB2-BD59-A6C34878D82A}">
                    <a16:rowId xmlns:a16="http://schemas.microsoft.com/office/drawing/2014/main" val="705643232"/>
                  </a:ext>
                </a:extLst>
              </a:tr>
              <a:tr h="404697">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802.11ax</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2.4 and 5 GHz</a:t>
                      </a:r>
                    </a:p>
                  </a:txBody>
                  <a:tcPr/>
                </a:tc>
                <a:tc>
                  <a:txBody>
                    <a:bodyPr/>
                    <a:lstStyle/>
                    <a:p>
                      <a:r>
                        <a:rPr lang="en-US" sz="1200" dirty="0">
                          <a:solidFill>
                            <a:srgbClr val="000000"/>
                          </a:solidFill>
                        </a:rPr>
                        <a:t>High-Efficiency Wireless (HEW)</a:t>
                      </a:r>
                    </a:p>
                    <a:p>
                      <a:r>
                        <a:rPr lang="en-US" sz="1200" dirty="0">
                          <a:solidFill>
                            <a:srgbClr val="000000"/>
                          </a:solidFill>
                        </a:rPr>
                        <a:t>Capable of using 1 GHz and 7 GHz frequencies</a:t>
                      </a:r>
                    </a:p>
                  </a:txBody>
                  <a:tcPr/>
                </a:tc>
                <a:extLst>
                  <a:ext uri="{0D108BD9-81ED-4DB2-BD59-A6C34878D82A}">
                    <a16:rowId xmlns:a16="http://schemas.microsoft.com/office/drawing/2014/main" val="798378294"/>
                  </a:ext>
                </a:extLst>
              </a:tr>
            </a:tbl>
          </a:graphicData>
        </a:graphic>
      </p:graphicFrame>
    </p:spTree>
    <p:extLst>
      <p:ext uri="{BB962C8B-B14F-4D97-AF65-F5344CB8AC3E}">
        <p14:creationId xmlns:p14="http://schemas.microsoft.com/office/powerpoint/2010/main" val="370039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6 Planning Guide</a:t>
            </a:r>
          </a:p>
        </p:txBody>
      </p:sp>
      <p:sp>
        <p:nvSpPr>
          <p:cNvPr id="4099" name="Rectangle 34"/>
          <p:cNvSpPr>
            <a:spLocks noGrp="1" noChangeArrowheads="1"/>
          </p:cNvSpPr>
          <p:nvPr>
            <p:ph idx="1"/>
          </p:nvPr>
        </p:nvSpPr>
        <p:spPr>
          <a:xfrm>
            <a:off x="145357" y="808180"/>
            <a:ext cx="8461315" cy="3818904"/>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r>
              <a:rPr lang="en-CA" dirty="0"/>
              <a:t>Information to help you become familiar with the module</a:t>
            </a:r>
          </a:p>
          <a:p>
            <a:pPr lvl="1"/>
            <a:r>
              <a:rPr lang="en-CA" dirty="0"/>
              <a:t>Teaching aids</a:t>
            </a:r>
          </a:p>
          <a:p>
            <a:pPr>
              <a:buFont typeface="Arial" panose="020B0604020202020204" pitchFamily="34" charset="0"/>
              <a:buChar char="•"/>
            </a:pPr>
            <a:r>
              <a:rPr lang="en-CA" dirty="0"/>
              <a:t>Instructor Class Presentation</a:t>
            </a:r>
          </a:p>
          <a:p>
            <a:pPr lvl="1"/>
            <a:r>
              <a:rPr lang="en-CA" dirty="0"/>
              <a:t>Optional slides that you can use in the classroom</a:t>
            </a:r>
          </a:p>
          <a:p>
            <a:pPr lvl="1"/>
            <a:r>
              <a:rPr lang="en-CA" dirty="0"/>
              <a:t>Begins on slide # 12</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Introduction to Wireless</a:t>
            </a:r>
            <a:br>
              <a:rPr lang="en-US" dirty="0"/>
            </a:br>
            <a:r>
              <a:rPr lang="en-US" sz="2400" dirty="0"/>
              <a:t>Radio Frequencies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1239059"/>
          </a:xfrm>
        </p:spPr>
        <p:txBody>
          <a:bodyPr/>
          <a:lstStyle/>
          <a:p>
            <a:pPr marL="0" lvl="1" indent="0">
              <a:lnSpc>
                <a:spcPct val="100000"/>
              </a:lnSpc>
              <a:spcAft>
                <a:spcPts val="600"/>
              </a:spcAft>
              <a:buSzPct val="90000"/>
              <a:buNone/>
            </a:pPr>
            <a:r>
              <a:rPr lang="en-US" sz="1600" dirty="0">
                <a:solidFill>
                  <a:srgbClr val="000000"/>
                </a:solidFill>
              </a:rPr>
              <a:t>All wireless devices operate in the range of the electromagnetic spectrum. WLAN networks operate in the 2.4 and 5 GHz frequency bands.</a:t>
            </a:r>
          </a:p>
          <a:p>
            <a:pPr lvl="1">
              <a:lnSpc>
                <a:spcPct val="85000"/>
              </a:lnSpc>
              <a:spcBef>
                <a:spcPct val="30000"/>
              </a:spcBef>
              <a:spcAft>
                <a:spcPts val="300"/>
              </a:spcAft>
              <a:buSzPct val="90000"/>
            </a:pPr>
            <a:r>
              <a:rPr lang="en-US" sz="1600" dirty="0">
                <a:solidFill>
                  <a:srgbClr val="000000"/>
                </a:solidFill>
              </a:rPr>
              <a:t>2.4 GHz (UHF) – 802.11b/g/n/ax</a:t>
            </a:r>
          </a:p>
          <a:p>
            <a:pPr lvl="1">
              <a:lnSpc>
                <a:spcPct val="85000"/>
              </a:lnSpc>
              <a:spcBef>
                <a:spcPct val="30000"/>
              </a:spcBef>
              <a:spcAft>
                <a:spcPts val="300"/>
              </a:spcAft>
              <a:buSzPct val="90000"/>
            </a:pPr>
            <a:r>
              <a:rPr lang="en-US" sz="1600" dirty="0">
                <a:solidFill>
                  <a:srgbClr val="000000"/>
                </a:solidFill>
              </a:rPr>
              <a:t>5 GHz (SHF) – 802.11a/n/ac/ax</a:t>
            </a:r>
          </a:p>
        </p:txBody>
      </p:sp>
      <p:pic>
        <p:nvPicPr>
          <p:cNvPr id="2" name="Picture 1">
            <a:extLst>
              <a:ext uri="{FF2B5EF4-FFF2-40B4-BE49-F238E27FC236}">
                <a16:creationId xmlns:a16="http://schemas.microsoft.com/office/drawing/2014/main" id="{09CC3460-9779-49AD-8799-DC8EB8867E9D}"/>
              </a:ext>
            </a:extLst>
          </p:cNvPr>
          <p:cNvPicPr>
            <a:picLocks noChangeAspect="1"/>
          </p:cNvPicPr>
          <p:nvPr/>
        </p:nvPicPr>
        <p:blipFill>
          <a:blip r:embed="rId3"/>
          <a:stretch>
            <a:fillRect/>
          </a:stretch>
        </p:blipFill>
        <p:spPr>
          <a:xfrm>
            <a:off x="1316335" y="2297678"/>
            <a:ext cx="5848141" cy="2448385"/>
          </a:xfrm>
          <a:prstGeom prst="rect">
            <a:avLst/>
          </a:prstGeom>
        </p:spPr>
      </p:pic>
    </p:spTree>
    <p:extLst>
      <p:ext uri="{BB962C8B-B14F-4D97-AF65-F5344CB8AC3E}">
        <p14:creationId xmlns:p14="http://schemas.microsoft.com/office/powerpoint/2010/main" val="216185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Introduction to Wireless</a:t>
            </a:r>
            <a:br>
              <a:rPr lang="en-US" dirty="0"/>
            </a:br>
            <a:r>
              <a:rPr lang="en-US" sz="2400" dirty="0"/>
              <a:t>Wireless Standards Organizations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2946114"/>
          </a:xfrm>
        </p:spPr>
        <p:txBody>
          <a:bodyPr/>
          <a:lstStyle/>
          <a:p>
            <a:pPr marL="0" lvl="1" indent="0">
              <a:lnSpc>
                <a:spcPct val="100000"/>
              </a:lnSpc>
              <a:spcAft>
                <a:spcPts val="600"/>
              </a:spcAft>
              <a:buSzPct val="90000"/>
              <a:buNone/>
            </a:pPr>
            <a:r>
              <a:rPr lang="en-US" sz="1600" dirty="0">
                <a:solidFill>
                  <a:srgbClr val="000000"/>
                </a:solidFill>
              </a:rPr>
              <a:t>Standards ensure interoperability between devices that are made by different manufacturers. Internationally, the three organizations influencing WLAN standards: </a:t>
            </a:r>
          </a:p>
          <a:p>
            <a:pPr lvl="1">
              <a:lnSpc>
                <a:spcPct val="85000"/>
              </a:lnSpc>
              <a:spcBef>
                <a:spcPct val="30000"/>
              </a:spcBef>
              <a:spcAft>
                <a:spcPts val="300"/>
              </a:spcAft>
              <a:buSzPct val="90000"/>
            </a:pPr>
            <a:r>
              <a:rPr lang="en-US" sz="1600" b="1" dirty="0">
                <a:solidFill>
                  <a:srgbClr val="000000"/>
                </a:solidFill>
              </a:rPr>
              <a:t>International Telecommunication Union (ITU) </a:t>
            </a:r>
            <a:r>
              <a:rPr lang="en-US" sz="1600" dirty="0">
                <a:solidFill>
                  <a:srgbClr val="000000"/>
                </a:solidFill>
              </a:rPr>
              <a:t>– Regulates the allocation of radio spectrum and satellite orbits.</a:t>
            </a:r>
          </a:p>
          <a:p>
            <a:pPr lvl="1">
              <a:lnSpc>
                <a:spcPct val="85000"/>
              </a:lnSpc>
              <a:spcBef>
                <a:spcPct val="30000"/>
              </a:spcBef>
              <a:spcAft>
                <a:spcPts val="300"/>
              </a:spcAft>
              <a:buSzPct val="90000"/>
            </a:pPr>
            <a:r>
              <a:rPr lang="en-US" sz="1600" b="1" dirty="0">
                <a:solidFill>
                  <a:srgbClr val="000000"/>
                </a:solidFill>
              </a:rPr>
              <a:t>Institute of Electrical and Electronics Engineers (IEEE) </a:t>
            </a:r>
            <a:r>
              <a:rPr lang="en-US" sz="1600" dirty="0">
                <a:solidFill>
                  <a:srgbClr val="000000"/>
                </a:solidFill>
              </a:rPr>
              <a:t>– Specifies how a radio frequency is modulated to carry information. Maintains the standards for local and metropolitan area networks (MAN) with the IEEE 802 LAN/MAN family of standards. </a:t>
            </a:r>
          </a:p>
          <a:p>
            <a:pPr lvl="1">
              <a:lnSpc>
                <a:spcPct val="85000"/>
              </a:lnSpc>
              <a:spcBef>
                <a:spcPct val="30000"/>
              </a:spcBef>
              <a:spcAft>
                <a:spcPts val="300"/>
              </a:spcAft>
              <a:buSzPct val="90000"/>
            </a:pPr>
            <a:r>
              <a:rPr lang="en-US" sz="1600" b="1" dirty="0">
                <a:solidFill>
                  <a:srgbClr val="000000"/>
                </a:solidFill>
              </a:rPr>
              <a:t>Wi-Fi Alliance </a:t>
            </a:r>
            <a:r>
              <a:rPr lang="en-US" sz="1600" dirty="0">
                <a:solidFill>
                  <a:srgbClr val="000000"/>
                </a:solidFill>
              </a:rPr>
              <a:t>– Promotes  the growth and acceptance of WLANs. It is an association of vendors whose objective is to improve the interoperability of products that are based on the 802.11 standard</a:t>
            </a:r>
          </a:p>
        </p:txBody>
      </p:sp>
    </p:spTree>
    <p:extLst>
      <p:ext uri="{BB962C8B-B14F-4D97-AF65-F5344CB8AC3E}">
        <p14:creationId xmlns:p14="http://schemas.microsoft.com/office/powerpoint/2010/main" val="352381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12.2 WLAN Components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Components</a:t>
            </a:r>
            <a:br>
              <a:rPr lang="en-US" dirty="0"/>
            </a:br>
            <a:r>
              <a:rPr lang="en-US" sz="2400" dirty="0"/>
              <a:t>Video – WLAN Components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3073400"/>
          </a:xfrm>
        </p:spPr>
        <p:txBody>
          <a:bodyPr/>
          <a:lstStyle/>
          <a:p>
            <a:pPr marL="0" indent="0" algn="l" defTabSz="684213" fontAlgn="base">
              <a:spcBef>
                <a:spcPts val="0"/>
              </a:spcBef>
              <a:buClr>
                <a:schemeClr val="tx2"/>
              </a:buClr>
              <a:buSzPct val="90000"/>
            </a:pPr>
            <a:r>
              <a:rPr lang="en-US" sz="1800" dirty="0">
                <a:solidFill>
                  <a:srgbClr val="000000"/>
                </a:solidFill>
              </a:rPr>
              <a:t>This video will cover the following: </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Antennas</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Wireless Router</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Internet Port</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Wireless Access Point</a:t>
            </a:r>
          </a:p>
          <a:p>
            <a:pPr marL="358835" lvl="1" indent="-285750">
              <a:spcBef>
                <a:spcPts val="0"/>
              </a:spcBef>
              <a:spcAft>
                <a:spcPts val="0"/>
              </a:spcAft>
              <a:buSzPct val="90000"/>
              <a:buFont typeface="Arial" panose="020B0604020202020204" pitchFamily="34" charset="0"/>
              <a:buChar char="•"/>
            </a:pPr>
            <a:r>
              <a:rPr lang="en-US" sz="1800" dirty="0">
                <a:solidFill>
                  <a:srgbClr val="000000"/>
                </a:solidFill>
              </a:rPr>
              <a:t>Autonomous and controller-based access points</a:t>
            </a:r>
          </a:p>
          <a:p>
            <a:pPr marL="342900" indent="-342900" algn="l">
              <a:buFont typeface="Arial" panose="020B0604020202020204" pitchFamily="34" charset="0"/>
              <a:buChar char="•"/>
            </a:pPr>
            <a:endParaRPr lang="en-US" sz="1600"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56950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Components</a:t>
            </a:r>
            <a:br>
              <a:rPr lang="en-US" dirty="0"/>
            </a:br>
            <a:r>
              <a:rPr lang="en-US" sz="2400" dirty="0"/>
              <a:t>Wireless NICs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4140200" cy="307340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To communicate wirelessly, laptops, tablets, smart phones, and even the latest automobiles include integrated wireless NICs that incorporate a radio transmitter/receiver.</a:t>
            </a:r>
          </a:p>
          <a:p>
            <a:pPr marL="0" indent="0" algn="l" defTabSz="684213" fontAlgn="base">
              <a:spcBef>
                <a:spcPts val="600"/>
              </a:spcBef>
              <a:spcAft>
                <a:spcPts val="600"/>
              </a:spcAft>
              <a:buClr>
                <a:schemeClr val="tx2"/>
              </a:buClr>
              <a:buSzPct val="90000"/>
            </a:pPr>
            <a:r>
              <a:rPr lang="en-US" sz="1600" dirty="0">
                <a:solidFill>
                  <a:srgbClr val="000000"/>
                </a:solidFill>
              </a:rPr>
              <a:t>If a device does not have an integrated wireless NIC, then a USB wireless adapter can be used.</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DD2501A0-D7A6-4CBC-8591-0D7178F2CBF6}"/>
              </a:ext>
            </a:extLst>
          </p:cNvPr>
          <p:cNvPicPr>
            <a:picLocks noChangeAspect="1"/>
          </p:cNvPicPr>
          <p:nvPr/>
        </p:nvPicPr>
        <p:blipFill>
          <a:blip r:embed="rId3"/>
          <a:stretch>
            <a:fillRect/>
          </a:stretch>
        </p:blipFill>
        <p:spPr>
          <a:xfrm>
            <a:off x="5200650" y="1035050"/>
            <a:ext cx="3511550" cy="2376149"/>
          </a:xfrm>
          <a:prstGeom prst="rect">
            <a:avLst/>
          </a:prstGeom>
        </p:spPr>
      </p:pic>
    </p:spTree>
    <p:extLst>
      <p:ext uri="{BB962C8B-B14F-4D97-AF65-F5344CB8AC3E}">
        <p14:creationId xmlns:p14="http://schemas.microsoft.com/office/powerpoint/2010/main" val="37031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Components</a:t>
            </a:r>
            <a:br>
              <a:rPr lang="en-US" dirty="0"/>
            </a:br>
            <a:r>
              <a:rPr lang="en-US" sz="2400" dirty="0"/>
              <a:t>Wireless Home Router</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4140200" cy="307340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A home user typically interconnects wireless devices using a small, wireless router.</a:t>
            </a:r>
          </a:p>
          <a:p>
            <a:pPr marL="0" indent="0" algn="l" defTabSz="684213" fontAlgn="base">
              <a:spcBef>
                <a:spcPts val="600"/>
              </a:spcBef>
              <a:spcAft>
                <a:spcPts val="600"/>
              </a:spcAft>
              <a:buClr>
                <a:schemeClr val="tx2"/>
              </a:buClr>
              <a:buSzPct val="90000"/>
            </a:pPr>
            <a:r>
              <a:rPr lang="en-US" sz="1600" dirty="0">
                <a:solidFill>
                  <a:srgbClr val="000000"/>
                </a:solidFill>
              </a:rPr>
              <a:t>Wireless routers serve as the following:</a:t>
            </a:r>
          </a:p>
          <a:p>
            <a:pPr marL="73085" lvl="1" indent="0">
              <a:spcAft>
                <a:spcPts val="600"/>
              </a:spcAft>
              <a:buSzPct val="90000"/>
            </a:pPr>
            <a:r>
              <a:rPr lang="en-US" b="1" dirty="0">
                <a:solidFill>
                  <a:srgbClr val="000000"/>
                </a:solidFill>
              </a:rPr>
              <a:t>Access point </a:t>
            </a:r>
            <a:r>
              <a:rPr lang="en-US" dirty="0">
                <a:solidFill>
                  <a:srgbClr val="000000"/>
                </a:solidFill>
              </a:rPr>
              <a:t>– To provide wires access</a:t>
            </a:r>
          </a:p>
          <a:p>
            <a:pPr marL="73085" lvl="1" indent="0">
              <a:spcAft>
                <a:spcPts val="600"/>
              </a:spcAft>
              <a:buSzPct val="90000"/>
            </a:pPr>
            <a:r>
              <a:rPr lang="en-US" b="1" dirty="0">
                <a:solidFill>
                  <a:srgbClr val="000000"/>
                </a:solidFill>
              </a:rPr>
              <a:t>Switch </a:t>
            </a:r>
            <a:r>
              <a:rPr lang="en-US" dirty="0">
                <a:solidFill>
                  <a:srgbClr val="000000"/>
                </a:solidFill>
              </a:rPr>
              <a:t>– To interconnect wired devices</a:t>
            </a:r>
          </a:p>
          <a:p>
            <a:pPr marL="73085" lvl="1" indent="0">
              <a:spcAft>
                <a:spcPts val="600"/>
              </a:spcAft>
              <a:buSzPct val="90000"/>
            </a:pPr>
            <a:r>
              <a:rPr lang="en-US" b="1" dirty="0">
                <a:solidFill>
                  <a:srgbClr val="000000"/>
                </a:solidFill>
              </a:rPr>
              <a:t>Router  </a:t>
            </a:r>
            <a:r>
              <a:rPr lang="en-US" dirty="0">
                <a:solidFill>
                  <a:srgbClr val="000000"/>
                </a:solidFill>
              </a:rPr>
              <a:t>- To provide a default gateway to other networks and the Internet</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35A8C0D2-BFDB-4636-B2AA-80305C85BC0A}"/>
              </a:ext>
            </a:extLst>
          </p:cNvPr>
          <p:cNvPicPr>
            <a:picLocks noChangeAspect="1"/>
          </p:cNvPicPr>
          <p:nvPr/>
        </p:nvPicPr>
        <p:blipFill>
          <a:blip r:embed="rId3"/>
          <a:stretch>
            <a:fillRect/>
          </a:stretch>
        </p:blipFill>
        <p:spPr>
          <a:xfrm flipH="1">
            <a:off x="5454085" y="1624012"/>
            <a:ext cx="2891403" cy="1895475"/>
          </a:xfrm>
          <a:prstGeom prst="rect">
            <a:avLst/>
          </a:prstGeom>
        </p:spPr>
      </p:pic>
    </p:spTree>
    <p:extLst>
      <p:ext uri="{BB962C8B-B14F-4D97-AF65-F5344CB8AC3E}">
        <p14:creationId xmlns:p14="http://schemas.microsoft.com/office/powerpoint/2010/main" val="63081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Components</a:t>
            </a:r>
            <a:br>
              <a:rPr lang="en-US" dirty="0"/>
            </a:br>
            <a:r>
              <a:rPr lang="en-US" sz="2400" dirty="0"/>
              <a:t>Wireless Access Point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4140200" cy="307340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Wireless clients use their wireless NIC to discover nearby access points (APs).</a:t>
            </a:r>
          </a:p>
          <a:p>
            <a:pPr marL="0" indent="0" algn="l" defTabSz="684213" fontAlgn="base">
              <a:spcBef>
                <a:spcPts val="600"/>
              </a:spcBef>
              <a:spcAft>
                <a:spcPts val="600"/>
              </a:spcAft>
              <a:buClr>
                <a:schemeClr val="tx2"/>
              </a:buClr>
              <a:buSzPct val="90000"/>
            </a:pPr>
            <a:r>
              <a:rPr lang="en-US" sz="1600" dirty="0">
                <a:solidFill>
                  <a:srgbClr val="000000"/>
                </a:solidFill>
              </a:rPr>
              <a:t>Clients then attempt to associate and authenticate with an AP.</a:t>
            </a:r>
          </a:p>
          <a:p>
            <a:pPr marL="0" indent="0" algn="l" defTabSz="684213" fontAlgn="base">
              <a:spcBef>
                <a:spcPts val="600"/>
              </a:spcBef>
              <a:spcAft>
                <a:spcPts val="600"/>
              </a:spcAft>
              <a:buClr>
                <a:schemeClr val="tx2"/>
              </a:buClr>
              <a:buSzPct val="90000"/>
            </a:pPr>
            <a:r>
              <a:rPr lang="en-US" sz="1600" dirty="0">
                <a:solidFill>
                  <a:srgbClr val="000000"/>
                </a:solidFill>
              </a:rPr>
              <a:t>After being authenticated, wireless users have access to network resources.</a:t>
            </a: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729FB420-8A3E-4E9B-88B2-6BEE25FE1B95}"/>
              </a:ext>
            </a:extLst>
          </p:cNvPr>
          <p:cNvPicPr>
            <a:picLocks noChangeAspect="1"/>
          </p:cNvPicPr>
          <p:nvPr/>
        </p:nvPicPr>
        <p:blipFill>
          <a:blip r:embed="rId3"/>
          <a:stretch>
            <a:fillRect/>
          </a:stretch>
        </p:blipFill>
        <p:spPr>
          <a:xfrm>
            <a:off x="5331919" y="1035050"/>
            <a:ext cx="3259954" cy="2286000"/>
          </a:xfrm>
          <a:prstGeom prst="rect">
            <a:avLst/>
          </a:prstGeom>
        </p:spPr>
      </p:pic>
      <p:sp>
        <p:nvSpPr>
          <p:cNvPr id="7" name="Rectangle 6">
            <a:extLst>
              <a:ext uri="{FF2B5EF4-FFF2-40B4-BE49-F238E27FC236}">
                <a16:creationId xmlns:a16="http://schemas.microsoft.com/office/drawing/2014/main" id="{6894DCB4-3AD6-48A0-AF26-0058899C8C3E}"/>
              </a:ext>
            </a:extLst>
          </p:cNvPr>
          <p:cNvSpPr/>
          <p:nvPr/>
        </p:nvSpPr>
        <p:spPr>
          <a:xfrm>
            <a:off x="5766811" y="3321050"/>
            <a:ext cx="2578677" cy="307777"/>
          </a:xfrm>
          <a:prstGeom prst="rect">
            <a:avLst/>
          </a:prstGeom>
        </p:spPr>
        <p:txBody>
          <a:bodyPr wrap="square">
            <a:spAutoFit/>
          </a:bodyPr>
          <a:lstStyle/>
          <a:p>
            <a:r>
              <a:rPr lang="en-US" sz="1400" dirty="0">
                <a:solidFill>
                  <a:srgbClr val="000000"/>
                </a:solidFill>
                <a:latin typeface="CiscoSans"/>
              </a:rPr>
              <a:t>Cisco Meraki Go access points</a:t>
            </a:r>
            <a:endParaRPr lang="en-US" sz="1400" dirty="0">
              <a:solidFill>
                <a:srgbClr val="000000"/>
              </a:solidFill>
            </a:endParaRPr>
          </a:p>
        </p:txBody>
      </p:sp>
    </p:spTree>
    <p:extLst>
      <p:ext uri="{BB962C8B-B14F-4D97-AF65-F5344CB8AC3E}">
        <p14:creationId xmlns:p14="http://schemas.microsoft.com/office/powerpoint/2010/main" val="402316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Components</a:t>
            </a:r>
            <a:br>
              <a:rPr lang="en-US" dirty="0"/>
            </a:br>
            <a:r>
              <a:rPr lang="en-US" sz="2400" dirty="0"/>
              <a:t>AP Categories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72336" y="771735"/>
            <a:ext cx="4264024" cy="3866617"/>
          </a:xfrm>
        </p:spPr>
        <p:txBody>
          <a:bodyPr/>
          <a:lstStyle/>
          <a:p>
            <a:pPr marL="0" indent="0" algn="l"/>
            <a:r>
              <a:rPr lang="en-US" sz="1600" dirty="0">
                <a:solidFill>
                  <a:srgbClr val="000000"/>
                </a:solidFill>
              </a:rPr>
              <a:t>APs can be categorized as either autonomous APs or controller-based APs. </a:t>
            </a:r>
          </a:p>
          <a:p>
            <a:pPr marL="415985" lvl="1" indent="-342900">
              <a:buFont typeface="Arial" panose="020B0604020202020204" pitchFamily="34" charset="0"/>
              <a:buChar char="•"/>
            </a:pPr>
            <a:r>
              <a:rPr lang="en-US" sz="1600" b="1" dirty="0">
                <a:solidFill>
                  <a:srgbClr val="000000"/>
                </a:solidFill>
              </a:rPr>
              <a:t>Autonomous APs </a:t>
            </a:r>
            <a:r>
              <a:rPr lang="en-US" sz="1600" dirty="0">
                <a:solidFill>
                  <a:srgbClr val="000000"/>
                </a:solidFill>
              </a:rPr>
              <a:t>– Standalone devices configured through a command line interface or GUI. Each autonomous AP acts independently of the others and is configured and managed manually by an administrator.</a:t>
            </a:r>
          </a:p>
          <a:p>
            <a:pPr marL="415985" lvl="1" indent="-342900">
              <a:buFont typeface="Arial" panose="020B0604020202020204" pitchFamily="34" charset="0"/>
              <a:buChar char="•"/>
            </a:pPr>
            <a:r>
              <a:rPr lang="en-US" sz="1600" b="1" dirty="0">
                <a:solidFill>
                  <a:srgbClr val="000000"/>
                </a:solidFill>
              </a:rPr>
              <a:t>Controller-based APs </a:t>
            </a:r>
            <a:r>
              <a:rPr lang="en-US" sz="1600" dirty="0">
                <a:solidFill>
                  <a:srgbClr val="000000"/>
                </a:solidFill>
              </a:rPr>
              <a:t>– Also known as lightweight APs (LAPs). Use Lightweight Access Point Protocol (LWAPP) to communicate with a LWAN controller (WLC). Each LAP is automatically configured and managed by the WLC.</a:t>
            </a:r>
          </a:p>
          <a:p>
            <a:pPr marL="0" indent="0" algn="l"/>
            <a:endParaRPr lang="en-US" sz="1600"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id="{0E774174-7E9B-4BEF-ADFE-30B8BDEB171C}"/>
              </a:ext>
            </a:extLst>
          </p:cNvPr>
          <p:cNvPicPr>
            <a:picLocks noChangeAspect="1"/>
          </p:cNvPicPr>
          <p:nvPr/>
        </p:nvPicPr>
        <p:blipFill>
          <a:blip r:embed="rId3"/>
          <a:stretch>
            <a:fillRect/>
          </a:stretch>
        </p:blipFill>
        <p:spPr>
          <a:xfrm>
            <a:off x="5440255" y="731837"/>
            <a:ext cx="2435439" cy="1893890"/>
          </a:xfrm>
          <a:prstGeom prst="rect">
            <a:avLst/>
          </a:prstGeom>
          <a:ln>
            <a:solidFill>
              <a:srgbClr val="000000"/>
            </a:solidFill>
          </a:ln>
        </p:spPr>
      </p:pic>
      <p:pic>
        <p:nvPicPr>
          <p:cNvPr id="2" name="Picture 1">
            <a:extLst>
              <a:ext uri="{FF2B5EF4-FFF2-40B4-BE49-F238E27FC236}">
                <a16:creationId xmlns:a16="http://schemas.microsoft.com/office/drawing/2014/main" id="{49A5A1C4-9C15-459C-9605-9788B3C5712B}"/>
              </a:ext>
            </a:extLst>
          </p:cNvPr>
          <p:cNvPicPr>
            <a:picLocks noChangeAspect="1"/>
          </p:cNvPicPr>
          <p:nvPr/>
        </p:nvPicPr>
        <p:blipFill>
          <a:blip r:embed="rId4"/>
          <a:stretch>
            <a:fillRect/>
          </a:stretch>
        </p:blipFill>
        <p:spPr>
          <a:xfrm>
            <a:off x="5324475" y="2876815"/>
            <a:ext cx="2667000" cy="1761537"/>
          </a:xfrm>
          <a:prstGeom prst="rect">
            <a:avLst/>
          </a:prstGeom>
          <a:ln>
            <a:solidFill>
              <a:srgbClr val="000000"/>
            </a:solidFill>
          </a:ln>
        </p:spPr>
      </p:pic>
    </p:spTree>
    <p:extLst>
      <p:ext uri="{BB962C8B-B14F-4D97-AF65-F5344CB8AC3E}">
        <p14:creationId xmlns:p14="http://schemas.microsoft.com/office/powerpoint/2010/main" val="410665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Components</a:t>
            </a:r>
            <a:br>
              <a:rPr lang="en-US" dirty="0"/>
            </a:br>
            <a:r>
              <a:rPr lang="en-US" sz="2400" dirty="0"/>
              <a:t>Wireless Antennas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220133" y="943507"/>
            <a:ext cx="4475693" cy="3866617"/>
          </a:xfrm>
        </p:spPr>
        <p:txBody>
          <a:bodyPr/>
          <a:lstStyle/>
          <a:p>
            <a:pPr marL="0" indent="0" algn="l"/>
            <a:r>
              <a:rPr lang="en-US" sz="1800" dirty="0">
                <a:solidFill>
                  <a:srgbClr val="000000"/>
                </a:solidFill>
              </a:rPr>
              <a:t>Types of external antennas:</a:t>
            </a:r>
          </a:p>
          <a:p>
            <a:pPr marL="415985" lvl="1" indent="-342900">
              <a:buFont typeface="Arial" panose="020B0604020202020204" pitchFamily="34" charset="0"/>
              <a:buChar char="•"/>
            </a:pPr>
            <a:r>
              <a:rPr lang="en-US" sz="1600" b="1" dirty="0">
                <a:solidFill>
                  <a:srgbClr val="000000"/>
                </a:solidFill>
              </a:rPr>
              <a:t>Omnidirectional </a:t>
            </a:r>
            <a:r>
              <a:rPr lang="en-US" sz="1600" dirty="0">
                <a:solidFill>
                  <a:srgbClr val="000000"/>
                </a:solidFill>
              </a:rPr>
              <a:t>– Provide 360-degree coverage. Ideal in houses and office areas.</a:t>
            </a:r>
          </a:p>
          <a:p>
            <a:pPr marL="415985" lvl="1" indent="-342900">
              <a:buFont typeface="Arial" panose="020B0604020202020204" pitchFamily="34" charset="0"/>
              <a:buChar char="•"/>
            </a:pPr>
            <a:r>
              <a:rPr lang="en-US" sz="1600" b="1" dirty="0">
                <a:solidFill>
                  <a:srgbClr val="000000"/>
                </a:solidFill>
              </a:rPr>
              <a:t>Directional </a:t>
            </a:r>
            <a:r>
              <a:rPr lang="en-US" sz="1600" dirty="0">
                <a:solidFill>
                  <a:srgbClr val="000000"/>
                </a:solidFill>
              </a:rPr>
              <a:t>– Focus the radio signal in a specific direction. Examples are the Yagi and parabolic dish.</a:t>
            </a:r>
          </a:p>
          <a:p>
            <a:pPr marL="415985" lvl="1" indent="-342900">
              <a:buFont typeface="Arial" panose="020B0604020202020204" pitchFamily="34" charset="0"/>
              <a:buChar char="•"/>
            </a:pPr>
            <a:r>
              <a:rPr lang="en-US" sz="1600" b="1" dirty="0">
                <a:solidFill>
                  <a:srgbClr val="000000"/>
                </a:solidFill>
              </a:rPr>
              <a:t>Multiple Input Multiple Output (MIMO)</a:t>
            </a:r>
            <a:r>
              <a:rPr lang="en-US" sz="1600" dirty="0">
                <a:solidFill>
                  <a:srgbClr val="000000"/>
                </a:solidFill>
              </a:rPr>
              <a:t> – Uses multiple antennas (Up to eight) to increase bandwidth.</a:t>
            </a:r>
          </a:p>
          <a:p>
            <a:pPr marL="0" indent="0" algn="l"/>
            <a:endParaRPr lang="en-US" sz="1600" dirty="0">
              <a:solidFill>
                <a:srgbClr val="000000"/>
              </a:solidFill>
            </a:endParaRP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4A89DA13-F944-4C7B-A3BB-782DF48E1B50}"/>
              </a:ext>
            </a:extLst>
          </p:cNvPr>
          <p:cNvPicPr>
            <a:picLocks noChangeAspect="1"/>
          </p:cNvPicPr>
          <p:nvPr/>
        </p:nvPicPr>
        <p:blipFill>
          <a:blip r:embed="rId3"/>
          <a:stretch>
            <a:fillRect/>
          </a:stretch>
        </p:blipFill>
        <p:spPr>
          <a:xfrm>
            <a:off x="5456112" y="731837"/>
            <a:ext cx="839258" cy="1258888"/>
          </a:xfrm>
          <a:prstGeom prst="rect">
            <a:avLst/>
          </a:prstGeom>
        </p:spPr>
      </p:pic>
      <p:pic>
        <p:nvPicPr>
          <p:cNvPr id="8" name="Picture 7">
            <a:extLst>
              <a:ext uri="{FF2B5EF4-FFF2-40B4-BE49-F238E27FC236}">
                <a16:creationId xmlns:a16="http://schemas.microsoft.com/office/drawing/2014/main" id="{D7D40741-58CE-4793-8B60-9D0E0BCA0793}"/>
              </a:ext>
            </a:extLst>
          </p:cNvPr>
          <p:cNvPicPr>
            <a:picLocks noChangeAspect="1"/>
          </p:cNvPicPr>
          <p:nvPr/>
        </p:nvPicPr>
        <p:blipFill>
          <a:blip r:embed="rId4"/>
          <a:stretch>
            <a:fillRect/>
          </a:stretch>
        </p:blipFill>
        <p:spPr>
          <a:xfrm>
            <a:off x="7055657" y="2105157"/>
            <a:ext cx="1656541" cy="933185"/>
          </a:xfrm>
          <a:prstGeom prst="rect">
            <a:avLst/>
          </a:prstGeom>
        </p:spPr>
      </p:pic>
      <p:pic>
        <p:nvPicPr>
          <p:cNvPr id="9" name="Picture 8">
            <a:extLst>
              <a:ext uri="{FF2B5EF4-FFF2-40B4-BE49-F238E27FC236}">
                <a16:creationId xmlns:a16="http://schemas.microsoft.com/office/drawing/2014/main" id="{63BEDC29-4FDC-4633-974E-A9296C1D71D9}"/>
              </a:ext>
            </a:extLst>
          </p:cNvPr>
          <p:cNvPicPr>
            <a:picLocks noChangeAspect="1"/>
          </p:cNvPicPr>
          <p:nvPr/>
        </p:nvPicPr>
        <p:blipFill>
          <a:blip r:embed="rId5"/>
          <a:stretch>
            <a:fillRect/>
          </a:stretch>
        </p:blipFill>
        <p:spPr>
          <a:xfrm flipH="1">
            <a:off x="5133974" y="3287713"/>
            <a:ext cx="1685925" cy="1123950"/>
          </a:xfrm>
          <a:prstGeom prst="rect">
            <a:avLst/>
          </a:prstGeom>
        </p:spPr>
      </p:pic>
    </p:spTree>
    <p:extLst>
      <p:ext uri="{BB962C8B-B14F-4D97-AF65-F5344CB8AC3E}">
        <p14:creationId xmlns:p14="http://schemas.microsoft.com/office/powerpoint/2010/main" val="240605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12.3 WLAN Operation</a:t>
            </a:r>
          </a:p>
        </p:txBody>
      </p:sp>
    </p:spTree>
    <p:custDataLst>
      <p:tags r:id="rId1"/>
    </p:custDataLst>
    <p:extLst>
      <p:ext uri="{BB962C8B-B14F-4D97-AF65-F5344CB8AC3E}">
        <p14:creationId xmlns:p14="http://schemas.microsoft.com/office/powerpoint/2010/main" val="47339101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r>
              <a:rPr lang="en-US" dirty="0"/>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Operation</a:t>
            </a:r>
            <a:br>
              <a:rPr lang="en-US" dirty="0"/>
            </a:br>
            <a:r>
              <a:rPr lang="en-US" sz="2400" dirty="0"/>
              <a:t>Video – WLAN Operation</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731837"/>
            <a:ext cx="8280400" cy="3073400"/>
          </a:xfrm>
        </p:spPr>
        <p:txBody>
          <a:bodyPr/>
          <a:lstStyle/>
          <a:p>
            <a:pPr marL="0" indent="0" algn="l" defTabSz="684213" fontAlgn="base">
              <a:spcBef>
                <a:spcPts val="600"/>
              </a:spcBef>
              <a:spcAft>
                <a:spcPts val="600"/>
              </a:spcAft>
              <a:buClr>
                <a:schemeClr val="tx2"/>
              </a:buClr>
              <a:buSzPct val="90000"/>
            </a:pPr>
            <a:r>
              <a:rPr lang="en-US" sz="1800" dirty="0">
                <a:solidFill>
                  <a:srgbClr val="000000"/>
                </a:solidFill>
              </a:rPr>
              <a:t>This video will cover the following: </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Infrastructure Mode</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Ad hoc Mode</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Tethering</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Basic Service Set (BSS)</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Extended Service Set (ESS)</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802.11 Frame Structure</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Carrier Sense Multiple Access Collision Avoidance (CSMA/CA)</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Wireless Client AP Association</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Passive and Active Delivery Mode</a:t>
            </a:r>
          </a:p>
          <a:p>
            <a:pPr marL="342900" indent="-342900" algn="l">
              <a:buFont typeface="Arial" panose="020B0604020202020204" pitchFamily="34" charset="0"/>
              <a:buChar char="•"/>
            </a:pPr>
            <a:endParaRPr lang="en-US" sz="1600"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56796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Operation</a:t>
            </a:r>
            <a:br>
              <a:rPr lang="en-US" dirty="0"/>
            </a:br>
            <a:r>
              <a:rPr lang="en-US" sz="2400" dirty="0"/>
              <a:t>802.11 Wireless Topology Modes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3911600" cy="3073400"/>
          </a:xfrm>
        </p:spPr>
        <p:txBody>
          <a:bodyPr/>
          <a:lstStyle/>
          <a:p>
            <a:pPr marL="73085" lvl="1" indent="0">
              <a:buNone/>
            </a:pPr>
            <a:r>
              <a:rPr lang="en-US" sz="1600" b="1" dirty="0">
                <a:solidFill>
                  <a:srgbClr val="000000"/>
                </a:solidFill>
              </a:rPr>
              <a:t>Ad hoc mode - </a:t>
            </a:r>
            <a:r>
              <a:rPr lang="en-US" sz="1600" dirty="0">
                <a:solidFill>
                  <a:srgbClr val="000000"/>
                </a:solidFill>
              </a:rPr>
              <a:t>Used to connect clients in peer-to-peer manner without an AP.</a:t>
            </a:r>
          </a:p>
          <a:p>
            <a:pPr marL="73085" lvl="1" indent="0">
              <a:buNone/>
            </a:pPr>
            <a:endParaRPr lang="en-US" sz="1600" dirty="0">
              <a:solidFill>
                <a:srgbClr val="000000"/>
              </a:solidFill>
            </a:endParaRPr>
          </a:p>
          <a:p>
            <a:pPr marL="73085" lvl="1" indent="0">
              <a:buNone/>
            </a:pPr>
            <a:r>
              <a:rPr lang="en-US" sz="1600" b="1" dirty="0">
                <a:solidFill>
                  <a:srgbClr val="000000"/>
                </a:solidFill>
              </a:rPr>
              <a:t>Infrastructure mode - </a:t>
            </a:r>
            <a:r>
              <a:rPr lang="en-US" sz="1600" dirty="0">
                <a:solidFill>
                  <a:srgbClr val="000000"/>
                </a:solidFill>
              </a:rPr>
              <a:t>Used to connect clients to the network using an AP.</a:t>
            </a:r>
          </a:p>
          <a:p>
            <a:pPr marL="73085" lvl="1" indent="0">
              <a:buNone/>
            </a:pPr>
            <a:endParaRPr lang="en-US" sz="1600" dirty="0">
              <a:solidFill>
                <a:srgbClr val="000000"/>
              </a:solidFill>
            </a:endParaRPr>
          </a:p>
          <a:p>
            <a:pPr marL="73085" lvl="1" indent="0">
              <a:buNone/>
            </a:pPr>
            <a:r>
              <a:rPr lang="en-US" sz="1600" b="1" dirty="0">
                <a:solidFill>
                  <a:srgbClr val="000000"/>
                </a:solidFill>
              </a:rPr>
              <a:t>Tethering - </a:t>
            </a:r>
            <a:r>
              <a:rPr lang="en-US" sz="1600" dirty="0">
                <a:solidFill>
                  <a:srgbClr val="000000"/>
                </a:solidFill>
              </a:rPr>
              <a:t>Variation of the ad hoc topology is when a smart phone or tablet with cellular data access is enabled to create a personal hotspot.</a:t>
            </a: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id="{E9A94BD8-E440-4B1C-81A0-9FC976B296BE}"/>
              </a:ext>
            </a:extLst>
          </p:cNvPr>
          <p:cNvPicPr>
            <a:picLocks noChangeAspect="1"/>
          </p:cNvPicPr>
          <p:nvPr/>
        </p:nvPicPr>
        <p:blipFill>
          <a:blip r:embed="rId3"/>
          <a:stretch>
            <a:fillRect/>
          </a:stretch>
        </p:blipFill>
        <p:spPr>
          <a:xfrm>
            <a:off x="5338761" y="871964"/>
            <a:ext cx="1809751" cy="401629"/>
          </a:xfrm>
          <a:prstGeom prst="rect">
            <a:avLst/>
          </a:prstGeom>
        </p:spPr>
      </p:pic>
      <p:pic>
        <p:nvPicPr>
          <p:cNvPr id="5" name="Picture 4">
            <a:extLst>
              <a:ext uri="{FF2B5EF4-FFF2-40B4-BE49-F238E27FC236}">
                <a16:creationId xmlns:a16="http://schemas.microsoft.com/office/drawing/2014/main" id="{83CA18F1-28EA-4171-8BAF-7BC7ED4193E0}"/>
              </a:ext>
            </a:extLst>
          </p:cNvPr>
          <p:cNvPicPr>
            <a:picLocks noChangeAspect="1"/>
          </p:cNvPicPr>
          <p:nvPr/>
        </p:nvPicPr>
        <p:blipFill>
          <a:blip r:embed="rId4"/>
          <a:stretch>
            <a:fillRect/>
          </a:stretch>
        </p:blipFill>
        <p:spPr>
          <a:xfrm>
            <a:off x="5200650" y="1659173"/>
            <a:ext cx="1997076" cy="1486835"/>
          </a:xfrm>
          <a:prstGeom prst="rect">
            <a:avLst/>
          </a:prstGeom>
        </p:spPr>
      </p:pic>
      <p:pic>
        <p:nvPicPr>
          <p:cNvPr id="7" name="Picture 6">
            <a:extLst>
              <a:ext uri="{FF2B5EF4-FFF2-40B4-BE49-F238E27FC236}">
                <a16:creationId xmlns:a16="http://schemas.microsoft.com/office/drawing/2014/main" id="{6E53D82F-07E3-4941-9CD1-FDF6E674759F}"/>
              </a:ext>
            </a:extLst>
          </p:cNvPr>
          <p:cNvPicPr>
            <a:picLocks noChangeAspect="1"/>
          </p:cNvPicPr>
          <p:nvPr/>
        </p:nvPicPr>
        <p:blipFill>
          <a:blip r:embed="rId5"/>
          <a:stretch>
            <a:fillRect/>
          </a:stretch>
        </p:blipFill>
        <p:spPr>
          <a:xfrm>
            <a:off x="5200650" y="3275757"/>
            <a:ext cx="2176462" cy="1091029"/>
          </a:xfrm>
          <a:prstGeom prst="rect">
            <a:avLst/>
          </a:prstGeom>
        </p:spPr>
      </p:pic>
    </p:spTree>
    <p:extLst>
      <p:ext uri="{BB962C8B-B14F-4D97-AF65-F5344CB8AC3E}">
        <p14:creationId xmlns:p14="http://schemas.microsoft.com/office/powerpoint/2010/main" val="395699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Operation</a:t>
            </a:r>
            <a:br>
              <a:rPr lang="en-US" dirty="0"/>
            </a:br>
            <a:r>
              <a:rPr lang="en-US" sz="2400" dirty="0"/>
              <a:t>BSS and ESS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3911600" cy="3073400"/>
          </a:xfrm>
        </p:spPr>
        <p:txBody>
          <a:bodyPr/>
          <a:lstStyle/>
          <a:p>
            <a:pPr marL="73085" lvl="1" indent="0">
              <a:buNone/>
            </a:pPr>
            <a:r>
              <a:rPr lang="en-US" sz="1800" dirty="0">
                <a:solidFill>
                  <a:srgbClr val="000000"/>
                </a:solidFill>
              </a:rPr>
              <a:t>Infrastructure mode defines two topology blocks:</a:t>
            </a:r>
          </a:p>
          <a:p>
            <a:pPr marL="73085" lvl="1" indent="0">
              <a:buNone/>
            </a:pPr>
            <a:r>
              <a:rPr lang="en-US" sz="1600" b="1" dirty="0">
                <a:solidFill>
                  <a:srgbClr val="000000"/>
                </a:solidFill>
              </a:rPr>
              <a:t>Basic Service Set (BSS)</a:t>
            </a:r>
          </a:p>
          <a:p>
            <a:pPr lvl="2">
              <a:lnSpc>
                <a:spcPct val="100000"/>
              </a:lnSpc>
              <a:spcBef>
                <a:spcPts val="300"/>
              </a:spcBef>
              <a:spcAft>
                <a:spcPts val="100"/>
              </a:spcAft>
            </a:pPr>
            <a:r>
              <a:rPr lang="en-US" sz="1400" dirty="0">
                <a:solidFill>
                  <a:srgbClr val="000000"/>
                </a:solidFill>
              </a:rPr>
              <a:t>Uses single AP to interconnect all associated wireless clients.</a:t>
            </a:r>
          </a:p>
          <a:p>
            <a:pPr lvl="2">
              <a:lnSpc>
                <a:spcPct val="100000"/>
              </a:lnSpc>
              <a:spcBef>
                <a:spcPts val="300"/>
              </a:spcBef>
              <a:spcAft>
                <a:spcPts val="100"/>
              </a:spcAft>
            </a:pPr>
            <a:r>
              <a:rPr lang="en-US" sz="1400" dirty="0">
                <a:solidFill>
                  <a:srgbClr val="000000"/>
                </a:solidFill>
              </a:rPr>
              <a:t>Clients in different BSSs cannot communicate.</a:t>
            </a:r>
          </a:p>
          <a:p>
            <a:pPr marL="73085" lvl="1" indent="0">
              <a:buNone/>
            </a:pPr>
            <a:r>
              <a:rPr lang="en-US" sz="1600" b="1" dirty="0">
                <a:solidFill>
                  <a:srgbClr val="000000"/>
                </a:solidFill>
              </a:rPr>
              <a:t>Extended Service Set (ESS)</a:t>
            </a:r>
          </a:p>
          <a:p>
            <a:pPr lvl="2">
              <a:lnSpc>
                <a:spcPct val="100000"/>
              </a:lnSpc>
              <a:spcBef>
                <a:spcPts val="300"/>
              </a:spcBef>
              <a:spcAft>
                <a:spcPts val="100"/>
              </a:spcAft>
            </a:pPr>
            <a:r>
              <a:rPr lang="en-US" sz="1400" dirty="0">
                <a:solidFill>
                  <a:srgbClr val="000000"/>
                </a:solidFill>
              </a:rPr>
              <a:t>A union of two or more BSSs interconnected by a wired distribution system.</a:t>
            </a:r>
          </a:p>
          <a:p>
            <a:pPr lvl="2">
              <a:lnSpc>
                <a:spcPct val="100000"/>
              </a:lnSpc>
              <a:spcBef>
                <a:spcPts val="300"/>
              </a:spcBef>
              <a:spcAft>
                <a:spcPts val="100"/>
              </a:spcAft>
            </a:pPr>
            <a:r>
              <a:rPr lang="en-US" sz="1400" dirty="0">
                <a:solidFill>
                  <a:srgbClr val="000000"/>
                </a:solidFill>
              </a:rPr>
              <a:t>Clients in each BSS can communication through the ESS.</a:t>
            </a: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BE3D8EED-B731-4917-9AD8-E3E1AEBCF6E5}"/>
              </a:ext>
            </a:extLst>
          </p:cNvPr>
          <p:cNvPicPr>
            <a:picLocks noChangeAspect="1"/>
          </p:cNvPicPr>
          <p:nvPr/>
        </p:nvPicPr>
        <p:blipFill>
          <a:blip r:embed="rId3"/>
          <a:stretch>
            <a:fillRect/>
          </a:stretch>
        </p:blipFill>
        <p:spPr>
          <a:xfrm>
            <a:off x="4572000" y="533400"/>
            <a:ext cx="3705225" cy="1895475"/>
          </a:xfrm>
          <a:prstGeom prst="rect">
            <a:avLst/>
          </a:prstGeom>
        </p:spPr>
      </p:pic>
      <p:pic>
        <p:nvPicPr>
          <p:cNvPr id="8" name="Picture 7">
            <a:extLst>
              <a:ext uri="{FF2B5EF4-FFF2-40B4-BE49-F238E27FC236}">
                <a16:creationId xmlns:a16="http://schemas.microsoft.com/office/drawing/2014/main" id="{5DD726AF-EC63-4AA6-A72D-6E4FBAE584EF}"/>
              </a:ext>
            </a:extLst>
          </p:cNvPr>
          <p:cNvPicPr>
            <a:picLocks noChangeAspect="1"/>
          </p:cNvPicPr>
          <p:nvPr/>
        </p:nvPicPr>
        <p:blipFill>
          <a:blip r:embed="rId4"/>
          <a:stretch>
            <a:fillRect/>
          </a:stretch>
        </p:blipFill>
        <p:spPr>
          <a:xfrm>
            <a:off x="4668838" y="2580217"/>
            <a:ext cx="3676650" cy="2038350"/>
          </a:xfrm>
          <a:prstGeom prst="rect">
            <a:avLst/>
          </a:prstGeom>
        </p:spPr>
      </p:pic>
    </p:spTree>
    <p:extLst>
      <p:ext uri="{BB962C8B-B14F-4D97-AF65-F5344CB8AC3E}">
        <p14:creationId xmlns:p14="http://schemas.microsoft.com/office/powerpoint/2010/main" val="103755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Operation</a:t>
            </a:r>
            <a:br>
              <a:rPr lang="en-US" dirty="0"/>
            </a:br>
            <a:r>
              <a:rPr lang="en-US" sz="2400" dirty="0"/>
              <a:t>802.11 Frame Structure</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7913688" cy="656159"/>
          </a:xfrm>
        </p:spPr>
        <p:txBody>
          <a:bodyPr/>
          <a:lstStyle/>
          <a:p>
            <a:pPr marL="73085" lvl="1" indent="0">
              <a:buNone/>
            </a:pPr>
            <a:r>
              <a:rPr lang="en-US" sz="1800" dirty="0">
                <a:solidFill>
                  <a:srgbClr val="000000"/>
                </a:solidFill>
              </a:rPr>
              <a:t>The 802.11 frame format is similar to the Ethernet frame format, except that it contains more fields.</a:t>
            </a: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id="{6E77E2DF-CEC7-4D3D-A43A-E3E43BFE0723}"/>
              </a:ext>
            </a:extLst>
          </p:cNvPr>
          <p:cNvPicPr>
            <a:picLocks noChangeAspect="1"/>
          </p:cNvPicPr>
          <p:nvPr/>
        </p:nvPicPr>
        <p:blipFill>
          <a:blip r:embed="rId3"/>
          <a:stretch>
            <a:fillRect/>
          </a:stretch>
        </p:blipFill>
        <p:spPr>
          <a:xfrm>
            <a:off x="1800225" y="1691209"/>
            <a:ext cx="5543550" cy="2862539"/>
          </a:xfrm>
          <a:prstGeom prst="rect">
            <a:avLst/>
          </a:prstGeom>
        </p:spPr>
      </p:pic>
    </p:spTree>
    <p:extLst>
      <p:ext uri="{BB962C8B-B14F-4D97-AF65-F5344CB8AC3E}">
        <p14:creationId xmlns:p14="http://schemas.microsoft.com/office/powerpoint/2010/main" val="42826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Operation</a:t>
            </a:r>
            <a:br>
              <a:rPr lang="en-US" dirty="0"/>
            </a:br>
            <a:r>
              <a:rPr lang="en-US" sz="2400" dirty="0"/>
              <a:t>CSMA/CA</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731837"/>
            <a:ext cx="7913688" cy="3849687"/>
          </a:xfrm>
        </p:spPr>
        <p:txBody>
          <a:bodyPr/>
          <a:lstStyle/>
          <a:p>
            <a:pPr marL="73085" lvl="1" indent="0">
              <a:buNone/>
            </a:pPr>
            <a:r>
              <a:rPr lang="en-US" sz="1600" dirty="0">
                <a:solidFill>
                  <a:srgbClr val="000000"/>
                </a:solidFill>
              </a:rPr>
              <a:t>WLANs are half-duplex and a client cannot “hear” while it is sending, making it impossible to detect a collision. </a:t>
            </a:r>
          </a:p>
          <a:p>
            <a:pPr marL="73085" lvl="1" indent="0">
              <a:buNone/>
            </a:pPr>
            <a:r>
              <a:rPr lang="en-US" sz="1600" dirty="0">
                <a:solidFill>
                  <a:srgbClr val="000000"/>
                </a:solidFill>
              </a:rPr>
              <a:t>WLANs use carrier sense multiple access with collision avoidance (CSMA/CA) to determine how and when to send data. A wireless client does the following:</a:t>
            </a:r>
          </a:p>
          <a:p>
            <a:pPr marL="415985" lvl="1" indent="-342900">
              <a:buFont typeface="+mj-lt"/>
              <a:buAutoNum type="arabicPeriod"/>
            </a:pPr>
            <a:r>
              <a:rPr lang="en-US" sz="1600" dirty="0">
                <a:solidFill>
                  <a:srgbClr val="000000"/>
                </a:solidFill>
              </a:rPr>
              <a:t>Listens to the channel to see if it is idle, i.e. no other traffic currently on the channel.</a:t>
            </a:r>
          </a:p>
          <a:p>
            <a:pPr marL="415985" lvl="1" indent="-342900">
              <a:buFont typeface="+mj-lt"/>
              <a:buAutoNum type="arabicPeriod"/>
            </a:pPr>
            <a:r>
              <a:rPr lang="en-US" sz="1600" dirty="0">
                <a:solidFill>
                  <a:srgbClr val="000000"/>
                </a:solidFill>
              </a:rPr>
              <a:t>Sends a ready to send (RTS) message the AP to request dedicated access to the network.</a:t>
            </a:r>
          </a:p>
          <a:p>
            <a:pPr marL="415985" lvl="1" indent="-342900">
              <a:buFont typeface="+mj-lt"/>
              <a:buAutoNum type="arabicPeriod"/>
            </a:pPr>
            <a:r>
              <a:rPr lang="en-US" sz="1600" dirty="0">
                <a:solidFill>
                  <a:srgbClr val="000000"/>
                </a:solidFill>
              </a:rPr>
              <a:t>Receives a clear to send (CTS) message from the AP granting access to send.</a:t>
            </a:r>
          </a:p>
          <a:p>
            <a:pPr marL="415985" lvl="1" indent="-342900">
              <a:buFont typeface="+mj-lt"/>
              <a:buAutoNum type="arabicPeriod"/>
            </a:pPr>
            <a:r>
              <a:rPr lang="en-US" sz="1600" dirty="0">
                <a:solidFill>
                  <a:srgbClr val="000000"/>
                </a:solidFill>
              </a:rPr>
              <a:t>Waits a random amount of time before restarting the process if no CTS message received.</a:t>
            </a:r>
          </a:p>
          <a:p>
            <a:pPr marL="415985" lvl="1" indent="-342900">
              <a:buFont typeface="+mj-lt"/>
              <a:buAutoNum type="arabicPeriod"/>
            </a:pPr>
            <a:r>
              <a:rPr lang="en-US" sz="1600" dirty="0">
                <a:solidFill>
                  <a:srgbClr val="000000"/>
                </a:solidFill>
              </a:rPr>
              <a:t>Transmits the data.</a:t>
            </a:r>
          </a:p>
          <a:p>
            <a:pPr marL="415985" lvl="1" indent="-342900">
              <a:buFont typeface="+mj-lt"/>
              <a:buAutoNum type="arabicPeriod"/>
            </a:pPr>
            <a:r>
              <a:rPr lang="en-US" sz="1600" dirty="0">
                <a:solidFill>
                  <a:srgbClr val="000000"/>
                </a:solidFill>
              </a:rPr>
              <a:t>Acknowledges all transmissions. If a wireless client does not receive an acknowledgment, it assumes a collision occurred and restarts the process</a:t>
            </a:r>
          </a:p>
          <a:p>
            <a:pPr marL="73085" lvl="1" indent="0">
              <a:buNone/>
            </a:pPr>
            <a:endParaRPr lang="en-US" sz="1600" dirty="0">
              <a:solidFill>
                <a:srgbClr val="000000"/>
              </a:solidFill>
            </a:endParaRPr>
          </a:p>
          <a:p>
            <a:pPr marL="73085" lvl="1" indent="0">
              <a:buNone/>
            </a:pPr>
            <a:endParaRPr lang="en-US" sz="1600" dirty="0">
              <a:solidFill>
                <a:srgbClr val="000000"/>
              </a:solidFill>
            </a:endParaRPr>
          </a:p>
          <a:p>
            <a:pPr marL="73085" lvl="1" indent="0">
              <a:buNone/>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78100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Operation</a:t>
            </a:r>
            <a:br>
              <a:rPr lang="en-US" dirty="0"/>
            </a:br>
            <a:r>
              <a:rPr lang="en-US" sz="2400" dirty="0"/>
              <a:t>Wireless Client and AP Association</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49"/>
            <a:ext cx="3740150" cy="2603501"/>
          </a:xfrm>
        </p:spPr>
        <p:txBody>
          <a:bodyPr/>
          <a:lstStyle/>
          <a:p>
            <a:pPr marL="73085" lvl="1" indent="0">
              <a:buNone/>
            </a:pPr>
            <a:r>
              <a:rPr lang="en-US" sz="1800" dirty="0">
                <a:solidFill>
                  <a:srgbClr val="000000"/>
                </a:solidFill>
              </a:rPr>
              <a:t>For wireless devices to communicate over a network, they must first associate with an AP or wireless router.</a:t>
            </a:r>
          </a:p>
          <a:p>
            <a:pPr marL="73085" lvl="1" indent="0">
              <a:buNone/>
            </a:pPr>
            <a:r>
              <a:rPr lang="en-US" sz="1800" dirty="0">
                <a:solidFill>
                  <a:srgbClr val="000000"/>
                </a:solidFill>
              </a:rPr>
              <a:t>Wireless devices complete the following three stage process:</a:t>
            </a:r>
          </a:p>
          <a:p>
            <a:pPr marL="358835" lvl="1" indent="-285750"/>
            <a:r>
              <a:rPr lang="en-US" sz="1600" dirty="0">
                <a:solidFill>
                  <a:srgbClr val="000000"/>
                </a:solidFill>
              </a:rPr>
              <a:t>Discover a wireless AP</a:t>
            </a:r>
          </a:p>
          <a:p>
            <a:pPr marL="358835" lvl="1" indent="-285750"/>
            <a:r>
              <a:rPr lang="en-US" sz="1600" dirty="0">
                <a:solidFill>
                  <a:srgbClr val="000000"/>
                </a:solidFill>
              </a:rPr>
              <a:t>Authenticate with the AP</a:t>
            </a:r>
          </a:p>
          <a:p>
            <a:pPr marL="358835" lvl="1" indent="-285750"/>
            <a:r>
              <a:rPr lang="en-US" sz="1600" dirty="0">
                <a:solidFill>
                  <a:srgbClr val="000000"/>
                </a:solidFill>
              </a:rPr>
              <a:t>Associate with the AP</a:t>
            </a:r>
          </a:p>
          <a:p>
            <a:pPr marL="73085" lvl="1" indent="0">
              <a:buNone/>
            </a:pPr>
            <a:endParaRPr lang="en-US" sz="1800" dirty="0">
              <a:solidFill>
                <a:srgbClr val="000000"/>
              </a:solidFill>
            </a:endParaRPr>
          </a:p>
          <a:p>
            <a:pPr marL="73085" lvl="1" indent="0">
              <a:buNone/>
            </a:pPr>
            <a:endParaRPr lang="en-US" sz="1800" dirty="0">
              <a:solidFill>
                <a:srgbClr val="000000"/>
              </a:solidFill>
            </a:endParaRPr>
          </a:p>
          <a:p>
            <a:pPr marL="73085" lvl="1" indent="0">
              <a:buNone/>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5162E844-B4B3-499A-A303-0676D66D3340}"/>
              </a:ext>
            </a:extLst>
          </p:cNvPr>
          <p:cNvPicPr>
            <a:picLocks noChangeAspect="1"/>
          </p:cNvPicPr>
          <p:nvPr/>
        </p:nvPicPr>
        <p:blipFill>
          <a:blip r:embed="rId3"/>
          <a:stretch>
            <a:fillRect/>
          </a:stretch>
        </p:blipFill>
        <p:spPr>
          <a:xfrm>
            <a:off x="4286317" y="1690804"/>
            <a:ext cx="4586221" cy="2431818"/>
          </a:xfrm>
          <a:prstGeom prst="rect">
            <a:avLst/>
          </a:prstGeom>
        </p:spPr>
      </p:pic>
    </p:spTree>
    <p:extLst>
      <p:ext uri="{BB962C8B-B14F-4D97-AF65-F5344CB8AC3E}">
        <p14:creationId xmlns:p14="http://schemas.microsoft.com/office/powerpoint/2010/main" val="270540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Operation</a:t>
            </a:r>
            <a:br>
              <a:rPr lang="en-US" dirty="0"/>
            </a:br>
            <a:r>
              <a:rPr lang="en-US" sz="2400" dirty="0"/>
              <a:t>Wireless Client and AP Association (Cont.)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49"/>
            <a:ext cx="7913688" cy="2603501"/>
          </a:xfrm>
        </p:spPr>
        <p:txBody>
          <a:bodyPr/>
          <a:lstStyle/>
          <a:p>
            <a:pPr marL="73085" lvl="1" indent="0">
              <a:buNone/>
            </a:pPr>
            <a:r>
              <a:rPr lang="en-US" sz="1800" dirty="0">
                <a:solidFill>
                  <a:srgbClr val="000000"/>
                </a:solidFill>
              </a:rPr>
              <a:t>To achieve successful association, a wireless client and an AP must agree on specific parameters:</a:t>
            </a:r>
          </a:p>
          <a:p>
            <a:pPr marL="358835" lvl="1" indent="-285750"/>
            <a:r>
              <a:rPr lang="en-US" sz="1600" b="1" dirty="0">
                <a:solidFill>
                  <a:srgbClr val="000000"/>
                </a:solidFill>
              </a:rPr>
              <a:t>SSID</a:t>
            </a:r>
            <a:r>
              <a:rPr lang="en-US" sz="1600" dirty="0">
                <a:solidFill>
                  <a:srgbClr val="000000"/>
                </a:solidFill>
              </a:rPr>
              <a:t> – The client needs to know the name of the network to connect.</a:t>
            </a:r>
          </a:p>
          <a:p>
            <a:pPr marL="358835" lvl="1" indent="-285750"/>
            <a:r>
              <a:rPr lang="en-US" sz="1600" b="1" dirty="0">
                <a:solidFill>
                  <a:srgbClr val="000000"/>
                </a:solidFill>
              </a:rPr>
              <a:t>Password</a:t>
            </a:r>
            <a:r>
              <a:rPr lang="en-US" sz="1600" dirty="0">
                <a:solidFill>
                  <a:srgbClr val="000000"/>
                </a:solidFill>
              </a:rPr>
              <a:t> – This is required for the client to authenticate to the AP.</a:t>
            </a:r>
          </a:p>
          <a:p>
            <a:pPr marL="358835" lvl="1" indent="-285750"/>
            <a:r>
              <a:rPr lang="en-US" sz="1600" b="1" dirty="0">
                <a:solidFill>
                  <a:srgbClr val="000000"/>
                </a:solidFill>
              </a:rPr>
              <a:t>Network mode </a:t>
            </a:r>
            <a:r>
              <a:rPr lang="en-US" sz="1600" dirty="0">
                <a:solidFill>
                  <a:srgbClr val="000000"/>
                </a:solidFill>
              </a:rPr>
              <a:t>– The 802.11 standard in use.</a:t>
            </a:r>
          </a:p>
          <a:p>
            <a:pPr marL="358835" lvl="1" indent="-285750"/>
            <a:r>
              <a:rPr lang="en-US" sz="1600" b="1" dirty="0">
                <a:solidFill>
                  <a:srgbClr val="000000"/>
                </a:solidFill>
              </a:rPr>
              <a:t>Security mode </a:t>
            </a:r>
            <a:r>
              <a:rPr lang="en-US" sz="1600" dirty="0">
                <a:solidFill>
                  <a:srgbClr val="000000"/>
                </a:solidFill>
              </a:rPr>
              <a:t>– The security parameter settings, i.e. WEP, WPA, or WPA2.</a:t>
            </a:r>
          </a:p>
          <a:p>
            <a:pPr marL="358835" lvl="1" indent="-285750"/>
            <a:r>
              <a:rPr lang="en-US" sz="1600" b="1" dirty="0">
                <a:solidFill>
                  <a:srgbClr val="000000"/>
                </a:solidFill>
              </a:rPr>
              <a:t>Channel settings </a:t>
            </a:r>
            <a:r>
              <a:rPr lang="en-US" sz="1600" dirty="0">
                <a:solidFill>
                  <a:srgbClr val="000000"/>
                </a:solidFill>
              </a:rPr>
              <a:t>– The frequency bands in use.</a:t>
            </a:r>
          </a:p>
          <a:p>
            <a:pPr marL="73085" lvl="1" indent="0">
              <a:buNone/>
            </a:pPr>
            <a:endParaRPr lang="en-US" sz="1800" dirty="0">
              <a:solidFill>
                <a:srgbClr val="000000"/>
              </a:solidFill>
            </a:endParaRPr>
          </a:p>
          <a:p>
            <a:pPr marL="73085" lvl="1" indent="0">
              <a:buNone/>
            </a:pPr>
            <a:endParaRPr lang="en-US" sz="1800" dirty="0">
              <a:solidFill>
                <a:srgbClr val="000000"/>
              </a:solidFill>
            </a:endParaRPr>
          </a:p>
          <a:p>
            <a:pPr marL="73085" lvl="1" indent="0">
              <a:buNone/>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45508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Operation</a:t>
            </a:r>
            <a:br>
              <a:rPr lang="en-US" dirty="0"/>
            </a:br>
            <a:r>
              <a:rPr lang="en-US" sz="2400" dirty="0"/>
              <a:t>Passive and Active Discover Mode</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731837"/>
            <a:ext cx="3997323" cy="4078287"/>
          </a:xfrm>
        </p:spPr>
        <p:txBody>
          <a:bodyPr/>
          <a:lstStyle/>
          <a:p>
            <a:pPr marL="0" indent="0" algn="l"/>
            <a:r>
              <a:rPr lang="en-US" sz="1600" dirty="0">
                <a:solidFill>
                  <a:srgbClr val="000000"/>
                </a:solidFill>
              </a:rPr>
              <a:t>Wireless clients connect to the AP using a passive or active scanning (probing) process. </a:t>
            </a:r>
          </a:p>
          <a:p>
            <a:pPr marL="415985" lvl="1" indent="-342900">
              <a:buFont typeface="Arial" panose="020B0604020202020204" pitchFamily="34" charset="0"/>
              <a:buChar char="•"/>
            </a:pPr>
            <a:r>
              <a:rPr lang="en-US" sz="1600" b="1" dirty="0">
                <a:solidFill>
                  <a:srgbClr val="000000"/>
                </a:solidFill>
              </a:rPr>
              <a:t>Passive mode </a:t>
            </a:r>
            <a:r>
              <a:rPr lang="en-US" sz="1600" dirty="0">
                <a:solidFill>
                  <a:srgbClr val="000000"/>
                </a:solidFill>
              </a:rPr>
              <a:t>– AP openly advertises its service by periodically sending broadcast beacon frames containing the SSID, supported standards, and security settings.</a:t>
            </a:r>
          </a:p>
          <a:p>
            <a:pPr marL="415985" lvl="1" indent="-342900">
              <a:buFont typeface="Arial" panose="020B0604020202020204" pitchFamily="34" charset="0"/>
              <a:buChar char="•"/>
            </a:pPr>
            <a:r>
              <a:rPr lang="en-US" sz="1600" b="1" dirty="0">
                <a:solidFill>
                  <a:srgbClr val="000000"/>
                </a:solidFill>
              </a:rPr>
              <a:t>Active mode </a:t>
            </a:r>
            <a:r>
              <a:rPr lang="en-US" sz="1600" dirty="0">
                <a:solidFill>
                  <a:srgbClr val="000000"/>
                </a:solidFill>
              </a:rPr>
              <a:t>– Wireless clients must know the name of the SSID. The wireless client initiates the process by broadcasting a probe request frame on multiple channels. </a:t>
            </a: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id="{90D136F8-2584-410C-9668-B6E1046C53A8}"/>
              </a:ext>
            </a:extLst>
          </p:cNvPr>
          <p:cNvPicPr>
            <a:picLocks noChangeAspect="1"/>
          </p:cNvPicPr>
          <p:nvPr/>
        </p:nvPicPr>
        <p:blipFill>
          <a:blip r:embed="rId3"/>
          <a:stretch>
            <a:fillRect/>
          </a:stretch>
        </p:blipFill>
        <p:spPr>
          <a:xfrm>
            <a:off x="4953000" y="987617"/>
            <a:ext cx="2454198" cy="1709737"/>
          </a:xfrm>
          <a:prstGeom prst="rect">
            <a:avLst/>
          </a:prstGeom>
        </p:spPr>
      </p:pic>
      <p:sp>
        <p:nvSpPr>
          <p:cNvPr id="10" name="Rectangle 9">
            <a:extLst>
              <a:ext uri="{FF2B5EF4-FFF2-40B4-BE49-F238E27FC236}">
                <a16:creationId xmlns:a16="http://schemas.microsoft.com/office/drawing/2014/main" id="{7BB98524-B210-49BE-AB9C-B15FC935C85F}"/>
              </a:ext>
            </a:extLst>
          </p:cNvPr>
          <p:cNvSpPr/>
          <p:nvPr/>
        </p:nvSpPr>
        <p:spPr>
          <a:xfrm>
            <a:off x="7610475" y="1763871"/>
            <a:ext cx="1209676" cy="307777"/>
          </a:xfrm>
          <a:prstGeom prst="rect">
            <a:avLst/>
          </a:prstGeom>
        </p:spPr>
        <p:txBody>
          <a:bodyPr wrap="square">
            <a:spAutoFit/>
          </a:bodyPr>
          <a:lstStyle/>
          <a:p>
            <a:r>
              <a:rPr lang="en-US" sz="1400" b="1" dirty="0">
                <a:solidFill>
                  <a:srgbClr val="000000"/>
                </a:solidFill>
                <a:latin typeface="CiscoSans"/>
              </a:rPr>
              <a:t>Passive mode</a:t>
            </a:r>
            <a:endParaRPr lang="en-US" sz="1400" b="1" dirty="0">
              <a:solidFill>
                <a:srgbClr val="000000"/>
              </a:solidFill>
            </a:endParaRPr>
          </a:p>
        </p:txBody>
      </p:sp>
      <p:pic>
        <p:nvPicPr>
          <p:cNvPr id="2" name="Picture 1">
            <a:extLst>
              <a:ext uri="{FF2B5EF4-FFF2-40B4-BE49-F238E27FC236}">
                <a16:creationId xmlns:a16="http://schemas.microsoft.com/office/drawing/2014/main" id="{3412303B-0BC9-454D-8539-9B757CDF5D9F}"/>
              </a:ext>
            </a:extLst>
          </p:cNvPr>
          <p:cNvPicPr>
            <a:picLocks noChangeAspect="1"/>
          </p:cNvPicPr>
          <p:nvPr/>
        </p:nvPicPr>
        <p:blipFill>
          <a:blip r:embed="rId4"/>
          <a:stretch>
            <a:fillRect/>
          </a:stretch>
        </p:blipFill>
        <p:spPr>
          <a:xfrm>
            <a:off x="4953000" y="2953135"/>
            <a:ext cx="2762249" cy="1593079"/>
          </a:xfrm>
          <a:prstGeom prst="rect">
            <a:avLst/>
          </a:prstGeom>
        </p:spPr>
      </p:pic>
      <p:sp>
        <p:nvSpPr>
          <p:cNvPr id="11" name="Rectangle 10">
            <a:extLst>
              <a:ext uri="{FF2B5EF4-FFF2-40B4-BE49-F238E27FC236}">
                <a16:creationId xmlns:a16="http://schemas.microsoft.com/office/drawing/2014/main" id="{0E2D58DD-5F4A-411B-AB2B-32F927F08580}"/>
              </a:ext>
            </a:extLst>
          </p:cNvPr>
          <p:cNvSpPr/>
          <p:nvPr/>
        </p:nvSpPr>
        <p:spPr>
          <a:xfrm>
            <a:off x="7610475" y="3595785"/>
            <a:ext cx="1209676" cy="307777"/>
          </a:xfrm>
          <a:prstGeom prst="rect">
            <a:avLst/>
          </a:prstGeom>
        </p:spPr>
        <p:txBody>
          <a:bodyPr wrap="square">
            <a:spAutoFit/>
          </a:bodyPr>
          <a:lstStyle/>
          <a:p>
            <a:r>
              <a:rPr lang="en-US" sz="1400" b="1" dirty="0">
                <a:solidFill>
                  <a:srgbClr val="000000"/>
                </a:solidFill>
                <a:latin typeface="CiscoSans"/>
              </a:rPr>
              <a:t>Active mode</a:t>
            </a:r>
            <a:endParaRPr lang="en-US" sz="1400" b="1" dirty="0">
              <a:solidFill>
                <a:srgbClr val="000000"/>
              </a:solidFill>
            </a:endParaRPr>
          </a:p>
        </p:txBody>
      </p:sp>
    </p:spTree>
    <p:extLst>
      <p:ext uri="{BB962C8B-B14F-4D97-AF65-F5344CB8AC3E}">
        <p14:creationId xmlns:p14="http://schemas.microsoft.com/office/powerpoint/2010/main" val="354223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12.4 CAPWAP Operation</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CAPWAP Operation</a:t>
            </a:r>
            <a:br>
              <a:rPr lang="en-US" dirty="0"/>
            </a:br>
            <a:r>
              <a:rPr lang="en-US" sz="2400" dirty="0"/>
              <a:t>Video – CAPWAP</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3073400"/>
          </a:xfrm>
        </p:spPr>
        <p:txBody>
          <a:bodyPr/>
          <a:lstStyle/>
          <a:p>
            <a:pPr marL="0" indent="0" algn="l" defTabSz="684213" fontAlgn="base">
              <a:spcBef>
                <a:spcPts val="0"/>
              </a:spcBef>
              <a:buClr>
                <a:schemeClr val="tx2"/>
              </a:buClr>
              <a:buSzPct val="90000"/>
            </a:pPr>
            <a:r>
              <a:rPr lang="en-US" sz="1800" dirty="0">
                <a:solidFill>
                  <a:srgbClr val="000000"/>
                </a:solidFill>
              </a:rPr>
              <a:t>This video will cover the following: </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Control and Provisioning of Wireless Access Points (CAPWAP) function</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Split Media Access Control (MAC) Architecture</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DTLS Encryption</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Flex Connect APs</a:t>
            </a:r>
          </a:p>
          <a:p>
            <a:pPr marL="342900" indent="-342900" algn="l">
              <a:buFont typeface="Arial" panose="020B0604020202020204" pitchFamily="34" charset="0"/>
              <a:buChar char="•"/>
            </a:pPr>
            <a:endParaRPr lang="en-US" sz="1600"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81859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CAPWAP Operation</a:t>
            </a:r>
            <a:br>
              <a:rPr lang="en-US" dirty="0"/>
            </a:br>
            <a:r>
              <a:rPr lang="en-US" sz="2400" dirty="0"/>
              <a:t>Introduction to CAPWAP</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90469" y="731837"/>
            <a:ext cx="4310131" cy="3866617"/>
          </a:xfrm>
        </p:spPr>
        <p:txBody>
          <a:bodyPr/>
          <a:lstStyle/>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500" dirty="0">
                <a:solidFill>
                  <a:srgbClr val="000000"/>
                </a:solidFill>
              </a:rPr>
              <a:t>CAPWAP is an IEEE standard protocol that enables a WLC to manage multiple APs and WLANs.</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Based on LWAPP but adds additional security with Datagram Transport Layer Security (DLTS).</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Encapsulates and forwards WLAN client traffic between an AP and a WLC over  tunnels using UDP ports 5246 and 5247.</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Operates over both IPv4 and IPv6. IPv4 uses IP protocol 17 and IPv6 uses IP protocol 136.</a:t>
            </a:r>
            <a:endParaRPr lang="en-US" sz="1500" dirty="0">
              <a:solidFill>
                <a:srgbClr val="000000"/>
              </a:solidFill>
            </a:endParaRPr>
          </a:p>
          <a:p>
            <a:pPr marL="0" indent="0" algn="l"/>
            <a:endParaRPr lang="en-US" sz="1800" b="1" dirty="0">
              <a:solidFill>
                <a:srgbClr val="000000"/>
              </a:solidFill>
            </a:endParaRPr>
          </a:p>
          <a:p>
            <a:pPr marL="0" indent="0" algn="l"/>
            <a:endParaRPr lang="en-US" sz="1800" b="1" dirty="0">
              <a:solidFill>
                <a:srgbClr val="000000"/>
              </a:solidFill>
            </a:endParaRP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0F48CA15-E45D-45AD-AB09-AD2CCD8D3BB3}"/>
              </a:ext>
            </a:extLst>
          </p:cNvPr>
          <p:cNvPicPr>
            <a:picLocks noChangeAspect="1"/>
          </p:cNvPicPr>
          <p:nvPr/>
        </p:nvPicPr>
        <p:blipFill>
          <a:blip r:embed="rId3"/>
          <a:stretch>
            <a:fillRect/>
          </a:stretch>
        </p:blipFill>
        <p:spPr>
          <a:xfrm>
            <a:off x="4800600" y="1276350"/>
            <a:ext cx="3810000" cy="2590800"/>
          </a:xfrm>
          <a:prstGeom prst="rect">
            <a:avLst/>
          </a:prstGeom>
        </p:spPr>
      </p:pic>
    </p:spTree>
    <p:extLst>
      <p:ext uri="{BB962C8B-B14F-4D97-AF65-F5344CB8AC3E}">
        <p14:creationId xmlns:p14="http://schemas.microsoft.com/office/powerpoint/2010/main" val="275628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CAPWAP Operation</a:t>
            </a:r>
            <a:br>
              <a:rPr lang="en-US" dirty="0"/>
            </a:br>
            <a:r>
              <a:rPr lang="en-US" sz="2400" dirty="0"/>
              <a:t>Split MAC Architecture</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7"/>
            <a:ext cx="3997323" cy="3866617"/>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CAPWAP split MAC concept does all the functions normally performed by individual APs and distributes them between two functional components:</a:t>
            </a:r>
          </a:p>
          <a:p>
            <a:pPr lvl="1">
              <a:lnSpc>
                <a:spcPct val="100000"/>
              </a:lnSpc>
              <a:spcBef>
                <a:spcPts val="300"/>
              </a:spcBef>
              <a:spcAft>
                <a:spcPts val="300"/>
              </a:spcAft>
              <a:buSzPct val="90000"/>
            </a:pPr>
            <a:r>
              <a:rPr lang="en-US" sz="1600" dirty="0">
                <a:solidFill>
                  <a:srgbClr val="000000"/>
                </a:solidFill>
              </a:rPr>
              <a:t>AP MAC Functions</a:t>
            </a:r>
          </a:p>
          <a:p>
            <a:pPr lvl="1">
              <a:lnSpc>
                <a:spcPct val="100000"/>
              </a:lnSpc>
              <a:spcBef>
                <a:spcPts val="300"/>
              </a:spcBef>
              <a:spcAft>
                <a:spcPts val="300"/>
              </a:spcAft>
              <a:buSzPct val="90000"/>
            </a:pPr>
            <a:r>
              <a:rPr lang="en-US" sz="1600" dirty="0">
                <a:solidFill>
                  <a:srgbClr val="000000"/>
                </a:solidFill>
              </a:rPr>
              <a:t>WLC MAC Functions</a:t>
            </a:r>
          </a:p>
          <a:p>
            <a:pPr marL="0" indent="0" algn="l"/>
            <a:endParaRPr lang="en-US" sz="1600" b="1" dirty="0">
              <a:solidFill>
                <a:srgbClr val="000000"/>
              </a:solidFill>
            </a:endParaRPr>
          </a:p>
          <a:p>
            <a:pPr marL="0" indent="0" algn="l"/>
            <a:endParaRPr lang="en-US" sz="1600" b="1"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graphicFrame>
        <p:nvGraphicFramePr>
          <p:cNvPr id="7" name="Content Placeholder 6">
            <a:extLst>
              <a:ext uri="{FF2B5EF4-FFF2-40B4-BE49-F238E27FC236}">
                <a16:creationId xmlns:a16="http://schemas.microsoft.com/office/drawing/2014/main" id="{D3ED25D6-8E6F-4B4D-BD45-E75897C41FAC}"/>
              </a:ext>
            </a:extLst>
          </p:cNvPr>
          <p:cNvGraphicFramePr>
            <a:graphicFrameLocks/>
          </p:cNvGraphicFramePr>
          <p:nvPr>
            <p:extLst>
              <p:ext uri="{D42A27DB-BD31-4B8C-83A1-F6EECF244321}">
                <p14:modId xmlns:p14="http://schemas.microsoft.com/office/powerpoint/2010/main" val="225717397"/>
              </p:ext>
            </p:extLst>
          </p:nvPr>
        </p:nvGraphicFramePr>
        <p:xfrm>
          <a:off x="4572000" y="1169670"/>
          <a:ext cx="3971924" cy="2804160"/>
        </p:xfrm>
        <a:graphic>
          <a:graphicData uri="http://schemas.openxmlformats.org/drawingml/2006/table">
            <a:tbl>
              <a:tblPr firstRow="1" bandRow="1">
                <a:tableStyleId>{5C22544A-7EE6-4342-B048-85BDC9FD1C3A}</a:tableStyleId>
              </a:tblPr>
              <a:tblGrid>
                <a:gridCol w="1862890">
                  <a:extLst>
                    <a:ext uri="{9D8B030D-6E8A-4147-A177-3AD203B41FA5}">
                      <a16:colId xmlns:a16="http://schemas.microsoft.com/office/drawing/2014/main" val="3729139006"/>
                    </a:ext>
                  </a:extLst>
                </a:gridCol>
                <a:gridCol w="2109034">
                  <a:extLst>
                    <a:ext uri="{9D8B030D-6E8A-4147-A177-3AD203B41FA5}">
                      <a16:colId xmlns:a16="http://schemas.microsoft.com/office/drawing/2014/main" val="817269429"/>
                    </a:ext>
                  </a:extLst>
                </a:gridCol>
              </a:tblGrid>
              <a:tr h="0">
                <a:tc>
                  <a:txBody>
                    <a:bodyPr/>
                    <a:lstStyle/>
                    <a:p>
                      <a:r>
                        <a:rPr lang="en-US" sz="1400" dirty="0"/>
                        <a:t>AP MAC Functions</a:t>
                      </a:r>
                    </a:p>
                  </a:txBody>
                  <a:tcPr/>
                </a:tc>
                <a:tc>
                  <a:txBody>
                    <a:bodyPr/>
                    <a:lstStyle/>
                    <a:p>
                      <a:r>
                        <a:rPr lang="en-US" sz="1400" dirty="0"/>
                        <a:t>WLC MAC Functions</a:t>
                      </a:r>
                    </a:p>
                  </a:txBody>
                  <a:tcPr/>
                </a:tc>
                <a:extLst>
                  <a:ext uri="{0D108BD9-81ED-4DB2-BD59-A6C34878D82A}">
                    <a16:rowId xmlns:a16="http://schemas.microsoft.com/office/drawing/2014/main" val="2583676789"/>
                  </a:ext>
                </a:extLst>
              </a:tr>
              <a:tr h="0">
                <a:tc>
                  <a:txBody>
                    <a:bodyPr/>
                    <a:lstStyle/>
                    <a:p>
                      <a:r>
                        <a:rPr lang="en-US" sz="1400" dirty="0">
                          <a:solidFill>
                            <a:srgbClr val="000000"/>
                          </a:solidFill>
                        </a:rPr>
                        <a:t>Beacons and probe responses</a:t>
                      </a:r>
                    </a:p>
                  </a:txBody>
                  <a:tcPr/>
                </a:tc>
                <a:tc>
                  <a:txBody>
                    <a:bodyPr/>
                    <a:lstStyle/>
                    <a:p>
                      <a:r>
                        <a:rPr lang="en-US" sz="1400" dirty="0">
                          <a:solidFill>
                            <a:srgbClr val="000000"/>
                          </a:solidFill>
                        </a:rPr>
                        <a:t>Authentication</a:t>
                      </a:r>
                    </a:p>
                  </a:txBody>
                  <a:tcPr/>
                </a:tc>
                <a:extLst>
                  <a:ext uri="{0D108BD9-81ED-4DB2-BD59-A6C34878D82A}">
                    <a16:rowId xmlns:a16="http://schemas.microsoft.com/office/drawing/2014/main" val="3849654457"/>
                  </a:ext>
                </a:extLst>
              </a:tr>
              <a:tr h="1709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Packet acknowledgements and retransmissions</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Association and re-association of roaming clients</a:t>
                      </a:r>
                    </a:p>
                  </a:txBody>
                  <a:tcPr/>
                </a:tc>
                <a:extLst>
                  <a:ext uri="{0D108BD9-81ED-4DB2-BD59-A6C34878D82A}">
                    <a16:rowId xmlns:a16="http://schemas.microsoft.com/office/drawing/2014/main" val="235735172"/>
                  </a:ext>
                </a:extLst>
              </a:tr>
              <a:tr h="174195">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Frame queueing and packet prioritization</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Frame translation to other protocols</a:t>
                      </a:r>
                    </a:p>
                  </a:txBody>
                  <a:tcPr/>
                </a:tc>
                <a:extLst>
                  <a:ext uri="{0D108BD9-81ED-4DB2-BD59-A6C34878D82A}">
                    <a16:rowId xmlns:a16="http://schemas.microsoft.com/office/drawing/2014/main" val="1458107787"/>
                  </a:ext>
                </a:extLst>
              </a:tr>
              <a:tr h="274011">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MAC layer data encryption and decryption</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Termination of 802.11 traffic on a wired interface</a:t>
                      </a:r>
                    </a:p>
                  </a:txBody>
                  <a:tcPr/>
                </a:tc>
                <a:extLst>
                  <a:ext uri="{0D108BD9-81ED-4DB2-BD59-A6C34878D82A}">
                    <a16:rowId xmlns:a16="http://schemas.microsoft.com/office/drawing/2014/main" val="2495454272"/>
                  </a:ext>
                </a:extLst>
              </a:tr>
            </a:tbl>
          </a:graphicData>
        </a:graphic>
      </p:graphicFrame>
    </p:spTree>
    <p:extLst>
      <p:ext uri="{BB962C8B-B14F-4D97-AF65-F5344CB8AC3E}">
        <p14:creationId xmlns:p14="http://schemas.microsoft.com/office/powerpoint/2010/main" val="39666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CAPWAP Operation</a:t>
            </a:r>
            <a:br>
              <a:rPr lang="en-US" dirty="0"/>
            </a:br>
            <a:r>
              <a:rPr lang="en-US" sz="2400" dirty="0"/>
              <a:t>DTLS Encryption</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7"/>
            <a:ext cx="3997323" cy="3866617"/>
          </a:xfrm>
        </p:spPr>
        <p:txBody>
          <a:bodyPr/>
          <a:lstStyle/>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DTLS provides security between the AP and the WLC.</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It is enabled by default to secure the CAPWAP control channel and encrypt all management and control traffic between AP and WLC.</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Data encryption is disabled by default and requires a DTLS license to be installed on the WLC before it can be enabled on the AP.</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600" dirty="0">
              <a:solidFill>
                <a:srgbClr val="000000"/>
              </a:solidFill>
            </a:endParaRPr>
          </a:p>
          <a:p>
            <a:pPr marL="0" indent="0" algn="l"/>
            <a:endParaRPr lang="en-US" sz="1800" b="1" dirty="0">
              <a:solidFill>
                <a:srgbClr val="000000"/>
              </a:solidFill>
            </a:endParaRPr>
          </a:p>
          <a:p>
            <a:pPr marL="0" indent="0" algn="l"/>
            <a:endParaRPr lang="en-US" sz="1800" b="1" dirty="0">
              <a:solidFill>
                <a:srgbClr val="000000"/>
              </a:solidFill>
            </a:endParaRP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F3107A68-75BE-49F0-8FBE-BB3810419C19}"/>
              </a:ext>
            </a:extLst>
          </p:cNvPr>
          <p:cNvPicPr>
            <a:picLocks noChangeAspect="1"/>
          </p:cNvPicPr>
          <p:nvPr/>
        </p:nvPicPr>
        <p:blipFill>
          <a:blip r:embed="rId3"/>
          <a:stretch>
            <a:fillRect/>
          </a:stretch>
        </p:blipFill>
        <p:spPr>
          <a:xfrm>
            <a:off x="4315837" y="1149406"/>
            <a:ext cx="4595028" cy="2435365"/>
          </a:xfrm>
          <a:prstGeom prst="rect">
            <a:avLst/>
          </a:prstGeom>
        </p:spPr>
      </p:pic>
    </p:spTree>
    <p:extLst>
      <p:ext uri="{BB962C8B-B14F-4D97-AF65-F5344CB8AC3E}">
        <p14:creationId xmlns:p14="http://schemas.microsoft.com/office/powerpoint/2010/main" val="188379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CAPWAP Operation</a:t>
            </a:r>
            <a:br>
              <a:rPr lang="en-US" dirty="0"/>
            </a:br>
            <a:r>
              <a:rPr lang="en-US" sz="2400" dirty="0"/>
              <a:t>Flex Connect APs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110067" y="731837"/>
            <a:ext cx="8712200" cy="1930235"/>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FlexConnect enables the configuration and control of Aps over a WAN link.</a:t>
            </a:r>
          </a:p>
          <a:p>
            <a:pPr marL="0" indent="0" algn="l" defTabSz="684213" fontAlgn="base">
              <a:spcBef>
                <a:spcPts val="600"/>
              </a:spcBef>
              <a:spcAft>
                <a:spcPts val="600"/>
              </a:spcAft>
              <a:buClr>
                <a:schemeClr val="tx2"/>
              </a:buClr>
              <a:buSzPct val="90000"/>
            </a:pPr>
            <a:r>
              <a:rPr lang="en-US" sz="1600" dirty="0">
                <a:solidFill>
                  <a:srgbClr val="000000"/>
                </a:solidFill>
              </a:rPr>
              <a:t>There are two modes of option for the FlexConnect AP:</a:t>
            </a:r>
          </a:p>
          <a:p>
            <a:pPr lvl="2" algn="thaiDist">
              <a:lnSpc>
                <a:spcPct val="85000"/>
              </a:lnSpc>
              <a:spcBef>
                <a:spcPct val="30000"/>
              </a:spcBef>
              <a:spcAft>
                <a:spcPts val="300"/>
              </a:spcAft>
              <a:buSzPct val="90000"/>
            </a:pPr>
            <a:r>
              <a:rPr lang="en-US" sz="1500" b="1" dirty="0">
                <a:solidFill>
                  <a:srgbClr val="000000"/>
                </a:solidFill>
              </a:rPr>
              <a:t>Connected mode </a:t>
            </a:r>
            <a:r>
              <a:rPr lang="en-US" sz="1500" dirty="0">
                <a:solidFill>
                  <a:srgbClr val="000000"/>
                </a:solidFill>
              </a:rPr>
              <a:t>– The WLC is reachable. The FlexConnect AP has CAPWAP connectivity with the WLC through the CAPWAP tunnel. The WLC performs all CAPWAP functions.</a:t>
            </a:r>
          </a:p>
          <a:p>
            <a:pPr lvl="2" algn="thaiDist">
              <a:lnSpc>
                <a:spcPct val="85000"/>
              </a:lnSpc>
              <a:spcBef>
                <a:spcPct val="30000"/>
              </a:spcBef>
              <a:spcAft>
                <a:spcPts val="300"/>
              </a:spcAft>
              <a:buSzPct val="90000"/>
            </a:pPr>
            <a:r>
              <a:rPr lang="en-US" sz="1500" b="1" dirty="0">
                <a:solidFill>
                  <a:srgbClr val="000000"/>
                </a:solidFill>
              </a:rPr>
              <a:t>Standalone mode </a:t>
            </a:r>
            <a:r>
              <a:rPr lang="en-US" sz="1500" dirty="0">
                <a:solidFill>
                  <a:srgbClr val="000000"/>
                </a:solidFill>
              </a:rPr>
              <a:t>– The WLC is unreachable. The FlexConnect AP has lost CAPWAP connectivity with the WLC. The FlexConnect AP can assume some of the WLC functions such as switching client data traffic locally and performing client authentication locally.</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600" dirty="0">
              <a:solidFill>
                <a:srgbClr val="000000"/>
              </a:solidFill>
            </a:endParaRPr>
          </a:p>
          <a:p>
            <a:pPr marL="0" indent="0" algn="l"/>
            <a:endParaRPr lang="en-US" sz="1600" b="1" dirty="0">
              <a:solidFill>
                <a:srgbClr val="000000"/>
              </a:solidFill>
            </a:endParaRPr>
          </a:p>
          <a:p>
            <a:pPr marL="0" indent="0" algn="l"/>
            <a:endParaRPr lang="en-US" sz="1600" b="1"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id="{68E27057-9975-40C1-A87D-146743F9A3F7}"/>
              </a:ext>
            </a:extLst>
          </p:cNvPr>
          <p:cNvPicPr>
            <a:picLocks noChangeAspect="1"/>
          </p:cNvPicPr>
          <p:nvPr/>
        </p:nvPicPr>
        <p:blipFill>
          <a:blip r:embed="rId3"/>
          <a:stretch>
            <a:fillRect/>
          </a:stretch>
        </p:blipFill>
        <p:spPr>
          <a:xfrm>
            <a:off x="2064545" y="2986760"/>
            <a:ext cx="4648200" cy="1718565"/>
          </a:xfrm>
          <a:prstGeom prst="rect">
            <a:avLst/>
          </a:prstGeom>
        </p:spPr>
      </p:pic>
    </p:spTree>
    <p:extLst>
      <p:ext uri="{BB962C8B-B14F-4D97-AF65-F5344CB8AC3E}">
        <p14:creationId xmlns:p14="http://schemas.microsoft.com/office/powerpoint/2010/main" val="61422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12.5 Channel Management</a:t>
            </a:r>
          </a:p>
        </p:txBody>
      </p:sp>
    </p:spTree>
    <p:custDataLst>
      <p:tags r:id="rId1"/>
    </p:custDataLst>
    <p:extLst>
      <p:ext uri="{BB962C8B-B14F-4D97-AF65-F5344CB8AC3E}">
        <p14:creationId xmlns:p14="http://schemas.microsoft.com/office/powerpoint/2010/main" val="3878077811"/>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Channel Management</a:t>
            </a:r>
            <a:br>
              <a:rPr lang="en-US" dirty="0"/>
            </a:br>
            <a:r>
              <a:rPr lang="en-US" sz="2400" dirty="0"/>
              <a:t>Frequency Channel Saturation</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118533" y="731837"/>
            <a:ext cx="8500534" cy="3325813"/>
          </a:xfrm>
        </p:spPr>
        <p:txBody>
          <a:bodyPr/>
          <a:lstStyle/>
          <a:p>
            <a:pPr marL="0" indent="0" algn="l" defTabSz="684213" fontAlgn="base">
              <a:spcBef>
                <a:spcPct val="30000"/>
              </a:spcBef>
              <a:spcAft>
                <a:spcPts val="600"/>
              </a:spcAft>
              <a:buClr>
                <a:schemeClr val="tx2"/>
              </a:buClr>
              <a:buSzPct val="90000"/>
            </a:pPr>
            <a:r>
              <a:rPr lang="en-US" sz="1600" dirty="0">
                <a:solidFill>
                  <a:srgbClr val="000000"/>
                </a:solidFill>
              </a:rPr>
              <a:t>If the demand for a specific wireless channel is too high, the channel may become oversaturated, degrading the quality of the communication.</a:t>
            </a:r>
          </a:p>
          <a:p>
            <a:pPr marL="0" indent="0" algn="l" defTabSz="684213" fontAlgn="base">
              <a:spcBef>
                <a:spcPct val="30000"/>
              </a:spcBef>
              <a:spcAft>
                <a:spcPts val="600"/>
              </a:spcAft>
              <a:buClr>
                <a:schemeClr val="tx2"/>
              </a:buClr>
              <a:buSzPct val="90000"/>
            </a:pPr>
            <a:r>
              <a:rPr lang="en-US" sz="1600" dirty="0">
                <a:solidFill>
                  <a:srgbClr val="000000"/>
                </a:solidFill>
              </a:rPr>
              <a:t>Channel saturation can be mitigated using techniques that use the channels more efficiently.</a:t>
            </a:r>
          </a:p>
          <a:p>
            <a:pPr marL="169863" lvl="1" indent="-169863">
              <a:lnSpc>
                <a:spcPct val="85000"/>
              </a:lnSpc>
              <a:spcBef>
                <a:spcPct val="30000"/>
              </a:spcBef>
              <a:spcAft>
                <a:spcPts val="600"/>
              </a:spcAft>
              <a:buSzPct val="90000"/>
              <a:buFont typeface="Arial" panose="020B0604020202020204" pitchFamily="34" charset="0"/>
              <a:buChar char="•"/>
            </a:pPr>
            <a:r>
              <a:rPr lang="en-US" sz="1600" b="1" dirty="0">
                <a:solidFill>
                  <a:srgbClr val="000000"/>
                </a:solidFill>
              </a:rPr>
              <a:t>Direct-Sequence Spread Spectrum (DSSS) </a:t>
            </a:r>
            <a:r>
              <a:rPr lang="en-US" sz="1600" dirty="0">
                <a:solidFill>
                  <a:srgbClr val="000000"/>
                </a:solidFill>
              </a:rPr>
              <a:t>- A modulation technique designed to spread a signal over a larger frequency band. Used by 802.11b devices to avoid interference from other devices using the same 2.4 GHz frequency.</a:t>
            </a:r>
          </a:p>
          <a:p>
            <a:pPr marL="169863" lvl="1" indent="-169863">
              <a:lnSpc>
                <a:spcPct val="85000"/>
              </a:lnSpc>
              <a:spcBef>
                <a:spcPct val="30000"/>
              </a:spcBef>
              <a:spcAft>
                <a:spcPts val="600"/>
              </a:spcAft>
              <a:buSzPct val="90000"/>
              <a:buFont typeface="Arial" panose="020B0604020202020204" pitchFamily="34" charset="0"/>
              <a:buChar char="•"/>
            </a:pPr>
            <a:r>
              <a:rPr lang="en-US" sz="1600" b="1" dirty="0">
                <a:solidFill>
                  <a:srgbClr val="000000"/>
                </a:solidFill>
              </a:rPr>
              <a:t>Frequency-Hopping Spread Spectrum (FHSS) </a:t>
            </a:r>
            <a:r>
              <a:rPr lang="en-US" sz="1600" dirty="0">
                <a:solidFill>
                  <a:srgbClr val="000000"/>
                </a:solidFill>
              </a:rPr>
              <a:t>- Transmits radio signals by rapidly switching a carrier signal among many frequency channels. Sender and receiver must be synchronized to “know” which channel to jump to. Used by the original 802.11 standard.</a:t>
            </a:r>
          </a:p>
          <a:p>
            <a:pPr marL="169863" lvl="1" indent="-169863">
              <a:lnSpc>
                <a:spcPct val="85000"/>
              </a:lnSpc>
              <a:spcBef>
                <a:spcPct val="30000"/>
              </a:spcBef>
              <a:spcAft>
                <a:spcPts val="600"/>
              </a:spcAft>
              <a:buSzPct val="90000"/>
              <a:buFont typeface="Arial" panose="020B0604020202020204" pitchFamily="34" charset="0"/>
              <a:buChar char="•"/>
            </a:pPr>
            <a:r>
              <a:rPr lang="en-US" sz="1600" b="1" dirty="0">
                <a:solidFill>
                  <a:srgbClr val="000000"/>
                </a:solidFill>
              </a:rPr>
              <a:t>Orthogonal Frequency-Division Multiplexing (OFDM) </a:t>
            </a:r>
            <a:r>
              <a:rPr lang="en-US" sz="1600" dirty="0">
                <a:solidFill>
                  <a:srgbClr val="000000"/>
                </a:solidFill>
              </a:rPr>
              <a:t>- A</a:t>
            </a:r>
            <a:r>
              <a:rPr lang="en-US" sz="1600" dirty="0"/>
              <a:t> </a:t>
            </a:r>
            <a:r>
              <a:rPr lang="en-US" sz="1600" dirty="0">
                <a:solidFill>
                  <a:srgbClr val="000000"/>
                </a:solidFill>
              </a:rPr>
              <a:t>subset of frequency division multiplexing in which a single channel uses multiple sub-channels on adjacent frequencies. OFDM is used by a number of communication systems including 802.11a/g/n/ac. </a:t>
            </a:r>
          </a:p>
          <a:p>
            <a:pPr marL="0" indent="0" algn="l" defTabSz="684213" fontAlgn="base">
              <a:spcBef>
                <a:spcPts val="600"/>
              </a:spcBef>
              <a:spcAft>
                <a:spcPts val="600"/>
              </a:spcAft>
              <a:buClr>
                <a:schemeClr val="tx2"/>
              </a:buClr>
              <a:buSzPct val="90000"/>
            </a:pPr>
            <a:endParaRPr lang="en-US" sz="1600" b="1" dirty="0">
              <a:solidFill>
                <a:srgbClr val="000000"/>
              </a:solidFill>
            </a:endParaRPr>
          </a:p>
          <a:p>
            <a:pPr marL="0" indent="0" algn="l"/>
            <a:endParaRPr lang="en-US" sz="1800" b="1" dirty="0">
              <a:solidFill>
                <a:srgbClr val="000000"/>
              </a:solidFill>
            </a:endParaRPr>
          </a:p>
          <a:p>
            <a:pPr marL="0" indent="0" algn="l"/>
            <a:endParaRPr lang="en-US" sz="1800" b="1" dirty="0">
              <a:solidFill>
                <a:srgbClr val="000000"/>
              </a:solidFill>
            </a:endParaRPr>
          </a:p>
          <a:p>
            <a:pPr marL="489010" lvl="2" indent="-342900">
              <a:buFont typeface="Arial" panose="020B0604020202020204" pitchFamily="34" charset="0"/>
              <a:buChar char="•"/>
            </a:pPr>
            <a:endParaRPr lang="en-US" sz="2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0" indent="0" algn="l"/>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spTree>
    <p:extLst>
      <p:ext uri="{BB962C8B-B14F-4D97-AF65-F5344CB8AC3E}">
        <p14:creationId xmlns:p14="http://schemas.microsoft.com/office/powerpoint/2010/main" val="130295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Channel Management</a:t>
            </a:r>
            <a:br>
              <a:rPr lang="en-US" dirty="0"/>
            </a:br>
            <a:r>
              <a:rPr lang="en-US" sz="2400" dirty="0"/>
              <a:t>Channel Selection</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8"/>
            <a:ext cx="7913686" cy="1080026"/>
          </a:xfrm>
        </p:spPr>
        <p:txBody>
          <a:bodyPr/>
          <a:lstStyle/>
          <a:p>
            <a:pPr marL="169863" indent="-169863"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500" dirty="0">
                <a:solidFill>
                  <a:srgbClr val="000000"/>
                </a:solidFill>
              </a:rPr>
              <a:t>The 2.4 GHz band is subdivided into multiple channels each allotted 22 MHz bandwidth and separated from the next channel by 5 MHz.</a:t>
            </a:r>
          </a:p>
          <a:p>
            <a:pPr marL="169863" indent="-169863"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500" dirty="0">
                <a:solidFill>
                  <a:srgbClr val="000000"/>
                </a:solidFill>
              </a:rPr>
              <a:t>A best practice for 802.11b/g/n WLANs requiring multiple APs is to use non-overlapping channels such as 1, 6, and 11.</a:t>
            </a:r>
          </a:p>
          <a:p>
            <a:pPr marL="169863" indent="-169863" algn="l" defTabSz="684213" fontAlgn="base">
              <a:lnSpc>
                <a:spcPct val="85000"/>
              </a:lnSpc>
              <a:spcBef>
                <a:spcPct val="30000"/>
              </a:spcBef>
              <a:spcAft>
                <a:spcPts val="600"/>
              </a:spcAft>
              <a:buClr>
                <a:schemeClr val="tx2"/>
              </a:buClr>
              <a:buSzPct val="90000"/>
              <a:buFont typeface="Arial" panose="020B0604020202020204" pitchFamily="34" charset="0"/>
              <a:buChar char="•"/>
            </a:pPr>
            <a:endParaRPr lang="en-US" sz="1500" dirty="0">
              <a:solidFill>
                <a:srgbClr val="000000"/>
              </a:solidFill>
            </a:endParaRPr>
          </a:p>
          <a:p>
            <a:pPr marL="0" indent="0" algn="l" defTabSz="684213" fontAlgn="base">
              <a:spcBef>
                <a:spcPts val="600"/>
              </a:spcBef>
              <a:spcAft>
                <a:spcPts val="600"/>
              </a:spcAft>
              <a:buClr>
                <a:schemeClr val="tx2"/>
              </a:buClr>
              <a:buSzPct val="90000"/>
            </a:pPr>
            <a:endParaRPr lang="en-US" sz="1600" b="1" dirty="0">
              <a:solidFill>
                <a:srgbClr val="000000"/>
              </a:solidFill>
            </a:endParaRPr>
          </a:p>
          <a:p>
            <a:pPr marL="0" indent="0" algn="l"/>
            <a:endParaRPr lang="en-US" sz="1800" b="1" dirty="0">
              <a:solidFill>
                <a:srgbClr val="000000"/>
              </a:solidFill>
            </a:endParaRPr>
          </a:p>
          <a:p>
            <a:pPr marL="0" indent="0" algn="l"/>
            <a:endParaRPr lang="en-US" sz="1800" b="1" dirty="0">
              <a:solidFill>
                <a:srgbClr val="000000"/>
              </a:solidFill>
            </a:endParaRPr>
          </a:p>
          <a:p>
            <a:pPr marL="489010" lvl="2" indent="-342900">
              <a:buFont typeface="Arial" panose="020B0604020202020204" pitchFamily="34" charset="0"/>
              <a:buChar char="•"/>
            </a:pPr>
            <a:endParaRPr lang="en-US" sz="2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0" indent="0" algn="l"/>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pic>
        <p:nvPicPr>
          <p:cNvPr id="2" name="Picture 1">
            <a:extLst>
              <a:ext uri="{FF2B5EF4-FFF2-40B4-BE49-F238E27FC236}">
                <a16:creationId xmlns:a16="http://schemas.microsoft.com/office/drawing/2014/main" id="{07C3226C-D38B-4EAD-BDD2-31F7901806DA}"/>
              </a:ext>
            </a:extLst>
          </p:cNvPr>
          <p:cNvPicPr>
            <a:picLocks noChangeAspect="1"/>
          </p:cNvPicPr>
          <p:nvPr/>
        </p:nvPicPr>
        <p:blipFill>
          <a:blip r:embed="rId3"/>
          <a:stretch>
            <a:fillRect/>
          </a:stretch>
        </p:blipFill>
        <p:spPr>
          <a:xfrm>
            <a:off x="1243454" y="1913967"/>
            <a:ext cx="5976496" cy="2667558"/>
          </a:xfrm>
          <a:prstGeom prst="rect">
            <a:avLst/>
          </a:prstGeom>
        </p:spPr>
      </p:pic>
    </p:spTree>
    <p:extLst>
      <p:ext uri="{BB962C8B-B14F-4D97-AF65-F5344CB8AC3E}">
        <p14:creationId xmlns:p14="http://schemas.microsoft.com/office/powerpoint/2010/main" val="109173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Channel Management</a:t>
            </a:r>
            <a:br>
              <a:rPr lang="en-US" dirty="0"/>
            </a:br>
            <a:r>
              <a:rPr lang="en-US" sz="2400" dirty="0"/>
              <a:t>Channel Selection (Cont.)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8"/>
            <a:ext cx="7913686" cy="1237718"/>
          </a:xfrm>
        </p:spPr>
        <p:txBody>
          <a:bodyPr/>
          <a:lstStyle/>
          <a:p>
            <a:pPr marL="169863" indent="-169863"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For the 5GHz standards 802.11a/n/ac, there are 24 channels. Each channel is separated from the next channel by 20 MHz.</a:t>
            </a:r>
          </a:p>
          <a:p>
            <a:pPr marL="169863" indent="-169863"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500" dirty="0">
                <a:solidFill>
                  <a:srgbClr val="000000"/>
                </a:solidFill>
              </a:rPr>
              <a:t>Non-overlapping channels are 36, 48, and 60.</a:t>
            </a:r>
          </a:p>
          <a:p>
            <a:pPr marL="169863" indent="-169863" algn="l" defTabSz="684213" fontAlgn="base">
              <a:lnSpc>
                <a:spcPct val="85000"/>
              </a:lnSpc>
              <a:spcBef>
                <a:spcPct val="30000"/>
              </a:spcBef>
              <a:spcAft>
                <a:spcPts val="600"/>
              </a:spcAft>
              <a:buClr>
                <a:schemeClr val="tx2"/>
              </a:buClr>
              <a:buSzPct val="90000"/>
              <a:buFont typeface="Arial" panose="020B0604020202020204" pitchFamily="34" charset="0"/>
              <a:buChar char="•"/>
            </a:pPr>
            <a:endParaRPr lang="en-US" sz="1500" dirty="0">
              <a:solidFill>
                <a:srgbClr val="000000"/>
              </a:solidFill>
            </a:endParaRPr>
          </a:p>
          <a:p>
            <a:pPr marL="0" indent="0" algn="l" defTabSz="684213" fontAlgn="base">
              <a:lnSpc>
                <a:spcPct val="85000"/>
              </a:lnSpc>
              <a:spcBef>
                <a:spcPct val="30000"/>
              </a:spcBef>
              <a:spcAft>
                <a:spcPts val="600"/>
              </a:spcAft>
              <a:buClr>
                <a:schemeClr val="tx2"/>
              </a:buClr>
              <a:buSzPct val="90000"/>
            </a:pPr>
            <a:endParaRPr lang="en-US" sz="1500" dirty="0">
              <a:solidFill>
                <a:srgbClr val="000000"/>
              </a:solidFill>
            </a:endParaRPr>
          </a:p>
          <a:p>
            <a:pPr marL="0" indent="0" algn="l" defTabSz="684213" fontAlgn="base">
              <a:spcBef>
                <a:spcPts val="600"/>
              </a:spcBef>
              <a:spcAft>
                <a:spcPts val="600"/>
              </a:spcAft>
              <a:buClr>
                <a:schemeClr val="tx2"/>
              </a:buClr>
              <a:buSzPct val="90000"/>
            </a:pPr>
            <a:endParaRPr lang="en-US" sz="1600" b="1" dirty="0">
              <a:solidFill>
                <a:srgbClr val="000000"/>
              </a:solidFill>
            </a:endParaRPr>
          </a:p>
          <a:p>
            <a:pPr marL="0" indent="0" algn="l"/>
            <a:endParaRPr lang="en-US" sz="1800" b="1" dirty="0">
              <a:solidFill>
                <a:srgbClr val="000000"/>
              </a:solidFill>
            </a:endParaRPr>
          </a:p>
          <a:p>
            <a:pPr marL="0" indent="0" algn="l"/>
            <a:endParaRPr lang="en-US" sz="1800" b="1" dirty="0">
              <a:solidFill>
                <a:srgbClr val="000000"/>
              </a:solidFill>
            </a:endParaRPr>
          </a:p>
          <a:p>
            <a:pPr marL="489010" lvl="2" indent="-342900">
              <a:buFont typeface="Arial" panose="020B0604020202020204" pitchFamily="34" charset="0"/>
              <a:buChar char="•"/>
            </a:pPr>
            <a:endParaRPr lang="en-US" sz="2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0" indent="0" algn="l"/>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pic>
        <p:nvPicPr>
          <p:cNvPr id="4" name="Picture 3">
            <a:extLst>
              <a:ext uri="{FF2B5EF4-FFF2-40B4-BE49-F238E27FC236}">
                <a16:creationId xmlns:a16="http://schemas.microsoft.com/office/drawing/2014/main" id="{EE67C185-3EB1-47D2-844A-E056EFF02077}"/>
              </a:ext>
            </a:extLst>
          </p:cNvPr>
          <p:cNvPicPr>
            <a:picLocks noChangeAspect="1"/>
          </p:cNvPicPr>
          <p:nvPr/>
        </p:nvPicPr>
        <p:blipFill>
          <a:blip r:embed="rId3"/>
          <a:stretch>
            <a:fillRect/>
          </a:stretch>
        </p:blipFill>
        <p:spPr>
          <a:xfrm>
            <a:off x="1390650" y="2392897"/>
            <a:ext cx="5636420" cy="1961848"/>
          </a:xfrm>
          <a:prstGeom prst="rect">
            <a:avLst/>
          </a:prstGeom>
        </p:spPr>
      </p:pic>
    </p:spTree>
    <p:extLst>
      <p:ext uri="{BB962C8B-B14F-4D97-AF65-F5344CB8AC3E}">
        <p14:creationId xmlns:p14="http://schemas.microsoft.com/office/powerpoint/2010/main" val="401940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Channel Management</a:t>
            </a:r>
            <a:br>
              <a:rPr lang="en-US" dirty="0"/>
            </a:br>
            <a:r>
              <a:rPr lang="en-US" sz="2400" dirty="0"/>
              <a:t>Plan a WLAN Deployment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943507"/>
            <a:ext cx="4036015" cy="3264426"/>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The number of users supported by a WLAN depends on the following:</a:t>
            </a:r>
          </a:p>
          <a:p>
            <a:pPr lvl="2">
              <a:lnSpc>
                <a:spcPct val="85000"/>
              </a:lnSpc>
              <a:spcBef>
                <a:spcPct val="30000"/>
              </a:spcBef>
              <a:spcAft>
                <a:spcPts val="300"/>
              </a:spcAft>
              <a:buSzPct val="90000"/>
            </a:pPr>
            <a:r>
              <a:rPr lang="en-US" sz="1600" dirty="0">
                <a:solidFill>
                  <a:srgbClr val="000000"/>
                </a:solidFill>
              </a:rPr>
              <a:t>The geographical layout of the facility</a:t>
            </a:r>
          </a:p>
          <a:p>
            <a:pPr lvl="2">
              <a:lnSpc>
                <a:spcPct val="85000"/>
              </a:lnSpc>
              <a:spcBef>
                <a:spcPct val="30000"/>
              </a:spcBef>
              <a:spcAft>
                <a:spcPts val="300"/>
              </a:spcAft>
              <a:buSzPct val="90000"/>
            </a:pPr>
            <a:r>
              <a:rPr lang="en-US" sz="1600" dirty="0">
                <a:solidFill>
                  <a:srgbClr val="000000"/>
                </a:solidFill>
              </a:rPr>
              <a:t>The number of bodies and devices that can fit in a space</a:t>
            </a:r>
          </a:p>
          <a:p>
            <a:pPr lvl="2">
              <a:lnSpc>
                <a:spcPct val="85000"/>
              </a:lnSpc>
              <a:spcBef>
                <a:spcPct val="30000"/>
              </a:spcBef>
              <a:spcAft>
                <a:spcPts val="300"/>
              </a:spcAft>
              <a:buSzPct val="90000"/>
            </a:pPr>
            <a:r>
              <a:rPr lang="en-US" sz="1600" dirty="0">
                <a:solidFill>
                  <a:srgbClr val="000000"/>
                </a:solidFill>
              </a:rPr>
              <a:t>The data rates users expect</a:t>
            </a:r>
          </a:p>
          <a:p>
            <a:pPr lvl="2">
              <a:lnSpc>
                <a:spcPct val="85000"/>
              </a:lnSpc>
              <a:spcBef>
                <a:spcPct val="30000"/>
              </a:spcBef>
              <a:spcAft>
                <a:spcPts val="300"/>
              </a:spcAft>
              <a:buSzPct val="90000"/>
            </a:pPr>
            <a:r>
              <a:rPr lang="en-US" sz="1600" dirty="0">
                <a:solidFill>
                  <a:srgbClr val="000000"/>
                </a:solidFill>
              </a:rPr>
              <a:t>The use of non-overlapping channels by multiple APs and transmit power settings</a:t>
            </a:r>
          </a:p>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When planning the location of APs, the approximate circular coverage area is important.</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endParaRPr lang="en-US" sz="16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489010" lvl="2" indent="-342900">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pic>
        <p:nvPicPr>
          <p:cNvPr id="2" name="Picture 1">
            <a:extLst>
              <a:ext uri="{FF2B5EF4-FFF2-40B4-BE49-F238E27FC236}">
                <a16:creationId xmlns:a16="http://schemas.microsoft.com/office/drawing/2014/main" id="{050E2E62-D377-4FDC-8C64-91BBA481B374}"/>
              </a:ext>
            </a:extLst>
          </p:cNvPr>
          <p:cNvPicPr>
            <a:picLocks noChangeAspect="1"/>
          </p:cNvPicPr>
          <p:nvPr/>
        </p:nvPicPr>
        <p:blipFill>
          <a:blip r:embed="rId3"/>
          <a:stretch>
            <a:fillRect/>
          </a:stretch>
        </p:blipFill>
        <p:spPr>
          <a:xfrm>
            <a:off x="4572000" y="1057807"/>
            <a:ext cx="4036015" cy="2881312"/>
          </a:xfrm>
          <a:prstGeom prst="rect">
            <a:avLst/>
          </a:prstGeom>
        </p:spPr>
      </p:pic>
    </p:spTree>
    <p:extLst>
      <p:ext uri="{BB962C8B-B14F-4D97-AF65-F5344CB8AC3E}">
        <p14:creationId xmlns:p14="http://schemas.microsoft.com/office/powerpoint/2010/main" val="59195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12.6 WLAN Threats</a:t>
            </a:r>
          </a:p>
        </p:txBody>
      </p:sp>
    </p:spTree>
    <p:custDataLst>
      <p:tags r:id="rId1"/>
    </p:custDataLst>
    <p:extLst>
      <p:ext uri="{BB962C8B-B14F-4D97-AF65-F5344CB8AC3E}">
        <p14:creationId xmlns:p14="http://schemas.microsoft.com/office/powerpoint/2010/main" val="314593583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dirty="0"/>
              <a:t>Check Your Understanding activities </a:t>
            </a:r>
            <a:r>
              <a:rPr lang="en-US" b="1" i="1" dirty="0"/>
              <a:t>do not </a:t>
            </a:r>
            <a:r>
              <a:rPr lang="en-US" dirty="0"/>
              <a:t>affect student grades.</a:t>
            </a:r>
          </a:p>
          <a:p>
            <a:pPr>
              <a:spcBef>
                <a:spcPct val="30000"/>
              </a:spcBef>
              <a:buFont typeface="Arial" panose="020B0604020202020204" pitchFamily="34" charset="0"/>
              <a:buChar char="•"/>
            </a:pPr>
            <a:r>
              <a:rPr lang="en-US" dirty="0"/>
              <a:t>There are no separate slides for these activities in the PPT. They are listed in the notes area of the slide that appears before these activities.</a:t>
            </a:r>
          </a:p>
          <a:p>
            <a:pPr>
              <a:spcBef>
                <a:spcPct val="30000"/>
              </a:spcBef>
              <a:buFont typeface="Arial" panose="020B0604020202020204" pitchFamily="34" charset="0"/>
              <a:buChar char="•"/>
            </a:pPr>
            <a:endParaRPr lang="en-US" dirty="0"/>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4472702"/>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Threats</a:t>
            </a:r>
            <a:br>
              <a:rPr lang="en-US" dirty="0"/>
            </a:br>
            <a:r>
              <a:rPr lang="en-US" sz="2400" dirty="0"/>
              <a:t>Video – WLAN Threats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3073400"/>
          </a:xfrm>
        </p:spPr>
        <p:txBody>
          <a:bodyPr/>
          <a:lstStyle/>
          <a:p>
            <a:pPr marL="0" indent="0" algn="l" defTabSz="684213" fontAlgn="base">
              <a:spcBef>
                <a:spcPts val="0"/>
              </a:spcBef>
              <a:buClr>
                <a:schemeClr val="tx2"/>
              </a:buClr>
              <a:buSzPct val="90000"/>
            </a:pPr>
            <a:r>
              <a:rPr lang="en-US" sz="1800" dirty="0">
                <a:solidFill>
                  <a:srgbClr val="000000"/>
                </a:solidFill>
              </a:rPr>
              <a:t>This video will cover the following: </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Interception of Data</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Wireless Intruders</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Denial of Service (DoS) Attacks</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Rogue APs</a:t>
            </a:r>
          </a:p>
          <a:p>
            <a:pPr marL="342900" indent="-342900" algn="l">
              <a:buFont typeface="Arial" panose="020B0604020202020204" pitchFamily="34" charset="0"/>
              <a:buChar char="•"/>
            </a:pPr>
            <a:endParaRPr lang="en-US" sz="1600"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59431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Threats</a:t>
            </a:r>
            <a:br>
              <a:rPr lang="en-US" dirty="0"/>
            </a:br>
            <a:r>
              <a:rPr lang="en-US" sz="2400" dirty="0"/>
              <a:t>Wireless Security Overview</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7"/>
            <a:ext cx="7913686" cy="2790293"/>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A WLAN is open to anyone within range of an AP and the appropriate credentials to associate to it.</a:t>
            </a:r>
          </a:p>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Attacks can be generated by outsiders, disgruntled employees, and even unintentionally by employees. Wireless networks are specifically susceptible to several threats, including the following:</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Interception of data</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Wireless intruders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Denial of Service (DoS) Attacks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Rogue APs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endParaRPr lang="en-US" sz="1600" dirty="0">
              <a:solidFill>
                <a:srgbClr val="000000"/>
              </a:solidFill>
            </a:endParaRP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endParaRPr lang="en-US" sz="16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489010" lvl="2" indent="-342900">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spTree>
    <p:extLst>
      <p:ext uri="{BB962C8B-B14F-4D97-AF65-F5344CB8AC3E}">
        <p14:creationId xmlns:p14="http://schemas.microsoft.com/office/powerpoint/2010/main" val="360505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Threats</a:t>
            </a:r>
            <a:br>
              <a:rPr lang="en-US" dirty="0"/>
            </a:br>
            <a:r>
              <a:rPr lang="en-US" sz="2400" dirty="0"/>
              <a:t>DoS Attacks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7"/>
            <a:ext cx="7913686" cy="2790293"/>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Wireless DoS attacks can be the result of the following:</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Improperly configured devices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A malicious user intentionally interfering with the wireless communication</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Accidental interference</a:t>
            </a:r>
          </a:p>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To minimize the risk of a DoS attack due to improperly configured devices and malicious attacks, harden all devices, keep passwords secure, create backups, and ensure that all configuration changes are incorporated off-hours.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endParaRPr lang="en-US" sz="16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489010" lvl="2" indent="-342900">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spTree>
    <p:extLst>
      <p:ext uri="{BB962C8B-B14F-4D97-AF65-F5344CB8AC3E}">
        <p14:creationId xmlns:p14="http://schemas.microsoft.com/office/powerpoint/2010/main" val="52140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Threats</a:t>
            </a:r>
            <a:br>
              <a:rPr lang="en-US" dirty="0"/>
            </a:br>
            <a:r>
              <a:rPr lang="en-US" sz="2400" dirty="0"/>
              <a:t>Rogue Access Points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7"/>
            <a:ext cx="7913686" cy="3333218"/>
          </a:xfrm>
        </p:spPr>
        <p:txBody>
          <a:bodyPr/>
          <a:lstStyle/>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A rogue AP is an AP or wireless router that has been connected to a corporate network without explicit authorization and against corporate policy.</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Once connected, the rogue AP can be used by an attacker to capture MAC addresses, capture data packets, gain access to network resources, or launch a man-in-the-middle attack.</a:t>
            </a:r>
            <a:endParaRPr lang="en-US" sz="1800" b="1" dirty="0">
              <a:solidFill>
                <a:srgbClr val="000000"/>
              </a:solidFill>
            </a:endParaRP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A personal network hotspot could also be used as a rogue AP. For example, a user with secure network access enables their authorized Windows host to become a Wi-Fi AP.</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To prevent the installation of rogue APs, organizations must configure WLCs with rogue AP policies and use monitoring software to actively monitor the radio spectrum for unauthorized APs.</a:t>
            </a:r>
          </a:p>
          <a:p>
            <a:pPr marL="489010" lvl="2" indent="-342900">
              <a:buFont typeface="Arial" panose="020B0604020202020204" pitchFamily="34" charset="0"/>
              <a:buChar char="•"/>
            </a:pPr>
            <a:endParaRPr lang="en-US" sz="2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spTree>
    <p:extLst>
      <p:ext uri="{BB962C8B-B14F-4D97-AF65-F5344CB8AC3E}">
        <p14:creationId xmlns:p14="http://schemas.microsoft.com/office/powerpoint/2010/main" val="169004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Threats</a:t>
            </a:r>
            <a:br>
              <a:rPr lang="en-US" dirty="0"/>
            </a:br>
            <a:r>
              <a:rPr lang="en-US" sz="2400" dirty="0"/>
              <a:t>Man-in-the-Middle Attack</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7"/>
            <a:ext cx="7913686" cy="3333218"/>
          </a:xfrm>
        </p:spPr>
        <p:txBody>
          <a:bodyPr/>
          <a:lstStyle/>
          <a:p>
            <a:pPr marL="0" indent="0" algn="l" defTabSz="684213" fontAlgn="base">
              <a:lnSpc>
                <a:spcPct val="85000"/>
              </a:lnSpc>
              <a:spcBef>
                <a:spcPct val="30000"/>
              </a:spcBef>
              <a:spcAft>
                <a:spcPts val="600"/>
              </a:spcAft>
              <a:buClr>
                <a:schemeClr val="tx2"/>
              </a:buClr>
              <a:buSzPct val="90000"/>
            </a:pPr>
            <a:r>
              <a:rPr lang="en-US" sz="1800" dirty="0">
                <a:solidFill>
                  <a:srgbClr val="000000"/>
                </a:solidFill>
              </a:rPr>
              <a:t>In a man-in-the-middle (MITM) attack, the hacker is positioned in between two legitimate entities in order to read or modify the data that passes between the two parties. A popular wireless MITM attack is called the “evil twin AP” attack, where an attacker introduces a rogue AP and configures it with the same SSID as a legitimate AP.</a:t>
            </a:r>
          </a:p>
          <a:p>
            <a:pPr marL="0" indent="0" algn="l" defTabSz="684213" fontAlgn="base">
              <a:lnSpc>
                <a:spcPct val="85000"/>
              </a:lnSpc>
              <a:spcBef>
                <a:spcPct val="30000"/>
              </a:spcBef>
              <a:spcAft>
                <a:spcPts val="600"/>
              </a:spcAft>
              <a:buClr>
                <a:schemeClr val="tx2"/>
              </a:buClr>
              <a:buSzPct val="90000"/>
            </a:pPr>
            <a:r>
              <a:rPr lang="en-US" sz="1800" dirty="0">
                <a:solidFill>
                  <a:srgbClr val="000000"/>
                </a:solidFill>
              </a:rPr>
              <a:t>Defeating a MITM attack begins with identifying legitimate devices on the WLAN. To do this, users must be authenticated. After all of the legitimate devices are known, the network can be monitored for abnormal devices or traffic.</a:t>
            </a:r>
            <a:endParaRPr lang="en-US" sz="18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spTree>
    <p:extLst>
      <p:ext uri="{BB962C8B-B14F-4D97-AF65-F5344CB8AC3E}">
        <p14:creationId xmlns:p14="http://schemas.microsoft.com/office/powerpoint/2010/main" val="359053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12.7 Secure WLANs</a:t>
            </a:r>
          </a:p>
        </p:txBody>
      </p:sp>
    </p:spTree>
    <p:custDataLst>
      <p:tags r:id="rId1"/>
    </p:custDataLst>
    <p:extLst>
      <p:ext uri="{BB962C8B-B14F-4D97-AF65-F5344CB8AC3E}">
        <p14:creationId xmlns:p14="http://schemas.microsoft.com/office/powerpoint/2010/main" val="2103848410"/>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WLANs</a:t>
            </a:r>
            <a:br>
              <a:rPr lang="en-US" dirty="0"/>
            </a:br>
            <a:r>
              <a:rPr lang="en-US" sz="2400" dirty="0"/>
              <a:t>Video – Secure WLANs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3073400"/>
          </a:xfrm>
        </p:spPr>
        <p:txBody>
          <a:bodyPr/>
          <a:lstStyle/>
          <a:p>
            <a:pPr marL="0" indent="0" algn="l" defTabSz="684213" fontAlgn="base">
              <a:spcBef>
                <a:spcPts val="0"/>
              </a:spcBef>
              <a:buClr>
                <a:schemeClr val="tx2"/>
              </a:buClr>
              <a:buSzPct val="90000"/>
            </a:pPr>
            <a:r>
              <a:rPr lang="en-US" sz="1800" dirty="0">
                <a:solidFill>
                  <a:srgbClr val="000000"/>
                </a:solidFill>
              </a:rPr>
              <a:t>This video will cover the following: </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SSID Cloaking</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MAC Address Filtering</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Authentication and Encryption Systems (Open Authentication and Shared Key Authentication)</a:t>
            </a:r>
          </a:p>
          <a:p>
            <a:pPr marL="342900" indent="-342900" algn="l">
              <a:buFont typeface="Arial" panose="020B0604020202020204" pitchFamily="34" charset="0"/>
              <a:buChar char="•"/>
            </a:pPr>
            <a:endParaRPr lang="en-US" sz="1600"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36993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WLANs</a:t>
            </a:r>
            <a:br>
              <a:rPr lang="en-US" dirty="0"/>
            </a:br>
            <a:r>
              <a:rPr lang="en-US" sz="2400" dirty="0"/>
              <a:t>SSID Cloaking and MAC Address Filtering</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7"/>
            <a:ext cx="7913686" cy="3333218"/>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To address the threats of keeping wireless intruders out and protecting data, two early security features were used and are still available on most routers and APs:</a:t>
            </a:r>
          </a:p>
          <a:p>
            <a:pPr marL="0" indent="0" algn="l" defTabSz="684213" fontAlgn="base">
              <a:lnSpc>
                <a:spcPct val="85000"/>
              </a:lnSpc>
              <a:spcBef>
                <a:spcPct val="30000"/>
              </a:spcBef>
              <a:spcAft>
                <a:spcPts val="600"/>
              </a:spcAft>
              <a:buClr>
                <a:schemeClr val="tx2"/>
              </a:buClr>
              <a:buSzPct val="90000"/>
            </a:pPr>
            <a:r>
              <a:rPr lang="en-US" sz="1600" b="1" dirty="0">
                <a:solidFill>
                  <a:srgbClr val="000000"/>
                </a:solidFill>
              </a:rPr>
              <a:t>SSID Cloaking</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APs and some wireless routers allow the SSID beacon frame to be disabled. Wireless clients must be manually configured with the SSID to connect to the network.</a:t>
            </a:r>
          </a:p>
          <a:p>
            <a:pPr marL="489010" lvl="2" indent="-342900">
              <a:buFont typeface="Arial" panose="020B0604020202020204" pitchFamily="34" charset="0"/>
              <a:buChar char="•"/>
            </a:pPr>
            <a:endParaRPr lang="en-US" sz="1600" b="1" dirty="0">
              <a:solidFill>
                <a:srgbClr val="000000"/>
              </a:solidFill>
            </a:endParaRPr>
          </a:p>
          <a:p>
            <a:pPr marL="0" indent="0" algn="l" defTabSz="684213" fontAlgn="base">
              <a:lnSpc>
                <a:spcPct val="85000"/>
              </a:lnSpc>
              <a:spcBef>
                <a:spcPct val="30000"/>
              </a:spcBef>
              <a:spcAft>
                <a:spcPts val="600"/>
              </a:spcAft>
              <a:buClr>
                <a:schemeClr val="tx2"/>
              </a:buClr>
              <a:buSzPct val="90000"/>
            </a:pPr>
            <a:r>
              <a:rPr lang="en-US" sz="1600" b="1" dirty="0">
                <a:solidFill>
                  <a:srgbClr val="000000"/>
                </a:solidFill>
              </a:rPr>
              <a:t>MAC Address Filtering</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An administrator can manually permit or deny clients wireless access based on their physical MAC hardware address. In the figure, the router is configured to permit two MAC addresses. Devices with different MAC addresses will not be able to join the 2.4GHz WLAN</a:t>
            </a:r>
            <a:r>
              <a:rPr lang="en-US" sz="1400" dirty="0">
                <a:solidFill>
                  <a:srgbClr val="000000"/>
                </a:solidFill>
              </a:rPr>
              <a:t>.</a:t>
            </a:r>
          </a:p>
          <a:p>
            <a:pPr marL="0" indent="0" algn="l"/>
            <a:endParaRPr lang="en-US" sz="1600" b="1" dirty="0">
              <a:solidFill>
                <a:srgbClr val="000000"/>
              </a:solidFill>
            </a:endParaRPr>
          </a:p>
        </p:txBody>
      </p:sp>
    </p:spTree>
    <p:extLst>
      <p:ext uri="{BB962C8B-B14F-4D97-AF65-F5344CB8AC3E}">
        <p14:creationId xmlns:p14="http://schemas.microsoft.com/office/powerpoint/2010/main" val="387343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WLANs</a:t>
            </a:r>
            <a:br>
              <a:rPr lang="en-US" dirty="0"/>
            </a:br>
            <a:r>
              <a:rPr lang="en-US" sz="2400" dirty="0"/>
              <a:t>802.11 Original Authentication Methods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7"/>
            <a:ext cx="7913686" cy="3333218"/>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The best way to secure a wireless network is to use authentication and encryption systems. Two types of authentication were introduced with the original 802.11 standard:</a:t>
            </a:r>
            <a:endParaRPr lang="en-US" sz="1600" b="1" dirty="0">
              <a:solidFill>
                <a:srgbClr val="000000"/>
              </a:solidFill>
            </a:endParaRPr>
          </a:p>
          <a:p>
            <a:pPr marL="0" indent="0" algn="l" defTabSz="684213" fontAlgn="base">
              <a:lnSpc>
                <a:spcPct val="85000"/>
              </a:lnSpc>
              <a:spcBef>
                <a:spcPct val="30000"/>
              </a:spcBef>
              <a:spcAft>
                <a:spcPts val="600"/>
              </a:spcAft>
              <a:buClr>
                <a:schemeClr val="tx2"/>
              </a:buClr>
              <a:buSzPct val="90000"/>
            </a:pPr>
            <a:r>
              <a:rPr lang="en-US" sz="1600" b="1" dirty="0">
                <a:solidFill>
                  <a:srgbClr val="000000"/>
                </a:solidFill>
              </a:rPr>
              <a:t>Open system authentication</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No password required. Typically used to provide free internet access in public areas like cafes, airports, and hotels.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Client is responsible for providing security such as through a VPN. </a:t>
            </a:r>
            <a:endParaRPr lang="en-US" sz="1600" b="1" dirty="0">
              <a:solidFill>
                <a:srgbClr val="000000"/>
              </a:solidFill>
            </a:endParaRPr>
          </a:p>
          <a:p>
            <a:pPr marL="0" indent="0" algn="l" defTabSz="684213" fontAlgn="base">
              <a:lnSpc>
                <a:spcPct val="85000"/>
              </a:lnSpc>
              <a:spcBef>
                <a:spcPct val="30000"/>
              </a:spcBef>
              <a:spcAft>
                <a:spcPts val="600"/>
              </a:spcAft>
              <a:buClr>
                <a:schemeClr val="tx2"/>
              </a:buClr>
              <a:buSzPct val="90000"/>
            </a:pPr>
            <a:r>
              <a:rPr lang="en-US" sz="1600" b="1" dirty="0">
                <a:solidFill>
                  <a:srgbClr val="000000"/>
                </a:solidFill>
              </a:rPr>
              <a:t>Shared key authentication</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Provides mechanisms, such as WEP, WPA, WPA2, and WPA3 to authenticate and encrypt data between a wireless client and AP. However, the password must be pre-shared between both parties to connect.</a:t>
            </a:r>
            <a:endParaRPr lang="en-US" sz="1600" b="1" dirty="0">
              <a:solidFill>
                <a:srgbClr val="000000"/>
              </a:solidFill>
            </a:endParaRPr>
          </a:p>
        </p:txBody>
      </p:sp>
    </p:spTree>
    <p:extLst>
      <p:ext uri="{BB962C8B-B14F-4D97-AF65-F5344CB8AC3E}">
        <p14:creationId xmlns:p14="http://schemas.microsoft.com/office/powerpoint/2010/main" val="323590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WLANs</a:t>
            </a:r>
            <a:br>
              <a:rPr lang="en-US" dirty="0"/>
            </a:br>
            <a:r>
              <a:rPr lang="en-US" sz="2400" dirty="0"/>
              <a:t>Shared Key Authentication Methods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731837"/>
            <a:ext cx="7913686" cy="456668"/>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There are currently four shared key authentication techniques available, as shown in the table.</a:t>
            </a:r>
            <a:endParaRPr lang="en-US" sz="1600" b="1" dirty="0">
              <a:solidFill>
                <a:srgbClr val="000000"/>
              </a:solidFill>
            </a:endParaRPr>
          </a:p>
        </p:txBody>
      </p:sp>
      <p:graphicFrame>
        <p:nvGraphicFramePr>
          <p:cNvPr id="4" name="Content Placeholder 6">
            <a:extLst>
              <a:ext uri="{FF2B5EF4-FFF2-40B4-BE49-F238E27FC236}">
                <a16:creationId xmlns:a16="http://schemas.microsoft.com/office/drawing/2014/main" id="{49C62BAC-F92D-42FA-9647-B95FE5D3F62E}"/>
              </a:ext>
            </a:extLst>
          </p:cNvPr>
          <p:cNvGraphicFramePr>
            <a:graphicFrameLocks/>
          </p:cNvGraphicFramePr>
          <p:nvPr>
            <p:extLst>
              <p:ext uri="{D42A27DB-BD31-4B8C-83A1-F6EECF244321}">
                <p14:modId xmlns:p14="http://schemas.microsoft.com/office/powerpoint/2010/main" val="104901731"/>
              </p:ext>
            </p:extLst>
          </p:nvPr>
        </p:nvGraphicFramePr>
        <p:xfrm>
          <a:off x="533401" y="1270703"/>
          <a:ext cx="7812087" cy="3444240"/>
        </p:xfrm>
        <a:graphic>
          <a:graphicData uri="http://schemas.openxmlformats.org/drawingml/2006/table">
            <a:tbl>
              <a:tblPr firstRow="1" bandRow="1">
                <a:tableStyleId>{5C22544A-7EE6-4342-B048-85BDC9FD1C3A}</a:tableStyleId>
              </a:tblPr>
              <a:tblGrid>
                <a:gridCol w="2317651">
                  <a:extLst>
                    <a:ext uri="{9D8B030D-6E8A-4147-A177-3AD203B41FA5}">
                      <a16:colId xmlns:a16="http://schemas.microsoft.com/office/drawing/2014/main" val="3729139006"/>
                    </a:ext>
                  </a:extLst>
                </a:gridCol>
                <a:gridCol w="5494436">
                  <a:extLst>
                    <a:ext uri="{9D8B030D-6E8A-4147-A177-3AD203B41FA5}">
                      <a16:colId xmlns:a16="http://schemas.microsoft.com/office/drawing/2014/main" val="1988913492"/>
                    </a:ext>
                  </a:extLst>
                </a:gridCol>
              </a:tblGrid>
              <a:tr h="0">
                <a:tc>
                  <a:txBody>
                    <a:bodyPr/>
                    <a:lstStyle/>
                    <a:p>
                      <a:r>
                        <a:rPr lang="en-US" sz="1400" dirty="0"/>
                        <a:t>Authentication Method</a:t>
                      </a:r>
                    </a:p>
                  </a:txBody>
                  <a:tcPr/>
                </a:tc>
                <a:tc>
                  <a:txBody>
                    <a:bodyPr/>
                    <a:lstStyle/>
                    <a:p>
                      <a:r>
                        <a:rPr lang="en-US" sz="1400" dirty="0"/>
                        <a:t>Description</a:t>
                      </a:r>
                    </a:p>
                  </a:txBody>
                  <a:tcPr/>
                </a:tc>
                <a:extLst>
                  <a:ext uri="{0D108BD9-81ED-4DB2-BD59-A6C34878D82A}">
                    <a16:rowId xmlns:a16="http://schemas.microsoft.com/office/drawing/2014/main" val="2583676789"/>
                  </a:ext>
                </a:extLst>
              </a:tr>
              <a:tr h="0">
                <a:tc>
                  <a:txBody>
                    <a:bodyPr/>
                    <a:lstStyle/>
                    <a:p>
                      <a:r>
                        <a:rPr lang="en-US" sz="1400" dirty="0">
                          <a:solidFill>
                            <a:srgbClr val="000000"/>
                          </a:solidFill>
                        </a:rPr>
                        <a:t>Wired Equivalent Privacy (WEP)</a:t>
                      </a:r>
                    </a:p>
                  </a:txBody>
                  <a:tcPr/>
                </a:tc>
                <a:tc>
                  <a:txBody>
                    <a:bodyPr/>
                    <a:lstStyle/>
                    <a:p>
                      <a:r>
                        <a:rPr lang="en-US" sz="1400" dirty="0">
                          <a:solidFill>
                            <a:srgbClr val="000000"/>
                          </a:solidFill>
                        </a:rPr>
                        <a:t>The original 802.11 specification designed to secure the data using the Rivest Cipher 4 (RC4) encryption method with a static key. WEP is no longer recommended and should never be used.</a:t>
                      </a:r>
                    </a:p>
                  </a:txBody>
                  <a:tcPr/>
                </a:tc>
                <a:extLst>
                  <a:ext uri="{0D108BD9-81ED-4DB2-BD59-A6C34878D82A}">
                    <a16:rowId xmlns:a16="http://schemas.microsoft.com/office/drawing/2014/main" val="3849654457"/>
                  </a:ext>
                </a:extLst>
              </a:tr>
              <a:tr h="1709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Wi-Fi Protected Access (WPA)</a:t>
                      </a:r>
                    </a:p>
                  </a:txBody>
                  <a:tcPr/>
                </a:tc>
                <a:tc>
                  <a:txBody>
                    <a:bodyPr/>
                    <a:lstStyle/>
                    <a:p>
                      <a:r>
                        <a:rPr lang="en-US" sz="1400" dirty="0">
                          <a:solidFill>
                            <a:srgbClr val="000000"/>
                          </a:solidFill>
                        </a:rPr>
                        <a:t>A Wi-Fi Alliance standard that uses WEP but secures the data with the much stronger Temporal Key Integrity Protocol (TKIP) encryption algorithm. TKIP changes the key for each packet, making it much more difficult to hack.</a:t>
                      </a:r>
                    </a:p>
                  </a:txBody>
                  <a:tcPr/>
                </a:tc>
                <a:extLst>
                  <a:ext uri="{0D108BD9-81ED-4DB2-BD59-A6C34878D82A}">
                    <a16:rowId xmlns:a16="http://schemas.microsoft.com/office/drawing/2014/main" val="235735172"/>
                  </a:ext>
                </a:extLst>
              </a:tr>
              <a:tr h="174195">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WPA2</a:t>
                      </a:r>
                    </a:p>
                  </a:txBody>
                  <a:tcPr/>
                </a:tc>
                <a:tc>
                  <a:txBody>
                    <a:bodyPr/>
                    <a:lstStyle/>
                    <a:p>
                      <a:r>
                        <a:rPr lang="en-US" sz="1400" dirty="0">
                          <a:solidFill>
                            <a:srgbClr val="000000"/>
                          </a:solidFill>
                        </a:rPr>
                        <a:t>It uses the Advanced Encryption Standard (AES) for encryption. AES is currently considered the strongest encryption protocol.</a:t>
                      </a:r>
                    </a:p>
                  </a:txBody>
                  <a:tcPr/>
                </a:tc>
                <a:extLst>
                  <a:ext uri="{0D108BD9-81ED-4DB2-BD59-A6C34878D82A}">
                    <a16:rowId xmlns:a16="http://schemas.microsoft.com/office/drawing/2014/main" val="1458107787"/>
                  </a:ext>
                </a:extLst>
              </a:tr>
              <a:tr h="274011">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WPA3</a:t>
                      </a:r>
                    </a:p>
                  </a:txBody>
                  <a:tcPr/>
                </a:tc>
                <a:tc>
                  <a:txBody>
                    <a:bodyPr/>
                    <a:lstStyle/>
                    <a:p>
                      <a:r>
                        <a:rPr lang="en-US" sz="1400" dirty="0">
                          <a:solidFill>
                            <a:srgbClr val="000000"/>
                          </a:solidFill>
                        </a:rPr>
                        <a:t>This is the next generation of Wi-Fi security. All WPA3-enabled devices use the latest security methods, disallow outdated legacy protocols, and require the use of Protected Management Frames (PMF).</a:t>
                      </a:r>
                    </a:p>
                  </a:txBody>
                  <a:tcPr/>
                </a:tc>
                <a:extLst>
                  <a:ext uri="{0D108BD9-81ED-4DB2-BD59-A6C34878D82A}">
                    <a16:rowId xmlns:a16="http://schemas.microsoft.com/office/drawing/2014/main" val="2495454272"/>
                  </a:ext>
                </a:extLst>
              </a:tr>
            </a:tbl>
          </a:graphicData>
        </a:graphic>
      </p:graphicFrame>
    </p:spTree>
    <p:extLst>
      <p:ext uri="{BB962C8B-B14F-4D97-AF65-F5344CB8AC3E}">
        <p14:creationId xmlns:p14="http://schemas.microsoft.com/office/powerpoint/2010/main" val="197118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12: Activities</a:t>
            </a:r>
          </a:p>
        </p:txBody>
      </p:sp>
      <p:sp>
        <p:nvSpPr>
          <p:cNvPr id="6147" name="Rectangle 34"/>
          <p:cNvSpPr>
            <a:spLocks noGrp="1" noChangeArrowheads="1"/>
          </p:cNvSpPr>
          <p:nvPr>
            <p:ph idx="1"/>
          </p:nvPr>
        </p:nvSpPr>
        <p:spPr>
          <a:xfrm>
            <a:off x="144065" y="798945"/>
            <a:ext cx="8695135" cy="348414"/>
          </a:xfrm>
        </p:spPr>
        <p:txBody>
          <a:bodyPr/>
          <a:lstStyle/>
          <a:p>
            <a:pPr marL="0" indent="0">
              <a:spcBef>
                <a:spcPct val="30000"/>
              </a:spcBef>
              <a:buNone/>
            </a:pPr>
            <a:r>
              <a:rPr lang="en-US" sz="1600" dirty="0"/>
              <a:t>What activities are associated with this module?</a:t>
            </a:r>
            <a:endParaRPr lang="en-US" sz="1600" dirty="0">
              <a:solidFill>
                <a:srgbClr val="00B0F0"/>
              </a:solidFill>
            </a:endParaRPr>
          </a:p>
          <a:p>
            <a:pPr marL="0" indent="0">
              <a:spcBef>
                <a:spcPct val="30000"/>
              </a:spcBef>
              <a:buNone/>
            </a:pPr>
            <a:endParaRPr lang="en-US" sz="1600"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114457677"/>
              </p:ext>
            </p:extLst>
          </p:nvPr>
        </p:nvGraphicFramePr>
        <p:xfrm>
          <a:off x="427595" y="1333040"/>
          <a:ext cx="8288809" cy="3263125"/>
        </p:xfrm>
        <a:graphic>
          <a:graphicData uri="http://schemas.openxmlformats.org/drawingml/2006/table">
            <a:tbl>
              <a:tblPr firstRow="1" bandRow="1">
                <a:tableStyleId>{5C22544A-7EE6-4342-B048-85BDC9FD1C3A}</a:tableStyleId>
              </a:tblPr>
              <a:tblGrid>
                <a:gridCol w="1137886">
                  <a:extLst>
                    <a:ext uri="{9D8B030D-6E8A-4147-A177-3AD203B41FA5}">
                      <a16:colId xmlns:a16="http://schemas.microsoft.com/office/drawing/2014/main" val="20001"/>
                    </a:ext>
                  </a:extLst>
                </a:gridCol>
                <a:gridCol w="1871143">
                  <a:extLst>
                    <a:ext uri="{9D8B030D-6E8A-4147-A177-3AD203B41FA5}">
                      <a16:colId xmlns:a16="http://schemas.microsoft.com/office/drawing/2014/main" val="3156509146"/>
                    </a:ext>
                  </a:extLst>
                </a:gridCol>
                <a:gridCol w="4109522">
                  <a:extLst>
                    <a:ext uri="{9D8B030D-6E8A-4147-A177-3AD203B41FA5}">
                      <a16:colId xmlns:a16="http://schemas.microsoft.com/office/drawing/2014/main" val="20002"/>
                    </a:ext>
                  </a:extLst>
                </a:gridCol>
                <a:gridCol w="1170258">
                  <a:extLst>
                    <a:ext uri="{9D8B030D-6E8A-4147-A177-3AD203B41FA5}">
                      <a16:colId xmlns:a16="http://schemas.microsoft.com/office/drawing/2014/main" val="20003"/>
                    </a:ext>
                  </a:extLst>
                </a:gridCol>
              </a:tblGrid>
              <a:tr h="316509">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68327">
                <a:tc>
                  <a:txBody>
                    <a:bodyPr/>
                    <a:lstStyle/>
                    <a:p>
                      <a:pPr algn="ctr"/>
                      <a:r>
                        <a:rPr lang="en-US" sz="1100" dirty="0"/>
                        <a:t>12.1.7</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r>
                        <a:rPr lang="en-US" sz="1100" dirty="0"/>
                        <a:t>Introduction to Wireless</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368327">
                <a:tc>
                  <a:txBody>
                    <a:bodyPr/>
                    <a:lstStyle/>
                    <a:p>
                      <a:pPr algn="ctr"/>
                      <a:r>
                        <a:rPr lang="en-US" sz="1100" dirty="0"/>
                        <a:t>12.2.1</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Video</a:t>
                      </a:r>
                    </a:p>
                  </a:txBody>
                  <a:tcPr marL="68580" marR="68580" marT="34290" marB="34290" anchor="ctr"/>
                </a:tc>
                <a:tc>
                  <a:txBody>
                    <a:bodyPr/>
                    <a:lstStyle/>
                    <a:p>
                      <a:r>
                        <a:rPr lang="en-US" sz="1100" dirty="0"/>
                        <a:t>WLAN Components</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368327">
                <a:tc>
                  <a:txBody>
                    <a:bodyPr/>
                    <a:lstStyle/>
                    <a:p>
                      <a:pPr algn="ctr"/>
                      <a:r>
                        <a:rPr lang="en-US" sz="1100" dirty="0"/>
                        <a:t>12.2.7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WLAN Components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68327">
                <a:tc>
                  <a:txBody>
                    <a:bodyPr/>
                    <a:lstStyle/>
                    <a:p>
                      <a:pPr algn="ctr"/>
                      <a:r>
                        <a:rPr lang="en-US" sz="1100" dirty="0"/>
                        <a:t>12.3.1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WLAN Operation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3177432351"/>
                  </a:ext>
                </a:extLst>
              </a:tr>
              <a:tr h="368327">
                <a:tc>
                  <a:txBody>
                    <a:bodyPr/>
                    <a:lstStyle/>
                    <a:p>
                      <a:pPr algn="ctr"/>
                      <a:r>
                        <a:rPr lang="en-US" sz="1100" dirty="0"/>
                        <a:t>12.3.8</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WLAN Operation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4230792547"/>
                  </a:ext>
                </a:extLst>
              </a:tr>
              <a:tr h="368327">
                <a:tc>
                  <a:txBody>
                    <a:bodyPr/>
                    <a:lstStyle/>
                    <a:p>
                      <a:pPr algn="ctr"/>
                      <a:r>
                        <a:rPr lang="en-US" sz="1100" dirty="0"/>
                        <a:t>12.4.1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CAPWAP</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2373583044"/>
                  </a:ext>
                </a:extLst>
              </a:tr>
              <a:tr h="368327">
                <a:tc>
                  <a:txBody>
                    <a:bodyPr/>
                    <a:lstStyle/>
                    <a:p>
                      <a:pPr algn="ctr"/>
                      <a:r>
                        <a:rPr lang="en-US" sz="1100" dirty="0"/>
                        <a:t>12.4.6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CAPWAP</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1549783946"/>
                  </a:ext>
                </a:extLst>
              </a:tr>
              <a:tr h="368327">
                <a:tc>
                  <a:txBody>
                    <a:bodyPr/>
                    <a:lstStyle/>
                    <a:p>
                      <a:pPr algn="ctr"/>
                      <a:r>
                        <a:rPr lang="en-US" sz="1100" dirty="0"/>
                        <a:t>12.5.4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Channel Management</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1102784487"/>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071"/>
            <a:ext cx="8345488" cy="731837"/>
          </a:xfrm>
        </p:spPr>
        <p:txBody>
          <a:bodyPr/>
          <a:lstStyle/>
          <a:p>
            <a:r>
              <a:rPr lang="en-US" sz="1600" dirty="0"/>
              <a:t>Secure WLANs</a:t>
            </a:r>
            <a:br>
              <a:rPr lang="en-US" dirty="0"/>
            </a:br>
            <a:r>
              <a:rPr lang="en-US" sz="2400" dirty="0"/>
              <a:t>Authenticating a Home User</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0" y="721766"/>
            <a:ext cx="4572000" cy="3254104"/>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Home routers typically have two choices for authentication: WPA and WPA2, with WPA 2 having two authentication methods.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Personal </a:t>
            </a:r>
            <a:r>
              <a:rPr lang="en-US" sz="1600" dirty="0">
                <a:solidFill>
                  <a:srgbClr val="000000"/>
                </a:solidFill>
              </a:rPr>
              <a:t>– Intended for home or small office networks, users authenticate using a pre-shared key (PSK). Wireless clients authenticate with the wireless router using a pre-shared password. No special authentication server is required.</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Enterprise </a:t>
            </a:r>
            <a:r>
              <a:rPr lang="en-US" sz="1600" dirty="0">
                <a:solidFill>
                  <a:srgbClr val="000000"/>
                </a:solidFill>
              </a:rPr>
              <a:t>– Intended for enterprise networks. Requires a Remote Authentication Dial-In User Service (RADIUS) authentication server. The device must be authenticated by the RADIUS server and then users must authenticate using 802.1X standard, which uses the Extensible Authentication Protocol (EAP) for authentication.</a:t>
            </a:r>
          </a:p>
          <a:p>
            <a:pPr algn="l"/>
            <a:endParaRPr lang="en-US" sz="1600" dirty="0">
              <a:solidFill>
                <a:srgbClr val="000000"/>
              </a:solidFill>
            </a:endParaRPr>
          </a:p>
          <a:p>
            <a:pPr algn="l"/>
            <a:endParaRPr lang="en-US" sz="1600" dirty="0">
              <a:solidFill>
                <a:srgbClr val="000000"/>
              </a:solidFill>
            </a:endParaRPr>
          </a:p>
          <a:p>
            <a:pPr algn="l"/>
            <a:endParaRPr lang="en-US" sz="1600" dirty="0">
              <a:solidFill>
                <a:srgbClr val="000000"/>
              </a:solidFill>
            </a:endParaRPr>
          </a:p>
          <a:p>
            <a:pPr algn="l"/>
            <a:endParaRPr lang="en-US" sz="1600" dirty="0">
              <a:solidFill>
                <a:srgbClr val="000000"/>
              </a:solidFill>
            </a:endParaRPr>
          </a:p>
        </p:txBody>
      </p:sp>
      <p:pic>
        <p:nvPicPr>
          <p:cNvPr id="5" name="Picture 4">
            <a:extLst>
              <a:ext uri="{FF2B5EF4-FFF2-40B4-BE49-F238E27FC236}">
                <a16:creationId xmlns:a16="http://schemas.microsoft.com/office/drawing/2014/main" id="{8787DE50-0976-432A-BD60-1A0A815691E4}"/>
              </a:ext>
            </a:extLst>
          </p:cNvPr>
          <p:cNvPicPr>
            <a:picLocks noChangeAspect="1"/>
          </p:cNvPicPr>
          <p:nvPr/>
        </p:nvPicPr>
        <p:blipFill>
          <a:blip r:embed="rId3"/>
          <a:stretch>
            <a:fillRect/>
          </a:stretch>
        </p:blipFill>
        <p:spPr>
          <a:xfrm>
            <a:off x="4743758" y="1274466"/>
            <a:ext cx="4089341" cy="2328862"/>
          </a:xfrm>
          <a:prstGeom prst="rect">
            <a:avLst/>
          </a:prstGeom>
        </p:spPr>
      </p:pic>
    </p:spTree>
    <p:extLst>
      <p:ext uri="{BB962C8B-B14F-4D97-AF65-F5344CB8AC3E}">
        <p14:creationId xmlns:p14="http://schemas.microsoft.com/office/powerpoint/2010/main" val="319297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WLANs</a:t>
            </a:r>
            <a:br>
              <a:rPr lang="en-US" dirty="0"/>
            </a:br>
            <a:r>
              <a:rPr lang="en-US" sz="2400" dirty="0"/>
              <a:t>Encryption Methods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6"/>
            <a:ext cx="4140198" cy="3171294"/>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WPA and WPA2 include two encryption protocols: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Temporal Key Integrity Protocol (TKIP) </a:t>
            </a:r>
            <a:r>
              <a:rPr lang="en-US" sz="1600" dirty="0">
                <a:solidFill>
                  <a:srgbClr val="000000"/>
                </a:solidFill>
              </a:rPr>
              <a:t>–</a:t>
            </a:r>
            <a:r>
              <a:rPr lang="en-US" sz="1600" b="1" dirty="0">
                <a:solidFill>
                  <a:srgbClr val="000000"/>
                </a:solidFill>
              </a:rPr>
              <a:t> </a:t>
            </a:r>
            <a:r>
              <a:rPr lang="en-US" sz="1600" dirty="0">
                <a:solidFill>
                  <a:srgbClr val="000000"/>
                </a:solidFill>
              </a:rPr>
              <a:t>Used by WPA and provides support for legacy WLAN equipment. Makes use of WEP but encrypts the Layer 2 payload using TKIP.</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Advanced Encryption Standard (AES) </a:t>
            </a:r>
            <a:r>
              <a:rPr lang="en-US" sz="1600" dirty="0">
                <a:solidFill>
                  <a:srgbClr val="000000"/>
                </a:solidFill>
              </a:rPr>
              <a:t>– Used by WPA2 and uses the Counter Cipher Mode with Block Chaining Message Authentication Code Protocol (CCMP) that allows destination hosts to recognize if the encrypted and non-encrypted bits have been altered.</a:t>
            </a:r>
            <a:endParaRPr lang="en-US" sz="1600" b="1" dirty="0">
              <a:solidFill>
                <a:srgbClr val="000000"/>
              </a:solidFill>
            </a:endParaRPr>
          </a:p>
          <a:p>
            <a:pPr marL="0" indent="0" algn="l" defTabSz="684213" fontAlgn="base">
              <a:lnSpc>
                <a:spcPct val="85000"/>
              </a:lnSpc>
              <a:spcBef>
                <a:spcPct val="30000"/>
              </a:spcBef>
              <a:spcAft>
                <a:spcPts val="600"/>
              </a:spcAft>
              <a:buClr>
                <a:schemeClr val="tx2"/>
              </a:buClr>
              <a:buSzPct val="90000"/>
            </a:pPr>
            <a:endParaRPr lang="en-US" sz="1600" dirty="0">
              <a:solidFill>
                <a:srgbClr val="000000"/>
              </a:solidFill>
            </a:endParaRPr>
          </a:p>
          <a:p>
            <a:pPr marL="0" indent="0" algn="l" defTabSz="684213" fontAlgn="base">
              <a:lnSpc>
                <a:spcPct val="85000"/>
              </a:lnSpc>
              <a:spcBef>
                <a:spcPct val="30000"/>
              </a:spcBef>
              <a:spcAft>
                <a:spcPts val="600"/>
              </a:spcAft>
              <a:buClr>
                <a:schemeClr val="tx2"/>
              </a:buClr>
              <a:buSzPct val="90000"/>
            </a:pPr>
            <a:endParaRPr lang="en-US" sz="1600" dirty="0">
              <a:solidFill>
                <a:srgbClr val="000000"/>
              </a:solidFill>
            </a:endParaRPr>
          </a:p>
          <a:p>
            <a:pPr marL="0" indent="0" algn="l" defTabSz="684213" fontAlgn="base">
              <a:lnSpc>
                <a:spcPct val="85000"/>
              </a:lnSpc>
              <a:spcBef>
                <a:spcPct val="30000"/>
              </a:spcBef>
              <a:spcAft>
                <a:spcPts val="600"/>
              </a:spcAft>
              <a:buClr>
                <a:schemeClr val="tx2"/>
              </a:buClr>
              <a:buSzPct val="90000"/>
            </a:pPr>
            <a:endParaRPr lang="en-US" sz="1600" dirty="0">
              <a:solidFill>
                <a:srgbClr val="000000"/>
              </a:solidFill>
            </a:endParaRPr>
          </a:p>
          <a:p>
            <a:pPr marL="0" indent="0" algn="l" defTabSz="684213" fontAlgn="base">
              <a:lnSpc>
                <a:spcPct val="85000"/>
              </a:lnSpc>
              <a:spcBef>
                <a:spcPct val="30000"/>
              </a:spcBef>
              <a:spcAft>
                <a:spcPts val="600"/>
              </a:spcAft>
              <a:buClr>
                <a:schemeClr val="tx2"/>
              </a:buClr>
              <a:buSzPct val="90000"/>
            </a:pPr>
            <a:endParaRPr lang="en-US" sz="1600" b="1" dirty="0">
              <a:solidFill>
                <a:srgbClr val="000000"/>
              </a:solidFill>
            </a:endParaRPr>
          </a:p>
        </p:txBody>
      </p:sp>
      <p:pic>
        <p:nvPicPr>
          <p:cNvPr id="2" name="Picture 1">
            <a:extLst>
              <a:ext uri="{FF2B5EF4-FFF2-40B4-BE49-F238E27FC236}">
                <a16:creationId xmlns:a16="http://schemas.microsoft.com/office/drawing/2014/main" id="{FEBAFFA0-9269-40D5-8353-BA25798E3E3E}"/>
              </a:ext>
            </a:extLst>
          </p:cNvPr>
          <p:cNvPicPr>
            <a:picLocks noChangeAspect="1"/>
          </p:cNvPicPr>
          <p:nvPr/>
        </p:nvPicPr>
        <p:blipFill>
          <a:blip r:embed="rId3"/>
          <a:stretch>
            <a:fillRect/>
          </a:stretch>
        </p:blipFill>
        <p:spPr>
          <a:xfrm>
            <a:off x="5061640" y="943506"/>
            <a:ext cx="3718521" cy="2115080"/>
          </a:xfrm>
          <a:prstGeom prst="rect">
            <a:avLst/>
          </a:prstGeom>
        </p:spPr>
      </p:pic>
    </p:spTree>
    <p:extLst>
      <p:ext uri="{BB962C8B-B14F-4D97-AF65-F5344CB8AC3E}">
        <p14:creationId xmlns:p14="http://schemas.microsoft.com/office/powerpoint/2010/main" val="393923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WLANs</a:t>
            </a:r>
            <a:br>
              <a:rPr lang="en-US" dirty="0"/>
            </a:br>
            <a:r>
              <a:rPr lang="en-US" sz="2400" dirty="0"/>
              <a:t>Authentication in the Enterprise</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270934" y="731837"/>
            <a:ext cx="3970266" cy="3561795"/>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Enterprise security mode choice requires an Authentication, Authorization, and Accounting (AAA) RADIUS server.</a:t>
            </a:r>
          </a:p>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There pieces of information are required:</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RADIUS server IP address </a:t>
            </a:r>
            <a:r>
              <a:rPr lang="en-US" sz="1600" dirty="0">
                <a:solidFill>
                  <a:srgbClr val="000000"/>
                </a:solidFill>
              </a:rPr>
              <a:t>– IP address of the server.</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UDP port numbers </a:t>
            </a:r>
            <a:r>
              <a:rPr lang="en-US" sz="1600" dirty="0">
                <a:solidFill>
                  <a:srgbClr val="000000"/>
                </a:solidFill>
              </a:rPr>
              <a:t>–UDP ports 1812 for RADIUS Authentication, and 1813 for RADIUS Accounting, but can also operate using UDP ports 1645 and 1646.</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Shared key </a:t>
            </a:r>
            <a:r>
              <a:rPr lang="en-US" sz="1600" dirty="0">
                <a:solidFill>
                  <a:srgbClr val="000000"/>
                </a:solidFill>
              </a:rPr>
              <a:t>– Used to authenticate the AP with the RADIUS server.</a:t>
            </a:r>
          </a:p>
          <a:p>
            <a:pPr marL="0" indent="0" algn="l" defTabSz="684213" fontAlgn="base">
              <a:lnSpc>
                <a:spcPct val="85000"/>
              </a:lnSpc>
              <a:spcBef>
                <a:spcPct val="30000"/>
              </a:spcBef>
              <a:spcAft>
                <a:spcPts val="600"/>
              </a:spcAft>
              <a:buClr>
                <a:schemeClr val="tx2"/>
              </a:buClr>
              <a:buSzPct val="90000"/>
            </a:pPr>
            <a:endParaRPr lang="en-US" sz="1600" dirty="0">
              <a:solidFill>
                <a:srgbClr val="000000"/>
              </a:solidFill>
            </a:endParaRPr>
          </a:p>
          <a:p>
            <a:pPr marL="0" indent="0" algn="l" defTabSz="684213" fontAlgn="base">
              <a:lnSpc>
                <a:spcPct val="85000"/>
              </a:lnSpc>
              <a:spcBef>
                <a:spcPct val="30000"/>
              </a:spcBef>
              <a:spcAft>
                <a:spcPts val="600"/>
              </a:spcAft>
              <a:buClr>
                <a:schemeClr val="tx2"/>
              </a:buClr>
              <a:buSzPct val="90000"/>
            </a:pPr>
            <a:endParaRPr lang="en-US" sz="1600" dirty="0">
              <a:solidFill>
                <a:srgbClr val="000000"/>
              </a:solidFill>
            </a:endParaRPr>
          </a:p>
        </p:txBody>
      </p:sp>
      <p:pic>
        <p:nvPicPr>
          <p:cNvPr id="4" name="Picture 3">
            <a:extLst>
              <a:ext uri="{FF2B5EF4-FFF2-40B4-BE49-F238E27FC236}">
                <a16:creationId xmlns:a16="http://schemas.microsoft.com/office/drawing/2014/main" id="{9A74B192-8A92-421E-AE3C-ECADCA378240}"/>
              </a:ext>
            </a:extLst>
          </p:cNvPr>
          <p:cNvPicPr>
            <a:picLocks noChangeAspect="1"/>
          </p:cNvPicPr>
          <p:nvPr/>
        </p:nvPicPr>
        <p:blipFill>
          <a:blip r:embed="rId3"/>
          <a:stretch>
            <a:fillRect/>
          </a:stretch>
        </p:blipFill>
        <p:spPr>
          <a:xfrm>
            <a:off x="4572000" y="943506"/>
            <a:ext cx="4161354" cy="2366962"/>
          </a:xfrm>
          <a:prstGeom prst="rect">
            <a:avLst/>
          </a:prstGeom>
        </p:spPr>
      </p:pic>
      <p:sp>
        <p:nvSpPr>
          <p:cNvPr id="7" name="TextBox 6">
            <a:extLst>
              <a:ext uri="{FF2B5EF4-FFF2-40B4-BE49-F238E27FC236}">
                <a16:creationId xmlns:a16="http://schemas.microsoft.com/office/drawing/2014/main" id="{B9095C62-8168-482D-9A40-DA3A7B0E265A}"/>
              </a:ext>
            </a:extLst>
          </p:cNvPr>
          <p:cNvSpPr txBox="1"/>
          <p:nvPr/>
        </p:nvSpPr>
        <p:spPr>
          <a:xfrm>
            <a:off x="4572000" y="3708856"/>
            <a:ext cx="3970265" cy="1169551"/>
          </a:xfrm>
          <a:prstGeom prst="rect">
            <a:avLst/>
          </a:prstGeom>
          <a:noFill/>
        </p:spPr>
        <p:txBody>
          <a:bodyPr wrap="square" rtlCol="0">
            <a:spAutoFit/>
          </a:bodyPr>
          <a:lstStyle/>
          <a:p>
            <a:r>
              <a:rPr lang="en-US" sz="1400" b="1" dirty="0">
                <a:solidFill>
                  <a:srgbClr val="000000"/>
                </a:solidFill>
              </a:rPr>
              <a:t>Note</a:t>
            </a:r>
            <a:r>
              <a:rPr lang="en-US" sz="1400" dirty="0">
                <a:solidFill>
                  <a:srgbClr val="000000"/>
                </a:solidFill>
              </a:rPr>
              <a:t>: User authentication and authorization is handled by the 802.1X standard, which provides a centralized, server-based authentication of end users.</a:t>
            </a:r>
            <a:endParaRPr lang="en-US" sz="1400" b="1" dirty="0">
              <a:solidFill>
                <a:srgbClr val="000000"/>
              </a:solidFill>
            </a:endParaRPr>
          </a:p>
          <a:p>
            <a:endParaRPr lang="en-US" sz="1400" dirty="0"/>
          </a:p>
        </p:txBody>
      </p:sp>
    </p:spTree>
    <p:extLst>
      <p:ext uri="{BB962C8B-B14F-4D97-AF65-F5344CB8AC3E}">
        <p14:creationId xmlns:p14="http://schemas.microsoft.com/office/powerpoint/2010/main" val="201031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WLANs</a:t>
            </a:r>
            <a:br>
              <a:rPr lang="en-US" dirty="0"/>
            </a:br>
            <a:r>
              <a:rPr lang="en-US" sz="2400" dirty="0"/>
              <a:t>WPA 3</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731837"/>
            <a:ext cx="7913686" cy="4059237"/>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Because WPA2 is no longer considered secure, WPA3 is recommended when available. WPA3 Includes four features: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WPA3 – Personal : </a:t>
            </a:r>
            <a:r>
              <a:rPr lang="en-US" sz="1600" dirty="0">
                <a:solidFill>
                  <a:srgbClr val="000000"/>
                </a:solidFill>
              </a:rPr>
              <a:t>Thwarts brute force attacks by using Simultaneous Authentication of Equals (SAE).</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WPA3 – Enterprise : </a:t>
            </a:r>
            <a:r>
              <a:rPr lang="en-US" sz="1600" dirty="0">
                <a:solidFill>
                  <a:srgbClr val="000000"/>
                </a:solidFill>
              </a:rPr>
              <a:t>Uses 802.1X/EAP authentication. However, it requires the use of a 192-bit cryptographic suite and eliminates the mixing of security protocols for previous 802.11 standards.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Open Networks : </a:t>
            </a:r>
            <a:r>
              <a:rPr lang="en-US" sz="1600" dirty="0">
                <a:solidFill>
                  <a:srgbClr val="000000"/>
                </a:solidFill>
              </a:rPr>
              <a:t>Does not use any authentication. However, uses Opportunistic Wireless Encryption (OWE) to encrypt all wireless traffic.</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IoT Onboarding : </a:t>
            </a:r>
            <a:r>
              <a:rPr lang="en-US" sz="1600" dirty="0">
                <a:solidFill>
                  <a:srgbClr val="000000"/>
                </a:solidFill>
              </a:rPr>
              <a:t>Uses Device Provisioning Protocol (DPP) to quickly onboard IoT devices.</a:t>
            </a:r>
            <a:endParaRPr lang="en-US" sz="1600" b="1" dirty="0">
              <a:solidFill>
                <a:srgbClr val="000000"/>
              </a:solidFill>
            </a:endParaRPr>
          </a:p>
        </p:txBody>
      </p:sp>
    </p:spTree>
    <p:extLst>
      <p:ext uri="{BB962C8B-B14F-4D97-AF65-F5344CB8AC3E}">
        <p14:creationId xmlns:p14="http://schemas.microsoft.com/office/powerpoint/2010/main" val="134290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12.8 Module Practice and Quiz</a:t>
            </a:r>
          </a:p>
        </p:txBody>
      </p:sp>
    </p:spTree>
    <p:custDataLst>
      <p:tags r:id="rId1"/>
    </p:custDataLst>
    <p:extLst>
      <p:ext uri="{BB962C8B-B14F-4D97-AF65-F5344CB8AC3E}">
        <p14:creationId xmlns:p14="http://schemas.microsoft.com/office/powerpoint/2010/main" val="1452704818"/>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a:xfrm>
            <a:off x="144065" y="798945"/>
            <a:ext cx="8853286" cy="3874656"/>
          </a:xfrm>
        </p:spPr>
        <p:txBody>
          <a:bodyPr/>
          <a:lstStyle/>
          <a:p>
            <a:pPr marL="115887" indent="-285750">
              <a:spcBef>
                <a:spcPts val="0"/>
              </a:spcBef>
              <a:spcAft>
                <a:spcPts val="0"/>
              </a:spcAft>
              <a:buFont typeface="Arial" panose="020B0604020202020204" pitchFamily="34" charset="0"/>
              <a:buChar char="•"/>
            </a:pPr>
            <a:r>
              <a:rPr lang="en-US" sz="1400" dirty="0"/>
              <a:t>A Wireless LANs (WLANs) are based on IEEE standards and can be classified into four main types: WPAN, WLAN, WMAN, and WWAN.</a:t>
            </a:r>
          </a:p>
          <a:p>
            <a:pPr marL="115887" indent="-285750">
              <a:spcBef>
                <a:spcPts val="0"/>
              </a:spcBef>
              <a:spcAft>
                <a:spcPts val="0"/>
              </a:spcAft>
              <a:buFont typeface="Arial" panose="020B0604020202020204" pitchFamily="34" charset="0"/>
              <a:buChar char="•"/>
            </a:pPr>
            <a:r>
              <a:rPr lang="en-US" sz="1400" dirty="0"/>
              <a:t>Wireless technology uses the unlicensed radio spectrum to send and receive data. Examples of this technology are Bluetooth, WiMAX, Cellular Broadband, and Satellite Broadband.</a:t>
            </a:r>
          </a:p>
          <a:p>
            <a:pPr marL="115887" indent="-285750">
              <a:spcBef>
                <a:spcPts val="0"/>
              </a:spcBef>
              <a:spcAft>
                <a:spcPts val="0"/>
              </a:spcAft>
              <a:buFont typeface="Arial" panose="020B0604020202020204" pitchFamily="34" charset="0"/>
              <a:buChar char="•"/>
            </a:pPr>
            <a:r>
              <a:rPr lang="en-US" sz="1400" dirty="0"/>
              <a:t>WLAN networks operate in the 2.4 GHz frequency band and the 5 GHz band. </a:t>
            </a:r>
          </a:p>
          <a:p>
            <a:pPr marL="115887" indent="-285750">
              <a:spcBef>
                <a:spcPts val="0"/>
              </a:spcBef>
              <a:spcAft>
                <a:spcPts val="0"/>
              </a:spcAft>
              <a:buFont typeface="Arial" panose="020B0604020202020204" pitchFamily="34" charset="0"/>
              <a:buChar char="•"/>
            </a:pPr>
            <a:r>
              <a:rPr lang="en-US" sz="1400" dirty="0"/>
              <a:t>The three organizations influencing WLAN standards are the ITU-R, the IEEE, and the Wi-Fi Alliance.</a:t>
            </a:r>
          </a:p>
          <a:p>
            <a:pPr marL="115887" indent="-285750">
              <a:spcBef>
                <a:spcPts val="0"/>
              </a:spcBef>
              <a:spcAft>
                <a:spcPts val="0"/>
              </a:spcAft>
              <a:buFont typeface="Arial" panose="020B0604020202020204" pitchFamily="34" charset="0"/>
              <a:buChar char="•"/>
            </a:pPr>
            <a:r>
              <a:rPr lang="en-US" sz="1400" dirty="0"/>
              <a:t>CAPWAP is an IEEE standard protocol that enables a WLC to manage multiple APs and WLANs.</a:t>
            </a:r>
          </a:p>
          <a:p>
            <a:pPr marL="115887" indent="-285750">
              <a:spcBef>
                <a:spcPts val="0"/>
              </a:spcBef>
              <a:spcAft>
                <a:spcPts val="0"/>
              </a:spcAft>
              <a:buFont typeface="Arial" panose="020B0604020202020204" pitchFamily="34" charset="0"/>
              <a:buChar char="•"/>
            </a:pPr>
            <a:r>
              <a:rPr lang="en-US" sz="1400" dirty="0"/>
              <a:t>DTLS is a protocol provides security between the AP and the WLC. </a:t>
            </a:r>
          </a:p>
          <a:p>
            <a:pPr marL="115887" indent="-285750">
              <a:spcBef>
                <a:spcPts val="0"/>
              </a:spcBef>
              <a:spcAft>
                <a:spcPts val="0"/>
              </a:spcAft>
              <a:buFont typeface="Arial" panose="020B0604020202020204" pitchFamily="34" charset="0"/>
              <a:buChar char="•"/>
            </a:pPr>
            <a:r>
              <a:rPr lang="en-US" sz="1400" dirty="0"/>
              <a:t>Wireless LAN devices have transmitters and receivers tuned to specific frequencies of radio waves to communicate. Ranges are then split into smaller ranges called channels: DSSS, FHSS, and OFDM. </a:t>
            </a:r>
          </a:p>
          <a:p>
            <a:pPr marL="115887" indent="-285750">
              <a:spcBef>
                <a:spcPts val="0"/>
              </a:spcBef>
              <a:spcAft>
                <a:spcPts val="0"/>
              </a:spcAft>
              <a:buFont typeface="Arial" panose="020B0604020202020204" pitchFamily="34" charset="0"/>
              <a:buChar char="•"/>
            </a:pPr>
            <a:r>
              <a:rPr lang="en-US" sz="1400" dirty="0"/>
              <a:t>The 802.11b/g/n standards operate in the 2.4 GHz to 2.5GHz spectrum. The 2.4 GHz band is subdivided into multiple channels. Each channel is allotted 22 MHz bandwidth and is separated from the next channel by 5 MHz.</a:t>
            </a:r>
          </a:p>
          <a:p>
            <a:pPr marL="115887" indent="-285750">
              <a:spcBef>
                <a:spcPts val="0"/>
              </a:spcBef>
              <a:spcAft>
                <a:spcPts val="0"/>
              </a:spcAft>
              <a:buFont typeface="Arial" panose="020B0604020202020204" pitchFamily="34" charset="0"/>
              <a:buChar char="•"/>
            </a:pPr>
            <a:r>
              <a:rPr lang="en-US" sz="1400" dirty="0"/>
              <a:t>Wireless networks are susceptible to threats, including: data interception, wireless intruders, DoS attacks, and rogue APs. </a:t>
            </a:r>
          </a:p>
          <a:p>
            <a:pPr marL="115887" indent="-285750">
              <a:spcBef>
                <a:spcPts val="0"/>
              </a:spcBef>
              <a:spcAft>
                <a:spcPts val="0"/>
              </a:spcAft>
              <a:buFont typeface="Arial" panose="020B0604020202020204" pitchFamily="34" charset="0"/>
              <a:buChar char="•"/>
            </a:pPr>
            <a:r>
              <a:rPr lang="en-US" sz="1400" dirty="0"/>
              <a:t>To keep wireless intruders out and protect data, two early security features are still available on most routers and APs: SSID cloaking and MAC address filtering. </a:t>
            </a:r>
          </a:p>
          <a:p>
            <a:pPr marL="115887" indent="-285750">
              <a:spcBef>
                <a:spcPts val="0"/>
              </a:spcBef>
              <a:spcAft>
                <a:spcPts val="0"/>
              </a:spcAft>
              <a:buFont typeface="Arial" panose="020B0604020202020204" pitchFamily="34" charset="0"/>
              <a:buChar char="•"/>
            </a:pPr>
            <a:r>
              <a:rPr lang="en-US" sz="1400" dirty="0"/>
              <a:t>There are four shared key authentication techniques available: WEP, WPA, WPA2, and WPA3.</a:t>
            </a:r>
          </a:p>
          <a:p>
            <a:pPr marL="0">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12: WLAN Concepts</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2936624825"/>
              </p:ext>
            </p:extLst>
          </p:nvPr>
        </p:nvGraphicFramePr>
        <p:xfrm>
          <a:off x="99152" y="798513"/>
          <a:ext cx="8898797" cy="3749040"/>
        </p:xfrm>
        <a:graphic>
          <a:graphicData uri="http://schemas.openxmlformats.org/drawingml/2006/table">
            <a:tbl>
              <a:tblPr firstRow="1" bandRow="1">
                <a:tableStyleId>{F5AB1C69-6EDB-4FF4-983F-18BD219EF322}</a:tableStyleId>
              </a:tblPr>
              <a:tblGrid>
                <a:gridCol w="4472054">
                  <a:extLst>
                    <a:ext uri="{9D8B030D-6E8A-4147-A177-3AD203B41FA5}">
                      <a16:colId xmlns:a16="http://schemas.microsoft.com/office/drawing/2014/main" val="3270854437"/>
                    </a:ext>
                  </a:extLst>
                </a:gridCol>
                <a:gridCol w="4426743">
                  <a:extLst>
                    <a:ext uri="{9D8B030D-6E8A-4147-A177-3AD203B41FA5}">
                      <a16:colId xmlns:a16="http://schemas.microsoft.com/office/drawing/2014/main" val="1988644124"/>
                    </a:ext>
                  </a:extLst>
                </a:gridCol>
              </a:tblGrid>
              <a:tr h="370840">
                <a:tc>
                  <a:txBody>
                    <a:bodyPr/>
                    <a:lstStyle/>
                    <a:p>
                      <a:pPr marL="285750" indent="-285750">
                        <a:buFont typeface="Arial" panose="020B0604020202020204" pitchFamily="34" charset="0"/>
                        <a:buChar char="•"/>
                      </a:pPr>
                      <a:r>
                        <a:rPr lang="en-US" sz="1200" b="0" dirty="0">
                          <a:solidFill>
                            <a:srgbClr val="000000"/>
                          </a:solidFill>
                        </a:rPr>
                        <a:t>WPAN</a:t>
                      </a:r>
                    </a:p>
                    <a:p>
                      <a:pPr marL="285750" indent="-285750">
                        <a:buFont typeface="Arial" panose="020B0604020202020204" pitchFamily="34" charset="0"/>
                        <a:buChar char="•"/>
                      </a:pPr>
                      <a:r>
                        <a:rPr lang="en-US" sz="1200" b="0" dirty="0">
                          <a:solidFill>
                            <a:srgbClr val="000000"/>
                          </a:solidFill>
                        </a:rPr>
                        <a:t>WLAN</a:t>
                      </a:r>
                    </a:p>
                    <a:p>
                      <a:pPr marL="285750" indent="-285750">
                        <a:buFont typeface="Arial" panose="020B0604020202020204" pitchFamily="34" charset="0"/>
                        <a:buChar char="•"/>
                      </a:pPr>
                      <a:r>
                        <a:rPr lang="en-US" sz="1200" b="0" dirty="0">
                          <a:solidFill>
                            <a:srgbClr val="000000"/>
                          </a:solidFill>
                        </a:rPr>
                        <a:t>WMAN</a:t>
                      </a:r>
                    </a:p>
                    <a:p>
                      <a:pPr marL="285750" indent="-285750">
                        <a:buFont typeface="Arial" panose="020B0604020202020204" pitchFamily="34" charset="0"/>
                        <a:buChar char="•"/>
                      </a:pPr>
                      <a:r>
                        <a:rPr lang="en-US" sz="1200" b="0" dirty="0">
                          <a:solidFill>
                            <a:srgbClr val="000000"/>
                          </a:solidFill>
                        </a:rPr>
                        <a:t>WWAN</a:t>
                      </a:r>
                    </a:p>
                    <a:p>
                      <a:pPr marL="285750" indent="-285750">
                        <a:buFont typeface="Arial" panose="020B0604020202020204" pitchFamily="34" charset="0"/>
                        <a:buChar char="•"/>
                      </a:pPr>
                      <a:r>
                        <a:rPr lang="en-US" sz="1200" b="0" dirty="0">
                          <a:solidFill>
                            <a:srgbClr val="000000"/>
                          </a:solidFill>
                        </a:rPr>
                        <a:t>Bluetooth</a:t>
                      </a:r>
                    </a:p>
                    <a:p>
                      <a:pPr marL="285750" indent="-285750">
                        <a:buFont typeface="Arial" panose="020B0604020202020204" pitchFamily="34" charset="0"/>
                        <a:buChar char="•"/>
                      </a:pPr>
                      <a:r>
                        <a:rPr lang="en-US" sz="1200" b="0" dirty="0">
                          <a:solidFill>
                            <a:srgbClr val="000000"/>
                          </a:solidFill>
                        </a:rPr>
                        <a:t>802.11</a:t>
                      </a:r>
                    </a:p>
                    <a:p>
                      <a:pPr marL="285750" indent="-285750">
                        <a:buFont typeface="Arial" panose="020B0604020202020204" pitchFamily="34" charset="0"/>
                        <a:buChar char="•"/>
                      </a:pPr>
                      <a:r>
                        <a:rPr lang="en-US" sz="1200" b="0" dirty="0">
                          <a:solidFill>
                            <a:srgbClr val="000000"/>
                          </a:solidFill>
                        </a:rPr>
                        <a:t>Electromagnetic spectrum</a:t>
                      </a:r>
                    </a:p>
                    <a:p>
                      <a:pPr marL="285750" indent="-285750">
                        <a:buFont typeface="Arial" panose="020B0604020202020204" pitchFamily="34" charset="0"/>
                        <a:buChar char="•"/>
                      </a:pPr>
                      <a:r>
                        <a:rPr lang="en-US" sz="1200" b="0" dirty="0">
                          <a:solidFill>
                            <a:srgbClr val="000000"/>
                          </a:solidFill>
                        </a:rPr>
                        <a:t>ITU</a:t>
                      </a:r>
                    </a:p>
                    <a:p>
                      <a:pPr marL="285750" indent="-285750">
                        <a:buFont typeface="Arial" panose="020B0604020202020204" pitchFamily="34" charset="0"/>
                        <a:buChar char="•"/>
                      </a:pPr>
                      <a:r>
                        <a:rPr lang="en-US" sz="1200" b="0" dirty="0">
                          <a:solidFill>
                            <a:srgbClr val="000000"/>
                          </a:solidFill>
                        </a:rPr>
                        <a:t>IEEE</a:t>
                      </a:r>
                    </a:p>
                    <a:p>
                      <a:pPr marL="285750" indent="-285750">
                        <a:buFont typeface="Arial" panose="020B0604020202020204" pitchFamily="34" charset="0"/>
                        <a:buChar char="•"/>
                      </a:pPr>
                      <a:r>
                        <a:rPr lang="en-US" sz="1200" b="0" dirty="0">
                          <a:solidFill>
                            <a:srgbClr val="000000"/>
                          </a:solidFill>
                        </a:rPr>
                        <a:t>Lightweight AP (LAP)</a:t>
                      </a:r>
                    </a:p>
                    <a:p>
                      <a:pPr marL="285750" indent="-285750">
                        <a:buFont typeface="Arial" panose="020B0604020202020204" pitchFamily="34" charset="0"/>
                        <a:buChar char="•"/>
                      </a:pPr>
                      <a:r>
                        <a:rPr lang="en-US" sz="1200" b="0" dirty="0">
                          <a:solidFill>
                            <a:srgbClr val="000000"/>
                          </a:solidFill>
                        </a:rPr>
                        <a:t>Lightweight Access Point Protocol (LWAPP)</a:t>
                      </a:r>
                    </a:p>
                    <a:p>
                      <a:pPr marL="285750" indent="-285750">
                        <a:buFont typeface="Arial" panose="020B0604020202020204" pitchFamily="34" charset="0"/>
                        <a:buChar char="•"/>
                      </a:pPr>
                      <a:r>
                        <a:rPr lang="en-US" sz="1200" b="0" dirty="0">
                          <a:solidFill>
                            <a:srgbClr val="000000"/>
                          </a:solidFill>
                        </a:rPr>
                        <a:t>Wireless LAN Controller (WLAC)</a:t>
                      </a:r>
                    </a:p>
                    <a:p>
                      <a:pPr marL="285750" indent="-285750">
                        <a:buFont typeface="Arial" panose="020B0604020202020204" pitchFamily="34" charset="0"/>
                        <a:buChar char="•"/>
                      </a:pPr>
                      <a:r>
                        <a:rPr lang="en-US" sz="1200" b="0" dirty="0">
                          <a:solidFill>
                            <a:srgbClr val="000000"/>
                          </a:solidFill>
                        </a:rPr>
                        <a:t>SSID</a:t>
                      </a:r>
                    </a:p>
                    <a:p>
                      <a:pPr marL="285750" indent="-285750">
                        <a:buFont typeface="Arial" panose="020B0604020202020204" pitchFamily="34" charset="0"/>
                        <a:buChar char="•"/>
                      </a:pPr>
                      <a:r>
                        <a:rPr lang="en-US" sz="1200" b="0" dirty="0">
                          <a:solidFill>
                            <a:srgbClr val="000000"/>
                          </a:solidFill>
                        </a:rPr>
                        <a:t>Autonomous AP</a:t>
                      </a:r>
                    </a:p>
                    <a:p>
                      <a:pPr marL="285750" indent="-285750">
                        <a:buFont typeface="Arial" panose="020B0604020202020204" pitchFamily="34" charset="0"/>
                        <a:buChar char="•"/>
                      </a:pPr>
                      <a:r>
                        <a:rPr lang="en-US" sz="1200" b="0" dirty="0">
                          <a:solidFill>
                            <a:srgbClr val="000000"/>
                          </a:solidFill>
                        </a:rPr>
                        <a:t>Controller-based AP</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Omni directional antenna</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Directional antenna</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MIMO antenna</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Ad hoc mode</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Infrastructure mode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Tethering</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Basic Service Set (BSS)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Extended Service Set (ESS)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Control and Provisioning of Wireless Access Points (CAPWAP) protocol</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Datagram Transport Layer Security (DTLS)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FlexConnect</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Direct-Sequence Spread Spectrum (DSSS)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Frequency-Hopping Spread Spectrum (FHSS)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Orthogonal Frequency-Division Multiplexing (OFDM)</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Wired Equivalent Privacy (WEP)</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Wi-Fi Protected Access (WPA)</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WPA2</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WPA3</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Temporal Key Integrity Protocol (TKIP)</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Advanced Encryption Standard (AES)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rgbClr val="000000"/>
                        </a:solidFill>
                      </a:endParaRPr>
                    </a:p>
                    <a:p>
                      <a:endParaRPr lang="en-US" sz="1200" b="0" dirty="0">
                        <a:solidFill>
                          <a:srgbClr val="000000"/>
                        </a:solidFill>
                      </a:endParaRPr>
                    </a:p>
                    <a:p>
                      <a:endParaRPr lang="en-US" sz="12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12: Activities (Cont.)</a:t>
            </a:r>
          </a:p>
        </p:txBody>
      </p:sp>
      <p:sp>
        <p:nvSpPr>
          <p:cNvPr id="6147" name="Rectangle 34"/>
          <p:cNvSpPr>
            <a:spLocks noGrp="1" noChangeArrowheads="1"/>
          </p:cNvSpPr>
          <p:nvPr>
            <p:ph idx="1"/>
          </p:nvPr>
        </p:nvSpPr>
        <p:spPr>
          <a:xfrm>
            <a:off x="144065" y="798945"/>
            <a:ext cx="8695135" cy="348414"/>
          </a:xfrm>
        </p:spPr>
        <p:txBody>
          <a:bodyPr/>
          <a:lstStyle/>
          <a:p>
            <a:pPr marL="0" indent="0">
              <a:spcBef>
                <a:spcPct val="30000"/>
              </a:spcBef>
              <a:buNone/>
            </a:pPr>
            <a:r>
              <a:rPr lang="en-US" sz="1600" dirty="0"/>
              <a:t>What activities are associated with this module?</a:t>
            </a:r>
            <a:endParaRPr lang="en-US" sz="1600" dirty="0">
              <a:solidFill>
                <a:srgbClr val="00B0F0"/>
              </a:solidFill>
            </a:endParaRPr>
          </a:p>
          <a:p>
            <a:pPr marL="0" indent="0">
              <a:spcBef>
                <a:spcPct val="30000"/>
              </a:spcBef>
              <a:buNone/>
            </a:pPr>
            <a:endParaRPr lang="en-US" sz="1600"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080182241"/>
              </p:ext>
            </p:extLst>
          </p:nvPr>
        </p:nvGraphicFramePr>
        <p:xfrm>
          <a:off x="427595" y="1333040"/>
          <a:ext cx="8288809" cy="1789817"/>
        </p:xfrm>
        <a:graphic>
          <a:graphicData uri="http://schemas.openxmlformats.org/drawingml/2006/table">
            <a:tbl>
              <a:tblPr firstRow="1" bandRow="1">
                <a:tableStyleId>{5C22544A-7EE6-4342-B048-85BDC9FD1C3A}</a:tableStyleId>
              </a:tblPr>
              <a:tblGrid>
                <a:gridCol w="1137886">
                  <a:extLst>
                    <a:ext uri="{9D8B030D-6E8A-4147-A177-3AD203B41FA5}">
                      <a16:colId xmlns:a16="http://schemas.microsoft.com/office/drawing/2014/main" val="20001"/>
                    </a:ext>
                  </a:extLst>
                </a:gridCol>
                <a:gridCol w="1871143">
                  <a:extLst>
                    <a:ext uri="{9D8B030D-6E8A-4147-A177-3AD203B41FA5}">
                      <a16:colId xmlns:a16="http://schemas.microsoft.com/office/drawing/2014/main" val="3156509146"/>
                    </a:ext>
                  </a:extLst>
                </a:gridCol>
                <a:gridCol w="4109522">
                  <a:extLst>
                    <a:ext uri="{9D8B030D-6E8A-4147-A177-3AD203B41FA5}">
                      <a16:colId xmlns:a16="http://schemas.microsoft.com/office/drawing/2014/main" val="20002"/>
                    </a:ext>
                  </a:extLst>
                </a:gridCol>
                <a:gridCol w="1170258">
                  <a:extLst>
                    <a:ext uri="{9D8B030D-6E8A-4147-A177-3AD203B41FA5}">
                      <a16:colId xmlns:a16="http://schemas.microsoft.com/office/drawing/2014/main" val="20003"/>
                    </a:ext>
                  </a:extLst>
                </a:gridCol>
              </a:tblGrid>
              <a:tr h="316509">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68327">
                <a:tc>
                  <a:txBody>
                    <a:bodyPr/>
                    <a:lstStyle/>
                    <a:p>
                      <a:pPr algn="ctr"/>
                      <a:r>
                        <a:rPr lang="en-US" sz="1100" dirty="0"/>
                        <a:t>12.6.1</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Video</a:t>
                      </a:r>
                    </a:p>
                  </a:txBody>
                  <a:tcPr marL="68580" marR="68580" marT="34290" marB="34290" anchor="ctr"/>
                </a:tc>
                <a:tc>
                  <a:txBody>
                    <a:bodyPr/>
                    <a:lstStyle/>
                    <a:p>
                      <a:r>
                        <a:rPr lang="en-US" sz="1100" dirty="0"/>
                        <a:t>WLAN Threats</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368327">
                <a:tc>
                  <a:txBody>
                    <a:bodyPr/>
                    <a:lstStyle/>
                    <a:p>
                      <a:pPr algn="ctr"/>
                      <a:r>
                        <a:rPr lang="en-US" sz="1100" dirty="0"/>
                        <a:t>12.6.6</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WLAN Threats</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368327">
                <a:tc>
                  <a:txBody>
                    <a:bodyPr/>
                    <a:lstStyle/>
                    <a:p>
                      <a:pPr algn="ctr"/>
                      <a:r>
                        <a:rPr lang="en-US" sz="1100" dirty="0"/>
                        <a:t>12.7.1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Secure WLANs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68327">
                <a:tc>
                  <a:txBody>
                    <a:bodyPr/>
                    <a:lstStyle/>
                    <a:p>
                      <a:pPr algn="ctr"/>
                      <a:r>
                        <a:rPr lang="en-US" sz="1100" dirty="0"/>
                        <a:t>12.7.9</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Secure WLANs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3177432351"/>
                  </a:ext>
                </a:extLst>
              </a:tr>
            </a:tbl>
          </a:graphicData>
        </a:graphic>
      </p:graphicFrame>
    </p:spTree>
    <p:custDataLst>
      <p:tags r:id="rId1"/>
    </p:custDataLst>
    <p:extLst>
      <p:ext uri="{BB962C8B-B14F-4D97-AF65-F5344CB8AC3E}">
        <p14:creationId xmlns:p14="http://schemas.microsoft.com/office/powerpoint/2010/main" val="384499796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12: Best Practices</a:t>
            </a:r>
          </a:p>
        </p:txBody>
      </p:sp>
      <p:sp>
        <p:nvSpPr>
          <p:cNvPr id="11266" name="Rectangle 34"/>
          <p:cNvSpPr>
            <a:spLocks noGrp="1" noChangeArrowheads="1"/>
          </p:cNvSpPr>
          <p:nvPr>
            <p:ph idx="1"/>
          </p:nvPr>
        </p:nvSpPr>
        <p:spPr>
          <a:xfrm>
            <a:off x="145357" y="798944"/>
            <a:ext cx="8853286" cy="4041019"/>
          </a:xfrm>
        </p:spPr>
        <p:txBody>
          <a:bodyPr/>
          <a:lstStyle/>
          <a:p>
            <a:pPr marL="0" indent="0">
              <a:lnSpc>
                <a:spcPct val="85000"/>
              </a:lnSpc>
              <a:spcBef>
                <a:spcPct val="30000"/>
              </a:spcBef>
              <a:buNone/>
            </a:pPr>
            <a:r>
              <a:rPr lang="en-US" sz="1600" dirty="0"/>
              <a:t>Prior to teaching Module 12, the instructor should:</a:t>
            </a:r>
          </a:p>
          <a:p>
            <a:pPr>
              <a:lnSpc>
                <a:spcPct val="85000"/>
              </a:lnSpc>
              <a:spcBef>
                <a:spcPct val="30000"/>
              </a:spcBef>
              <a:buFont typeface="Arial" panose="020B0604020202020204" pitchFamily="34" charset="0"/>
              <a:buChar char="•"/>
            </a:pPr>
            <a:r>
              <a:rPr lang="en-US" sz="1600" dirty="0"/>
              <a:t>Review the activities and assessments for this module.</a:t>
            </a:r>
          </a:p>
          <a:p>
            <a:pPr>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marL="0" indent="0" eaLnBrk="1" hangingPunct="1">
              <a:lnSpc>
                <a:spcPct val="85000"/>
              </a:lnSpc>
              <a:spcBef>
                <a:spcPct val="30000"/>
              </a:spcBef>
              <a:buNone/>
            </a:pPr>
            <a:r>
              <a:rPr lang="en-US" sz="1600" dirty="0"/>
              <a:t>Topic 12.1</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Explain the differences between WPAN, WLAN, WMAN and WWAN.</a:t>
            </a:r>
          </a:p>
          <a:p>
            <a:pPr lvl="2">
              <a:lnSpc>
                <a:spcPct val="85000"/>
              </a:lnSpc>
              <a:spcBef>
                <a:spcPct val="30000"/>
              </a:spcBef>
            </a:pPr>
            <a:r>
              <a:rPr lang="en-US" sz="1600" dirty="0"/>
              <a:t>Why do you think there are so many 802.11 standards?</a:t>
            </a:r>
          </a:p>
          <a:p>
            <a:pPr marL="0" indent="0">
              <a:lnSpc>
                <a:spcPct val="85000"/>
              </a:lnSpc>
              <a:spcBef>
                <a:spcPct val="30000"/>
              </a:spcBef>
              <a:buNone/>
            </a:pPr>
            <a:r>
              <a:rPr lang="en-US" sz="1600" dirty="0"/>
              <a:t>Topic 12.2</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When would using autonomous AP and controller based AP be appropriate?</a:t>
            </a:r>
          </a:p>
          <a:p>
            <a:pPr lvl="2">
              <a:lnSpc>
                <a:spcPct val="85000"/>
              </a:lnSpc>
              <a:spcBef>
                <a:spcPct val="30000"/>
              </a:spcBef>
            </a:pPr>
            <a:r>
              <a:rPr lang="en-US" sz="1600" dirty="0"/>
              <a:t>Discuss a situation where a USB wireless adapter is needed.</a:t>
            </a:r>
          </a:p>
          <a:p>
            <a:pPr eaLnBrk="1" hangingPunct="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12: Best Practices (Cont.)</a:t>
            </a:r>
          </a:p>
        </p:txBody>
      </p:sp>
      <p:sp>
        <p:nvSpPr>
          <p:cNvPr id="11266" name="Rectangle 34"/>
          <p:cNvSpPr>
            <a:spLocks noGrp="1" noChangeArrowheads="1"/>
          </p:cNvSpPr>
          <p:nvPr>
            <p:ph idx="1"/>
          </p:nvPr>
        </p:nvSpPr>
        <p:spPr>
          <a:xfrm>
            <a:off x="145357" y="946788"/>
            <a:ext cx="8853286" cy="3278079"/>
          </a:xfrm>
        </p:spPr>
        <p:txBody>
          <a:bodyPr/>
          <a:lstStyle/>
          <a:p>
            <a:pPr marL="0" indent="0" eaLnBrk="1" hangingPunct="1">
              <a:lnSpc>
                <a:spcPct val="85000"/>
              </a:lnSpc>
              <a:spcBef>
                <a:spcPct val="30000"/>
              </a:spcBef>
              <a:buNone/>
            </a:pPr>
            <a:r>
              <a:rPr lang="en-US" sz="1400" dirty="0"/>
              <a:t> </a:t>
            </a:r>
            <a:r>
              <a:rPr lang="en-US" sz="1600" dirty="0"/>
              <a:t>Topic 12.3</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When would ad hoc and infrastructure modes be appropriate?</a:t>
            </a:r>
          </a:p>
          <a:p>
            <a:pPr lvl="2">
              <a:lnSpc>
                <a:spcPct val="85000"/>
              </a:lnSpc>
              <a:spcBef>
                <a:spcPct val="30000"/>
              </a:spcBef>
            </a:pPr>
            <a:r>
              <a:rPr lang="en-US" sz="1600" dirty="0"/>
              <a:t>What is the difference between a BSS and a ESS?</a:t>
            </a:r>
          </a:p>
          <a:p>
            <a:pPr lvl="2">
              <a:lnSpc>
                <a:spcPct val="85000"/>
              </a:lnSpc>
              <a:spcBef>
                <a:spcPct val="30000"/>
              </a:spcBef>
            </a:pPr>
            <a:r>
              <a:rPr lang="en-US" sz="1600" dirty="0"/>
              <a:t>Discuss the parameters that are negotiated between AP and wireless client for successful association. If possible list them on the board.</a:t>
            </a:r>
          </a:p>
          <a:p>
            <a:pPr marL="0" indent="0">
              <a:lnSpc>
                <a:spcPct val="85000"/>
              </a:lnSpc>
              <a:spcBef>
                <a:spcPct val="30000"/>
              </a:spcBef>
              <a:buNone/>
            </a:pPr>
            <a:r>
              <a:rPr lang="en-US" sz="1600" dirty="0"/>
              <a:t>Topic 12.4</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Why would an organization use CAPWAP?</a:t>
            </a:r>
          </a:p>
          <a:p>
            <a:pPr lvl="2">
              <a:lnSpc>
                <a:spcPct val="85000"/>
              </a:lnSpc>
              <a:spcBef>
                <a:spcPct val="30000"/>
              </a:spcBef>
            </a:pPr>
            <a:r>
              <a:rPr lang="en-US" sz="1600" dirty="0"/>
              <a:t>What capability is provided by FlexConnect?</a:t>
            </a:r>
          </a:p>
          <a:p>
            <a:pPr>
              <a:lnSpc>
                <a:spcPct val="85000"/>
              </a:lnSpc>
              <a:spcBef>
                <a:spcPct val="30000"/>
              </a:spcBef>
            </a:pPr>
            <a:endParaRPr lang="en-US" sz="1400" dirty="0"/>
          </a:p>
          <a:p>
            <a:pPr lvl="1">
              <a:lnSpc>
                <a:spcPct val="85000"/>
              </a:lnSpc>
              <a:spcBef>
                <a:spcPct val="30000"/>
              </a:spcBef>
            </a:pPr>
            <a:endParaRPr lang="en-US" sz="1200" dirty="0"/>
          </a:p>
          <a:p>
            <a:pPr eaLnBrk="1" hangingPunct="1">
              <a:lnSpc>
                <a:spcPct val="85000"/>
              </a:lnSpc>
              <a:spcBef>
                <a:spcPct val="30000"/>
              </a:spcBef>
            </a:pPr>
            <a:endParaRPr lang="en-US" sz="1400" dirty="0"/>
          </a:p>
          <a:p>
            <a:pPr lvl="1">
              <a:lnSpc>
                <a:spcPct val="85000"/>
              </a:lnSpc>
              <a:spcBef>
                <a:spcPct val="30000"/>
              </a:spcBef>
            </a:pPr>
            <a:endParaRPr lang="en-US" sz="1200" dirty="0"/>
          </a:p>
          <a:p>
            <a:pPr lvl="1">
              <a:lnSpc>
                <a:spcPct val="85000"/>
              </a:lnSpc>
              <a:spcBef>
                <a:spcPct val="30000"/>
              </a:spcBef>
            </a:pPr>
            <a:endParaRPr lang="en-US" sz="1200" dirty="0"/>
          </a:p>
          <a:p>
            <a:pPr lvl="1">
              <a:lnSpc>
                <a:spcPct val="85000"/>
              </a:lnSpc>
              <a:spcBef>
                <a:spcPct val="30000"/>
              </a:spcBef>
            </a:pPr>
            <a:endParaRPr lang="en-US" sz="1200" dirty="0"/>
          </a:p>
          <a:p>
            <a:pPr eaLnBrk="1" hangingPunct="1">
              <a:lnSpc>
                <a:spcPct val="85000"/>
              </a:lnSpc>
              <a:spcBef>
                <a:spcPct val="30000"/>
              </a:spcBef>
            </a:pPr>
            <a:endParaRPr lang="en-US" sz="1400" dirty="0"/>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11043</TotalTime>
  <Words>5518</Words>
  <Application>Microsoft Office PowerPoint</Application>
  <PresentationFormat>On-screen Show (16:9)</PresentationFormat>
  <Paragraphs>871</Paragraphs>
  <Slides>67</Slides>
  <Notes>65</Notes>
  <HiddenSlides>11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CiscoSans</vt:lpstr>
      <vt:lpstr>CiscoSans ExtraLight</vt:lpstr>
      <vt:lpstr>Wingdings</vt:lpstr>
      <vt:lpstr>Default Theme</vt:lpstr>
      <vt:lpstr>Module 12: WLAN Concepts</vt:lpstr>
      <vt:lpstr>Instructor Materials – Module 6 Planning Guide</vt:lpstr>
      <vt:lpstr>What to Expect in this Module</vt:lpstr>
      <vt:lpstr>What to Expect in this Module (Cont.)</vt:lpstr>
      <vt:lpstr>Check Your Understanding</vt:lpstr>
      <vt:lpstr>Module 12: Activities</vt:lpstr>
      <vt:lpstr>Module 12: Activities (Cont.)</vt:lpstr>
      <vt:lpstr>Module 12: Best Practices</vt:lpstr>
      <vt:lpstr>Module 12: Best Practices (Cont.)</vt:lpstr>
      <vt:lpstr>Module 12: Best Practices (Cont.)</vt:lpstr>
      <vt:lpstr>Module 12: Best Practices (Cont.)</vt:lpstr>
      <vt:lpstr>Module 12: WLAN Concepts</vt:lpstr>
      <vt:lpstr>Module Objectives</vt:lpstr>
      <vt:lpstr>12.1 Introduction to Wireless</vt:lpstr>
      <vt:lpstr>Introduction to Wireless Benefits of Wireless</vt:lpstr>
      <vt:lpstr>Introduction to Wireless Types of Wireless Networks</vt:lpstr>
      <vt:lpstr>Introduction to Wireless Wireless Technologies</vt:lpstr>
      <vt:lpstr>Introduction to Wireless Wireless Technologies (Cont.)</vt:lpstr>
      <vt:lpstr>Introduction to Wireless 802.11 Standards</vt:lpstr>
      <vt:lpstr>Introduction to Wireless Radio Frequencies</vt:lpstr>
      <vt:lpstr>Introduction to Wireless Wireless Standards Organizations</vt:lpstr>
      <vt:lpstr>12.2 WLAN Components</vt:lpstr>
      <vt:lpstr>WLAN Components Video – WLAN Components</vt:lpstr>
      <vt:lpstr>WLAN Components Wireless NICs</vt:lpstr>
      <vt:lpstr>WLAN Components Wireless Home Router</vt:lpstr>
      <vt:lpstr>WLAN Components Wireless Access Point</vt:lpstr>
      <vt:lpstr>WLAN Components AP Categories</vt:lpstr>
      <vt:lpstr>WLAN Components Wireless Antennas</vt:lpstr>
      <vt:lpstr>12.3 WLAN Operation</vt:lpstr>
      <vt:lpstr>WLAN Operation Video – WLAN Operation</vt:lpstr>
      <vt:lpstr>WLAN Operation 802.11 Wireless Topology Modes</vt:lpstr>
      <vt:lpstr>WLAN Operation BSS and ESS</vt:lpstr>
      <vt:lpstr>WLAN Operation 802.11 Frame Structure</vt:lpstr>
      <vt:lpstr>WLAN Operation CSMA/CA</vt:lpstr>
      <vt:lpstr>WLAN Operation Wireless Client and AP Association</vt:lpstr>
      <vt:lpstr>WLAN Operation Wireless Client and AP Association (Cont.)</vt:lpstr>
      <vt:lpstr>WLAN Operation Passive and Active Discover Mode</vt:lpstr>
      <vt:lpstr>12.4 CAPWAP Operation</vt:lpstr>
      <vt:lpstr>CAPWAP Operation Video – CAPWAP</vt:lpstr>
      <vt:lpstr>CAPWAP Operation Introduction to CAPWAP</vt:lpstr>
      <vt:lpstr>CAPWAP Operation Split MAC Architecture</vt:lpstr>
      <vt:lpstr>CAPWAP Operation DTLS Encryption</vt:lpstr>
      <vt:lpstr>CAPWAP Operation Flex Connect APs</vt:lpstr>
      <vt:lpstr>12.5 Channel Management</vt:lpstr>
      <vt:lpstr>Channel Management Frequency Channel Saturation</vt:lpstr>
      <vt:lpstr>Channel Management Channel Selection</vt:lpstr>
      <vt:lpstr>Channel Management Channel Selection (Cont.)</vt:lpstr>
      <vt:lpstr>Channel Management Plan a WLAN Deployment</vt:lpstr>
      <vt:lpstr>12.6 WLAN Threats</vt:lpstr>
      <vt:lpstr>WLAN Threats Video – WLAN Threats</vt:lpstr>
      <vt:lpstr>WLAN Threats Wireless Security Overview</vt:lpstr>
      <vt:lpstr>WLAN Threats DoS Attacks</vt:lpstr>
      <vt:lpstr>WLAN Threats Rogue Access Points</vt:lpstr>
      <vt:lpstr>WLAN Threats Man-in-the-Middle Attack</vt:lpstr>
      <vt:lpstr>12.7 Secure WLANs</vt:lpstr>
      <vt:lpstr>Secure WLANs Video – Secure WLANs</vt:lpstr>
      <vt:lpstr>Secure WLANs SSID Cloaking and MAC Address Filtering</vt:lpstr>
      <vt:lpstr>Secure WLANs 802.11 Original Authentication Methods</vt:lpstr>
      <vt:lpstr>Secure WLANs Shared Key Authentication Methods</vt:lpstr>
      <vt:lpstr>Secure WLANs Authenticating a Home User</vt:lpstr>
      <vt:lpstr>Secure WLANs Encryption Methods</vt:lpstr>
      <vt:lpstr>Secure WLANs Authentication in the Enterprise</vt:lpstr>
      <vt:lpstr>Secure WLANs WPA 3</vt:lpstr>
      <vt:lpstr>12.8 Module Practice and Quiz</vt:lpstr>
      <vt:lpstr>Module Practice and Quiz What did I learn in this module?</vt:lpstr>
      <vt:lpstr>Module 12: WLAN Concepts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338</cp:revision>
  <dcterms:created xsi:type="dcterms:W3CDTF">2019-10-18T06:21:22Z</dcterms:created>
  <dcterms:modified xsi:type="dcterms:W3CDTF">2019-12-06T17:34:06Z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