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4"/>
  </p:notesMasterIdLst>
  <p:sldIdLst>
    <p:sldId id="513" r:id="rId2"/>
    <p:sldId id="1208" r:id="rId3"/>
    <p:sldId id="1347" r:id="rId4"/>
    <p:sldId id="1348" r:id="rId5"/>
    <p:sldId id="1349" r:id="rId6"/>
    <p:sldId id="1350" r:id="rId7"/>
    <p:sldId id="1352" r:id="rId8"/>
    <p:sldId id="1353" r:id="rId9"/>
    <p:sldId id="1354" r:id="rId10"/>
    <p:sldId id="1355" r:id="rId11"/>
    <p:sldId id="1206" r:id="rId12"/>
    <p:sldId id="1346" r:id="rId13"/>
    <p:sldId id="1297" r:id="rId14"/>
    <p:sldId id="1298" r:id="rId15"/>
    <p:sldId id="1300" r:id="rId16"/>
    <p:sldId id="1299" r:id="rId17"/>
    <p:sldId id="1301" r:id="rId18"/>
    <p:sldId id="1302" r:id="rId19"/>
    <p:sldId id="1303" r:id="rId20"/>
    <p:sldId id="1304" r:id="rId21"/>
    <p:sldId id="1255" r:id="rId22"/>
    <p:sldId id="1256" r:id="rId23"/>
    <p:sldId id="1317" r:id="rId24"/>
    <p:sldId id="1306" r:id="rId25"/>
    <p:sldId id="1307" r:id="rId26"/>
    <p:sldId id="1258" r:id="rId27"/>
    <p:sldId id="1310" r:id="rId28"/>
    <p:sldId id="1311" r:id="rId29"/>
    <p:sldId id="1312" r:id="rId30"/>
    <p:sldId id="1313" r:id="rId31"/>
    <p:sldId id="1259" r:id="rId32"/>
    <p:sldId id="1314" r:id="rId33"/>
    <p:sldId id="1315" r:id="rId34"/>
    <p:sldId id="1316" r:id="rId35"/>
    <p:sldId id="1318" r:id="rId36"/>
    <p:sldId id="1319" r:id="rId37"/>
    <p:sldId id="1321" r:id="rId38"/>
    <p:sldId id="1322" r:id="rId39"/>
    <p:sldId id="1323" r:id="rId40"/>
    <p:sldId id="1324" r:id="rId41"/>
    <p:sldId id="1325" r:id="rId42"/>
    <p:sldId id="1326" r:id="rId43"/>
    <p:sldId id="1327" r:id="rId44"/>
    <p:sldId id="1328" r:id="rId45"/>
    <p:sldId id="1329" r:id="rId46"/>
    <p:sldId id="1330" r:id="rId47"/>
    <p:sldId id="1331" r:id="rId48"/>
    <p:sldId id="1332" r:id="rId49"/>
    <p:sldId id="1333" r:id="rId50"/>
    <p:sldId id="1334" r:id="rId51"/>
    <p:sldId id="1335" r:id="rId52"/>
    <p:sldId id="1336" r:id="rId53"/>
    <p:sldId id="1337" r:id="rId54"/>
    <p:sldId id="1338" r:id="rId55"/>
    <p:sldId id="1339" r:id="rId56"/>
    <p:sldId id="1340" r:id="rId57"/>
    <p:sldId id="1341" r:id="rId58"/>
    <p:sldId id="1342" r:id="rId59"/>
    <p:sldId id="1343" r:id="rId60"/>
    <p:sldId id="1344" r:id="rId61"/>
    <p:sldId id="1345" r:id="rId62"/>
    <p:sldId id="1253" r:id="rId63"/>
  </p:sldIdLst>
  <p:sldSz cx="9144000" cy="5143500" type="screen16x9"/>
  <p:notesSz cx="6858000" cy="9144000"/>
  <p:custDataLst>
    <p:tags r:id="rId6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6" clrIdx="3"/>
  <p:cmAuthor id="4" name="jagibbon" initials="jmg" lastIdx="8" clrIdx="4"/>
  <p:cmAuthor id="5" name="Stephanie Harvey" initials="SH" lastIdx="2" clrIdx="5">
    <p:extLst>
      <p:ext uri="{19B8F6BF-5375-455C-9EA6-DF929625EA0E}">
        <p15:presenceInfo xmlns:p15="http://schemas.microsoft.com/office/powerpoint/2012/main" userId="Stephanie Harv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1" autoAdjust="0"/>
    <p:restoredTop sz="86667" autoAdjust="0"/>
  </p:normalViewPr>
  <p:slideViewPr>
    <p:cSldViewPr snapToGrid="0" showGuides="1">
      <p:cViewPr varScale="1">
        <p:scale>
          <a:sx n="97" d="100"/>
          <a:sy n="97" d="100"/>
        </p:scale>
        <p:origin x="758" y="77"/>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12/1/2020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a:p>
        </p:txBody>
      </p:sp>
    </p:spTree>
    <p:extLst>
      <p:ext uri="{BB962C8B-B14F-4D97-AF65-F5344CB8AC3E}">
        <p14:creationId xmlns:p14="http://schemas.microsoft.com/office/powerpoint/2010/main" val="3697431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11</a:t>
            </a:fld>
            <a:endParaRPr lang="en-US"/>
          </a:p>
        </p:txBody>
      </p:sp>
    </p:spTree>
    <p:extLst>
      <p:ext uri="{BB962C8B-B14F-4D97-AF65-F5344CB8AC3E}">
        <p14:creationId xmlns:p14="http://schemas.microsoft.com/office/powerpoint/2010/main" val="409034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a:p>
        </p:txBody>
      </p:sp>
    </p:spTree>
    <p:extLst>
      <p:ext uri="{BB962C8B-B14F-4D97-AF65-F5344CB8AC3E}">
        <p14:creationId xmlns:p14="http://schemas.microsoft.com/office/powerpoint/2010/main" val="2634773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a:p>
        </p:txBody>
      </p:sp>
    </p:spTree>
    <p:extLst>
      <p:ext uri="{BB962C8B-B14F-4D97-AF65-F5344CB8AC3E}">
        <p14:creationId xmlns:p14="http://schemas.microsoft.com/office/powerpoint/2010/main" val="87439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a:p>
        </p:txBody>
      </p:sp>
    </p:spTree>
    <p:extLst>
      <p:ext uri="{BB962C8B-B14F-4D97-AF65-F5344CB8AC3E}">
        <p14:creationId xmlns:p14="http://schemas.microsoft.com/office/powerpoint/2010/main" val="422010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15</a:t>
            </a:fld>
            <a:endParaRPr lang="en-US"/>
          </a:p>
        </p:txBody>
      </p:sp>
    </p:spTree>
    <p:extLst>
      <p:ext uri="{BB962C8B-B14F-4D97-AF65-F5344CB8AC3E}">
        <p14:creationId xmlns:p14="http://schemas.microsoft.com/office/powerpoint/2010/main" val="2018673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a:p>
        </p:txBody>
      </p:sp>
    </p:spTree>
    <p:extLst>
      <p:ext uri="{BB962C8B-B14F-4D97-AF65-F5344CB8AC3E}">
        <p14:creationId xmlns:p14="http://schemas.microsoft.com/office/powerpoint/2010/main" val="215965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a:p>
        </p:txBody>
      </p:sp>
    </p:spTree>
    <p:extLst>
      <p:ext uri="{BB962C8B-B14F-4D97-AF65-F5344CB8AC3E}">
        <p14:creationId xmlns:p14="http://schemas.microsoft.com/office/powerpoint/2010/main" val="1388276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a:p>
        </p:txBody>
      </p:sp>
    </p:spTree>
    <p:extLst>
      <p:ext uri="{BB962C8B-B14F-4D97-AF65-F5344CB8AC3E}">
        <p14:creationId xmlns:p14="http://schemas.microsoft.com/office/powerpoint/2010/main" val="2547857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a:p>
        </p:txBody>
      </p:sp>
    </p:spTree>
    <p:extLst>
      <p:ext uri="{BB962C8B-B14F-4D97-AF65-F5344CB8AC3E}">
        <p14:creationId xmlns:p14="http://schemas.microsoft.com/office/powerpoint/2010/main" val="18740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a:p>
        </p:txBody>
      </p:sp>
    </p:spTree>
    <p:extLst>
      <p:ext uri="{BB962C8B-B14F-4D97-AF65-F5344CB8AC3E}">
        <p14:creationId xmlns:p14="http://schemas.microsoft.com/office/powerpoint/2010/main" val="3092312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20</a:t>
            </a:fld>
            <a:endParaRPr lang="en-US"/>
          </a:p>
        </p:txBody>
      </p:sp>
    </p:spTree>
    <p:extLst>
      <p:ext uri="{BB962C8B-B14F-4D97-AF65-F5344CB8AC3E}">
        <p14:creationId xmlns:p14="http://schemas.microsoft.com/office/powerpoint/2010/main" val="2251046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a:p>
        </p:txBody>
      </p:sp>
    </p:spTree>
    <p:extLst>
      <p:ext uri="{BB962C8B-B14F-4D97-AF65-F5344CB8AC3E}">
        <p14:creationId xmlns:p14="http://schemas.microsoft.com/office/powerpoint/2010/main" val="1826402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a:p>
        </p:txBody>
      </p:sp>
    </p:spTree>
    <p:extLst>
      <p:ext uri="{BB962C8B-B14F-4D97-AF65-F5344CB8AC3E}">
        <p14:creationId xmlns:p14="http://schemas.microsoft.com/office/powerpoint/2010/main" val="67220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a:p>
        </p:txBody>
      </p:sp>
    </p:spTree>
    <p:extLst>
      <p:ext uri="{BB962C8B-B14F-4D97-AF65-F5344CB8AC3E}">
        <p14:creationId xmlns:p14="http://schemas.microsoft.com/office/powerpoint/2010/main" val="4238253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a:p>
        </p:txBody>
      </p:sp>
    </p:spTree>
    <p:extLst>
      <p:ext uri="{BB962C8B-B14F-4D97-AF65-F5344CB8AC3E}">
        <p14:creationId xmlns:p14="http://schemas.microsoft.com/office/powerpoint/2010/main" val="909706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a:p>
        </p:txBody>
      </p:sp>
    </p:spTree>
    <p:extLst>
      <p:ext uri="{BB962C8B-B14F-4D97-AF65-F5344CB8AC3E}">
        <p14:creationId xmlns:p14="http://schemas.microsoft.com/office/powerpoint/2010/main" val="559692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a:p>
        </p:txBody>
      </p:sp>
    </p:spTree>
    <p:extLst>
      <p:ext uri="{BB962C8B-B14F-4D97-AF65-F5344CB8AC3E}">
        <p14:creationId xmlns:p14="http://schemas.microsoft.com/office/powerpoint/2010/main" val="1165578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a:p>
        </p:txBody>
      </p:sp>
    </p:spTree>
    <p:extLst>
      <p:ext uri="{BB962C8B-B14F-4D97-AF65-F5344CB8AC3E}">
        <p14:creationId xmlns:p14="http://schemas.microsoft.com/office/powerpoint/2010/main" val="2009021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a:p>
        </p:txBody>
      </p:sp>
    </p:spTree>
    <p:extLst>
      <p:ext uri="{BB962C8B-B14F-4D97-AF65-F5344CB8AC3E}">
        <p14:creationId xmlns:p14="http://schemas.microsoft.com/office/powerpoint/2010/main" val="399356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a:p>
        </p:txBody>
      </p:sp>
    </p:spTree>
    <p:extLst>
      <p:ext uri="{BB962C8B-B14F-4D97-AF65-F5344CB8AC3E}">
        <p14:creationId xmlns:p14="http://schemas.microsoft.com/office/powerpoint/2010/main" val="124182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a:t>
            </a:fld>
            <a:endParaRPr lang="en-US"/>
          </a:p>
        </p:txBody>
      </p:sp>
    </p:spTree>
    <p:extLst>
      <p:ext uri="{BB962C8B-B14F-4D97-AF65-F5344CB8AC3E}">
        <p14:creationId xmlns:p14="http://schemas.microsoft.com/office/powerpoint/2010/main" val="1539930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a:p>
        </p:txBody>
      </p:sp>
    </p:spTree>
    <p:extLst>
      <p:ext uri="{BB962C8B-B14F-4D97-AF65-F5344CB8AC3E}">
        <p14:creationId xmlns:p14="http://schemas.microsoft.com/office/powerpoint/2010/main" val="2070539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a:p>
        </p:txBody>
      </p:sp>
    </p:spTree>
    <p:extLst>
      <p:ext uri="{BB962C8B-B14F-4D97-AF65-F5344CB8AC3E}">
        <p14:creationId xmlns:p14="http://schemas.microsoft.com/office/powerpoint/2010/main" val="2681469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a:p>
        </p:txBody>
      </p:sp>
    </p:spTree>
    <p:extLst>
      <p:ext uri="{BB962C8B-B14F-4D97-AF65-F5344CB8AC3E}">
        <p14:creationId xmlns:p14="http://schemas.microsoft.com/office/powerpoint/2010/main" val="2602804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a:p>
        </p:txBody>
      </p:sp>
    </p:spTree>
    <p:extLst>
      <p:ext uri="{BB962C8B-B14F-4D97-AF65-F5344CB8AC3E}">
        <p14:creationId xmlns:p14="http://schemas.microsoft.com/office/powerpoint/2010/main" val="2151392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a:p>
        </p:txBody>
      </p:sp>
    </p:spTree>
    <p:extLst>
      <p:ext uri="{BB962C8B-B14F-4D97-AF65-F5344CB8AC3E}">
        <p14:creationId xmlns:p14="http://schemas.microsoft.com/office/powerpoint/2010/main" val="77764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a:p>
        </p:txBody>
      </p:sp>
    </p:spTree>
    <p:extLst>
      <p:ext uri="{BB962C8B-B14F-4D97-AF65-F5344CB8AC3E}">
        <p14:creationId xmlns:p14="http://schemas.microsoft.com/office/powerpoint/2010/main" val="1333339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36</a:t>
            </a:fld>
            <a:endParaRPr lang="en-US"/>
          </a:p>
        </p:txBody>
      </p:sp>
    </p:spTree>
    <p:extLst>
      <p:ext uri="{BB962C8B-B14F-4D97-AF65-F5344CB8AC3E}">
        <p14:creationId xmlns:p14="http://schemas.microsoft.com/office/powerpoint/2010/main" val="2243543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37</a:t>
            </a:fld>
            <a:endParaRPr lang="en-US"/>
          </a:p>
        </p:txBody>
      </p:sp>
    </p:spTree>
    <p:extLst>
      <p:ext uri="{BB962C8B-B14F-4D97-AF65-F5344CB8AC3E}">
        <p14:creationId xmlns:p14="http://schemas.microsoft.com/office/powerpoint/2010/main" val="2820281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a:p>
        </p:txBody>
      </p:sp>
    </p:spTree>
    <p:extLst>
      <p:ext uri="{BB962C8B-B14F-4D97-AF65-F5344CB8AC3E}">
        <p14:creationId xmlns:p14="http://schemas.microsoft.com/office/powerpoint/2010/main" val="2215142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a:p>
        </p:txBody>
      </p:sp>
    </p:spTree>
    <p:extLst>
      <p:ext uri="{BB962C8B-B14F-4D97-AF65-F5344CB8AC3E}">
        <p14:creationId xmlns:p14="http://schemas.microsoft.com/office/powerpoint/2010/main" val="333538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a:p>
        </p:txBody>
      </p:sp>
    </p:spTree>
    <p:extLst>
      <p:ext uri="{BB962C8B-B14F-4D97-AF65-F5344CB8AC3E}">
        <p14:creationId xmlns:p14="http://schemas.microsoft.com/office/powerpoint/2010/main" val="3336769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a:p>
        </p:txBody>
      </p:sp>
    </p:spTree>
    <p:extLst>
      <p:ext uri="{BB962C8B-B14F-4D97-AF65-F5344CB8AC3E}">
        <p14:creationId xmlns:p14="http://schemas.microsoft.com/office/powerpoint/2010/main" val="35979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41</a:t>
            </a:fld>
            <a:endParaRPr lang="en-US"/>
          </a:p>
        </p:txBody>
      </p:sp>
    </p:spTree>
    <p:extLst>
      <p:ext uri="{BB962C8B-B14F-4D97-AF65-F5344CB8AC3E}">
        <p14:creationId xmlns:p14="http://schemas.microsoft.com/office/powerpoint/2010/main" val="4290108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a:p>
        </p:txBody>
      </p:sp>
    </p:spTree>
    <p:extLst>
      <p:ext uri="{BB962C8B-B14F-4D97-AF65-F5344CB8AC3E}">
        <p14:creationId xmlns:p14="http://schemas.microsoft.com/office/powerpoint/2010/main" val="4188308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a:p>
        </p:txBody>
      </p:sp>
    </p:spTree>
    <p:extLst>
      <p:ext uri="{BB962C8B-B14F-4D97-AF65-F5344CB8AC3E}">
        <p14:creationId xmlns:p14="http://schemas.microsoft.com/office/powerpoint/2010/main" val="3326390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a:p>
        </p:txBody>
      </p:sp>
    </p:spTree>
    <p:extLst>
      <p:ext uri="{BB962C8B-B14F-4D97-AF65-F5344CB8AC3E}">
        <p14:creationId xmlns:p14="http://schemas.microsoft.com/office/powerpoint/2010/main" val="61969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a:p>
        </p:txBody>
      </p:sp>
    </p:spTree>
    <p:extLst>
      <p:ext uri="{BB962C8B-B14F-4D97-AF65-F5344CB8AC3E}">
        <p14:creationId xmlns:p14="http://schemas.microsoft.com/office/powerpoint/2010/main" val="18314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a:p>
        </p:txBody>
      </p:sp>
    </p:spTree>
    <p:extLst>
      <p:ext uri="{BB962C8B-B14F-4D97-AF65-F5344CB8AC3E}">
        <p14:creationId xmlns:p14="http://schemas.microsoft.com/office/powerpoint/2010/main" val="421402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a:p>
        </p:txBody>
      </p:sp>
    </p:spTree>
    <p:extLst>
      <p:ext uri="{BB962C8B-B14F-4D97-AF65-F5344CB8AC3E}">
        <p14:creationId xmlns:p14="http://schemas.microsoft.com/office/powerpoint/2010/main" val="3028650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a:p>
        </p:txBody>
      </p:sp>
    </p:spTree>
    <p:extLst>
      <p:ext uri="{BB962C8B-B14F-4D97-AF65-F5344CB8AC3E}">
        <p14:creationId xmlns:p14="http://schemas.microsoft.com/office/powerpoint/2010/main" val="3310648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a:p>
        </p:txBody>
      </p:sp>
    </p:spTree>
    <p:extLst>
      <p:ext uri="{BB962C8B-B14F-4D97-AF65-F5344CB8AC3E}">
        <p14:creationId xmlns:p14="http://schemas.microsoft.com/office/powerpoint/2010/main" val="3362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a:p>
        </p:txBody>
      </p:sp>
    </p:spTree>
    <p:extLst>
      <p:ext uri="{BB962C8B-B14F-4D97-AF65-F5344CB8AC3E}">
        <p14:creationId xmlns:p14="http://schemas.microsoft.com/office/powerpoint/2010/main" val="2551713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a:p>
        </p:txBody>
      </p:sp>
    </p:spTree>
    <p:extLst>
      <p:ext uri="{BB962C8B-B14F-4D97-AF65-F5344CB8AC3E}">
        <p14:creationId xmlns:p14="http://schemas.microsoft.com/office/powerpoint/2010/main" val="2145295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a:p>
        </p:txBody>
      </p:sp>
    </p:spTree>
    <p:extLst>
      <p:ext uri="{BB962C8B-B14F-4D97-AF65-F5344CB8AC3E}">
        <p14:creationId xmlns:p14="http://schemas.microsoft.com/office/powerpoint/2010/main" val="2232345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a:p>
        </p:txBody>
      </p:sp>
    </p:spTree>
    <p:extLst>
      <p:ext uri="{BB962C8B-B14F-4D97-AF65-F5344CB8AC3E}">
        <p14:creationId xmlns:p14="http://schemas.microsoft.com/office/powerpoint/2010/main" val="962592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t>53</a:t>
            </a:fld>
            <a:endParaRPr lang="en-US"/>
          </a:p>
        </p:txBody>
      </p:sp>
    </p:spTree>
    <p:extLst>
      <p:ext uri="{BB962C8B-B14F-4D97-AF65-F5344CB8AC3E}">
        <p14:creationId xmlns:p14="http://schemas.microsoft.com/office/powerpoint/2010/main" val="1549036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a:p>
        </p:txBody>
      </p:sp>
    </p:spTree>
    <p:extLst>
      <p:ext uri="{BB962C8B-B14F-4D97-AF65-F5344CB8AC3E}">
        <p14:creationId xmlns:p14="http://schemas.microsoft.com/office/powerpoint/2010/main" val="3113384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55</a:t>
            </a:fld>
            <a:endParaRPr lang="en-US"/>
          </a:p>
        </p:txBody>
      </p:sp>
    </p:spTree>
    <p:extLst>
      <p:ext uri="{BB962C8B-B14F-4D97-AF65-F5344CB8AC3E}">
        <p14:creationId xmlns:p14="http://schemas.microsoft.com/office/powerpoint/2010/main" val="1855424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56</a:t>
            </a:fld>
            <a:endParaRPr lang="en-US"/>
          </a:p>
        </p:txBody>
      </p:sp>
    </p:spTree>
    <p:extLst>
      <p:ext uri="{BB962C8B-B14F-4D97-AF65-F5344CB8AC3E}">
        <p14:creationId xmlns:p14="http://schemas.microsoft.com/office/powerpoint/2010/main" val="3468048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57</a:t>
            </a:fld>
            <a:endParaRPr lang="en-US"/>
          </a:p>
        </p:txBody>
      </p:sp>
    </p:spTree>
    <p:extLst>
      <p:ext uri="{BB962C8B-B14F-4D97-AF65-F5344CB8AC3E}">
        <p14:creationId xmlns:p14="http://schemas.microsoft.com/office/powerpoint/2010/main" val="1563715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58</a:t>
            </a:fld>
            <a:endParaRPr lang="en-US"/>
          </a:p>
        </p:txBody>
      </p:sp>
    </p:spTree>
    <p:extLst>
      <p:ext uri="{BB962C8B-B14F-4D97-AF65-F5344CB8AC3E}">
        <p14:creationId xmlns:p14="http://schemas.microsoft.com/office/powerpoint/2010/main" val="514167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59</a:t>
            </a:fld>
            <a:endParaRPr lang="en-US"/>
          </a:p>
        </p:txBody>
      </p:sp>
    </p:spTree>
    <p:extLst>
      <p:ext uri="{BB962C8B-B14F-4D97-AF65-F5344CB8AC3E}">
        <p14:creationId xmlns:p14="http://schemas.microsoft.com/office/powerpoint/2010/main" val="337556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a:p>
        </p:txBody>
      </p:sp>
    </p:spTree>
    <p:extLst>
      <p:ext uri="{BB962C8B-B14F-4D97-AF65-F5344CB8AC3E}">
        <p14:creationId xmlns:p14="http://schemas.microsoft.com/office/powerpoint/2010/main" val="1516719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a:p>
        </p:txBody>
      </p:sp>
    </p:spTree>
    <p:extLst>
      <p:ext uri="{BB962C8B-B14F-4D97-AF65-F5344CB8AC3E}">
        <p14:creationId xmlns:p14="http://schemas.microsoft.com/office/powerpoint/2010/main" val="30604385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61</a:t>
            </a:fld>
            <a:endParaRPr lang="en-US"/>
          </a:p>
        </p:txBody>
      </p:sp>
    </p:spTree>
    <p:extLst>
      <p:ext uri="{BB962C8B-B14F-4D97-AF65-F5344CB8AC3E}">
        <p14:creationId xmlns:p14="http://schemas.microsoft.com/office/powerpoint/2010/main" val="1942650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62</a:t>
            </a:fld>
            <a:endParaRPr lang="en-US"/>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a:p>
        </p:txBody>
      </p:sp>
    </p:spTree>
    <p:extLst>
      <p:ext uri="{BB962C8B-B14F-4D97-AF65-F5344CB8AC3E}">
        <p14:creationId xmlns:p14="http://schemas.microsoft.com/office/powerpoint/2010/main" val="393010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a:p>
        </p:txBody>
      </p:sp>
    </p:spTree>
    <p:extLst>
      <p:ext uri="{BB962C8B-B14F-4D97-AF65-F5344CB8AC3E}">
        <p14:creationId xmlns:p14="http://schemas.microsoft.com/office/powerpoint/2010/main" val="4038581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a:p>
        </p:txBody>
      </p:sp>
    </p:spTree>
    <p:extLst>
      <p:ext uri="{BB962C8B-B14F-4D97-AF65-F5344CB8AC3E}">
        <p14:creationId xmlns:p14="http://schemas.microsoft.com/office/powerpoint/2010/main" val="4067515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361092"/>
            <a:ext cx="6427917" cy="1666626"/>
          </a:xfrm>
        </p:spPr>
        <p:txBody>
          <a:bodyPr/>
          <a:lstStyle/>
          <a:p>
            <a:r>
              <a:rPr lang="en-US" sz="3200" dirty="0">
                <a:solidFill>
                  <a:schemeClr val="accent5">
                    <a:lumMod val="40000"/>
                    <a:lumOff val="60000"/>
                  </a:schemeClr>
                </a:solidFill>
              </a:rPr>
              <a:t>Chapter 20: Authenticating Wireless </a:t>
            </a:r>
            <a:r>
              <a:rPr lang="en-US" sz="3200" dirty="0" smtClean="0">
                <a:solidFill>
                  <a:schemeClr val="accent5">
                    <a:lumMod val="40000"/>
                    <a:lumOff val="60000"/>
                  </a:schemeClr>
                </a:solidFill>
              </a:rPr>
              <a:t>Clients</a:t>
            </a:r>
            <a:r>
              <a:rPr lang="cs-CZ" sz="3200" dirty="0">
                <a:solidFill>
                  <a:schemeClr val="accent5">
                    <a:lumMod val="40000"/>
                    <a:lumOff val="60000"/>
                  </a:schemeClr>
                </a:solidFill>
              </a:rPr>
              <a:t/>
            </a:r>
            <a:br>
              <a:rPr lang="cs-CZ" sz="3200" dirty="0">
                <a:solidFill>
                  <a:schemeClr val="accent5">
                    <a:lumMod val="40000"/>
                    <a:lumOff val="60000"/>
                  </a:schemeClr>
                </a:solidFill>
              </a:rPr>
            </a:br>
            <a:r>
              <a:rPr lang="cs-CZ" sz="3200" dirty="0" err="1" smtClean="0">
                <a:solidFill>
                  <a:schemeClr val="accent5">
                    <a:lumMod val="40000"/>
                    <a:lumOff val="60000"/>
                  </a:schemeClr>
                </a:solidFill>
              </a:rPr>
              <a:t>Chapter</a:t>
            </a:r>
            <a:r>
              <a:rPr lang="cs-CZ" sz="3200" dirty="0" smtClean="0">
                <a:solidFill>
                  <a:schemeClr val="accent5">
                    <a:lumMod val="40000"/>
                    <a:lumOff val="60000"/>
                  </a:schemeClr>
                </a:solidFill>
              </a:rPr>
              <a:t> 21: </a:t>
            </a:r>
            <a:r>
              <a:rPr lang="cs-CZ" sz="3200" dirty="0" err="1" smtClean="0">
                <a:solidFill>
                  <a:schemeClr val="accent5">
                    <a:lumMod val="40000"/>
                    <a:lumOff val="60000"/>
                  </a:schemeClr>
                </a:solidFill>
              </a:rPr>
              <a:t>Troubleshooting</a:t>
            </a:r>
            <a:r>
              <a:rPr lang="cs-CZ" sz="3200" dirty="0" smtClean="0">
                <a:solidFill>
                  <a:schemeClr val="accent5">
                    <a:lumMod val="40000"/>
                    <a:lumOff val="60000"/>
                  </a:schemeClr>
                </a:solidFill>
              </a:rPr>
              <a:t> </a:t>
            </a:r>
            <a:r>
              <a:rPr lang="cs-CZ" sz="3200" dirty="0" err="1">
                <a:solidFill>
                  <a:schemeClr val="accent5">
                    <a:lumMod val="40000"/>
                    <a:lumOff val="60000"/>
                  </a:schemeClr>
                </a:solidFill>
              </a:rPr>
              <a:t>Wireless</a:t>
            </a:r>
            <a:r>
              <a:rPr lang="cs-CZ" sz="3200" dirty="0">
                <a:solidFill>
                  <a:schemeClr val="accent5">
                    <a:lumMod val="40000"/>
                    <a:lumOff val="60000"/>
                  </a:schemeClr>
                </a:solidFill>
              </a:rPr>
              <a:t> </a:t>
            </a:r>
            <a:r>
              <a:rPr lang="cs-CZ" sz="3200" dirty="0" err="1">
                <a:solidFill>
                  <a:schemeClr val="accent5">
                    <a:lumMod val="40000"/>
                    <a:lumOff val="60000"/>
                  </a:schemeClr>
                </a:solidFill>
              </a:rPr>
              <a:t>Connectivity</a:t>
            </a:r>
            <a:endParaRPr lang="en-US" sz="3200" dirty="0">
              <a:solidFill>
                <a:schemeClr val="accent5">
                  <a:lumMod val="40000"/>
                  <a:lumOff val="60000"/>
                </a:schemeClr>
              </a:solidFill>
            </a:endParaRPr>
          </a:p>
        </p:txBody>
      </p:sp>
      <p:sp>
        <p:nvSpPr>
          <p:cNvPr id="5" name="Text Placeholder 4"/>
          <p:cNvSpPr>
            <a:spLocks noGrp="1"/>
          </p:cNvSpPr>
          <p:nvPr>
            <p:ph type="body" sz="quarter" idx="13"/>
          </p:nvPr>
        </p:nvSpPr>
        <p:spPr>
          <a:xfrm>
            <a:off x="469497" y="3127609"/>
            <a:ext cx="5925246" cy="299001"/>
          </a:xfrm>
        </p:spPr>
        <p:txBody>
          <a:bodyPr/>
          <a:lstStyle/>
          <a:p>
            <a:r>
              <a:rPr lang="en-US">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897158" cy="902174"/>
          </a:xfrm>
        </p:spPr>
        <p:txBody>
          <a:bodyPr/>
          <a:lstStyle/>
          <a:p>
            <a:r>
              <a:rPr lang="en-US">
                <a:solidFill>
                  <a:schemeClr val="accent5">
                    <a:lumMod val="40000"/>
                    <a:lumOff val="60000"/>
                  </a:schemeClr>
                </a:solidFill>
              </a:rPr>
              <a:t>CCNP Enterprise: Core Networking</a:t>
            </a:r>
            <a:endParaRPr lang="en-US"/>
          </a:p>
          <a:p>
            <a:endParaRPr lang="en-US"/>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6328" y="0"/>
            <a:ext cx="8345488" cy="731837"/>
          </a:xfrm>
        </p:spPr>
        <p:txBody>
          <a:bodyPr/>
          <a:lstStyle/>
          <a:p>
            <a:r>
              <a:rPr lang="en-US" sz="1600" dirty="0"/>
              <a:t>Open Authentication</a:t>
            </a:r>
            <a:r>
              <a:rPr lang="en-US" dirty="0"/>
              <a:t/>
            </a:r>
            <a:br>
              <a:rPr lang="en-US" dirty="0"/>
            </a:br>
            <a:r>
              <a:rPr lang="en-US" dirty="0" err="1" smtClean="0"/>
              <a:t>Authentication</a:t>
            </a:r>
            <a:r>
              <a:rPr lang="en-US" dirty="0" smtClean="0"/>
              <a:t> </a:t>
            </a:r>
            <a:r>
              <a:rPr lang="cs-CZ" dirty="0" err="1" smtClean="0"/>
              <a:t>details</a:t>
            </a:r>
            <a:r>
              <a:rPr lang="cs-CZ" dirty="0" smtClean="0"/>
              <a:t> – Open </a:t>
            </a:r>
            <a:r>
              <a:rPr lang="cs-CZ" dirty="0" err="1" smtClean="0"/>
              <a:t>System</a:t>
            </a:r>
            <a:r>
              <a:rPr lang="cs-CZ" dirty="0" smtClean="0"/>
              <a:t> – 3 ...</a:t>
            </a:r>
            <a:endParaRPr lang="en-US" sz="2400" dirty="0"/>
          </a:p>
        </p:txBody>
      </p:sp>
      <p:sp>
        <p:nvSpPr>
          <p:cNvPr id="5" name="Ovál 4"/>
          <p:cNvSpPr/>
          <p:nvPr/>
        </p:nvSpPr>
        <p:spPr>
          <a:xfrm>
            <a:off x="8275968" y="-148984"/>
            <a:ext cx="297968" cy="297968"/>
          </a:xfrm>
          <a:prstGeom prst="ellipse">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mtClean="0"/>
          </a:p>
        </p:txBody>
      </p:sp>
      <p:cxnSp>
        <p:nvCxnSpPr>
          <p:cNvPr id="11" name="Přímá spojnice se šipkou 10"/>
          <p:cNvCxnSpPr/>
          <p:nvPr/>
        </p:nvCxnSpPr>
        <p:spPr>
          <a:xfrm>
            <a:off x="8759607" y="15875"/>
            <a:ext cx="550235"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2" y="612322"/>
            <a:ext cx="4693167" cy="4498520"/>
          </a:xfrm>
          <a:prstGeom prst="rect">
            <a:avLst/>
          </a:prstGeom>
        </p:spPr>
      </p:pic>
      <p:sp>
        <p:nvSpPr>
          <p:cNvPr id="6" name="TextovéPole 5"/>
          <p:cNvSpPr txBox="1"/>
          <p:nvPr/>
        </p:nvSpPr>
        <p:spPr>
          <a:xfrm>
            <a:off x="5177458" y="1033670"/>
            <a:ext cx="396654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Even in a </a:t>
            </a:r>
            <a:r>
              <a:rPr lang="en-US" dirty="0" err="1"/>
              <a:t>802.1X</a:t>
            </a:r>
            <a:r>
              <a:rPr lang="en-US" dirty="0"/>
              <a:t>/EAP Authentication, </a:t>
            </a:r>
            <a:r>
              <a:rPr lang="en-US" b="1" dirty="0"/>
              <a:t>Always Open System </a:t>
            </a:r>
            <a:r>
              <a:rPr lang="en-US" dirty="0"/>
              <a:t>Authentication occur </a:t>
            </a:r>
            <a:r>
              <a:rPr lang="en-US" b="1" dirty="0" smtClean="0"/>
              <a:t>first</a:t>
            </a:r>
            <a:endParaRPr lang="cs-CZ" b="1" dirty="0" smtClean="0"/>
          </a:p>
          <a:p>
            <a:pPr marL="285750" indent="-285750">
              <a:buFont typeface="Arial" panose="020B0604020202020204" pitchFamily="34" charset="0"/>
              <a:buChar char="•"/>
            </a:pPr>
            <a:r>
              <a:rPr lang="cs-CZ" dirty="0" smtClean="0"/>
              <a:t>T</a:t>
            </a:r>
            <a:r>
              <a:rPr lang="en-US" dirty="0" smtClean="0"/>
              <a:t>hen </a:t>
            </a:r>
            <a:r>
              <a:rPr lang="en-US" b="1" dirty="0"/>
              <a:t>followed by EAP</a:t>
            </a:r>
            <a:r>
              <a:rPr lang="en-US" dirty="0"/>
              <a:t> Authentication &amp; 4 Way handshake prior to encrypt </a:t>
            </a:r>
            <a:r>
              <a:rPr lang="en-US" dirty="0" smtClean="0"/>
              <a:t>data.</a:t>
            </a:r>
            <a:endParaRPr lang="cs-CZ" dirty="0" smtClean="0"/>
          </a:p>
          <a:p>
            <a:pPr marL="285750" indent="-285750">
              <a:buFont typeface="Arial" panose="020B0604020202020204" pitchFamily="34" charset="0"/>
              <a:buChar char="•"/>
            </a:pPr>
            <a:endParaRPr lang="cs-CZ" i="1" dirty="0" smtClean="0"/>
          </a:p>
          <a:p>
            <a:pPr marL="285750" indent="-285750">
              <a:buFont typeface="Arial" panose="020B0604020202020204" pitchFamily="34" charset="0"/>
              <a:buChar char="•"/>
            </a:pPr>
            <a:r>
              <a:rPr lang="en-US" i="1" dirty="0" smtClean="0"/>
              <a:t>Here </a:t>
            </a:r>
            <a:r>
              <a:rPr lang="en-US" i="1" dirty="0"/>
              <a:t>is </a:t>
            </a:r>
            <a:r>
              <a:rPr lang="en-US" i="1" dirty="0" err="1"/>
              <a:t>802.11r</a:t>
            </a:r>
            <a:r>
              <a:rPr lang="en-US" i="1" dirty="0"/>
              <a:t> FT Association where </a:t>
            </a:r>
            <a:r>
              <a:rPr lang="en-US" i="1" dirty="0" err="1"/>
              <a:t>802.1X</a:t>
            </a:r>
            <a:r>
              <a:rPr lang="en-US" i="1" dirty="0"/>
              <a:t> frame exchange after the Open System Authentication &amp; Association completes.</a:t>
            </a:r>
            <a:endParaRPr lang="cs-CZ" i="1" dirty="0"/>
          </a:p>
        </p:txBody>
      </p:sp>
      <p:cxnSp>
        <p:nvCxnSpPr>
          <p:cNvPr id="12" name="Přímá spojnice se šipkou 11"/>
          <p:cNvCxnSpPr/>
          <p:nvPr/>
        </p:nvCxnSpPr>
        <p:spPr>
          <a:xfrm flipH="1" flipV="1">
            <a:off x="4955725" y="1134838"/>
            <a:ext cx="547004" cy="53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a:off x="4835396" y="1402062"/>
            <a:ext cx="0" cy="3112788"/>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H="1">
            <a:off x="4874079" y="2269671"/>
            <a:ext cx="538842" cy="81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a:off x="4835396" y="849085"/>
            <a:ext cx="0" cy="451284"/>
          </a:xfrm>
          <a:prstGeom prst="straightConnector1">
            <a:avLst/>
          </a:prstGeom>
          <a:ln w="381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4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5"/>
            <a:ext cx="7598042" cy="1351755"/>
          </a:xfrm>
        </p:spPr>
        <p:txBody>
          <a:bodyPr/>
          <a:lstStyle/>
          <a:p>
            <a:r>
              <a:rPr lang="en-US" sz="4800">
                <a:solidFill>
                  <a:schemeClr val="accent5">
                    <a:lumMod val="40000"/>
                    <a:lumOff val="60000"/>
                  </a:schemeClr>
                </a:solidFill>
              </a:rPr>
              <a:t>Open Authentication</a:t>
            </a:r>
            <a:endParaRPr lang="en-US">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800767"/>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5">
                    <a:lumMod val="40000"/>
                    <a:lumOff val="60000"/>
                  </a:schemeClr>
                </a:solidFill>
              </a:rPr>
              <a:t>To join and use a wireless network, wireless clients must first discover a basic service set (BSS) and then request permission to associate with it. At that point, clients should be authenticated by some means before they can become functioning members of a wireless LAN.</a:t>
            </a:r>
          </a:p>
          <a:p>
            <a:pPr marL="285750" indent="-285750">
              <a:buFont typeface="Arial" panose="020B0604020202020204" pitchFamily="34" charset="0"/>
              <a:buChar char="•"/>
            </a:pPr>
            <a:r>
              <a:rPr lang="en-US" sz="1600">
                <a:solidFill>
                  <a:schemeClr val="accent5">
                    <a:lumMod val="40000"/>
                    <a:lumOff val="60000"/>
                  </a:schemeClr>
                </a:solidFill>
              </a:rPr>
              <a:t>The sections that follow explain four types of client authentication you will likely encounter on the CCNP and CCIE Enterprise ENCOR 350-401 exam and in common use. </a:t>
            </a:r>
          </a:p>
          <a:p>
            <a:pPr marL="285750" indent="-285750">
              <a:buFont typeface="Arial" panose="020B0604020202020204" pitchFamily="34" charset="0"/>
              <a:buChar char="•"/>
            </a:pPr>
            <a:r>
              <a:rPr lang="en-US" sz="1600">
                <a:solidFill>
                  <a:schemeClr val="accent5">
                    <a:lumMod val="40000"/>
                    <a:lumOff val="60000"/>
                  </a:schemeClr>
                </a:solidFill>
              </a:rPr>
              <a:t>With each type, you will begin by creating a new WLAN on the wireless LAN controller, assigning a controller interface, and enabling the WLAN. Because wireless security is configured on a per-WLAN basis, all of the configuration tasks related to this chapter occur in the WLAN &gt; Edit Security tab. </a:t>
            </a: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a:t>Open Authentication</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105774" y="997844"/>
            <a:ext cx="8932451" cy="2862322"/>
          </a:xfrm>
          <a:prstGeom prst="rect">
            <a:avLst/>
          </a:prstGeom>
          <a:noFill/>
        </p:spPr>
        <p:txBody>
          <a:bodyPr wrap="square" rtlCol="0">
            <a:spAutoFit/>
          </a:bodyPr>
          <a:lstStyle/>
          <a:p>
            <a:pPr marL="285750" indent="-285750" eaLnBrk="0" hangingPunct="0">
              <a:buFont typeface="Arial" panose="020B0604020202020204" pitchFamily="34" charset="0"/>
              <a:buChar char="•"/>
            </a:pPr>
            <a:r>
              <a:rPr lang="en-US">
                <a:solidFill>
                  <a:srgbClr val="000000"/>
                </a:solidFill>
              </a:rPr>
              <a:t>Recall that a wireless client device must send 802.11 authentication request and association request frames to an AP when it asks to join a wireless network. </a:t>
            </a:r>
          </a:p>
          <a:p>
            <a:pPr marL="285750" indent="-285750" eaLnBrk="0" hangingPunct="0">
              <a:buFont typeface="Arial" panose="020B0604020202020204" pitchFamily="34" charset="0"/>
              <a:buChar char="•"/>
            </a:pPr>
            <a:r>
              <a:rPr lang="en-US">
                <a:solidFill>
                  <a:srgbClr val="000000"/>
                </a:solidFill>
              </a:rPr>
              <a:t>The original 802.11 standard offered only two choices to authenticate a client: Open Authentication and WEP.</a:t>
            </a:r>
          </a:p>
          <a:p>
            <a:pPr marL="285750" indent="-285750" eaLnBrk="0" hangingPunct="0">
              <a:buFont typeface="Arial" panose="020B0604020202020204" pitchFamily="34" charset="0"/>
              <a:buChar char="•"/>
            </a:pPr>
            <a:r>
              <a:rPr lang="en-US">
                <a:solidFill>
                  <a:srgbClr val="000000"/>
                </a:solidFill>
              </a:rPr>
              <a:t>Open Authentication offers open access to a WLAN. The only requirement is that a client must use an 802.11 authentication request before it attempts to associate with an AP. No other credentials are needed.</a:t>
            </a:r>
          </a:p>
          <a:p>
            <a:pPr marL="285750" indent="-285750" eaLnBrk="0" hangingPunct="0">
              <a:buFont typeface="Arial" panose="020B0604020202020204" pitchFamily="34" charset="0"/>
              <a:buChar char="•"/>
            </a:pPr>
            <a:r>
              <a:rPr lang="en-US">
                <a:solidFill>
                  <a:srgbClr val="000000"/>
                </a:solidFill>
              </a:rPr>
              <a:t>You have probably seen a WLAN with Open Authentication when you have visited a public location. </a:t>
            </a:r>
          </a:p>
          <a:p>
            <a:pPr marL="285750" indent="-285750" eaLnBrk="0" hangingPunct="0">
              <a:buFont typeface="Arial" panose="020B0604020202020204" pitchFamily="34" charset="0"/>
              <a:buChar char="•"/>
            </a:pPr>
            <a:r>
              <a:rPr lang="en-US">
                <a:solidFill>
                  <a:srgbClr val="000000"/>
                </a:solidFill>
              </a:rPr>
              <a:t>If any client screening is used at all, it comes in the form of Web Authentication.</a:t>
            </a:r>
          </a:p>
        </p:txBody>
      </p:sp>
    </p:spTree>
    <p:extLst>
      <p:ext uri="{BB962C8B-B14F-4D97-AF65-F5344CB8AC3E}">
        <p14:creationId xmlns:p14="http://schemas.microsoft.com/office/powerpoint/2010/main" val="20897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a:t>Creating a WLAN with Open Authentication</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1846659"/>
          </a:xfrm>
          <a:prstGeom prst="rect">
            <a:avLst/>
          </a:prstGeom>
          <a:noFill/>
        </p:spPr>
        <p:txBody>
          <a:bodyPr wrap="square" rtlCol="0">
            <a:spAutoFit/>
          </a:bodyPr>
          <a:lstStyle/>
          <a:p>
            <a:pPr marL="285750" indent="-285750" eaLnBrk="0" hangingPunct="0">
              <a:buFont typeface="Arial" panose="020B0604020202020204" pitchFamily="34" charset="0"/>
              <a:buChar char="•"/>
            </a:pPr>
            <a:r>
              <a:rPr lang="en-US" sz="1600">
                <a:solidFill>
                  <a:srgbClr val="000000"/>
                </a:solidFill>
              </a:rPr>
              <a:t>Create a new WLAN and map it to the correct VLAN. </a:t>
            </a:r>
          </a:p>
          <a:p>
            <a:pPr marL="285750" indent="-285750" eaLnBrk="0" hangingPunct="0">
              <a:buFont typeface="Arial" panose="020B0604020202020204" pitchFamily="34" charset="0"/>
              <a:buChar char="•"/>
            </a:pPr>
            <a:r>
              <a:rPr lang="en-US" sz="1600">
                <a:solidFill>
                  <a:srgbClr val="000000"/>
                </a:solidFill>
              </a:rPr>
              <a:t>Go to the General tab and enter the SSID string, apply the appropriate controller interface, and change the status to Enabled. </a:t>
            </a:r>
          </a:p>
          <a:p>
            <a:pPr marL="285750" indent="-285750" eaLnBrk="0" hangingPunct="0">
              <a:buFont typeface="Arial" panose="020B0604020202020204" pitchFamily="34" charset="0"/>
              <a:buChar char="•"/>
            </a:pPr>
            <a:r>
              <a:rPr lang="en-US" sz="1600">
                <a:solidFill>
                  <a:srgbClr val="000000"/>
                </a:solidFill>
              </a:rPr>
              <a:t>Next, select the Security tab to configure the WLAN security and user authentication parameters. Select the Layer 2 tab and then use the Layer 2 Security drop-down menu to select None for Open Authentication, as shown in Figure 20-2. </a:t>
            </a:r>
          </a:p>
          <a:p>
            <a:pPr marL="285750" indent="-285750" eaLnBrk="0" hangingPunct="0">
              <a:buFont typeface="Arial" panose="020B0604020202020204" pitchFamily="34" charset="0"/>
              <a:buChar char="•"/>
            </a:pPr>
            <a:r>
              <a:rPr lang="en-US" sz="1600">
                <a:solidFill>
                  <a:srgbClr val="000000"/>
                </a:solidFill>
              </a:rPr>
              <a:t>When you are finished configuring the WLAN, click the Apply button.</a:t>
            </a:r>
          </a:p>
        </p:txBody>
      </p:sp>
      <p:pic>
        <p:nvPicPr>
          <p:cNvPr id="2" name="Picture 1">
            <a:extLst>
              <a:ext uri="{FF2B5EF4-FFF2-40B4-BE49-F238E27FC236}">
                <a16:creationId xmlns:a16="http://schemas.microsoft.com/office/drawing/2014/main" id="{B9CDD950-FC50-4DD9-B673-10049966E253}"/>
              </a:ext>
            </a:extLst>
          </p:cNvPr>
          <p:cNvPicPr>
            <a:picLocks noChangeAspect="1"/>
          </p:cNvPicPr>
          <p:nvPr/>
        </p:nvPicPr>
        <p:blipFill>
          <a:blip r:embed="rId3"/>
          <a:stretch>
            <a:fillRect/>
          </a:stretch>
        </p:blipFill>
        <p:spPr>
          <a:xfrm>
            <a:off x="1487977" y="2571750"/>
            <a:ext cx="5089253" cy="2257638"/>
          </a:xfrm>
          <a:prstGeom prst="rect">
            <a:avLst/>
          </a:prstGeom>
        </p:spPr>
      </p:pic>
    </p:spTree>
    <p:extLst>
      <p:ext uri="{BB962C8B-B14F-4D97-AF65-F5344CB8AC3E}">
        <p14:creationId xmlns:p14="http://schemas.microsoft.com/office/powerpoint/2010/main" val="31706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920976" cy="731836"/>
          </a:xfrm>
        </p:spPr>
        <p:txBody>
          <a:bodyPr/>
          <a:lstStyle/>
          <a:p>
            <a:r>
              <a:rPr lang="en-US" sz="1600"/>
              <a:t>Open Authentication</a:t>
            </a:r>
            <a:r>
              <a:rPr lang="en-US"/>
              <a:t/>
            </a:r>
            <a:br>
              <a:rPr lang="en-US"/>
            </a:br>
            <a:r>
              <a:rPr lang="en-US" sz="3000"/>
              <a:t>Creating a WLAN with Open Authentication (Cont.)</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847574"/>
            <a:ext cx="3395077" cy="2554545"/>
          </a:xfrm>
          <a:prstGeom prst="rect">
            <a:avLst/>
          </a:prstGeom>
          <a:noFill/>
        </p:spPr>
        <p:txBody>
          <a:bodyPr wrap="square" rtlCol="0">
            <a:spAutoFit/>
          </a:bodyPr>
          <a:lstStyle/>
          <a:p>
            <a:pPr eaLnBrk="0" hangingPunct="0"/>
            <a:r>
              <a:rPr lang="en-US" sz="1600">
                <a:solidFill>
                  <a:srgbClr val="000000"/>
                </a:solidFill>
              </a:rPr>
              <a:t>You can verify the WLAN and its security settings from the WLANs &gt; Edit General tab, as shown in Figure 20-3 or from the list of WLANs, as shown in Figure 20-4.</a:t>
            </a:r>
          </a:p>
          <a:p>
            <a:pPr eaLnBrk="0" hangingPunct="0"/>
            <a:endParaRPr lang="en-US" sz="1600">
              <a:solidFill>
                <a:srgbClr val="000000"/>
              </a:solidFill>
            </a:endParaRPr>
          </a:p>
          <a:p>
            <a:pPr eaLnBrk="0" hangingPunct="0"/>
            <a:r>
              <a:rPr lang="en-US" sz="1600">
                <a:solidFill>
                  <a:srgbClr val="000000"/>
                </a:solidFill>
              </a:rPr>
              <a:t>In both figures, the Security  Policies field is shown as None. You can also verify that the WLAN status is enabled and active.</a:t>
            </a:r>
          </a:p>
        </p:txBody>
      </p:sp>
      <p:pic>
        <p:nvPicPr>
          <p:cNvPr id="4" name="Picture 3">
            <a:extLst>
              <a:ext uri="{FF2B5EF4-FFF2-40B4-BE49-F238E27FC236}">
                <a16:creationId xmlns:a16="http://schemas.microsoft.com/office/drawing/2014/main" id="{443C6A24-2FC9-4216-9A1F-712C30A45D7B}"/>
              </a:ext>
            </a:extLst>
          </p:cNvPr>
          <p:cNvPicPr>
            <a:picLocks noChangeAspect="1"/>
          </p:cNvPicPr>
          <p:nvPr/>
        </p:nvPicPr>
        <p:blipFill>
          <a:blip r:embed="rId3"/>
          <a:stretch>
            <a:fillRect/>
          </a:stretch>
        </p:blipFill>
        <p:spPr>
          <a:xfrm>
            <a:off x="3635298" y="731837"/>
            <a:ext cx="5124002" cy="2396587"/>
          </a:xfrm>
          <a:prstGeom prst="rect">
            <a:avLst/>
          </a:prstGeom>
        </p:spPr>
      </p:pic>
      <p:pic>
        <p:nvPicPr>
          <p:cNvPr id="6" name="Picture 5">
            <a:extLst>
              <a:ext uri="{FF2B5EF4-FFF2-40B4-BE49-F238E27FC236}">
                <a16:creationId xmlns:a16="http://schemas.microsoft.com/office/drawing/2014/main" id="{4E9A6204-2EA2-47B9-A6AA-4FA57B6F7A02}"/>
              </a:ext>
            </a:extLst>
          </p:cNvPr>
          <p:cNvPicPr>
            <a:picLocks noChangeAspect="1"/>
          </p:cNvPicPr>
          <p:nvPr/>
        </p:nvPicPr>
        <p:blipFill>
          <a:blip r:embed="rId4"/>
          <a:stretch>
            <a:fillRect/>
          </a:stretch>
        </p:blipFill>
        <p:spPr>
          <a:xfrm>
            <a:off x="3681253" y="3318034"/>
            <a:ext cx="5032091" cy="1364442"/>
          </a:xfrm>
          <a:prstGeom prst="rect">
            <a:avLst/>
          </a:prstGeom>
        </p:spPr>
      </p:pic>
    </p:spTree>
    <p:extLst>
      <p:ext uri="{BB962C8B-B14F-4D97-AF65-F5344CB8AC3E}">
        <p14:creationId xmlns:p14="http://schemas.microsoft.com/office/powerpoint/2010/main" val="122942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5"/>
            <a:ext cx="7598042" cy="1351755"/>
          </a:xfrm>
        </p:spPr>
        <p:txBody>
          <a:bodyPr/>
          <a:lstStyle/>
          <a:p>
            <a:r>
              <a:rPr lang="en-US" sz="4800">
                <a:solidFill>
                  <a:schemeClr val="accent5">
                    <a:lumMod val="40000"/>
                    <a:lumOff val="60000"/>
                  </a:schemeClr>
                </a:solidFill>
              </a:rPr>
              <a:t>Authenticating with Pre-Shared Key</a:t>
            </a:r>
            <a:endParaRPr lang="en-US">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062103"/>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5">
                    <a:lumMod val="40000"/>
                    <a:lumOff val="60000"/>
                  </a:schemeClr>
                </a:solidFill>
              </a:rPr>
              <a:t>To secure wireless connections on a WLAN, you can leverage one of the Wi-Fi Protected Access (WPA) versions: WPA (also known as WPA1), WPA2, or WPA3.</a:t>
            </a:r>
          </a:p>
          <a:p>
            <a:pPr marL="285750" indent="-285750">
              <a:buFont typeface="Arial" panose="020B0604020202020204" pitchFamily="34" charset="0"/>
              <a:buChar char="•"/>
            </a:pPr>
            <a:r>
              <a:rPr lang="en-US" sz="1600">
                <a:solidFill>
                  <a:schemeClr val="accent5">
                    <a:lumMod val="40000"/>
                    <a:lumOff val="60000"/>
                  </a:schemeClr>
                </a:solidFill>
              </a:rPr>
              <a:t>Each version is certified by the Wi-Fi Alliance so that wireless clients and APs using the same version are known to be compatible. </a:t>
            </a:r>
          </a:p>
          <a:p>
            <a:pPr marL="285750" indent="-285750">
              <a:buFont typeface="Arial" panose="020B0604020202020204" pitchFamily="34" charset="0"/>
              <a:buChar char="•"/>
            </a:pPr>
            <a:r>
              <a:rPr lang="en-US" sz="1600">
                <a:solidFill>
                  <a:schemeClr val="accent5">
                    <a:lumMod val="40000"/>
                    <a:lumOff val="60000"/>
                  </a:schemeClr>
                </a:solidFill>
              </a:rPr>
              <a:t>The WPA versions also specify encryption and data integrity methods to protect data passing over the wireless connections.</a:t>
            </a:r>
          </a:p>
          <a:p>
            <a:pPr marL="285750" indent="-285750">
              <a:buFont typeface="Arial" panose="020B0604020202020204" pitchFamily="34" charset="0"/>
              <a:buChar char="•"/>
            </a:pPr>
            <a:r>
              <a:rPr lang="en-US" sz="1600">
                <a:solidFill>
                  <a:schemeClr val="accent5">
                    <a:lumMod val="40000"/>
                    <a:lumOff val="60000"/>
                  </a:schemeClr>
                </a:solidFill>
              </a:rPr>
              <a:t>All three WPA versions support two client authentication modes, Pre-Shared Key (PSK) or 802.1x, depending on the scale of the deployment. </a:t>
            </a:r>
          </a:p>
        </p:txBody>
      </p:sp>
    </p:spTree>
    <p:custDataLst>
      <p:tags r:id="rId1"/>
    </p:custDataLst>
    <p:extLst>
      <p:ext uri="{BB962C8B-B14F-4D97-AF65-F5344CB8AC3E}">
        <p14:creationId xmlns:p14="http://schemas.microsoft.com/office/powerpoint/2010/main" val="46022794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Authenticating with Pre-Shared Key</a:t>
            </a:r>
            <a:r>
              <a:rPr lang="en-US"/>
              <a:t/>
            </a:r>
            <a:br>
              <a:rPr lang="en-US"/>
            </a:br>
            <a:r>
              <a:rPr lang="en-US"/>
              <a:t>Wi-Fi Protected Access PSK</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4401205"/>
          </a:xfrm>
          <a:prstGeom prst="rect">
            <a:avLst/>
          </a:prstGeom>
          <a:noFill/>
        </p:spPr>
        <p:txBody>
          <a:bodyPr wrap="square" rtlCol="0">
            <a:spAutoFit/>
          </a:bodyPr>
          <a:lstStyle/>
          <a:p>
            <a:pPr eaLnBrk="0" hangingPunct="0"/>
            <a:r>
              <a:rPr lang="cs-CZ" sz="1600" dirty="0" err="1" smtClean="0">
                <a:solidFill>
                  <a:srgbClr val="000000"/>
                </a:solidFill>
              </a:rPr>
              <a:t>Beyond</a:t>
            </a:r>
            <a:r>
              <a:rPr lang="cs-CZ" sz="1600" dirty="0" smtClean="0">
                <a:solidFill>
                  <a:srgbClr val="000000"/>
                </a:solidFill>
              </a:rPr>
              <a:t> </a:t>
            </a:r>
            <a:r>
              <a:rPr lang="cs-CZ" sz="1600" dirty="0" err="1" smtClean="0">
                <a:solidFill>
                  <a:srgbClr val="000000"/>
                </a:solidFill>
              </a:rPr>
              <a:t>authentication</a:t>
            </a:r>
            <a:r>
              <a:rPr lang="cs-CZ" sz="1600" dirty="0" smtClean="0">
                <a:solidFill>
                  <a:srgbClr val="000000"/>
                </a:solidFill>
              </a:rPr>
              <a:t>, t</a:t>
            </a:r>
            <a:r>
              <a:rPr lang="en-US" sz="1600" dirty="0" smtClean="0">
                <a:solidFill>
                  <a:srgbClr val="000000"/>
                </a:solidFill>
              </a:rPr>
              <a:t>he </a:t>
            </a:r>
            <a:r>
              <a:rPr lang="en-US" sz="1600" dirty="0">
                <a:solidFill>
                  <a:srgbClr val="000000"/>
                </a:solidFill>
              </a:rPr>
              <a:t>Wi-Fi Protected Access </a:t>
            </a:r>
            <a:r>
              <a:rPr lang="en-US" sz="1600" dirty="0" smtClean="0">
                <a:solidFill>
                  <a:srgbClr val="000000"/>
                </a:solidFill>
              </a:rPr>
              <a:t>also </a:t>
            </a:r>
            <a:r>
              <a:rPr lang="en-US" sz="1600" dirty="0">
                <a:solidFill>
                  <a:srgbClr val="000000"/>
                </a:solidFill>
              </a:rPr>
              <a:t>specify encryption and data integrity methods to protect </a:t>
            </a:r>
            <a:r>
              <a:rPr lang="en-US" sz="1600" dirty="0" smtClean="0">
                <a:solidFill>
                  <a:srgbClr val="000000"/>
                </a:solidFill>
              </a:rPr>
              <a:t>data</a:t>
            </a:r>
            <a:r>
              <a:rPr lang="cs-CZ" sz="1600" dirty="0" smtClean="0">
                <a:solidFill>
                  <a:srgbClr val="000000"/>
                </a:solidFill>
              </a:rPr>
              <a:t> in</a:t>
            </a:r>
            <a:r>
              <a:rPr lang="en-US" sz="1600" dirty="0" smtClean="0">
                <a:solidFill>
                  <a:srgbClr val="000000"/>
                </a:solidFill>
              </a:rPr>
              <a:t> </a:t>
            </a:r>
            <a:r>
              <a:rPr lang="en-US" sz="1600" dirty="0">
                <a:solidFill>
                  <a:srgbClr val="000000"/>
                </a:solidFill>
              </a:rPr>
              <a:t>the wireless </a:t>
            </a:r>
            <a:r>
              <a:rPr lang="en-US" sz="1600" dirty="0" smtClean="0">
                <a:solidFill>
                  <a:srgbClr val="000000"/>
                </a:solidFill>
              </a:rPr>
              <a:t>connections</a:t>
            </a:r>
            <a:r>
              <a:rPr lang="cs-CZ" sz="1600" dirty="0" smtClean="0">
                <a:solidFill>
                  <a:srgbClr val="000000"/>
                </a:solidFill>
              </a:rPr>
              <a:t>. </a:t>
            </a:r>
            <a:r>
              <a:rPr lang="cs-CZ" sz="1600" dirty="0" err="1" smtClean="0">
                <a:solidFill>
                  <a:srgbClr val="000000"/>
                </a:solidFill>
              </a:rPr>
              <a:t>There</a:t>
            </a:r>
            <a:r>
              <a:rPr lang="cs-CZ" sz="1600" dirty="0" smtClean="0">
                <a:solidFill>
                  <a:srgbClr val="000000"/>
                </a:solidFill>
              </a:rPr>
              <a:t> are</a:t>
            </a:r>
            <a:r>
              <a:rPr lang="en-US" sz="1600" dirty="0" smtClean="0">
                <a:solidFill>
                  <a:srgbClr val="000000"/>
                </a:solidFill>
              </a:rPr>
              <a:t> </a:t>
            </a:r>
            <a:r>
              <a:rPr lang="cs-CZ" sz="1600" dirty="0" err="1" smtClean="0">
                <a:solidFill>
                  <a:srgbClr val="000000"/>
                </a:solidFill>
              </a:rPr>
              <a:t>following</a:t>
            </a:r>
            <a:r>
              <a:rPr lang="cs-CZ" sz="1600" dirty="0" smtClean="0">
                <a:solidFill>
                  <a:srgbClr val="000000"/>
                </a:solidFill>
              </a:rPr>
              <a:t> </a:t>
            </a:r>
            <a:r>
              <a:rPr lang="en-US" sz="1600" dirty="0" smtClean="0">
                <a:solidFill>
                  <a:srgbClr val="000000"/>
                </a:solidFill>
              </a:rPr>
              <a:t>WPA versions:</a:t>
            </a:r>
            <a:endParaRPr lang="cs-CZ" sz="1600" dirty="0" smtClean="0">
              <a:solidFill>
                <a:srgbClr val="000000"/>
              </a:solidFill>
            </a:endParaRPr>
          </a:p>
          <a:p>
            <a:pPr marL="285750" indent="-285750" eaLnBrk="0" hangingPunct="0">
              <a:buFont typeface="Arial" panose="020B0604020202020204" pitchFamily="34" charset="0"/>
              <a:buChar char="•"/>
            </a:pPr>
            <a:r>
              <a:rPr lang="en-US" sz="1600" dirty="0" smtClean="0">
                <a:solidFill>
                  <a:srgbClr val="000000"/>
                </a:solidFill>
              </a:rPr>
              <a:t>WPA </a:t>
            </a:r>
            <a:r>
              <a:rPr lang="en-US" sz="1600" dirty="0">
                <a:solidFill>
                  <a:srgbClr val="000000"/>
                </a:solidFill>
              </a:rPr>
              <a:t>(also known as </a:t>
            </a:r>
            <a:r>
              <a:rPr lang="en-US" sz="1600" dirty="0" smtClean="0">
                <a:solidFill>
                  <a:srgbClr val="000000"/>
                </a:solidFill>
              </a:rPr>
              <a:t>WPA1</a:t>
            </a:r>
            <a:r>
              <a:rPr lang="cs-CZ" sz="1600" dirty="0" smtClean="0">
                <a:solidFill>
                  <a:srgbClr val="000000"/>
                </a:solidFill>
              </a:rPr>
              <a:t>, </a:t>
            </a:r>
            <a:r>
              <a:rPr lang="cs-CZ" sz="1600" dirty="0" err="1" smtClean="0">
                <a:solidFill>
                  <a:srgbClr val="000000"/>
                </a:solidFill>
              </a:rPr>
              <a:t>did</a:t>
            </a:r>
            <a:r>
              <a:rPr lang="cs-CZ" sz="1600" dirty="0" smtClean="0">
                <a:solidFill>
                  <a:srgbClr val="000000"/>
                </a:solidFill>
              </a:rPr>
              <a:t> not </a:t>
            </a:r>
            <a:r>
              <a:rPr lang="cs-CZ" sz="1600" dirty="0" err="1" smtClean="0">
                <a:solidFill>
                  <a:srgbClr val="000000"/>
                </a:solidFill>
              </a:rPr>
              <a:t>need</a:t>
            </a:r>
            <a:r>
              <a:rPr lang="cs-CZ" sz="1600" dirty="0" smtClean="0">
                <a:solidFill>
                  <a:srgbClr val="000000"/>
                </a:solidFill>
              </a:rPr>
              <a:t> </a:t>
            </a:r>
            <a:r>
              <a:rPr lang="cs-CZ" sz="1600" dirty="0" err="1" smtClean="0">
                <a:solidFill>
                  <a:srgbClr val="000000"/>
                </a:solidFill>
              </a:rPr>
              <a:t>new</a:t>
            </a:r>
            <a:r>
              <a:rPr lang="cs-CZ" sz="1600" dirty="0" smtClean="0">
                <a:solidFill>
                  <a:srgbClr val="000000"/>
                </a:solidFill>
              </a:rPr>
              <a:t> HW</a:t>
            </a:r>
            <a:r>
              <a:rPr lang="en-US" sz="1600" dirty="0" smtClean="0">
                <a:solidFill>
                  <a:srgbClr val="000000"/>
                </a:solidFill>
              </a:rPr>
              <a:t>)</a:t>
            </a:r>
            <a:endParaRPr lang="cs-CZ" sz="1600" dirty="0" smtClean="0">
              <a:solidFill>
                <a:srgbClr val="000000"/>
              </a:solidFill>
            </a:endParaRPr>
          </a:p>
          <a:p>
            <a:pPr marL="285750" indent="-285750" eaLnBrk="0" hangingPunct="0">
              <a:buFont typeface="Arial" panose="020B0604020202020204" pitchFamily="34" charset="0"/>
              <a:buChar char="•"/>
            </a:pPr>
            <a:r>
              <a:rPr lang="en-US" sz="1600" b="1" dirty="0" smtClean="0">
                <a:solidFill>
                  <a:srgbClr val="FFC000"/>
                </a:solidFill>
              </a:rPr>
              <a:t>WPA2</a:t>
            </a:r>
            <a:endParaRPr lang="cs-CZ" sz="1600" dirty="0" smtClean="0">
              <a:solidFill>
                <a:srgbClr val="000000"/>
              </a:solidFill>
            </a:endParaRPr>
          </a:p>
          <a:p>
            <a:pPr marL="285750" indent="-285750" eaLnBrk="0" hangingPunct="0">
              <a:buFont typeface="Arial" panose="020B0604020202020204" pitchFamily="34" charset="0"/>
              <a:buChar char="•"/>
            </a:pPr>
            <a:r>
              <a:rPr lang="en-US" sz="1600" b="1" dirty="0" smtClean="0">
                <a:solidFill>
                  <a:srgbClr val="00B050"/>
                </a:solidFill>
              </a:rPr>
              <a:t>WPA3</a:t>
            </a:r>
            <a:endParaRPr lang="en-US" sz="1600" dirty="0">
              <a:solidFill>
                <a:srgbClr val="000000"/>
              </a:solidFill>
            </a:endParaRPr>
          </a:p>
          <a:p>
            <a:pPr eaLnBrk="0" hangingPunct="0"/>
            <a:endParaRPr lang="en-US" sz="1600" dirty="0">
              <a:solidFill>
                <a:srgbClr val="000000"/>
              </a:solidFill>
            </a:endParaRPr>
          </a:p>
          <a:p>
            <a:pPr eaLnBrk="0" hangingPunct="0"/>
            <a:r>
              <a:rPr lang="en-US" sz="1600" dirty="0">
                <a:solidFill>
                  <a:srgbClr val="000000"/>
                </a:solidFill>
              </a:rPr>
              <a:t>All three WPA versions support two client authentication modes, Pre-Shared Key (PSK) or </a:t>
            </a:r>
            <a:r>
              <a:rPr lang="en-US" sz="1600" dirty="0" err="1">
                <a:solidFill>
                  <a:srgbClr val="000000"/>
                </a:solidFill>
              </a:rPr>
              <a:t>802.1x</a:t>
            </a:r>
            <a:r>
              <a:rPr lang="en-US" sz="1600" dirty="0">
                <a:solidFill>
                  <a:srgbClr val="000000"/>
                </a:solidFill>
              </a:rPr>
              <a:t>, depending on the scale of the deployment. These are also known as personal mode and enterprise mode, respectively. </a:t>
            </a:r>
          </a:p>
          <a:p>
            <a:pPr eaLnBrk="0" hangingPunct="0"/>
            <a:endParaRPr lang="en-US" sz="1600" dirty="0">
              <a:solidFill>
                <a:srgbClr val="000000"/>
              </a:solidFill>
            </a:endParaRPr>
          </a:p>
          <a:p>
            <a:pPr eaLnBrk="0" hangingPunct="0"/>
            <a:r>
              <a:rPr lang="en-US" sz="1500" dirty="0">
                <a:solidFill>
                  <a:srgbClr val="000000"/>
                </a:solidFill>
              </a:rPr>
              <a:t>Personal mode:</a:t>
            </a:r>
          </a:p>
          <a:p>
            <a:pPr marL="285750" indent="-285750" eaLnBrk="0" hangingPunct="0">
              <a:buFont typeface="Arial" panose="020B0604020202020204" pitchFamily="34" charset="0"/>
              <a:buChar char="•"/>
            </a:pPr>
            <a:r>
              <a:rPr lang="en-US" sz="1500" dirty="0">
                <a:solidFill>
                  <a:srgbClr val="000000"/>
                </a:solidFill>
              </a:rPr>
              <a:t> A key string must be shared or configured on every client and AP before the clients can connect to the wireless network. </a:t>
            </a:r>
          </a:p>
          <a:p>
            <a:pPr marL="285750" indent="-285750" eaLnBrk="0" hangingPunct="0">
              <a:buFont typeface="Arial" panose="020B0604020202020204" pitchFamily="34" charset="0"/>
              <a:buChar char="•"/>
            </a:pPr>
            <a:r>
              <a:rPr lang="en-US" sz="1500" dirty="0">
                <a:solidFill>
                  <a:srgbClr val="000000"/>
                </a:solidFill>
              </a:rPr>
              <a:t>The pre-shared key is normally kept confidential so that unauthorized users have no knowledge of it.</a:t>
            </a:r>
          </a:p>
          <a:p>
            <a:pPr marL="285750" indent="-285750" eaLnBrk="0" hangingPunct="0">
              <a:buFont typeface="Arial" panose="020B0604020202020204" pitchFamily="34" charset="0"/>
              <a:buChar char="•"/>
            </a:pPr>
            <a:r>
              <a:rPr lang="en-US" sz="1500" dirty="0">
                <a:solidFill>
                  <a:srgbClr val="000000"/>
                </a:solidFill>
              </a:rPr>
              <a:t>Clients and APs work through a four-way handshake procedure that uses the pre-shared key string to construct and exchange encryption key material that can be openly exchanged. When that process is successful, the AP can authenticate the client, and the two can secure data frames that are sent over the air.</a:t>
            </a:r>
          </a:p>
        </p:txBody>
      </p:sp>
    </p:spTree>
    <p:extLst>
      <p:ext uri="{BB962C8B-B14F-4D97-AF65-F5344CB8AC3E}">
        <p14:creationId xmlns:p14="http://schemas.microsoft.com/office/powerpoint/2010/main" val="23671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Authenticating with Pre-Shared Key</a:t>
            </a:r>
            <a:r>
              <a:rPr lang="en-US"/>
              <a:t/>
            </a:r>
            <a:br>
              <a:rPr lang="en-US"/>
            </a:br>
            <a:r>
              <a:rPr lang="en-US"/>
              <a:t>Simultaneous Authentication of Equals (SAE)</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3785652"/>
          </a:xfrm>
          <a:prstGeom prst="rect">
            <a:avLst/>
          </a:prstGeom>
          <a:noFill/>
        </p:spPr>
        <p:txBody>
          <a:bodyPr wrap="square" rtlCol="0">
            <a:spAutoFit/>
          </a:bodyPr>
          <a:lstStyle/>
          <a:p>
            <a:pPr eaLnBrk="0" hangingPunct="0"/>
            <a:r>
              <a:rPr lang="en-US" sz="1600">
                <a:solidFill>
                  <a:srgbClr val="000000"/>
                </a:solidFill>
              </a:rPr>
              <a:t>With WPA-Personal and WPA2-Personal modes, a malicious user can eavesdrop and capture the four-way handshake between a client and an AP. A dictionary attack can be used to automate the guessing of the pre-shared key. If successful, the malicious user can then decrypt the wireless data or even join the network, posing as a legitimate user.</a:t>
            </a:r>
          </a:p>
          <a:p>
            <a:pPr eaLnBrk="0" hangingPunct="0"/>
            <a:endParaRPr lang="en-US" sz="1600">
              <a:solidFill>
                <a:srgbClr val="000000"/>
              </a:solidFill>
            </a:endParaRPr>
          </a:p>
          <a:p>
            <a:pPr eaLnBrk="0" hangingPunct="0"/>
            <a:r>
              <a:rPr lang="en-US" sz="1600">
                <a:solidFill>
                  <a:srgbClr val="000000"/>
                </a:solidFill>
              </a:rPr>
              <a:t>WPA3-Personal avoids such an attack by strengthening the key exchange between clients and APs through a method known as Simultaneous Authentication of Equals (SAE). Rather than a client authenticating against a server or AP, the client and AP can initiate the authentication process equally and even simultaneously.</a:t>
            </a:r>
          </a:p>
          <a:p>
            <a:pPr eaLnBrk="0" hangingPunct="0"/>
            <a:endParaRPr lang="en-US" sz="1600">
              <a:solidFill>
                <a:srgbClr val="000000"/>
              </a:solidFill>
            </a:endParaRPr>
          </a:p>
          <a:p>
            <a:pPr eaLnBrk="0" hangingPunct="0"/>
            <a:r>
              <a:rPr lang="en-US" sz="1600">
                <a:solidFill>
                  <a:srgbClr val="000000"/>
                </a:solidFill>
              </a:rPr>
              <a:t>Even if a password or key is compromised, WPA3-Personal offers forward secrecy, which prevents attackers from being able to use a key to unencrypt data that has already been transmitted over the air.</a:t>
            </a:r>
          </a:p>
          <a:p>
            <a:pPr eaLnBrk="0" hangingPunct="0"/>
            <a:r>
              <a:rPr lang="en-US" sz="1600">
                <a:solidFill>
                  <a:srgbClr val="000000"/>
                </a:solidFill>
              </a:rPr>
              <a:t> </a:t>
            </a:r>
          </a:p>
          <a:p>
            <a:pPr eaLnBrk="0" hangingPunct="0"/>
            <a:r>
              <a:rPr lang="en-US" sz="1600">
                <a:solidFill>
                  <a:srgbClr val="000000"/>
                </a:solidFill>
              </a:rPr>
              <a:t>The personal mode of any WPA version is usually easy to deploy in a small environment.</a:t>
            </a:r>
            <a:endParaRPr lang="en-US" sz="1500">
              <a:solidFill>
                <a:srgbClr val="000000"/>
              </a:solidFill>
            </a:endParaRPr>
          </a:p>
        </p:txBody>
      </p:sp>
    </p:spTree>
    <p:extLst>
      <p:ext uri="{BB962C8B-B14F-4D97-AF65-F5344CB8AC3E}">
        <p14:creationId xmlns:p14="http://schemas.microsoft.com/office/powerpoint/2010/main" val="24640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Authenticating with Pre-Shared Key</a:t>
            </a:r>
            <a:r>
              <a:rPr lang="en-US"/>
              <a:t/>
            </a:r>
            <a:br>
              <a:rPr lang="en-US"/>
            </a:br>
            <a:r>
              <a:rPr lang="en-US"/>
              <a:t>Configuring PSK</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4634771" cy="3785652"/>
          </a:xfrm>
          <a:prstGeom prst="rect">
            <a:avLst/>
          </a:prstGeom>
          <a:noFill/>
        </p:spPr>
        <p:txBody>
          <a:bodyPr wrap="square" rtlCol="0">
            <a:spAutoFit/>
          </a:bodyPr>
          <a:lstStyle/>
          <a:p>
            <a:pPr eaLnBrk="0" hangingPunct="0"/>
            <a:r>
              <a:rPr lang="en-US" sz="1600">
                <a:solidFill>
                  <a:srgbClr val="000000"/>
                </a:solidFill>
              </a:rPr>
              <a:t>You can configure WPA2 or WPA3 personal mode and the pre-shared key with these steps: </a:t>
            </a:r>
          </a:p>
          <a:p>
            <a:pPr eaLnBrk="0" hangingPunct="0"/>
            <a:r>
              <a:rPr lang="en-US" sz="1600" b="1">
                <a:solidFill>
                  <a:srgbClr val="000000"/>
                </a:solidFill>
              </a:rPr>
              <a:t>Step 1</a:t>
            </a:r>
            <a:r>
              <a:rPr lang="en-US" sz="1600">
                <a:solidFill>
                  <a:srgbClr val="000000"/>
                </a:solidFill>
              </a:rPr>
              <a:t>. Navigate to WLANs, select Create New or select the WLAN ID of an existing WLAN to edit. Make sure the parameters on the General tab are set appropriately.</a:t>
            </a:r>
          </a:p>
          <a:p>
            <a:pPr eaLnBrk="0" hangingPunct="0"/>
            <a:r>
              <a:rPr lang="en-US" sz="1600" b="1">
                <a:solidFill>
                  <a:srgbClr val="000000"/>
                </a:solidFill>
              </a:rPr>
              <a:t>Step 2</a:t>
            </a:r>
            <a:r>
              <a:rPr lang="en-US" sz="1600">
                <a:solidFill>
                  <a:srgbClr val="000000"/>
                </a:solidFill>
              </a:rPr>
              <a:t>. Next, select the Security &gt; Layer 2 tab. In the Layer 2 Security drop-down menu, select the appropriate WPA version for the WLAN. In Figure 20-5, WPA+WPA2 has been selected for the WLAN named devices. </a:t>
            </a:r>
          </a:p>
          <a:p>
            <a:pPr eaLnBrk="0" hangingPunct="0"/>
            <a:r>
              <a:rPr lang="en-US" sz="1600" b="1">
                <a:solidFill>
                  <a:srgbClr val="000000"/>
                </a:solidFill>
              </a:rPr>
              <a:t>Step 3</a:t>
            </a:r>
            <a:r>
              <a:rPr lang="en-US" sz="1600">
                <a:solidFill>
                  <a:srgbClr val="000000"/>
                </a:solidFill>
              </a:rPr>
              <a:t>. Under WPA+WPA2 Parameters, the WPA version has been narrowed to only WPA2 by unchecking the box next to WPA and checking both WPA2 Policy and WPA2 Encryption AES.</a:t>
            </a:r>
          </a:p>
        </p:txBody>
      </p:sp>
      <p:pic>
        <p:nvPicPr>
          <p:cNvPr id="6" name="Picture 5">
            <a:extLst>
              <a:ext uri="{FF2B5EF4-FFF2-40B4-BE49-F238E27FC236}">
                <a16:creationId xmlns:a16="http://schemas.microsoft.com/office/drawing/2014/main" id="{7329328D-8802-2A4B-A896-DA34BBD76767}"/>
              </a:ext>
            </a:extLst>
          </p:cNvPr>
          <p:cNvPicPr>
            <a:picLocks noChangeAspect="1"/>
          </p:cNvPicPr>
          <p:nvPr/>
        </p:nvPicPr>
        <p:blipFill>
          <a:blip r:embed="rId3"/>
          <a:stretch>
            <a:fillRect/>
          </a:stretch>
        </p:blipFill>
        <p:spPr>
          <a:xfrm>
            <a:off x="4713316" y="865415"/>
            <a:ext cx="4286250" cy="3183800"/>
          </a:xfrm>
          <a:prstGeom prst="rect">
            <a:avLst/>
          </a:prstGeom>
        </p:spPr>
      </p:pic>
    </p:spTree>
    <p:extLst>
      <p:ext uri="{BB962C8B-B14F-4D97-AF65-F5344CB8AC3E}">
        <p14:creationId xmlns:p14="http://schemas.microsoft.com/office/powerpoint/2010/main" val="64626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4109760" cy="731837"/>
          </a:xfrm>
        </p:spPr>
        <p:txBody>
          <a:bodyPr/>
          <a:lstStyle/>
          <a:p>
            <a:r>
              <a:rPr lang="en-US" sz="1600"/>
              <a:t>Authenticating with Pre-Shared Key</a:t>
            </a:r>
            <a:r>
              <a:rPr lang="en-US"/>
              <a:t/>
            </a:r>
            <a:br>
              <a:rPr lang="en-US"/>
            </a:br>
            <a:r>
              <a:rPr lang="en-US"/>
              <a:t>Verifying PSK</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3878313" cy="2062103"/>
          </a:xfrm>
          <a:prstGeom prst="rect">
            <a:avLst/>
          </a:prstGeom>
          <a:noFill/>
        </p:spPr>
        <p:txBody>
          <a:bodyPr wrap="square" rtlCol="0">
            <a:spAutoFit/>
          </a:bodyPr>
          <a:lstStyle/>
          <a:p>
            <a:pPr eaLnBrk="0" hangingPunct="0"/>
            <a:r>
              <a:rPr lang="en-US" sz="1600">
                <a:solidFill>
                  <a:srgbClr val="000000"/>
                </a:solidFill>
              </a:rPr>
              <a:t>You can verify the WLAN and its security settings from the WLANs &gt; Edit General tab, as shown in Figure 20-6 or from the list of WLANs, as shown in Figure 20-7. In both figures, the Security Policies field is shown as [WPA2][Auth(PSK)]. You can also verify that the WLAN status is enabled and active.</a:t>
            </a:r>
          </a:p>
        </p:txBody>
      </p:sp>
      <p:pic>
        <p:nvPicPr>
          <p:cNvPr id="6" name="Picture 5">
            <a:extLst>
              <a:ext uri="{FF2B5EF4-FFF2-40B4-BE49-F238E27FC236}">
                <a16:creationId xmlns:a16="http://schemas.microsoft.com/office/drawing/2014/main" id="{73EF15FE-2000-46A6-A0A7-3CF7BC6911E3}"/>
              </a:ext>
            </a:extLst>
          </p:cNvPr>
          <p:cNvPicPr>
            <a:picLocks noChangeAspect="1"/>
          </p:cNvPicPr>
          <p:nvPr/>
        </p:nvPicPr>
        <p:blipFill>
          <a:blip r:embed="rId3"/>
          <a:stretch>
            <a:fillRect/>
          </a:stretch>
        </p:blipFill>
        <p:spPr>
          <a:xfrm>
            <a:off x="4109760" y="498764"/>
            <a:ext cx="4892924" cy="2455570"/>
          </a:xfrm>
          <a:prstGeom prst="rect">
            <a:avLst/>
          </a:prstGeom>
        </p:spPr>
      </p:pic>
      <p:pic>
        <p:nvPicPr>
          <p:cNvPr id="7" name="Picture 6">
            <a:extLst>
              <a:ext uri="{FF2B5EF4-FFF2-40B4-BE49-F238E27FC236}">
                <a16:creationId xmlns:a16="http://schemas.microsoft.com/office/drawing/2014/main" id="{AC452448-CCA0-48F9-A446-18DF9B11D047}"/>
              </a:ext>
            </a:extLst>
          </p:cNvPr>
          <p:cNvPicPr>
            <a:picLocks noChangeAspect="1"/>
          </p:cNvPicPr>
          <p:nvPr/>
        </p:nvPicPr>
        <p:blipFill>
          <a:blip r:embed="rId4"/>
          <a:stretch>
            <a:fillRect/>
          </a:stretch>
        </p:blipFill>
        <p:spPr>
          <a:xfrm>
            <a:off x="507077" y="2954334"/>
            <a:ext cx="7730836" cy="1707034"/>
          </a:xfrm>
          <a:prstGeom prst="rect">
            <a:avLst/>
          </a:prstGeom>
        </p:spPr>
      </p:pic>
    </p:spTree>
    <p:extLst>
      <p:ext uri="{BB962C8B-B14F-4D97-AF65-F5344CB8AC3E}">
        <p14:creationId xmlns:p14="http://schemas.microsoft.com/office/powerpoint/2010/main" val="16773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err="1" smtClean="0"/>
              <a:t>Authentication</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105774" y="997844"/>
            <a:ext cx="8932451" cy="1754326"/>
          </a:xfrm>
          <a:prstGeom prst="rect">
            <a:avLst/>
          </a:prstGeom>
          <a:noFill/>
        </p:spPr>
        <p:txBody>
          <a:bodyPr wrap="square" rtlCol="0">
            <a:spAutoFit/>
          </a:bodyPr>
          <a:lstStyle/>
          <a:p>
            <a:pPr eaLnBrk="0" hangingPunct="0"/>
            <a:r>
              <a:rPr lang="en-US">
                <a:solidFill>
                  <a:srgbClr val="000000"/>
                </a:solidFill>
              </a:rPr>
              <a:t>Once a client station is discover a SSID (Probe Request/Response or listening to Beacons) it move to Join phase. This exchange comprise of at least 4 frames</a:t>
            </a:r>
          </a:p>
          <a:p>
            <a:pPr marL="342900" indent="-342900" eaLnBrk="0" hangingPunct="0">
              <a:buFont typeface="+mj-lt"/>
              <a:buAutoNum type="arabicPeriod"/>
            </a:pPr>
            <a:r>
              <a:rPr lang="en-US" smtClean="0">
                <a:solidFill>
                  <a:srgbClr val="000000"/>
                </a:solidFill>
              </a:rPr>
              <a:t>Authentication </a:t>
            </a:r>
            <a:r>
              <a:rPr lang="en-US">
                <a:solidFill>
                  <a:srgbClr val="000000"/>
                </a:solidFill>
              </a:rPr>
              <a:t>(Request)</a:t>
            </a:r>
          </a:p>
          <a:p>
            <a:pPr marL="342900" indent="-342900" eaLnBrk="0" hangingPunct="0">
              <a:buFont typeface="+mj-lt"/>
              <a:buAutoNum type="arabicPeriod"/>
            </a:pPr>
            <a:r>
              <a:rPr lang="en-US" smtClean="0">
                <a:solidFill>
                  <a:srgbClr val="000000"/>
                </a:solidFill>
              </a:rPr>
              <a:t>Authentication </a:t>
            </a:r>
            <a:r>
              <a:rPr lang="en-US">
                <a:solidFill>
                  <a:srgbClr val="000000"/>
                </a:solidFill>
              </a:rPr>
              <a:t>(</a:t>
            </a:r>
            <a:r>
              <a:rPr lang="en-US" smtClean="0">
                <a:solidFill>
                  <a:srgbClr val="000000"/>
                </a:solidFill>
              </a:rPr>
              <a:t>Response)</a:t>
            </a:r>
            <a:endParaRPr lang="cs-CZ" smtClean="0">
              <a:solidFill>
                <a:srgbClr val="000000"/>
              </a:solidFill>
            </a:endParaRPr>
          </a:p>
          <a:p>
            <a:pPr marL="342900" indent="-342900" eaLnBrk="0" hangingPunct="0">
              <a:buFont typeface="+mj-lt"/>
              <a:buAutoNum type="arabicPeriod"/>
            </a:pPr>
            <a:r>
              <a:rPr lang="en-US" smtClean="0">
                <a:solidFill>
                  <a:srgbClr val="000000"/>
                </a:solidFill>
              </a:rPr>
              <a:t>Association Request</a:t>
            </a:r>
            <a:endParaRPr lang="cs-CZ" smtClean="0">
              <a:solidFill>
                <a:srgbClr val="000000"/>
              </a:solidFill>
            </a:endParaRPr>
          </a:p>
          <a:p>
            <a:pPr marL="342900" indent="-342900" eaLnBrk="0" hangingPunct="0">
              <a:buFont typeface="+mj-lt"/>
              <a:buAutoNum type="arabicPeriod"/>
            </a:pPr>
            <a:r>
              <a:rPr lang="en-US" smtClean="0">
                <a:solidFill>
                  <a:srgbClr val="000000"/>
                </a:solidFill>
              </a:rPr>
              <a:t>Association </a:t>
            </a:r>
            <a:r>
              <a:rPr lang="en-US">
                <a:solidFill>
                  <a:srgbClr val="000000"/>
                </a:solidFill>
              </a:rPr>
              <a:t>Response</a:t>
            </a:r>
          </a:p>
        </p:txBody>
      </p:sp>
      <p:pic>
        <p:nvPicPr>
          <p:cNvPr id="2" name="Obrázek 1"/>
          <p:cNvPicPr>
            <a:picLocks noChangeAspect="1"/>
          </p:cNvPicPr>
          <p:nvPr/>
        </p:nvPicPr>
        <p:blipFill>
          <a:blip r:embed="rId3"/>
          <a:stretch>
            <a:fillRect/>
          </a:stretch>
        </p:blipFill>
        <p:spPr>
          <a:xfrm>
            <a:off x="821560" y="3568344"/>
            <a:ext cx="7523928" cy="1006777"/>
          </a:xfrm>
          <a:prstGeom prst="rect">
            <a:avLst/>
          </a:prstGeom>
        </p:spPr>
      </p:pic>
      <p:sp>
        <p:nvSpPr>
          <p:cNvPr id="4" name="TextovéPole 3"/>
          <p:cNvSpPr txBox="1"/>
          <p:nvPr/>
        </p:nvSpPr>
        <p:spPr>
          <a:xfrm>
            <a:off x="2735316" y="3125173"/>
            <a:ext cx="3878317" cy="369332"/>
          </a:xfrm>
          <a:prstGeom prst="rect">
            <a:avLst/>
          </a:prstGeom>
          <a:noFill/>
        </p:spPr>
        <p:txBody>
          <a:bodyPr wrap="square" rtlCol="0">
            <a:spAutoFit/>
          </a:bodyPr>
          <a:lstStyle/>
          <a:p>
            <a:r>
              <a:rPr lang="cs-CZ" err="1" smtClean="0"/>
              <a:t>Authentication</a:t>
            </a:r>
            <a:r>
              <a:rPr lang="cs-CZ" smtClean="0"/>
              <a:t> </a:t>
            </a:r>
            <a:r>
              <a:rPr lang="cs-CZ" err="1" smtClean="0"/>
              <a:t>frame</a:t>
            </a:r>
            <a:r>
              <a:rPr lang="cs-CZ" smtClean="0"/>
              <a:t> </a:t>
            </a:r>
            <a:r>
              <a:rPr lang="cs-CZ" err="1" smtClean="0"/>
              <a:t>format</a:t>
            </a:r>
            <a:endParaRPr lang="cs-CZ"/>
          </a:p>
        </p:txBody>
      </p:sp>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5"/>
            <a:ext cx="7598042" cy="1351755"/>
          </a:xfrm>
        </p:spPr>
        <p:txBody>
          <a:bodyPr/>
          <a:lstStyle/>
          <a:p>
            <a:r>
              <a:rPr lang="en-US" sz="4800">
                <a:solidFill>
                  <a:schemeClr val="accent5">
                    <a:lumMod val="40000"/>
                    <a:lumOff val="60000"/>
                  </a:schemeClr>
                </a:solidFill>
              </a:rPr>
              <a:t>Authenticating with EAP</a:t>
            </a:r>
            <a:endParaRPr lang="en-US">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55454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5">
                    <a:lumMod val="40000"/>
                    <a:lumOff val="60000"/>
                  </a:schemeClr>
                </a:solidFill>
              </a:rPr>
              <a:t>Rather than build additional authentication methods into the 802.11 standard, Extensible Authentication Protocol (EAP) offers a more flexible and scalable authentication framework. </a:t>
            </a:r>
          </a:p>
          <a:p>
            <a:pPr marL="285750" indent="-285750">
              <a:buFont typeface="Arial" panose="020B0604020202020204" pitchFamily="34" charset="0"/>
              <a:buChar char="•"/>
            </a:pPr>
            <a:r>
              <a:rPr lang="en-US" sz="1600">
                <a:solidFill>
                  <a:schemeClr val="accent5">
                    <a:lumMod val="40000"/>
                    <a:lumOff val="60000"/>
                  </a:schemeClr>
                </a:solidFill>
              </a:rPr>
              <a:t>EAP is extensible and does not consist of any one authentication method. Instead, EAP defines a set of common functions that actual authentication methods can use to authenticate users.</a:t>
            </a:r>
          </a:p>
          <a:p>
            <a:pPr marL="285750" indent="-285750">
              <a:buFont typeface="Arial" panose="020B0604020202020204" pitchFamily="34" charset="0"/>
              <a:buChar char="•"/>
            </a:pPr>
            <a:r>
              <a:rPr lang="en-US" sz="1600">
                <a:solidFill>
                  <a:schemeClr val="accent5">
                    <a:lumMod val="40000"/>
                    <a:lumOff val="60000"/>
                  </a:schemeClr>
                </a:solidFill>
              </a:rPr>
              <a:t>It can integrate with the IEEE 802.1x port-based access control standard. When 802.1x is enabled, it limits access to a network medium until a client authenticates. This means that a wireless client might be able to associate with an AP but will not be able to pass data to any other part of the network until it successfully authenticates.</a:t>
            </a:r>
          </a:p>
        </p:txBody>
      </p:sp>
    </p:spTree>
    <p:custDataLst>
      <p:tags r:id="rId1"/>
    </p:custDataLst>
    <p:extLst>
      <p:ext uri="{BB962C8B-B14F-4D97-AF65-F5344CB8AC3E}">
        <p14:creationId xmlns:p14="http://schemas.microsoft.com/office/powerpoint/2010/main" val="330446474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Authenticating with EAP</a:t>
            </a:r>
            <a:r>
              <a:rPr lang="en-US"/>
              <a:t/>
            </a:r>
            <a:br>
              <a:rPr lang="en-US"/>
            </a:br>
            <a:r>
              <a:rPr lang="en-US" sz="2400"/>
              <a:t>802.1x Client Authentication Roles</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1077218"/>
          </a:xfrm>
          <a:prstGeom prst="rect">
            <a:avLst/>
          </a:prstGeom>
          <a:noFill/>
        </p:spPr>
        <p:txBody>
          <a:bodyPr wrap="square" rtlCol="0">
            <a:spAutoFit/>
          </a:bodyPr>
          <a:lstStyle/>
          <a:p>
            <a:pPr eaLnBrk="0" hangingPunct="0"/>
            <a:r>
              <a:rPr lang="en-US" sz="1600">
                <a:solidFill>
                  <a:srgbClr val="000000"/>
                </a:solidFill>
              </a:rPr>
              <a:t>With Open Authentication and PSK authentication, wireless clients are authenticated locally at the AP without further intervention. The scenario changes with 802.1x; the client uses Open Authentication to associate with the AP, and then the actual client authentication process occurs at a dedicated authentication server. </a:t>
            </a:r>
            <a:endParaRPr lang="en-US">
              <a:solidFill>
                <a:srgbClr val="000000"/>
              </a:solidFill>
            </a:endParaRPr>
          </a:p>
        </p:txBody>
      </p:sp>
      <p:sp>
        <p:nvSpPr>
          <p:cNvPr id="7" name="Rectangle 6">
            <a:extLst>
              <a:ext uri="{FF2B5EF4-FFF2-40B4-BE49-F238E27FC236}">
                <a16:creationId xmlns:a16="http://schemas.microsoft.com/office/drawing/2014/main" id="{F84B8557-B1A5-4CEB-9B0C-19EE2C9DA64B}"/>
              </a:ext>
            </a:extLst>
          </p:cNvPr>
          <p:cNvSpPr/>
          <p:nvPr/>
        </p:nvSpPr>
        <p:spPr>
          <a:xfrm>
            <a:off x="78545" y="1876965"/>
            <a:ext cx="4655127" cy="2862322"/>
          </a:xfrm>
          <a:prstGeom prst="rect">
            <a:avLst/>
          </a:prstGeom>
        </p:spPr>
        <p:txBody>
          <a:bodyPr wrap="square">
            <a:spAutoFit/>
          </a:bodyPr>
          <a:lstStyle/>
          <a:p>
            <a:pPr eaLnBrk="0" hangingPunct="0"/>
            <a:r>
              <a:rPr lang="en-US" sz="1500">
                <a:solidFill>
                  <a:srgbClr val="000000"/>
                </a:solidFill>
              </a:rPr>
              <a:t>Figure 20-8 shows the three-party 802.1x arrangement, which consists of the following entities:</a:t>
            </a:r>
          </a:p>
          <a:p>
            <a:pPr marL="285750" indent="-285750" eaLnBrk="0" hangingPunct="0">
              <a:buFont typeface="Arial" panose="020B0604020202020204" pitchFamily="34" charset="0"/>
              <a:buChar char="•"/>
            </a:pPr>
            <a:r>
              <a:rPr lang="en-US" sz="1500" b="1">
                <a:solidFill>
                  <a:srgbClr val="000000"/>
                </a:solidFill>
              </a:rPr>
              <a:t>Supplicant -</a:t>
            </a:r>
            <a:r>
              <a:rPr lang="en-US" sz="1500">
                <a:solidFill>
                  <a:srgbClr val="000000"/>
                </a:solidFill>
              </a:rPr>
              <a:t> The client device that is requesting access.</a:t>
            </a:r>
          </a:p>
          <a:p>
            <a:pPr marL="285750" indent="-285750" eaLnBrk="0" hangingPunct="0">
              <a:buFont typeface="Arial" panose="020B0604020202020204" pitchFamily="34" charset="0"/>
              <a:buChar char="•"/>
            </a:pPr>
            <a:r>
              <a:rPr lang="en-US" sz="1500" b="1">
                <a:solidFill>
                  <a:srgbClr val="000000"/>
                </a:solidFill>
              </a:rPr>
              <a:t>Authenticator -</a:t>
            </a:r>
            <a:r>
              <a:rPr lang="en-US" sz="1500">
                <a:solidFill>
                  <a:srgbClr val="000000"/>
                </a:solidFill>
              </a:rPr>
              <a:t> The network device that provides access to the network (usually a wireless LAN controller [WLC]).</a:t>
            </a:r>
          </a:p>
          <a:p>
            <a:pPr marL="285750" indent="-285750" eaLnBrk="0" hangingPunct="0">
              <a:buFont typeface="Arial" panose="020B0604020202020204" pitchFamily="34" charset="0"/>
              <a:buChar char="•"/>
            </a:pPr>
            <a:r>
              <a:rPr lang="en-US" sz="1500" b="1">
                <a:solidFill>
                  <a:srgbClr val="000000"/>
                </a:solidFill>
              </a:rPr>
              <a:t>Authentication server (AS) - </a:t>
            </a:r>
            <a:r>
              <a:rPr lang="en-US" sz="1500">
                <a:solidFill>
                  <a:srgbClr val="000000"/>
                </a:solidFill>
              </a:rPr>
              <a:t>The device that takes user or client credentials and permits or denies network access based on a user database and policies (usually a RADIUS server).</a:t>
            </a:r>
          </a:p>
        </p:txBody>
      </p:sp>
      <p:sp>
        <p:nvSpPr>
          <p:cNvPr id="8" name="Rectangle 7">
            <a:extLst>
              <a:ext uri="{FF2B5EF4-FFF2-40B4-BE49-F238E27FC236}">
                <a16:creationId xmlns:a16="http://schemas.microsoft.com/office/drawing/2014/main" id="{1BCCDA2B-EB4C-4992-9BD9-3D1CC49C0B35}"/>
              </a:ext>
            </a:extLst>
          </p:cNvPr>
          <p:cNvSpPr/>
          <p:nvPr/>
        </p:nvSpPr>
        <p:spPr>
          <a:xfrm>
            <a:off x="4733672" y="3788849"/>
            <a:ext cx="4410328" cy="954107"/>
          </a:xfrm>
          <a:prstGeom prst="rect">
            <a:avLst/>
          </a:prstGeom>
        </p:spPr>
        <p:txBody>
          <a:bodyPr wrap="square">
            <a:spAutoFit/>
          </a:bodyPr>
          <a:lstStyle/>
          <a:p>
            <a:r>
              <a:rPr lang="en-US" sz="1400">
                <a:solidFill>
                  <a:srgbClr val="000000"/>
                </a:solidFill>
              </a:rPr>
              <a:t>The controller becomes a middleman in the client authentication process, controlling user access with 802.1x and communicating with the authentication server using the EAP framework.</a:t>
            </a:r>
          </a:p>
        </p:txBody>
      </p:sp>
      <p:pic>
        <p:nvPicPr>
          <p:cNvPr id="6" name="Picture 5">
            <a:extLst>
              <a:ext uri="{FF2B5EF4-FFF2-40B4-BE49-F238E27FC236}">
                <a16:creationId xmlns:a16="http://schemas.microsoft.com/office/drawing/2014/main" id="{36914618-C9F3-4270-ACD6-E90AA6FB3166}"/>
              </a:ext>
            </a:extLst>
          </p:cNvPr>
          <p:cNvPicPr>
            <a:picLocks noChangeAspect="1"/>
          </p:cNvPicPr>
          <p:nvPr/>
        </p:nvPicPr>
        <p:blipFill>
          <a:blip r:embed="rId3"/>
          <a:stretch>
            <a:fillRect/>
          </a:stretch>
        </p:blipFill>
        <p:spPr>
          <a:xfrm>
            <a:off x="4798308" y="1973614"/>
            <a:ext cx="4148051" cy="1815235"/>
          </a:xfrm>
          <a:prstGeom prst="rect">
            <a:avLst/>
          </a:prstGeom>
        </p:spPr>
      </p:pic>
    </p:spTree>
    <p:extLst>
      <p:ext uri="{BB962C8B-B14F-4D97-AF65-F5344CB8AC3E}">
        <p14:creationId xmlns:p14="http://schemas.microsoft.com/office/powerpoint/2010/main" val="320419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5" y="57722"/>
            <a:ext cx="8345488" cy="731837"/>
          </a:xfrm>
        </p:spPr>
        <p:txBody>
          <a:bodyPr/>
          <a:lstStyle/>
          <a:p>
            <a:r>
              <a:rPr lang="en-US" sz="1600"/>
              <a:t>Authenticating with EAP</a:t>
            </a:r>
            <a:r>
              <a:rPr lang="en-US"/>
              <a:t/>
            </a:r>
            <a:br>
              <a:rPr lang="en-US"/>
            </a:br>
            <a:r>
              <a:rPr lang="en-US" sz="2400"/>
              <a:t>Configuring EAP-Based Authentication with External RADIUS Servers </a:t>
            </a:r>
          </a:p>
        </p:txBody>
      </p:sp>
      <p:sp>
        <p:nvSpPr>
          <p:cNvPr id="10" name="Rectangle 9">
            <a:extLst>
              <a:ext uri="{FF2B5EF4-FFF2-40B4-BE49-F238E27FC236}">
                <a16:creationId xmlns:a16="http://schemas.microsoft.com/office/drawing/2014/main" id="{D13D4B08-938F-477D-90D0-8D2953762295}"/>
              </a:ext>
            </a:extLst>
          </p:cNvPr>
          <p:cNvSpPr/>
          <p:nvPr/>
        </p:nvSpPr>
        <p:spPr>
          <a:xfrm>
            <a:off x="145142" y="904615"/>
            <a:ext cx="3953033" cy="4031873"/>
          </a:xfrm>
          <a:prstGeom prst="rect">
            <a:avLst/>
          </a:prstGeom>
        </p:spPr>
        <p:txBody>
          <a:bodyPr wrap="square">
            <a:spAutoFit/>
          </a:bodyPr>
          <a:lstStyle/>
          <a:p>
            <a:r>
              <a:rPr lang="en-US" sz="1600">
                <a:solidFill>
                  <a:srgbClr val="000000"/>
                </a:solidFill>
              </a:rPr>
              <a:t>Cisco WLCs can use either external RADIUS servers located somewhere on the wired network or a local EAP server located on the WLC. </a:t>
            </a:r>
          </a:p>
          <a:p>
            <a:r>
              <a:rPr lang="en-US" sz="1600">
                <a:solidFill>
                  <a:srgbClr val="000000"/>
                </a:solidFill>
              </a:rPr>
              <a:t>You should begin by configuring one or more external RADIUS servers on the controller. Navigate to Security &gt; AAA &gt; RADIUS &gt; Authentication. </a:t>
            </a:r>
          </a:p>
          <a:p>
            <a:pPr marL="285750" indent="-285750">
              <a:buFont typeface="Arial" panose="020B0604020202020204" pitchFamily="34" charset="0"/>
              <a:buChar char="•"/>
            </a:pPr>
            <a:r>
              <a:rPr lang="en-US" sz="1600">
                <a:solidFill>
                  <a:srgbClr val="000000"/>
                </a:solidFill>
              </a:rPr>
              <a:t>Click the New button to define a new server or select the Server Index number to edit an existing server definition.</a:t>
            </a:r>
          </a:p>
          <a:p>
            <a:pPr marL="285750" indent="-285750">
              <a:buFont typeface="Arial" panose="020B0604020202020204" pitchFamily="34" charset="0"/>
              <a:buChar char="•"/>
            </a:pPr>
            <a:r>
              <a:rPr lang="en-US" sz="1600">
                <a:solidFill>
                  <a:srgbClr val="000000"/>
                </a:solidFill>
              </a:rPr>
              <a:t>Enter the server’s IP address and the shared secret key that the controller will use to communicate with the server. </a:t>
            </a:r>
          </a:p>
        </p:txBody>
      </p:sp>
      <p:pic>
        <p:nvPicPr>
          <p:cNvPr id="2" name="Picture 1">
            <a:extLst>
              <a:ext uri="{FF2B5EF4-FFF2-40B4-BE49-F238E27FC236}">
                <a16:creationId xmlns:a16="http://schemas.microsoft.com/office/drawing/2014/main" id="{D89B9011-790E-9F4E-9119-940A0688E75E}"/>
              </a:ext>
            </a:extLst>
          </p:cNvPr>
          <p:cNvPicPr>
            <a:picLocks noChangeAspect="1"/>
          </p:cNvPicPr>
          <p:nvPr/>
        </p:nvPicPr>
        <p:blipFill>
          <a:blip r:embed="rId3"/>
          <a:stretch>
            <a:fillRect/>
          </a:stretch>
        </p:blipFill>
        <p:spPr>
          <a:xfrm>
            <a:off x="4194629" y="1220058"/>
            <a:ext cx="4804229" cy="2846951"/>
          </a:xfrm>
          <a:prstGeom prst="rect">
            <a:avLst/>
          </a:prstGeom>
        </p:spPr>
      </p:pic>
    </p:spTree>
    <p:extLst>
      <p:ext uri="{BB962C8B-B14F-4D97-AF65-F5344CB8AC3E}">
        <p14:creationId xmlns:p14="http://schemas.microsoft.com/office/powerpoint/2010/main" val="205207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41316"/>
            <a:ext cx="8345488" cy="731837"/>
          </a:xfrm>
        </p:spPr>
        <p:txBody>
          <a:bodyPr/>
          <a:lstStyle/>
          <a:p>
            <a:r>
              <a:rPr lang="en-US" sz="1600"/>
              <a:t>Authenticating with EAP</a:t>
            </a:r>
            <a:r>
              <a:rPr lang="en-US"/>
              <a:t/>
            </a:r>
            <a:br>
              <a:rPr lang="en-US"/>
            </a:br>
            <a:r>
              <a:rPr lang="en-US" sz="2400"/>
              <a:t>Configuring EAP-Based Authentication with External RADIUS Servers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6" y="1076491"/>
            <a:ext cx="3953033" cy="3416320"/>
          </a:xfrm>
          <a:prstGeom prst="rect">
            <a:avLst/>
          </a:prstGeom>
        </p:spPr>
        <p:txBody>
          <a:bodyPr wrap="square">
            <a:spAutoFit/>
          </a:bodyPr>
          <a:lstStyle/>
          <a:p>
            <a:pPr marL="285750" indent="-285750">
              <a:buFont typeface="Arial" panose="020B0604020202020204" pitchFamily="34" charset="0"/>
              <a:buChar char="•"/>
            </a:pPr>
            <a:r>
              <a:rPr lang="en-US">
                <a:solidFill>
                  <a:srgbClr val="000000"/>
                </a:solidFill>
              </a:rPr>
              <a:t>Make sure that the RADIUS port number is correct.</a:t>
            </a:r>
          </a:p>
          <a:p>
            <a:pPr marL="285750" indent="-285750">
              <a:buFont typeface="Arial" panose="020B0604020202020204" pitchFamily="34" charset="0"/>
              <a:buChar char="•"/>
            </a:pPr>
            <a:r>
              <a:rPr lang="en-US">
                <a:solidFill>
                  <a:srgbClr val="000000"/>
                </a:solidFill>
              </a:rPr>
              <a:t>The server status should be Enabled, as selected from the drop-down menu. You can disable a server to take it out of service if needed.</a:t>
            </a:r>
          </a:p>
          <a:p>
            <a:pPr marL="285750" indent="-285750">
              <a:buFont typeface="Arial" panose="020B0604020202020204" pitchFamily="34" charset="0"/>
              <a:buChar char="•"/>
            </a:pPr>
            <a:r>
              <a:rPr lang="en-US">
                <a:solidFill>
                  <a:srgbClr val="000000"/>
                </a:solidFill>
              </a:rPr>
              <a:t>To authenticate wireless clients, check the Enable box next to Network User. Click the Apply button to apply the new settings.</a:t>
            </a:r>
          </a:p>
          <a:p>
            <a:endParaRPr lang="en-US">
              <a:solidFill>
                <a:srgbClr val="000000"/>
              </a:solidFill>
            </a:endParaRPr>
          </a:p>
        </p:txBody>
      </p:sp>
      <p:pic>
        <p:nvPicPr>
          <p:cNvPr id="2" name="Picture 1">
            <a:extLst>
              <a:ext uri="{FF2B5EF4-FFF2-40B4-BE49-F238E27FC236}">
                <a16:creationId xmlns:a16="http://schemas.microsoft.com/office/drawing/2014/main" id="{D89B9011-790E-9F4E-9119-940A0688E75E}"/>
              </a:ext>
            </a:extLst>
          </p:cNvPr>
          <p:cNvPicPr>
            <a:picLocks noChangeAspect="1"/>
          </p:cNvPicPr>
          <p:nvPr/>
        </p:nvPicPr>
        <p:blipFill>
          <a:blip r:embed="rId3"/>
          <a:stretch>
            <a:fillRect/>
          </a:stretch>
        </p:blipFill>
        <p:spPr>
          <a:xfrm>
            <a:off x="4194629" y="1220058"/>
            <a:ext cx="4804229" cy="2846951"/>
          </a:xfrm>
          <a:prstGeom prst="rect">
            <a:avLst/>
          </a:prstGeom>
        </p:spPr>
      </p:pic>
    </p:spTree>
    <p:extLst>
      <p:ext uri="{BB962C8B-B14F-4D97-AF65-F5344CB8AC3E}">
        <p14:creationId xmlns:p14="http://schemas.microsoft.com/office/powerpoint/2010/main" val="272950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41316"/>
            <a:ext cx="8345488" cy="731837"/>
          </a:xfrm>
        </p:spPr>
        <p:txBody>
          <a:bodyPr/>
          <a:lstStyle/>
          <a:p>
            <a:r>
              <a:rPr lang="en-US" sz="1600"/>
              <a:t>Authenticating with EAP</a:t>
            </a:r>
            <a:r>
              <a:rPr lang="en-US"/>
              <a:t/>
            </a:r>
            <a:br>
              <a:rPr lang="en-US"/>
            </a:br>
            <a:r>
              <a:rPr lang="en-US" sz="2400"/>
              <a:t>Configuring EAP-Based Authentication with External RADIUS Servers (Cont.)</a:t>
            </a:r>
          </a:p>
        </p:txBody>
      </p:sp>
      <p:sp>
        <p:nvSpPr>
          <p:cNvPr id="2" name="Rectangle 1">
            <a:extLst>
              <a:ext uri="{FF2B5EF4-FFF2-40B4-BE49-F238E27FC236}">
                <a16:creationId xmlns:a16="http://schemas.microsoft.com/office/drawing/2014/main" id="{6EF1D6C8-C894-4E9D-91A7-A2C13352AF5E}"/>
              </a:ext>
            </a:extLst>
          </p:cNvPr>
          <p:cNvSpPr/>
          <p:nvPr/>
        </p:nvSpPr>
        <p:spPr>
          <a:xfrm>
            <a:off x="124692" y="952490"/>
            <a:ext cx="2984268" cy="2862322"/>
          </a:xfrm>
          <a:prstGeom prst="rect">
            <a:avLst/>
          </a:prstGeom>
        </p:spPr>
        <p:txBody>
          <a:bodyPr wrap="square">
            <a:spAutoFit/>
          </a:bodyPr>
          <a:lstStyle/>
          <a:p>
            <a:r>
              <a:rPr lang="en-US">
                <a:solidFill>
                  <a:srgbClr val="000000"/>
                </a:solidFill>
              </a:rPr>
              <a:t>Next, you need to enable 802.1x authentication on the WLAN. Navigate to WLANs and select a new or existing WLAN to edit. </a:t>
            </a:r>
          </a:p>
          <a:p>
            <a:endParaRPr lang="en-US">
              <a:solidFill>
                <a:srgbClr val="000000"/>
              </a:solidFill>
            </a:endParaRPr>
          </a:p>
          <a:p>
            <a:r>
              <a:rPr lang="en-US">
                <a:solidFill>
                  <a:srgbClr val="000000"/>
                </a:solidFill>
              </a:rPr>
              <a:t>Figure 20-10 illustrates the settings that are needed on the WLAN named staff_eap.</a:t>
            </a:r>
          </a:p>
        </p:txBody>
      </p:sp>
      <p:pic>
        <p:nvPicPr>
          <p:cNvPr id="4" name="Picture 3">
            <a:extLst>
              <a:ext uri="{FF2B5EF4-FFF2-40B4-BE49-F238E27FC236}">
                <a16:creationId xmlns:a16="http://schemas.microsoft.com/office/drawing/2014/main" id="{D23883E1-6634-4D0D-9667-D28530914F1A}"/>
              </a:ext>
            </a:extLst>
          </p:cNvPr>
          <p:cNvPicPr>
            <a:picLocks noChangeAspect="1"/>
          </p:cNvPicPr>
          <p:nvPr/>
        </p:nvPicPr>
        <p:blipFill>
          <a:blip r:embed="rId3"/>
          <a:stretch>
            <a:fillRect/>
          </a:stretch>
        </p:blipFill>
        <p:spPr>
          <a:xfrm>
            <a:off x="3317313" y="952490"/>
            <a:ext cx="5352862" cy="3680618"/>
          </a:xfrm>
          <a:prstGeom prst="rect">
            <a:avLst/>
          </a:prstGeom>
        </p:spPr>
      </p:pic>
    </p:spTree>
    <p:extLst>
      <p:ext uri="{BB962C8B-B14F-4D97-AF65-F5344CB8AC3E}">
        <p14:creationId xmlns:p14="http://schemas.microsoft.com/office/powerpoint/2010/main" val="150894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41316"/>
            <a:ext cx="8345488" cy="731837"/>
          </a:xfrm>
        </p:spPr>
        <p:txBody>
          <a:bodyPr/>
          <a:lstStyle/>
          <a:p>
            <a:r>
              <a:rPr lang="en-US" sz="1600"/>
              <a:t>Authenticating with EAP</a:t>
            </a:r>
            <a:r>
              <a:rPr lang="en-US"/>
              <a:t/>
            </a:r>
            <a:br>
              <a:rPr lang="en-US"/>
            </a:br>
            <a:r>
              <a:rPr lang="en-US" sz="2400"/>
              <a:t>Configuring EAP-Based Authentication with External RADIUS Servers (Cont.)</a:t>
            </a:r>
          </a:p>
        </p:txBody>
      </p:sp>
      <p:sp>
        <p:nvSpPr>
          <p:cNvPr id="2" name="Rectangle 1">
            <a:extLst>
              <a:ext uri="{FF2B5EF4-FFF2-40B4-BE49-F238E27FC236}">
                <a16:creationId xmlns:a16="http://schemas.microsoft.com/office/drawing/2014/main" id="{6EF1D6C8-C894-4E9D-91A7-A2C13352AF5E}"/>
              </a:ext>
            </a:extLst>
          </p:cNvPr>
          <p:cNvSpPr/>
          <p:nvPr/>
        </p:nvSpPr>
        <p:spPr>
          <a:xfrm>
            <a:off x="124692" y="952490"/>
            <a:ext cx="2984268" cy="3693319"/>
          </a:xfrm>
          <a:prstGeom prst="rect">
            <a:avLst/>
          </a:prstGeom>
        </p:spPr>
        <p:txBody>
          <a:bodyPr wrap="square">
            <a:spAutoFit/>
          </a:bodyPr>
          <a:lstStyle/>
          <a:p>
            <a:r>
              <a:rPr lang="en-US">
                <a:solidFill>
                  <a:srgbClr val="000000"/>
                </a:solidFill>
              </a:rPr>
              <a:t>By default, a controller uses the global list of RADIUS servers in the order you have defined under Security &gt; AAA &gt; RADIUS &gt; Authentication.</a:t>
            </a:r>
          </a:p>
          <a:p>
            <a:endParaRPr lang="en-US">
              <a:solidFill>
                <a:srgbClr val="000000"/>
              </a:solidFill>
            </a:endParaRPr>
          </a:p>
          <a:p>
            <a:r>
              <a:rPr lang="en-US">
                <a:solidFill>
                  <a:srgbClr val="000000"/>
                </a:solidFill>
              </a:rPr>
              <a:t>You can override that list on the AAA Servers tab, where you can define which RADIUS servers will be used for 802.1x authentication. </a:t>
            </a:r>
          </a:p>
        </p:txBody>
      </p:sp>
      <p:pic>
        <p:nvPicPr>
          <p:cNvPr id="5" name="Picture 4">
            <a:extLst>
              <a:ext uri="{FF2B5EF4-FFF2-40B4-BE49-F238E27FC236}">
                <a16:creationId xmlns:a16="http://schemas.microsoft.com/office/drawing/2014/main" id="{AC918BBC-6B6C-440D-8023-AE8115D064CE}"/>
              </a:ext>
            </a:extLst>
          </p:cNvPr>
          <p:cNvPicPr>
            <a:picLocks noChangeAspect="1"/>
          </p:cNvPicPr>
          <p:nvPr/>
        </p:nvPicPr>
        <p:blipFill>
          <a:blip r:embed="rId3"/>
          <a:stretch>
            <a:fillRect/>
          </a:stretch>
        </p:blipFill>
        <p:spPr>
          <a:xfrm>
            <a:off x="3166658" y="1123736"/>
            <a:ext cx="5660967" cy="3073828"/>
          </a:xfrm>
          <a:prstGeom prst="rect">
            <a:avLst/>
          </a:prstGeom>
        </p:spPr>
      </p:pic>
    </p:spTree>
    <p:extLst>
      <p:ext uri="{BB962C8B-B14F-4D97-AF65-F5344CB8AC3E}">
        <p14:creationId xmlns:p14="http://schemas.microsoft.com/office/powerpoint/2010/main" val="26593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EAP</a:t>
            </a:r>
            <a:r>
              <a:rPr lang="en-US"/>
              <a:t/>
            </a:r>
            <a:br>
              <a:rPr lang="en-US"/>
            </a:br>
            <a:r>
              <a:rPr lang="en-US" sz="2400"/>
              <a:t>Configuring EAP-Based Authentication with Local EAP</a:t>
            </a:r>
          </a:p>
        </p:txBody>
      </p:sp>
      <p:sp>
        <p:nvSpPr>
          <p:cNvPr id="10" name="Rectangle 9">
            <a:extLst>
              <a:ext uri="{FF2B5EF4-FFF2-40B4-BE49-F238E27FC236}">
                <a16:creationId xmlns:a16="http://schemas.microsoft.com/office/drawing/2014/main" id="{FD097616-C743-4110-9077-5D9A718DB21C}"/>
              </a:ext>
            </a:extLst>
          </p:cNvPr>
          <p:cNvSpPr/>
          <p:nvPr/>
        </p:nvSpPr>
        <p:spPr>
          <a:xfrm>
            <a:off x="222720" y="731837"/>
            <a:ext cx="3101052" cy="4016484"/>
          </a:xfrm>
          <a:prstGeom prst="rect">
            <a:avLst/>
          </a:prstGeom>
        </p:spPr>
        <p:txBody>
          <a:bodyPr wrap="square">
            <a:spAutoFit/>
          </a:bodyPr>
          <a:lstStyle/>
          <a:p>
            <a:pPr marL="285750" indent="-285750">
              <a:buFont typeface="Arial" panose="020B0604020202020204" pitchFamily="34" charset="0"/>
              <a:buChar char="•"/>
            </a:pPr>
            <a:r>
              <a:rPr lang="en-US" sz="1500">
                <a:solidFill>
                  <a:srgbClr val="000000"/>
                </a:solidFill>
              </a:rPr>
              <a:t>If your environment is small or you do not have a RADIUS server in production, you can use an authentication server that is built in to the WLC. This is called Local EAP, and it supports LEAP, EAP-FAST, PEAP, and EAP-TLS.</a:t>
            </a:r>
          </a:p>
          <a:p>
            <a:pPr marL="285750" indent="-285750">
              <a:buFont typeface="Arial" panose="020B0604020202020204" pitchFamily="34" charset="0"/>
              <a:buChar char="•"/>
            </a:pPr>
            <a:r>
              <a:rPr lang="en-US" sz="1500">
                <a:solidFill>
                  <a:srgbClr val="000000"/>
                </a:solidFill>
              </a:rPr>
              <a:t>Define and enable the local EAP service on the controller. Navigate to Security &gt; Local EAP &gt; Profiles and click the New button. Enter a name for the Local EAP profile, which will be used to define the authentication server methods. </a:t>
            </a:r>
          </a:p>
          <a:p>
            <a:pPr marL="285750" indent="-285750">
              <a:buFont typeface="Arial" panose="020B0604020202020204" pitchFamily="34" charset="0"/>
              <a:buChar char="•"/>
            </a:pPr>
            <a:endParaRPr lang="en-US" sz="1500">
              <a:solidFill>
                <a:srgbClr val="000000"/>
              </a:solidFill>
            </a:endParaRPr>
          </a:p>
        </p:txBody>
      </p:sp>
      <p:sp>
        <p:nvSpPr>
          <p:cNvPr id="4" name="TextBox 3">
            <a:extLst>
              <a:ext uri="{FF2B5EF4-FFF2-40B4-BE49-F238E27FC236}">
                <a16:creationId xmlns:a16="http://schemas.microsoft.com/office/drawing/2014/main" id="{1A7721AC-CF5E-45D6-83AB-CD07348B53D3}"/>
              </a:ext>
            </a:extLst>
          </p:cNvPr>
          <p:cNvSpPr txBox="1"/>
          <p:nvPr/>
        </p:nvSpPr>
        <p:spPr>
          <a:xfrm>
            <a:off x="3546493" y="3901835"/>
            <a:ext cx="5374787" cy="553998"/>
          </a:xfrm>
          <a:prstGeom prst="rect">
            <a:avLst/>
          </a:prstGeom>
          <a:noFill/>
        </p:spPr>
        <p:txBody>
          <a:bodyPr wrap="square" rtlCol="0">
            <a:spAutoFit/>
          </a:bodyPr>
          <a:lstStyle/>
          <a:p>
            <a:r>
              <a:rPr lang="en-US" sz="1500">
                <a:solidFill>
                  <a:srgbClr val="000000"/>
                </a:solidFill>
              </a:rPr>
              <a:t>In Figure 20-12, a new profile called MyLocalEAP has been defined. </a:t>
            </a:r>
          </a:p>
        </p:txBody>
      </p:sp>
      <p:pic>
        <p:nvPicPr>
          <p:cNvPr id="14" name="Picture 13">
            <a:extLst>
              <a:ext uri="{FF2B5EF4-FFF2-40B4-BE49-F238E27FC236}">
                <a16:creationId xmlns:a16="http://schemas.microsoft.com/office/drawing/2014/main" id="{15597168-38CC-4B8B-AF63-03E891A5C073}"/>
              </a:ext>
            </a:extLst>
          </p:cNvPr>
          <p:cNvPicPr>
            <a:picLocks noChangeAspect="1"/>
          </p:cNvPicPr>
          <p:nvPr/>
        </p:nvPicPr>
        <p:blipFill>
          <a:blip r:embed="rId3"/>
          <a:stretch>
            <a:fillRect/>
          </a:stretch>
        </p:blipFill>
        <p:spPr>
          <a:xfrm>
            <a:off x="3546493" y="1241665"/>
            <a:ext cx="5374787" cy="2454500"/>
          </a:xfrm>
          <a:prstGeom prst="rect">
            <a:avLst/>
          </a:prstGeom>
        </p:spPr>
      </p:pic>
    </p:spTree>
    <p:extLst>
      <p:ext uri="{BB962C8B-B14F-4D97-AF65-F5344CB8AC3E}">
        <p14:creationId xmlns:p14="http://schemas.microsoft.com/office/powerpoint/2010/main" val="146758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EAP</a:t>
            </a:r>
            <a:r>
              <a:rPr lang="en-US"/>
              <a:t/>
            </a:r>
            <a:br>
              <a:rPr lang="en-US"/>
            </a:br>
            <a:r>
              <a:rPr lang="en-US" sz="2400"/>
              <a:t>Configuring EAP-Based Authentication with Local EAP (Cont.)</a:t>
            </a:r>
          </a:p>
        </p:txBody>
      </p:sp>
      <p:sp>
        <p:nvSpPr>
          <p:cNvPr id="10" name="Rectangle 9">
            <a:extLst>
              <a:ext uri="{FF2B5EF4-FFF2-40B4-BE49-F238E27FC236}">
                <a16:creationId xmlns:a16="http://schemas.microsoft.com/office/drawing/2014/main" id="{FD097616-C743-4110-9077-5D9A718DB21C}"/>
              </a:ext>
            </a:extLst>
          </p:cNvPr>
          <p:cNvSpPr/>
          <p:nvPr/>
        </p:nvSpPr>
        <p:spPr>
          <a:xfrm>
            <a:off x="98028" y="1014470"/>
            <a:ext cx="3800641" cy="1569660"/>
          </a:xfrm>
          <a:prstGeom prst="rect">
            <a:avLst/>
          </a:prstGeom>
        </p:spPr>
        <p:txBody>
          <a:bodyPr wrap="square">
            <a:spAutoFit/>
          </a:bodyPr>
          <a:lstStyle/>
          <a:p>
            <a:r>
              <a:rPr lang="en-US" sz="1600">
                <a:solidFill>
                  <a:srgbClr val="000000"/>
                </a:solidFill>
              </a:rPr>
              <a:t>Now you should see the new profile listed, along with the authentication methods it supports, as shown in Figure 20-13. From this list, you can check or uncheck the boxes to enable or disable each method.</a:t>
            </a:r>
          </a:p>
        </p:txBody>
      </p:sp>
      <p:sp>
        <p:nvSpPr>
          <p:cNvPr id="4" name="Rectangle 3">
            <a:extLst>
              <a:ext uri="{FF2B5EF4-FFF2-40B4-BE49-F238E27FC236}">
                <a16:creationId xmlns:a16="http://schemas.microsoft.com/office/drawing/2014/main" id="{B1E38CBF-C0DC-4EA1-BF25-DDD960CFCCD5}"/>
              </a:ext>
            </a:extLst>
          </p:cNvPr>
          <p:cNvSpPr/>
          <p:nvPr/>
        </p:nvSpPr>
        <p:spPr>
          <a:xfrm>
            <a:off x="152060" y="2913807"/>
            <a:ext cx="3692576" cy="1323439"/>
          </a:xfrm>
          <a:prstGeom prst="rect">
            <a:avLst/>
          </a:prstGeom>
        </p:spPr>
        <p:txBody>
          <a:bodyPr wrap="square">
            <a:spAutoFit/>
          </a:bodyPr>
          <a:lstStyle/>
          <a:p>
            <a:r>
              <a:rPr lang="en-US" sz="1600">
                <a:solidFill>
                  <a:srgbClr val="000000"/>
                </a:solidFill>
              </a:rPr>
              <a:t>Select the profile name to edit its parameters. In Figure 20-14, the profile named  MyLocalEAP has been configured to use PEAP. Click the Apply button to activate your changes.</a:t>
            </a:r>
          </a:p>
        </p:txBody>
      </p:sp>
      <p:pic>
        <p:nvPicPr>
          <p:cNvPr id="15" name="Picture 14">
            <a:extLst>
              <a:ext uri="{FF2B5EF4-FFF2-40B4-BE49-F238E27FC236}">
                <a16:creationId xmlns:a16="http://schemas.microsoft.com/office/drawing/2014/main" id="{1DC6D960-C906-45F0-B1E0-508291F50552}"/>
              </a:ext>
            </a:extLst>
          </p:cNvPr>
          <p:cNvPicPr>
            <a:picLocks noChangeAspect="1"/>
          </p:cNvPicPr>
          <p:nvPr/>
        </p:nvPicPr>
        <p:blipFill>
          <a:blip r:embed="rId3"/>
          <a:stretch>
            <a:fillRect/>
          </a:stretch>
        </p:blipFill>
        <p:spPr>
          <a:xfrm>
            <a:off x="4022062" y="646832"/>
            <a:ext cx="4756513" cy="2032488"/>
          </a:xfrm>
          <a:prstGeom prst="rect">
            <a:avLst/>
          </a:prstGeom>
        </p:spPr>
      </p:pic>
      <p:pic>
        <p:nvPicPr>
          <p:cNvPr id="2" name="Picture 1">
            <a:extLst>
              <a:ext uri="{FF2B5EF4-FFF2-40B4-BE49-F238E27FC236}">
                <a16:creationId xmlns:a16="http://schemas.microsoft.com/office/drawing/2014/main" id="{36ABEC0A-A6BA-4385-9D32-C94B32B3981E}"/>
              </a:ext>
            </a:extLst>
          </p:cNvPr>
          <p:cNvPicPr>
            <a:picLocks noChangeAspect="1"/>
          </p:cNvPicPr>
          <p:nvPr/>
        </p:nvPicPr>
        <p:blipFill>
          <a:blip r:embed="rId4"/>
          <a:stretch>
            <a:fillRect/>
          </a:stretch>
        </p:blipFill>
        <p:spPr>
          <a:xfrm>
            <a:off x="4022063" y="2764325"/>
            <a:ext cx="4756513" cy="2049555"/>
          </a:xfrm>
          <a:prstGeom prst="rect">
            <a:avLst/>
          </a:prstGeom>
        </p:spPr>
      </p:pic>
    </p:spTree>
    <p:extLst>
      <p:ext uri="{BB962C8B-B14F-4D97-AF65-F5344CB8AC3E}">
        <p14:creationId xmlns:p14="http://schemas.microsoft.com/office/powerpoint/2010/main" val="231249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EAP</a:t>
            </a:r>
            <a:r>
              <a:rPr lang="en-US"/>
              <a:t/>
            </a:r>
            <a:br>
              <a:rPr lang="en-US"/>
            </a:br>
            <a:r>
              <a:rPr lang="en-US" sz="2400"/>
              <a:t>Configure WLAN to Local EAP</a:t>
            </a:r>
          </a:p>
        </p:txBody>
      </p:sp>
      <p:sp>
        <p:nvSpPr>
          <p:cNvPr id="5" name="Rectangle 4">
            <a:extLst>
              <a:ext uri="{FF2B5EF4-FFF2-40B4-BE49-F238E27FC236}">
                <a16:creationId xmlns:a16="http://schemas.microsoft.com/office/drawing/2014/main" id="{F147F5D2-1BF6-44A9-A5A6-DB634154EB28}"/>
              </a:ext>
            </a:extLst>
          </p:cNvPr>
          <p:cNvSpPr/>
          <p:nvPr/>
        </p:nvSpPr>
        <p:spPr>
          <a:xfrm>
            <a:off x="207818" y="725090"/>
            <a:ext cx="4144170" cy="3539430"/>
          </a:xfrm>
          <a:prstGeom prst="rect">
            <a:avLst/>
          </a:prstGeom>
        </p:spPr>
        <p:txBody>
          <a:bodyPr wrap="square">
            <a:spAutoFit/>
          </a:bodyPr>
          <a:lstStyle/>
          <a:p>
            <a:r>
              <a:rPr lang="en-US" sz="1600">
                <a:solidFill>
                  <a:srgbClr val="000000"/>
                </a:solidFill>
              </a:rPr>
              <a:t>Next, you need to configure the WLAN to use the Local EAP server rather than a regular external RADIUS server. Navigate to WLANs, select the WLAN ID, and then select the Security &gt; Layer 2 tab and enable WPA2, AES, and 802.1x as before.</a:t>
            </a:r>
          </a:p>
          <a:p>
            <a:endParaRPr lang="en-US" sz="1600">
              <a:solidFill>
                <a:srgbClr val="000000"/>
              </a:solidFill>
            </a:endParaRPr>
          </a:p>
          <a:p>
            <a:r>
              <a:rPr lang="en-US" sz="1600">
                <a:solidFill>
                  <a:srgbClr val="000000"/>
                </a:solidFill>
              </a:rPr>
              <a:t>If you have defined any RADIUS servers in the global list under Security &gt; AAA &gt; RADIUS &gt; Authentication or any specific RADIUS servers in the WLAN configuration, the controller will use those first. Local EAP will then be used as a backup method.</a:t>
            </a:r>
          </a:p>
        </p:txBody>
      </p:sp>
      <p:pic>
        <p:nvPicPr>
          <p:cNvPr id="6" name="Picture 5">
            <a:extLst>
              <a:ext uri="{FF2B5EF4-FFF2-40B4-BE49-F238E27FC236}">
                <a16:creationId xmlns:a16="http://schemas.microsoft.com/office/drawing/2014/main" id="{162FD2F8-8180-4CBD-9837-AC5019A57839}"/>
              </a:ext>
            </a:extLst>
          </p:cNvPr>
          <p:cNvPicPr>
            <a:picLocks noChangeAspect="1"/>
          </p:cNvPicPr>
          <p:nvPr/>
        </p:nvPicPr>
        <p:blipFill>
          <a:blip r:embed="rId3"/>
          <a:stretch>
            <a:fillRect/>
          </a:stretch>
        </p:blipFill>
        <p:spPr>
          <a:xfrm>
            <a:off x="4351988" y="839584"/>
            <a:ext cx="4584194" cy="3140133"/>
          </a:xfrm>
          <a:prstGeom prst="rect">
            <a:avLst/>
          </a:prstGeom>
        </p:spPr>
      </p:pic>
    </p:spTree>
    <p:extLst>
      <p:ext uri="{BB962C8B-B14F-4D97-AF65-F5344CB8AC3E}">
        <p14:creationId xmlns:p14="http://schemas.microsoft.com/office/powerpoint/2010/main" val="48714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EAP</a:t>
            </a:r>
            <a:r>
              <a:rPr lang="en-US"/>
              <a:t/>
            </a:r>
            <a:br>
              <a:rPr lang="en-US"/>
            </a:br>
            <a:r>
              <a:rPr lang="en-US" sz="2400"/>
              <a:t>Verifying Configuration</a:t>
            </a:r>
          </a:p>
        </p:txBody>
      </p:sp>
      <p:sp>
        <p:nvSpPr>
          <p:cNvPr id="5" name="Rectangle 4">
            <a:extLst>
              <a:ext uri="{FF2B5EF4-FFF2-40B4-BE49-F238E27FC236}">
                <a16:creationId xmlns:a16="http://schemas.microsoft.com/office/drawing/2014/main" id="{F147F5D2-1BF6-44A9-A5A6-DB634154EB28}"/>
              </a:ext>
            </a:extLst>
          </p:cNvPr>
          <p:cNvSpPr/>
          <p:nvPr/>
        </p:nvSpPr>
        <p:spPr>
          <a:xfrm>
            <a:off x="207818" y="725090"/>
            <a:ext cx="3815542" cy="3785652"/>
          </a:xfrm>
          <a:prstGeom prst="rect">
            <a:avLst/>
          </a:prstGeom>
        </p:spPr>
        <p:txBody>
          <a:bodyPr wrap="square">
            <a:spAutoFit/>
          </a:bodyPr>
          <a:lstStyle/>
          <a:p>
            <a:r>
              <a:rPr lang="en-US" sz="1600">
                <a:solidFill>
                  <a:srgbClr val="000000"/>
                </a:solidFill>
              </a:rPr>
              <a:t>Because the Local EAP server is local to the controller, you will have to maintain a local database of users or define one or more LDAP servers on the controller. You can create users by navigating to Security &gt; AAA &gt; Local Net Users. In Figure 20-16, a user named testuser has been defined and authorized for access to the staff_eap WLAN.</a:t>
            </a:r>
          </a:p>
          <a:p>
            <a:endParaRPr lang="en-US" sz="1600">
              <a:solidFill>
                <a:srgbClr val="000000"/>
              </a:solidFill>
            </a:endParaRPr>
          </a:p>
          <a:p>
            <a:r>
              <a:rPr lang="en-US" sz="1600">
                <a:solidFill>
                  <a:srgbClr val="000000"/>
                </a:solidFill>
              </a:rPr>
              <a:t>You can verify the WLAN and its security settings from the list of WLANs by selecting WLANs &gt; WLAN, as shown in Figure 20-17.</a:t>
            </a:r>
          </a:p>
        </p:txBody>
      </p:sp>
      <p:pic>
        <p:nvPicPr>
          <p:cNvPr id="2" name="Picture 1">
            <a:extLst>
              <a:ext uri="{FF2B5EF4-FFF2-40B4-BE49-F238E27FC236}">
                <a16:creationId xmlns:a16="http://schemas.microsoft.com/office/drawing/2014/main" id="{A7A873C3-B208-4004-AD2D-10E95F545A50}"/>
              </a:ext>
            </a:extLst>
          </p:cNvPr>
          <p:cNvPicPr>
            <a:picLocks noChangeAspect="1"/>
          </p:cNvPicPr>
          <p:nvPr/>
        </p:nvPicPr>
        <p:blipFill>
          <a:blip r:embed="rId3"/>
          <a:stretch>
            <a:fillRect/>
          </a:stretch>
        </p:blipFill>
        <p:spPr>
          <a:xfrm>
            <a:off x="4231178" y="876765"/>
            <a:ext cx="4821382" cy="1744524"/>
          </a:xfrm>
          <a:prstGeom prst="rect">
            <a:avLst/>
          </a:prstGeom>
        </p:spPr>
      </p:pic>
      <p:pic>
        <p:nvPicPr>
          <p:cNvPr id="4" name="Picture 3">
            <a:extLst>
              <a:ext uri="{FF2B5EF4-FFF2-40B4-BE49-F238E27FC236}">
                <a16:creationId xmlns:a16="http://schemas.microsoft.com/office/drawing/2014/main" id="{4BA87A6D-454B-43AB-951E-9802795C9A0D}"/>
              </a:ext>
            </a:extLst>
          </p:cNvPr>
          <p:cNvPicPr>
            <a:picLocks noChangeAspect="1"/>
          </p:cNvPicPr>
          <p:nvPr/>
        </p:nvPicPr>
        <p:blipFill>
          <a:blip r:embed="rId4"/>
          <a:stretch>
            <a:fillRect/>
          </a:stretch>
        </p:blipFill>
        <p:spPr>
          <a:xfrm>
            <a:off x="4231178" y="2994217"/>
            <a:ext cx="4821382" cy="1363406"/>
          </a:xfrm>
          <a:prstGeom prst="rect">
            <a:avLst/>
          </a:prstGeom>
        </p:spPr>
      </p:pic>
    </p:spTree>
    <p:extLst>
      <p:ext uri="{BB962C8B-B14F-4D97-AF65-F5344CB8AC3E}">
        <p14:creationId xmlns:p14="http://schemas.microsoft.com/office/powerpoint/2010/main" val="166526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err="1"/>
              <a:t>Authentication</a:t>
            </a:r>
            <a:r>
              <a:rPr lang="en-US"/>
              <a:t> frame format</a:t>
            </a:r>
            <a:endParaRPr lang="en-US" sz="2400"/>
          </a:p>
        </p:txBody>
      </p:sp>
      <p:sp>
        <p:nvSpPr>
          <p:cNvPr id="5" name="TextBox 4">
            <a:extLst>
              <a:ext uri="{FF2B5EF4-FFF2-40B4-BE49-F238E27FC236}">
                <a16:creationId xmlns:a16="http://schemas.microsoft.com/office/drawing/2014/main" id="{EEC9D1C4-B9E3-489B-800E-BA01649A61D8}"/>
              </a:ext>
            </a:extLst>
          </p:cNvPr>
          <p:cNvSpPr txBox="1"/>
          <p:nvPr/>
        </p:nvSpPr>
        <p:spPr>
          <a:xfrm>
            <a:off x="760043" y="1916966"/>
            <a:ext cx="7304019" cy="3170099"/>
          </a:xfrm>
          <a:prstGeom prst="rect">
            <a:avLst/>
          </a:prstGeom>
          <a:noFill/>
        </p:spPr>
        <p:txBody>
          <a:bodyPr wrap="square" rtlCol="0">
            <a:spAutoFit/>
          </a:bodyPr>
          <a:lstStyle/>
          <a:p>
            <a:pPr eaLnBrk="0" hangingPunct="0"/>
            <a:r>
              <a:rPr lang="en-US">
                <a:solidFill>
                  <a:srgbClr val="000000"/>
                </a:solidFill>
              </a:rPr>
              <a:t> </a:t>
            </a:r>
            <a:r>
              <a:rPr lang="en-US" sz="2000">
                <a:solidFill>
                  <a:srgbClr val="000000"/>
                </a:solidFill>
              </a:rPr>
              <a:t>Authentication Frame consist of the following </a:t>
            </a:r>
            <a:r>
              <a:rPr lang="en-US" sz="2000" smtClean="0">
                <a:solidFill>
                  <a:srgbClr val="000000"/>
                </a:solidFill>
              </a:rPr>
              <a:t>fi</a:t>
            </a:r>
            <a:r>
              <a:rPr lang="cs-CZ" sz="2000" smtClean="0">
                <a:solidFill>
                  <a:srgbClr val="000000"/>
                </a:solidFill>
              </a:rPr>
              <a:t>e</a:t>
            </a:r>
            <a:r>
              <a:rPr lang="en-US" sz="2000" err="1" smtClean="0">
                <a:solidFill>
                  <a:srgbClr val="000000"/>
                </a:solidFill>
              </a:rPr>
              <a:t>lds</a:t>
            </a:r>
            <a:endParaRPr lang="en-US" sz="2000">
              <a:solidFill>
                <a:srgbClr val="000000"/>
              </a:solidFill>
            </a:endParaRPr>
          </a:p>
          <a:p>
            <a:pPr marL="342900" indent="-342900" eaLnBrk="0" hangingPunct="0">
              <a:buFont typeface="+mj-lt"/>
              <a:buAutoNum type="arabicPeriod"/>
            </a:pPr>
            <a:r>
              <a:rPr lang="en-US" smtClean="0">
                <a:solidFill>
                  <a:srgbClr val="000000"/>
                </a:solidFill>
              </a:rPr>
              <a:t>Authentication </a:t>
            </a:r>
            <a:r>
              <a:rPr lang="en-US">
                <a:solidFill>
                  <a:srgbClr val="000000"/>
                </a:solidFill>
              </a:rPr>
              <a:t>Algorithm </a:t>
            </a:r>
            <a:r>
              <a:rPr lang="en-US" smtClean="0">
                <a:solidFill>
                  <a:srgbClr val="000000"/>
                </a:solidFill>
              </a:rPr>
              <a:t>Number</a:t>
            </a:r>
            <a:endParaRPr lang="cs-CZ" smtClean="0">
              <a:solidFill>
                <a:srgbClr val="000000"/>
              </a:solidFill>
            </a:endParaRPr>
          </a:p>
          <a:p>
            <a:pPr marL="800100" lvl="1" indent="-342900" eaLnBrk="0" hangingPunct="0">
              <a:buFont typeface="Arial" panose="020B0604020202020204" pitchFamily="34" charset="0"/>
              <a:buChar char="•"/>
            </a:pPr>
            <a:r>
              <a:rPr lang="en-US" smtClean="0">
                <a:solidFill>
                  <a:srgbClr val="000000"/>
                </a:solidFill>
              </a:rPr>
              <a:t>0 </a:t>
            </a:r>
            <a:r>
              <a:rPr lang="en-US">
                <a:solidFill>
                  <a:srgbClr val="000000"/>
                </a:solidFill>
              </a:rPr>
              <a:t>for Open </a:t>
            </a:r>
            <a:r>
              <a:rPr lang="en-US" smtClean="0">
                <a:solidFill>
                  <a:srgbClr val="000000"/>
                </a:solidFill>
              </a:rPr>
              <a:t>System</a:t>
            </a:r>
            <a:endParaRPr lang="cs-CZ" smtClean="0">
              <a:solidFill>
                <a:srgbClr val="000000"/>
              </a:solidFill>
            </a:endParaRPr>
          </a:p>
          <a:p>
            <a:pPr marL="800100" lvl="1" indent="-342900" eaLnBrk="0" hangingPunct="0">
              <a:buFont typeface="Arial" panose="020B0604020202020204" pitchFamily="34" charset="0"/>
              <a:buChar char="•"/>
            </a:pPr>
            <a:r>
              <a:rPr lang="en-US" smtClean="0">
                <a:solidFill>
                  <a:srgbClr val="000000"/>
                </a:solidFill>
              </a:rPr>
              <a:t>1 </a:t>
            </a:r>
            <a:r>
              <a:rPr lang="en-US">
                <a:solidFill>
                  <a:srgbClr val="000000"/>
                </a:solidFill>
              </a:rPr>
              <a:t>for Shared Key</a:t>
            </a:r>
          </a:p>
          <a:p>
            <a:pPr marL="342900" indent="-342900" eaLnBrk="0" hangingPunct="0">
              <a:buFont typeface="+mj-lt"/>
              <a:buAutoNum type="arabicPeriod"/>
            </a:pPr>
            <a:r>
              <a:rPr lang="en-US" smtClean="0">
                <a:solidFill>
                  <a:srgbClr val="000000"/>
                </a:solidFill>
              </a:rPr>
              <a:t>Authentication </a:t>
            </a:r>
            <a:r>
              <a:rPr lang="en-US">
                <a:solidFill>
                  <a:srgbClr val="000000"/>
                </a:solidFill>
              </a:rPr>
              <a:t>Transaction Sequence </a:t>
            </a:r>
            <a:r>
              <a:rPr lang="en-US" smtClean="0">
                <a:solidFill>
                  <a:srgbClr val="000000"/>
                </a:solidFill>
              </a:rPr>
              <a:t>Number</a:t>
            </a:r>
            <a:endParaRPr lang="cs-CZ" smtClean="0">
              <a:solidFill>
                <a:srgbClr val="000000"/>
              </a:solidFill>
            </a:endParaRPr>
          </a:p>
          <a:p>
            <a:pPr marL="800100" lvl="1" indent="-342900" eaLnBrk="0" hangingPunct="0">
              <a:buFont typeface="Arial" panose="020B0604020202020204" pitchFamily="34" charset="0"/>
              <a:buChar char="•"/>
            </a:pPr>
            <a:r>
              <a:rPr lang="cs-CZ" smtClean="0">
                <a:solidFill>
                  <a:srgbClr val="000000"/>
                </a:solidFill>
              </a:rPr>
              <a:t>C</a:t>
            </a:r>
            <a:r>
              <a:rPr lang="en-US" err="1" smtClean="0">
                <a:solidFill>
                  <a:srgbClr val="000000"/>
                </a:solidFill>
              </a:rPr>
              <a:t>urrent</a:t>
            </a:r>
            <a:r>
              <a:rPr lang="en-US" smtClean="0">
                <a:solidFill>
                  <a:srgbClr val="000000"/>
                </a:solidFill>
              </a:rPr>
              <a:t> </a:t>
            </a:r>
            <a:r>
              <a:rPr lang="en-US">
                <a:solidFill>
                  <a:srgbClr val="000000"/>
                </a:solidFill>
              </a:rPr>
              <a:t>state of progress</a:t>
            </a:r>
          </a:p>
          <a:p>
            <a:pPr marL="342900" indent="-342900" eaLnBrk="0" hangingPunct="0">
              <a:buFont typeface="+mj-lt"/>
              <a:buAutoNum type="arabicPeriod"/>
            </a:pPr>
            <a:r>
              <a:rPr lang="en-US" smtClean="0">
                <a:solidFill>
                  <a:srgbClr val="000000"/>
                </a:solidFill>
              </a:rPr>
              <a:t>Status </a:t>
            </a:r>
            <a:r>
              <a:rPr lang="en-US">
                <a:solidFill>
                  <a:srgbClr val="000000"/>
                </a:solidFill>
              </a:rPr>
              <a:t>Code </a:t>
            </a:r>
            <a:endParaRPr lang="cs-CZ" smtClean="0">
              <a:solidFill>
                <a:srgbClr val="000000"/>
              </a:solidFill>
            </a:endParaRPr>
          </a:p>
          <a:p>
            <a:pPr marL="800100" lvl="1" indent="-342900" eaLnBrk="0" hangingPunct="0">
              <a:buFont typeface="Arial" panose="020B0604020202020204" pitchFamily="34" charset="0"/>
              <a:buChar char="•"/>
            </a:pPr>
            <a:r>
              <a:rPr lang="en-US" smtClean="0">
                <a:solidFill>
                  <a:srgbClr val="000000"/>
                </a:solidFill>
              </a:rPr>
              <a:t>0 </a:t>
            </a:r>
            <a:r>
              <a:rPr lang="en-US">
                <a:solidFill>
                  <a:srgbClr val="000000"/>
                </a:solidFill>
              </a:rPr>
              <a:t>for </a:t>
            </a:r>
            <a:r>
              <a:rPr lang="en-US" smtClean="0">
                <a:solidFill>
                  <a:srgbClr val="000000"/>
                </a:solidFill>
              </a:rPr>
              <a:t>Success</a:t>
            </a:r>
            <a:endParaRPr lang="cs-CZ" smtClean="0">
              <a:solidFill>
                <a:srgbClr val="000000"/>
              </a:solidFill>
            </a:endParaRPr>
          </a:p>
          <a:p>
            <a:pPr marL="800100" lvl="1" indent="-342900" eaLnBrk="0" hangingPunct="0">
              <a:buFont typeface="Arial" panose="020B0604020202020204" pitchFamily="34" charset="0"/>
              <a:buChar char="•"/>
            </a:pPr>
            <a:r>
              <a:rPr lang="en-US" smtClean="0">
                <a:solidFill>
                  <a:srgbClr val="000000"/>
                </a:solidFill>
              </a:rPr>
              <a:t>Unspecified </a:t>
            </a:r>
            <a:r>
              <a:rPr lang="en-US">
                <a:solidFill>
                  <a:srgbClr val="000000"/>
                </a:solidFill>
              </a:rPr>
              <a:t>failures</a:t>
            </a:r>
          </a:p>
          <a:p>
            <a:pPr marL="342900" indent="-342900" eaLnBrk="0" hangingPunct="0">
              <a:buFont typeface="+mj-lt"/>
              <a:buAutoNum type="arabicPeriod"/>
            </a:pPr>
            <a:r>
              <a:rPr lang="en-US" smtClean="0">
                <a:solidFill>
                  <a:srgbClr val="000000"/>
                </a:solidFill>
              </a:rPr>
              <a:t>Challenge Text</a:t>
            </a:r>
            <a:endParaRPr lang="cs-CZ" smtClean="0">
              <a:solidFill>
                <a:srgbClr val="000000"/>
              </a:solidFill>
            </a:endParaRPr>
          </a:p>
          <a:p>
            <a:pPr marL="800100" lvl="1" indent="-342900" eaLnBrk="0" hangingPunct="0">
              <a:buFont typeface="Arial" panose="020B0604020202020204" pitchFamily="34" charset="0"/>
              <a:buChar char="•"/>
            </a:pPr>
            <a:r>
              <a:rPr lang="en-US" smtClean="0">
                <a:solidFill>
                  <a:srgbClr val="000000"/>
                </a:solidFill>
              </a:rPr>
              <a:t>Used </a:t>
            </a:r>
            <a:r>
              <a:rPr lang="en-US">
                <a:solidFill>
                  <a:srgbClr val="000000"/>
                </a:solidFill>
              </a:rPr>
              <a:t>in Shared Key </a:t>
            </a:r>
            <a:r>
              <a:rPr lang="en-US" err="1">
                <a:solidFill>
                  <a:srgbClr val="000000"/>
                </a:solidFill>
              </a:rPr>
              <a:t>Authentiction</a:t>
            </a:r>
            <a:r>
              <a:rPr lang="en-US">
                <a:solidFill>
                  <a:srgbClr val="000000"/>
                </a:solidFill>
              </a:rPr>
              <a:t> frame 2 &amp; 3</a:t>
            </a:r>
          </a:p>
        </p:txBody>
      </p:sp>
      <p:pic>
        <p:nvPicPr>
          <p:cNvPr id="2" name="Obrázek 1"/>
          <p:cNvPicPr>
            <a:picLocks noChangeAspect="1"/>
          </p:cNvPicPr>
          <p:nvPr/>
        </p:nvPicPr>
        <p:blipFill>
          <a:blip r:embed="rId3"/>
          <a:stretch>
            <a:fillRect/>
          </a:stretch>
        </p:blipFill>
        <p:spPr>
          <a:xfrm>
            <a:off x="1278760" y="754202"/>
            <a:ext cx="7523928" cy="1006777"/>
          </a:xfrm>
          <a:prstGeom prst="rect">
            <a:avLst/>
          </a:prstGeom>
        </p:spPr>
      </p:pic>
      <p:sp>
        <p:nvSpPr>
          <p:cNvPr id="6" name="Obdélník 5"/>
          <p:cNvSpPr/>
          <p:nvPr/>
        </p:nvSpPr>
        <p:spPr>
          <a:xfrm>
            <a:off x="5746532" y="1037601"/>
            <a:ext cx="2270234" cy="70761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mtClean="0"/>
          </a:p>
        </p:txBody>
      </p:sp>
      <p:cxnSp>
        <p:nvCxnSpPr>
          <p:cNvPr id="9" name="Přímá spojnice se šipkou 8"/>
          <p:cNvCxnSpPr/>
          <p:nvPr/>
        </p:nvCxnSpPr>
        <p:spPr>
          <a:xfrm flipV="1">
            <a:off x="3933497" y="1529257"/>
            <a:ext cx="1923393" cy="859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V="1">
            <a:off x="3200400" y="1577077"/>
            <a:ext cx="3310759" cy="161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2530366" y="1623849"/>
            <a:ext cx="4627179" cy="218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V="1">
            <a:off x="2427890" y="1631733"/>
            <a:ext cx="5305096" cy="2948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66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3" y="258905"/>
            <a:ext cx="8003329" cy="1351755"/>
          </a:xfrm>
        </p:spPr>
        <p:txBody>
          <a:bodyPr/>
          <a:lstStyle/>
          <a:p>
            <a:r>
              <a:rPr lang="en-US" sz="4800">
                <a:solidFill>
                  <a:schemeClr val="accent5">
                    <a:lumMod val="40000"/>
                    <a:lumOff val="60000"/>
                  </a:schemeClr>
                </a:solidFill>
              </a:rPr>
              <a:t>Authenticating with WebAuth</a:t>
            </a:r>
            <a:endParaRPr lang="en-US">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1815882"/>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5">
                    <a:lumMod val="40000"/>
                    <a:lumOff val="60000"/>
                  </a:schemeClr>
                </a:solidFill>
              </a:rPr>
              <a:t>You might have noticed that none of the authentication methods described so far involve direct interaction with the end user. </a:t>
            </a:r>
          </a:p>
          <a:p>
            <a:pPr marL="285750" indent="-285750">
              <a:buFont typeface="Arial" panose="020B0604020202020204" pitchFamily="34" charset="0"/>
              <a:buChar char="•"/>
            </a:pPr>
            <a:r>
              <a:rPr lang="en-US" sz="1600">
                <a:solidFill>
                  <a:schemeClr val="accent5">
                    <a:lumMod val="40000"/>
                    <a:lumOff val="60000"/>
                  </a:schemeClr>
                </a:solidFill>
              </a:rPr>
              <a:t>Web Authentication (WebAuth) is different because it presents the end user with content to read and interact with before granting access to the network. </a:t>
            </a:r>
          </a:p>
          <a:p>
            <a:pPr marL="285750" indent="-285750">
              <a:buFont typeface="Arial" panose="020B0604020202020204" pitchFamily="34" charset="0"/>
              <a:buChar char="•"/>
            </a:pPr>
            <a:r>
              <a:rPr lang="en-US" sz="1600">
                <a:solidFill>
                  <a:schemeClr val="accent5">
                    <a:lumMod val="40000"/>
                    <a:lumOff val="60000"/>
                  </a:schemeClr>
                </a:solidFill>
              </a:rPr>
              <a:t>WebAuth can be used as an additional layer in concert with Open Authentication, PSK-based authentication, and EAP-based authentication.</a:t>
            </a:r>
          </a:p>
          <a:p>
            <a:endParaRPr lang="en-US" sz="160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312647472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WebAuth</a:t>
            </a:r>
            <a:br>
              <a:rPr lang="en-US" sz="1600"/>
            </a:br>
            <a:r>
              <a:rPr lang="en-US"/>
              <a:t>Local Web Authentication</a:t>
            </a:r>
            <a:endParaRPr lang="en-US" sz="2400"/>
          </a:p>
        </p:txBody>
      </p:sp>
      <p:sp>
        <p:nvSpPr>
          <p:cNvPr id="4" name="Rectangle 3">
            <a:extLst>
              <a:ext uri="{FF2B5EF4-FFF2-40B4-BE49-F238E27FC236}">
                <a16:creationId xmlns:a16="http://schemas.microsoft.com/office/drawing/2014/main" id="{B94E68F6-094A-460F-B0CD-BBB3DB5652BB}"/>
              </a:ext>
            </a:extLst>
          </p:cNvPr>
          <p:cNvSpPr/>
          <p:nvPr/>
        </p:nvSpPr>
        <p:spPr>
          <a:xfrm>
            <a:off x="116455" y="731837"/>
            <a:ext cx="8911088" cy="3970318"/>
          </a:xfrm>
          <a:prstGeom prst="rect">
            <a:avLst/>
          </a:prstGeom>
        </p:spPr>
        <p:txBody>
          <a:bodyPr wrap="square">
            <a:spAutoFit/>
          </a:bodyPr>
          <a:lstStyle/>
          <a:p>
            <a:r>
              <a:rPr lang="en-US">
                <a:solidFill>
                  <a:srgbClr val="000000"/>
                </a:solidFill>
              </a:rPr>
              <a:t>Web Authentication can be handled locally on the WLC for smaller environments through Local Web Authentication (LWA). You can configure LWA in the following modes:</a:t>
            </a:r>
          </a:p>
          <a:p>
            <a:pPr marL="285750" indent="-285750">
              <a:buFont typeface="Arial" panose="020B0604020202020204" pitchFamily="34" charset="0"/>
              <a:buChar char="•"/>
            </a:pPr>
            <a:r>
              <a:rPr lang="en-US">
                <a:solidFill>
                  <a:srgbClr val="000000"/>
                </a:solidFill>
              </a:rPr>
              <a:t>LWA with an internal database on the WLC</a:t>
            </a:r>
          </a:p>
          <a:p>
            <a:pPr marL="285750" indent="-285750">
              <a:buFont typeface="Arial" panose="020B0604020202020204" pitchFamily="34" charset="0"/>
              <a:buChar char="•"/>
            </a:pPr>
            <a:r>
              <a:rPr lang="en-US">
                <a:solidFill>
                  <a:srgbClr val="000000"/>
                </a:solidFill>
              </a:rPr>
              <a:t>LWA with an external database on a RADIUS or LDAP server</a:t>
            </a:r>
          </a:p>
          <a:p>
            <a:pPr marL="285750" indent="-285750">
              <a:buFont typeface="Arial" panose="020B0604020202020204" pitchFamily="34" charset="0"/>
              <a:buChar char="•"/>
            </a:pPr>
            <a:r>
              <a:rPr lang="en-US">
                <a:solidFill>
                  <a:srgbClr val="000000"/>
                </a:solidFill>
              </a:rPr>
              <a:t>LWA with an external redirect after authentication</a:t>
            </a:r>
          </a:p>
          <a:p>
            <a:pPr marL="285750" indent="-285750">
              <a:buFont typeface="Arial" panose="020B0604020202020204" pitchFamily="34" charset="0"/>
              <a:buChar char="•"/>
            </a:pPr>
            <a:r>
              <a:rPr lang="en-US">
                <a:solidFill>
                  <a:srgbClr val="000000"/>
                </a:solidFill>
              </a:rPr>
              <a:t>LWA with an external splash page redirect, using an internal database on the WLC</a:t>
            </a:r>
          </a:p>
          <a:p>
            <a:pPr marL="285750" indent="-285750">
              <a:buFont typeface="Arial" panose="020B0604020202020204" pitchFamily="34" charset="0"/>
              <a:buChar char="•"/>
            </a:pPr>
            <a:r>
              <a:rPr lang="en-US">
                <a:solidFill>
                  <a:srgbClr val="000000"/>
                </a:solidFill>
              </a:rPr>
              <a:t>LWA with passthrough, requiring user acknowledgment</a:t>
            </a:r>
          </a:p>
          <a:p>
            <a:pPr marL="285750" indent="-285750">
              <a:buFont typeface="Arial" panose="020B0604020202020204" pitchFamily="34" charset="0"/>
              <a:buChar char="•"/>
            </a:pPr>
            <a:endParaRPr lang="en-US">
              <a:solidFill>
                <a:srgbClr val="000000"/>
              </a:solidFill>
            </a:endParaRPr>
          </a:p>
          <a:p>
            <a:r>
              <a:rPr lang="en-US">
                <a:solidFill>
                  <a:srgbClr val="000000"/>
                </a:solidFill>
              </a:rPr>
              <a:t>When there are many controllers providing Web Authentication, it makes sense to use LWA with an external database on a RADIUS server, such as ISE, and keep the user database centralized. The next logical progression is to move the Web Authentication page onto the central server, too. This is called Central Web Authentication (CWA).</a:t>
            </a:r>
          </a:p>
          <a:p>
            <a:endParaRPr lang="en-US">
              <a:solidFill>
                <a:srgbClr val="000000"/>
              </a:solidFill>
              <a:highlight>
                <a:srgbClr val="FFFF00"/>
              </a:highlight>
            </a:endParaRPr>
          </a:p>
        </p:txBody>
      </p:sp>
    </p:spTree>
    <p:extLst>
      <p:ext uri="{BB962C8B-B14F-4D97-AF65-F5344CB8AC3E}">
        <p14:creationId xmlns:p14="http://schemas.microsoft.com/office/powerpoint/2010/main" val="343700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WebAuth</a:t>
            </a:r>
            <a:br>
              <a:rPr lang="en-US" sz="1600"/>
            </a:br>
            <a:r>
              <a:rPr lang="en-US"/>
              <a:t>Configure WebAuth on WLAN</a:t>
            </a:r>
            <a:endParaRPr lang="en-US" sz="2400"/>
          </a:p>
        </p:txBody>
      </p:sp>
      <p:sp>
        <p:nvSpPr>
          <p:cNvPr id="4" name="Rectangle 3">
            <a:extLst>
              <a:ext uri="{FF2B5EF4-FFF2-40B4-BE49-F238E27FC236}">
                <a16:creationId xmlns:a16="http://schemas.microsoft.com/office/drawing/2014/main" id="{B94E68F6-094A-460F-B0CD-BBB3DB5652BB}"/>
              </a:ext>
            </a:extLst>
          </p:cNvPr>
          <p:cNvSpPr/>
          <p:nvPr/>
        </p:nvSpPr>
        <p:spPr>
          <a:xfrm>
            <a:off x="116455" y="731837"/>
            <a:ext cx="8911088" cy="1323439"/>
          </a:xfrm>
          <a:prstGeom prst="rect">
            <a:avLst/>
          </a:prstGeom>
        </p:spPr>
        <p:txBody>
          <a:bodyPr wrap="square">
            <a:spAutoFit/>
          </a:bodyPr>
          <a:lstStyle/>
          <a:p>
            <a:pPr marL="285750" indent="-285750">
              <a:buFont typeface="Arial" panose="020B0604020202020204" pitchFamily="34" charset="0"/>
              <a:buChar char="•"/>
            </a:pPr>
            <a:r>
              <a:rPr lang="en-US" sz="1600">
                <a:solidFill>
                  <a:srgbClr val="000000"/>
                </a:solidFill>
              </a:rPr>
              <a:t>First create the new WLAN and map it to the correct VLAN. </a:t>
            </a:r>
          </a:p>
          <a:p>
            <a:pPr marL="285750" indent="-285750">
              <a:buFont typeface="Arial" panose="020B0604020202020204" pitchFamily="34" charset="0"/>
              <a:buChar char="•"/>
            </a:pPr>
            <a:r>
              <a:rPr lang="en-US" sz="1600">
                <a:solidFill>
                  <a:srgbClr val="000000"/>
                </a:solidFill>
              </a:rPr>
              <a:t>Go to the General tab and enter the SSID string, apply the appropriate controller interface, and change the status to Enabled.</a:t>
            </a:r>
          </a:p>
          <a:p>
            <a:pPr marL="285750" indent="-285750">
              <a:buFont typeface="Arial" panose="020B0604020202020204" pitchFamily="34" charset="0"/>
              <a:buChar char="•"/>
            </a:pPr>
            <a:r>
              <a:rPr lang="en-US" sz="1600">
                <a:solidFill>
                  <a:srgbClr val="000000"/>
                </a:solidFill>
              </a:rPr>
              <a:t>On the Security tab, select the Layer 2 tab to choose a wireless security scheme to be used on the WLAN. </a:t>
            </a:r>
            <a:endParaRPr lang="en-US">
              <a:solidFill>
                <a:srgbClr val="000000"/>
              </a:solidFill>
              <a:highlight>
                <a:srgbClr val="FFFF00"/>
              </a:highlight>
            </a:endParaRPr>
          </a:p>
        </p:txBody>
      </p:sp>
      <p:sp>
        <p:nvSpPr>
          <p:cNvPr id="5" name="Rectangle 4">
            <a:extLst>
              <a:ext uri="{FF2B5EF4-FFF2-40B4-BE49-F238E27FC236}">
                <a16:creationId xmlns:a16="http://schemas.microsoft.com/office/drawing/2014/main" id="{929F1297-51BE-42FC-BC2B-17CDEB909CF8}"/>
              </a:ext>
            </a:extLst>
          </p:cNvPr>
          <p:cNvSpPr/>
          <p:nvPr/>
        </p:nvSpPr>
        <p:spPr>
          <a:xfrm>
            <a:off x="6499779" y="2222615"/>
            <a:ext cx="2269372" cy="2062103"/>
          </a:xfrm>
          <a:prstGeom prst="rect">
            <a:avLst/>
          </a:prstGeom>
        </p:spPr>
        <p:txBody>
          <a:bodyPr wrap="square">
            <a:spAutoFit/>
          </a:bodyPr>
          <a:lstStyle/>
          <a:p>
            <a:r>
              <a:rPr lang="en-US" sz="1600">
                <a:solidFill>
                  <a:srgbClr val="000000"/>
                </a:solidFill>
              </a:rPr>
              <a:t>In Figure 20-18, the WLAN is named webauth, the SSID is Guest_webauth, and Open Authentication will be used because the None method has been selected.</a:t>
            </a:r>
          </a:p>
        </p:txBody>
      </p:sp>
      <p:pic>
        <p:nvPicPr>
          <p:cNvPr id="2" name="Picture 1">
            <a:extLst>
              <a:ext uri="{FF2B5EF4-FFF2-40B4-BE49-F238E27FC236}">
                <a16:creationId xmlns:a16="http://schemas.microsoft.com/office/drawing/2014/main" id="{68AED9ED-C4CE-4298-8F93-00579B4A4D30}"/>
              </a:ext>
            </a:extLst>
          </p:cNvPr>
          <p:cNvPicPr>
            <a:picLocks noChangeAspect="1"/>
          </p:cNvPicPr>
          <p:nvPr/>
        </p:nvPicPr>
        <p:blipFill>
          <a:blip r:embed="rId3"/>
          <a:stretch>
            <a:fillRect/>
          </a:stretch>
        </p:blipFill>
        <p:spPr>
          <a:xfrm>
            <a:off x="399009" y="2119745"/>
            <a:ext cx="6100770" cy="2469232"/>
          </a:xfrm>
          <a:prstGeom prst="rect">
            <a:avLst/>
          </a:prstGeom>
        </p:spPr>
      </p:pic>
    </p:spTree>
    <p:extLst>
      <p:ext uri="{BB962C8B-B14F-4D97-AF65-F5344CB8AC3E}">
        <p14:creationId xmlns:p14="http://schemas.microsoft.com/office/powerpoint/2010/main" val="18899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WebAuth</a:t>
            </a:r>
            <a:br>
              <a:rPr lang="en-US" sz="1600"/>
            </a:br>
            <a:r>
              <a:rPr lang="en-US"/>
              <a:t>Configure WebAuth on WLAN (Cont.)</a:t>
            </a:r>
            <a:endParaRPr lang="en-US" sz="2400"/>
          </a:p>
        </p:txBody>
      </p:sp>
      <p:sp>
        <p:nvSpPr>
          <p:cNvPr id="4" name="Rectangle 3">
            <a:extLst>
              <a:ext uri="{FF2B5EF4-FFF2-40B4-BE49-F238E27FC236}">
                <a16:creationId xmlns:a16="http://schemas.microsoft.com/office/drawing/2014/main" id="{B94E68F6-094A-460F-B0CD-BBB3DB5652BB}"/>
              </a:ext>
            </a:extLst>
          </p:cNvPr>
          <p:cNvSpPr/>
          <p:nvPr/>
        </p:nvSpPr>
        <p:spPr>
          <a:xfrm>
            <a:off x="116452" y="733576"/>
            <a:ext cx="9144001" cy="1323439"/>
          </a:xfrm>
          <a:prstGeom prst="rect">
            <a:avLst/>
          </a:prstGeom>
        </p:spPr>
        <p:txBody>
          <a:bodyPr wrap="square">
            <a:spAutoFit/>
          </a:bodyPr>
          <a:lstStyle/>
          <a:p>
            <a:pPr marL="285750" indent="-285750">
              <a:buFont typeface="Arial" panose="020B0604020202020204" pitchFamily="34" charset="0"/>
              <a:buChar char="•"/>
            </a:pPr>
            <a:r>
              <a:rPr lang="en-US" sz="1600">
                <a:solidFill>
                  <a:srgbClr val="000000"/>
                </a:solidFill>
              </a:rPr>
              <a:t>Next, select the Security &gt; Layer 3 tab and choose the Layer 3 Security type Web Policy, as shown in Figure 20-19. </a:t>
            </a:r>
          </a:p>
          <a:p>
            <a:pPr marL="285750" indent="-285750">
              <a:buFont typeface="Arial" panose="020B0604020202020204" pitchFamily="34" charset="0"/>
              <a:buChar char="•"/>
            </a:pPr>
            <a:r>
              <a:rPr lang="en-US" sz="1600">
                <a:solidFill>
                  <a:srgbClr val="000000"/>
                </a:solidFill>
              </a:rPr>
              <a:t>When the Authentication radio button is selected (the default), Web Authentication will be performed locally on the WLC by prompting the user for credentials that will be checked against RADIUS, LDAP, or local EAP servers.</a:t>
            </a:r>
          </a:p>
        </p:txBody>
      </p:sp>
      <p:sp>
        <p:nvSpPr>
          <p:cNvPr id="7" name="Rectangle 6">
            <a:extLst>
              <a:ext uri="{FF2B5EF4-FFF2-40B4-BE49-F238E27FC236}">
                <a16:creationId xmlns:a16="http://schemas.microsoft.com/office/drawing/2014/main" id="{04083343-DD99-41EB-B8D5-F5B03481FB90}"/>
              </a:ext>
            </a:extLst>
          </p:cNvPr>
          <p:cNvSpPr/>
          <p:nvPr/>
        </p:nvSpPr>
        <p:spPr>
          <a:xfrm>
            <a:off x="116453" y="2040493"/>
            <a:ext cx="4049147" cy="2554545"/>
          </a:xfrm>
          <a:prstGeom prst="rect">
            <a:avLst/>
          </a:prstGeom>
        </p:spPr>
        <p:txBody>
          <a:bodyPr wrap="square">
            <a:spAutoFit/>
          </a:bodyPr>
          <a:lstStyle/>
          <a:p>
            <a:pPr marL="285750" indent="-285750">
              <a:buFont typeface="Arial" panose="020B0604020202020204" pitchFamily="34" charset="0"/>
              <a:buChar char="•"/>
            </a:pPr>
            <a:r>
              <a:rPr lang="en-US" sz="1600">
                <a:solidFill>
                  <a:srgbClr val="000000"/>
                </a:solidFill>
              </a:rPr>
              <a:t>In the figure, Passthrough has been selected, which will display web content such as an acceptable use policy to the user and prompt for acceptance. </a:t>
            </a:r>
          </a:p>
          <a:p>
            <a:pPr marL="285750" indent="-285750">
              <a:buFont typeface="Arial" panose="020B0604020202020204" pitchFamily="34" charset="0"/>
              <a:buChar char="•"/>
            </a:pPr>
            <a:r>
              <a:rPr lang="en-US" sz="1600">
                <a:solidFill>
                  <a:srgbClr val="000000"/>
                </a:solidFill>
              </a:rPr>
              <a:t>Through the other radio buttons, WebAuth can redirect the user to an external web server for content and interaction. Click the Apply button to apply the changes to the WLAN configuration.</a:t>
            </a:r>
          </a:p>
        </p:txBody>
      </p:sp>
      <p:pic>
        <p:nvPicPr>
          <p:cNvPr id="2" name="Picture 1">
            <a:extLst>
              <a:ext uri="{FF2B5EF4-FFF2-40B4-BE49-F238E27FC236}">
                <a16:creationId xmlns:a16="http://schemas.microsoft.com/office/drawing/2014/main" id="{8C742C5F-6162-2744-8E15-8E408C40DF59}"/>
              </a:ext>
            </a:extLst>
          </p:cNvPr>
          <p:cNvPicPr>
            <a:picLocks noChangeAspect="1"/>
          </p:cNvPicPr>
          <p:nvPr/>
        </p:nvPicPr>
        <p:blipFill>
          <a:blip r:embed="rId3"/>
          <a:stretch>
            <a:fillRect/>
          </a:stretch>
        </p:blipFill>
        <p:spPr>
          <a:xfrm>
            <a:off x="4165600" y="2057015"/>
            <a:ext cx="4907583" cy="2437396"/>
          </a:xfrm>
          <a:prstGeom prst="rect">
            <a:avLst/>
          </a:prstGeom>
        </p:spPr>
      </p:pic>
    </p:spTree>
    <p:extLst>
      <p:ext uri="{BB962C8B-B14F-4D97-AF65-F5344CB8AC3E}">
        <p14:creationId xmlns:p14="http://schemas.microsoft.com/office/powerpoint/2010/main" val="9286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WebAuth</a:t>
            </a:r>
            <a:br>
              <a:rPr lang="en-US" sz="1600"/>
            </a:br>
            <a:r>
              <a:rPr lang="en-US"/>
              <a:t>Configure WebAuth on WLAN (Cont.)</a:t>
            </a:r>
            <a:endParaRPr lang="en-US" sz="2400"/>
          </a:p>
        </p:txBody>
      </p:sp>
      <p:sp>
        <p:nvSpPr>
          <p:cNvPr id="4" name="Rectangle 3">
            <a:extLst>
              <a:ext uri="{FF2B5EF4-FFF2-40B4-BE49-F238E27FC236}">
                <a16:creationId xmlns:a16="http://schemas.microsoft.com/office/drawing/2014/main" id="{B94E68F6-094A-460F-B0CD-BBB3DB5652BB}"/>
              </a:ext>
            </a:extLst>
          </p:cNvPr>
          <p:cNvSpPr/>
          <p:nvPr/>
        </p:nvSpPr>
        <p:spPr>
          <a:xfrm>
            <a:off x="116455" y="731837"/>
            <a:ext cx="3366974" cy="3816429"/>
          </a:xfrm>
          <a:prstGeom prst="rect">
            <a:avLst/>
          </a:prstGeom>
        </p:spPr>
        <p:txBody>
          <a:bodyPr wrap="square">
            <a:spAutoFit/>
          </a:bodyPr>
          <a:lstStyle/>
          <a:p>
            <a:r>
              <a:rPr lang="en-US" sz="1600">
                <a:solidFill>
                  <a:srgbClr val="000000"/>
                </a:solidFill>
              </a:rPr>
              <a:t>You will need to configure the WLC’s local web server with content to display during a WebAuth session. </a:t>
            </a:r>
          </a:p>
          <a:p>
            <a:endParaRPr lang="en-US" sz="1600">
              <a:solidFill>
                <a:srgbClr val="000000"/>
              </a:solidFill>
            </a:endParaRPr>
          </a:p>
          <a:p>
            <a:r>
              <a:rPr lang="en-US" sz="1600">
                <a:solidFill>
                  <a:srgbClr val="000000"/>
                </a:solidFill>
              </a:rPr>
              <a:t>Navigate to Security &gt; Web Auth &gt; Web Login Page, as shown in Figure 20-20. By default, internal WebAuth is used. You can enter the web content that will be displayed to the user by defining a text string to be used as the headline, as well as a block of message text.</a:t>
            </a:r>
          </a:p>
          <a:p>
            <a:endParaRPr lang="en-US">
              <a:solidFill>
                <a:srgbClr val="000000"/>
              </a:solidFill>
              <a:highlight>
                <a:srgbClr val="FFFF00"/>
              </a:highlight>
            </a:endParaRPr>
          </a:p>
        </p:txBody>
      </p:sp>
      <p:pic>
        <p:nvPicPr>
          <p:cNvPr id="2" name="Picture 1">
            <a:extLst>
              <a:ext uri="{FF2B5EF4-FFF2-40B4-BE49-F238E27FC236}">
                <a16:creationId xmlns:a16="http://schemas.microsoft.com/office/drawing/2014/main" id="{AA1C003C-079B-45CE-9246-974F4783F9B0}"/>
              </a:ext>
            </a:extLst>
          </p:cNvPr>
          <p:cNvPicPr>
            <a:picLocks noChangeAspect="1"/>
          </p:cNvPicPr>
          <p:nvPr/>
        </p:nvPicPr>
        <p:blipFill>
          <a:blip r:embed="rId3"/>
          <a:stretch>
            <a:fillRect/>
          </a:stretch>
        </p:blipFill>
        <p:spPr>
          <a:xfrm>
            <a:off x="3633157" y="1009076"/>
            <a:ext cx="5235071" cy="3125347"/>
          </a:xfrm>
          <a:prstGeom prst="rect">
            <a:avLst/>
          </a:prstGeom>
        </p:spPr>
      </p:pic>
    </p:spTree>
    <p:extLst>
      <p:ext uri="{BB962C8B-B14F-4D97-AF65-F5344CB8AC3E}">
        <p14:creationId xmlns:p14="http://schemas.microsoft.com/office/powerpoint/2010/main" val="5144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a:t>Authenticating with WebAuth</a:t>
            </a:r>
            <a:br>
              <a:rPr lang="en-US" sz="1600"/>
            </a:br>
            <a:r>
              <a:rPr lang="en-US"/>
              <a:t>Verifying WebAuth on a WLAN</a:t>
            </a:r>
            <a:endParaRPr lang="en-US" sz="2400"/>
          </a:p>
        </p:txBody>
      </p:sp>
      <p:sp>
        <p:nvSpPr>
          <p:cNvPr id="4" name="Rectangle 3">
            <a:extLst>
              <a:ext uri="{FF2B5EF4-FFF2-40B4-BE49-F238E27FC236}">
                <a16:creationId xmlns:a16="http://schemas.microsoft.com/office/drawing/2014/main" id="{B94E68F6-094A-460F-B0CD-BBB3DB5652BB}"/>
              </a:ext>
            </a:extLst>
          </p:cNvPr>
          <p:cNvSpPr/>
          <p:nvPr/>
        </p:nvSpPr>
        <p:spPr>
          <a:xfrm>
            <a:off x="136348" y="823459"/>
            <a:ext cx="2969709" cy="3693319"/>
          </a:xfrm>
          <a:prstGeom prst="rect">
            <a:avLst/>
          </a:prstGeom>
        </p:spPr>
        <p:txBody>
          <a:bodyPr wrap="square">
            <a:spAutoFit/>
          </a:bodyPr>
          <a:lstStyle/>
          <a:p>
            <a:r>
              <a:rPr lang="en-US">
                <a:solidFill>
                  <a:srgbClr val="000000"/>
                </a:solidFill>
              </a:rPr>
              <a:t>You can verify the WebAuth security settings from the list of WLANs by selecting WLANs &gt; WLAN.</a:t>
            </a:r>
          </a:p>
          <a:p>
            <a:endParaRPr lang="en-US">
              <a:solidFill>
                <a:srgbClr val="000000"/>
              </a:solidFill>
            </a:endParaRPr>
          </a:p>
          <a:p>
            <a:r>
              <a:rPr lang="en-US">
                <a:solidFill>
                  <a:srgbClr val="000000"/>
                </a:solidFill>
              </a:rPr>
              <a:t>In Figure 20-22, WLAN 4 with SSID Guest_webauth is shown to use the Web-Passthrough security policy. You can also verify that the WLAN status is enabled and active.</a:t>
            </a:r>
          </a:p>
          <a:p>
            <a:endParaRPr lang="en-US">
              <a:solidFill>
                <a:srgbClr val="000000"/>
              </a:solidFill>
            </a:endParaRPr>
          </a:p>
        </p:txBody>
      </p:sp>
      <p:pic>
        <p:nvPicPr>
          <p:cNvPr id="6" name="Picture 5">
            <a:extLst>
              <a:ext uri="{FF2B5EF4-FFF2-40B4-BE49-F238E27FC236}">
                <a16:creationId xmlns:a16="http://schemas.microsoft.com/office/drawing/2014/main" id="{46ADB1D9-8A86-5544-9942-E413230E1290}"/>
              </a:ext>
            </a:extLst>
          </p:cNvPr>
          <p:cNvPicPr>
            <a:picLocks noChangeAspect="1"/>
          </p:cNvPicPr>
          <p:nvPr/>
        </p:nvPicPr>
        <p:blipFill>
          <a:blip r:embed="rId3"/>
          <a:stretch>
            <a:fillRect/>
          </a:stretch>
        </p:blipFill>
        <p:spPr>
          <a:xfrm>
            <a:off x="3167745" y="1606550"/>
            <a:ext cx="5740400" cy="1930400"/>
          </a:xfrm>
          <a:prstGeom prst="rect">
            <a:avLst/>
          </a:prstGeom>
        </p:spPr>
      </p:pic>
    </p:spTree>
    <p:extLst>
      <p:ext uri="{BB962C8B-B14F-4D97-AF65-F5344CB8AC3E}">
        <p14:creationId xmlns:p14="http://schemas.microsoft.com/office/powerpoint/2010/main" val="260137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738127" cy="1666626"/>
          </a:xfrm>
        </p:spPr>
        <p:txBody>
          <a:bodyPr/>
          <a:lstStyle/>
          <a:p>
            <a:r>
              <a:rPr lang="en-US">
                <a:solidFill>
                  <a:schemeClr val="accent5">
                    <a:lumMod val="40000"/>
                    <a:lumOff val="60000"/>
                  </a:schemeClr>
                </a:solidFill>
              </a:rPr>
              <a:t>Chapter 21: Troubleshooting Wireless Connectivity</a:t>
            </a:r>
          </a:p>
        </p:txBody>
      </p:sp>
      <p:sp>
        <p:nvSpPr>
          <p:cNvPr id="5" name="Text Placeholder 4"/>
          <p:cNvSpPr>
            <a:spLocks noGrp="1"/>
          </p:cNvSpPr>
          <p:nvPr>
            <p:ph type="body" sz="quarter" idx="13"/>
          </p:nvPr>
        </p:nvSpPr>
        <p:spPr>
          <a:xfrm>
            <a:off x="469497" y="3127609"/>
            <a:ext cx="5925246" cy="299001"/>
          </a:xfrm>
        </p:spPr>
        <p:txBody>
          <a:bodyPr/>
          <a:lstStyle/>
          <a:p>
            <a:r>
              <a:rPr lang="en-US">
                <a:solidFill>
                  <a:schemeClr val="bg2">
                    <a:lumMod val="40000"/>
                    <a:lumOff val="60000"/>
                  </a:schemeClr>
                </a:solidFill>
              </a:rPr>
              <a:t>Instructor Materials</a:t>
            </a:r>
          </a:p>
        </p:txBody>
      </p:sp>
      <p:sp>
        <p:nvSpPr>
          <p:cNvPr id="7" name="Subtitle 6"/>
          <p:cNvSpPr>
            <a:spLocks noGrp="1"/>
          </p:cNvSpPr>
          <p:nvPr>
            <p:ph type="subTitle" idx="1"/>
          </p:nvPr>
        </p:nvSpPr>
        <p:spPr>
          <a:xfrm>
            <a:off x="469496" y="3809526"/>
            <a:ext cx="2938721" cy="902174"/>
          </a:xfrm>
        </p:spPr>
        <p:txBody>
          <a:bodyPr/>
          <a:lstStyle/>
          <a:p>
            <a:r>
              <a:rPr lang="en-US">
                <a:solidFill>
                  <a:schemeClr val="accent5">
                    <a:lumMod val="40000"/>
                    <a:lumOff val="60000"/>
                  </a:schemeClr>
                </a:solidFill>
              </a:rPr>
              <a:t>CCNP Enterprise: Core Networking</a:t>
            </a:r>
            <a:endParaRPr lang="en-US"/>
          </a:p>
          <a:p>
            <a:endParaRPr lang="en-US"/>
          </a:p>
        </p:txBody>
      </p:sp>
    </p:spTree>
    <p:custDataLst>
      <p:tags r:id="rId1"/>
    </p:custDataLst>
    <p:extLst>
      <p:ext uri="{BB962C8B-B14F-4D97-AF65-F5344CB8AC3E}">
        <p14:creationId xmlns:p14="http://schemas.microsoft.com/office/powerpoint/2010/main" val="412818822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268950"/>
            <a:ext cx="7598042" cy="1021417"/>
          </a:xfrm>
        </p:spPr>
        <p:txBody>
          <a:bodyPr anchor="ctr"/>
          <a:lstStyle/>
          <a:p>
            <a:r>
              <a:rPr lang="en-US" sz="4800">
                <a:solidFill>
                  <a:schemeClr val="accent5">
                    <a:lumMod val="40000"/>
                    <a:lumOff val="60000"/>
                  </a:schemeClr>
                </a:solidFill>
              </a:rPr>
              <a:t>Troubleshooting Client Connectivity from WLC</a:t>
            </a:r>
            <a:endParaRPr lang="en-US">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1569660"/>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5">
                    <a:lumMod val="40000"/>
                    <a:lumOff val="60000"/>
                  </a:schemeClr>
                </a:solidFill>
              </a:rPr>
              <a:t>Most of your time managing and monitoring a wireless network will be spent in the wireless LAN controller GUI.</a:t>
            </a:r>
          </a:p>
          <a:p>
            <a:pPr marL="285750" indent="-285750">
              <a:buFont typeface="Arial" panose="020B0604020202020204" pitchFamily="34" charset="0"/>
              <a:buChar char="•"/>
            </a:pPr>
            <a:endParaRPr lang="en-US" sz="1600">
              <a:solidFill>
                <a:schemeClr val="accent5">
                  <a:lumMod val="40000"/>
                  <a:lumOff val="60000"/>
                </a:schemeClr>
              </a:solidFill>
            </a:endParaRPr>
          </a:p>
          <a:p>
            <a:pPr marL="285750" indent="-285750">
              <a:buFont typeface="Arial" panose="020B0604020202020204" pitchFamily="34" charset="0"/>
              <a:buChar char="•"/>
            </a:pPr>
            <a:r>
              <a:rPr lang="en-US" sz="1600">
                <a:solidFill>
                  <a:schemeClr val="accent5">
                    <a:lumMod val="40000"/>
                    <a:lumOff val="60000"/>
                  </a:schemeClr>
                </a:solidFill>
              </a:rPr>
              <a:t>You can access a wealth of troubleshooting information from the controller, if you know the client’s MAC address.</a:t>
            </a:r>
          </a:p>
          <a:p>
            <a:pPr marL="285750" indent="-285750">
              <a:buFont typeface="Arial" panose="020B0604020202020204" pitchFamily="34" charset="0"/>
              <a:buChar char="•"/>
            </a:pPr>
            <a:endParaRPr lang="en-US" sz="160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363149413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Troubleshooting Client Connectivity from WLC</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8130" y="864383"/>
            <a:ext cx="8257988" cy="3767252"/>
          </a:xfrm>
        </p:spPr>
        <p:txBody>
          <a:bodyPr/>
          <a:lstStyle/>
          <a:p>
            <a:pPr marL="0" indent="0" algn="l"/>
            <a:r>
              <a:rPr lang="en-US" sz="1600">
                <a:solidFill>
                  <a:srgbClr val="000000"/>
                </a:solidFill>
              </a:rPr>
              <a:t>When one or more network users report that they are having problems, your first course of action should be to gather more information, ask questions, and try to notice patterns or similarities in the answers you receive. </a:t>
            </a:r>
          </a:p>
          <a:p>
            <a:pPr marL="0" indent="0" algn="l"/>
            <a:endParaRPr lang="en-US" sz="1600">
              <a:solidFill>
                <a:srgbClr val="000000"/>
              </a:solidFill>
            </a:endParaRPr>
          </a:p>
          <a:p>
            <a:pPr marL="285750" indent="-285750" algn="l">
              <a:buFont typeface="Arial" panose="020B0604020202020204" pitchFamily="34" charset="0"/>
              <a:buChar char="•"/>
            </a:pPr>
            <a:r>
              <a:rPr lang="en-US" sz="1600">
                <a:solidFill>
                  <a:srgbClr val="000000"/>
                </a:solidFill>
              </a:rPr>
              <a:t>Information from the user such as, “I cannot connect” or “The Wi-Fi is down” might mean that the user’s device cannot associate, cannot get an IP address, or cannot authenticate.</a:t>
            </a:r>
          </a:p>
          <a:p>
            <a:pPr marL="0" indent="0" algn="l"/>
            <a:endParaRPr lang="en-US" sz="1600">
              <a:solidFill>
                <a:srgbClr val="000000"/>
              </a:solidFill>
            </a:endParaRPr>
          </a:p>
          <a:p>
            <a:pPr marL="285750" indent="-285750" algn="l">
              <a:buFont typeface="Arial" panose="020B0604020202020204" pitchFamily="34" charset="0"/>
              <a:buChar char="•"/>
            </a:pPr>
            <a:r>
              <a:rPr lang="en-US" sz="1600">
                <a:solidFill>
                  <a:srgbClr val="000000"/>
                </a:solidFill>
              </a:rPr>
              <a:t>If you get reports from many people in the same area, perhaps an AP is misconfigured or malfunctioning.</a:t>
            </a: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r>
              <a:rPr lang="en-US" sz="1600">
                <a:solidFill>
                  <a:srgbClr val="000000"/>
                </a:solidFill>
              </a:rPr>
              <a:t>Reports from many areas or from a single service set identifier (SSID) may indicate problems with a controller configuration.</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spTree>
    <p:extLst>
      <p:ext uri="{BB962C8B-B14F-4D97-AF65-F5344CB8AC3E}">
        <p14:creationId xmlns:p14="http://schemas.microsoft.com/office/powerpoint/2010/main" val="328852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Conditions for a Successful Wireless Association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8130" y="864383"/>
            <a:ext cx="8257988" cy="874965"/>
          </a:xfrm>
        </p:spPr>
        <p:txBody>
          <a:bodyPr/>
          <a:lstStyle/>
          <a:p>
            <a:pPr marL="0" indent="0" algn="l"/>
            <a:r>
              <a:rPr lang="en-US" sz="1600">
                <a:solidFill>
                  <a:srgbClr val="000000"/>
                </a:solidFill>
              </a:rPr>
              <a:t>If you receive a report of only one wireless user having problems, it might not make sense to spend time troubleshooting a controller, where many users are supported. Instead, you should focus on that one user’s client device and its interaction with an AP.</a:t>
            </a:r>
          </a:p>
          <a:p>
            <a:pPr marL="0" indent="0" algn="l"/>
            <a:endParaRPr lang="en-US" sz="1600">
              <a:solidFill>
                <a:srgbClr val="000000"/>
              </a:solidFill>
            </a:endParaRPr>
          </a:p>
          <a:p>
            <a:pPr marL="0" indent="0" algn="l"/>
            <a:endParaRPr lang="en-US" sz="1600">
              <a:solidFill>
                <a:srgbClr val="000000"/>
              </a:solidFill>
            </a:endParaRPr>
          </a:p>
        </p:txBody>
      </p:sp>
      <p:sp>
        <p:nvSpPr>
          <p:cNvPr id="5" name="TextBox 4">
            <a:extLst>
              <a:ext uri="{FF2B5EF4-FFF2-40B4-BE49-F238E27FC236}">
                <a16:creationId xmlns:a16="http://schemas.microsoft.com/office/drawing/2014/main" id="{0457C821-50B4-0E4E-8AFC-3046A77BA1D8}"/>
              </a:ext>
            </a:extLst>
          </p:cNvPr>
          <p:cNvSpPr txBox="1"/>
          <p:nvPr/>
        </p:nvSpPr>
        <p:spPr>
          <a:xfrm>
            <a:off x="437322" y="2007429"/>
            <a:ext cx="3578087" cy="2308324"/>
          </a:xfrm>
          <a:prstGeom prst="rect">
            <a:avLst/>
          </a:prstGeom>
          <a:noFill/>
        </p:spPr>
        <p:txBody>
          <a:bodyPr wrap="square" rtlCol="0">
            <a:spAutoFit/>
          </a:bodyPr>
          <a:lstStyle/>
          <a:p>
            <a:r>
              <a:rPr lang="en-US" sz="1600">
                <a:solidFill>
                  <a:srgbClr val="000000"/>
                </a:solidFill>
              </a:rPr>
              <a:t>Figure 21-1 illustrates the following conditions that must be met for a successful association:</a:t>
            </a:r>
          </a:p>
          <a:p>
            <a:pPr marL="285750" indent="-285750">
              <a:buFont typeface="Arial" panose="020B0604020202020204" pitchFamily="34" charset="0"/>
              <a:buChar char="•"/>
            </a:pPr>
            <a:r>
              <a:rPr lang="en-US" sz="1600">
                <a:solidFill>
                  <a:srgbClr val="000000"/>
                </a:solidFill>
              </a:rPr>
              <a:t>The client is within RF range of an AP and asks to associate.</a:t>
            </a:r>
          </a:p>
          <a:p>
            <a:pPr marL="285750" indent="-285750">
              <a:buFont typeface="Arial" panose="020B0604020202020204" pitchFamily="34" charset="0"/>
              <a:buChar char="•"/>
            </a:pPr>
            <a:r>
              <a:rPr lang="en-US" sz="1600">
                <a:solidFill>
                  <a:srgbClr val="000000"/>
                </a:solidFill>
              </a:rPr>
              <a:t>The client authenticates.</a:t>
            </a:r>
          </a:p>
          <a:p>
            <a:pPr marL="285750" indent="-285750">
              <a:buFont typeface="Arial" panose="020B0604020202020204" pitchFamily="34" charset="0"/>
              <a:buChar char="•"/>
            </a:pPr>
            <a:r>
              <a:rPr lang="en-US" sz="1600">
                <a:solidFill>
                  <a:srgbClr val="000000"/>
                </a:solidFill>
              </a:rPr>
              <a:t>The client requests and receives an IP address.</a:t>
            </a:r>
          </a:p>
          <a:p>
            <a:endParaRPr lang="en-US" sz="160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453" y="2007429"/>
            <a:ext cx="4238833" cy="1982680"/>
          </a:xfrm>
          <a:prstGeom prst="rect">
            <a:avLst/>
          </a:prstGeom>
        </p:spPr>
      </p:pic>
      <p:sp>
        <p:nvSpPr>
          <p:cNvPr id="7" name="TextBox 6"/>
          <p:cNvSpPr txBox="1"/>
          <p:nvPr/>
        </p:nvSpPr>
        <p:spPr>
          <a:xfrm>
            <a:off x="4459437" y="4038754"/>
            <a:ext cx="4364849" cy="276999"/>
          </a:xfrm>
          <a:prstGeom prst="rect">
            <a:avLst/>
          </a:prstGeom>
          <a:noFill/>
        </p:spPr>
        <p:txBody>
          <a:bodyPr wrap="none" rtlCol="0">
            <a:spAutoFit/>
          </a:bodyPr>
          <a:lstStyle/>
          <a:p>
            <a:r>
              <a:rPr lang="en-US" sz="1200" b="1"/>
              <a:t>Figure 21-1 </a:t>
            </a:r>
            <a:r>
              <a:rPr lang="en-US" sz="1200" i="1"/>
              <a:t>Conditions for a Successful Wireless Association </a:t>
            </a:r>
          </a:p>
        </p:txBody>
      </p:sp>
    </p:spTree>
    <p:extLst>
      <p:ext uri="{BB962C8B-B14F-4D97-AF65-F5344CB8AC3E}">
        <p14:creationId xmlns:p14="http://schemas.microsoft.com/office/powerpoint/2010/main" val="37195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err="1" smtClean="0"/>
              <a:t>Authentication</a:t>
            </a:r>
            <a:r>
              <a:rPr lang="en-US" smtClean="0"/>
              <a:t> </a:t>
            </a:r>
            <a:r>
              <a:rPr lang="en-US"/>
              <a:t>frame field values &amp; usages</a:t>
            </a:r>
            <a:endParaRPr lang="en-US" sz="2400"/>
          </a:p>
        </p:txBody>
      </p:sp>
      <p:sp>
        <p:nvSpPr>
          <p:cNvPr id="4" name="TextovéPole 3"/>
          <p:cNvSpPr txBox="1"/>
          <p:nvPr/>
        </p:nvSpPr>
        <p:spPr>
          <a:xfrm>
            <a:off x="551203" y="1169426"/>
            <a:ext cx="7757812" cy="369332"/>
          </a:xfrm>
          <a:prstGeom prst="rect">
            <a:avLst/>
          </a:prstGeom>
          <a:noFill/>
        </p:spPr>
        <p:txBody>
          <a:bodyPr wrap="square" rtlCol="0">
            <a:spAutoFit/>
          </a:bodyPr>
          <a:lstStyle/>
          <a:p>
            <a:r>
              <a:rPr lang="cs-CZ" smtClean="0"/>
              <a:t>T</a:t>
            </a:r>
            <a:r>
              <a:rPr lang="en-US" smtClean="0"/>
              <a:t>able </a:t>
            </a:r>
            <a:r>
              <a:rPr lang="cs-CZ" smtClean="0"/>
              <a:t>b</a:t>
            </a:r>
            <a:r>
              <a:rPr lang="en-US" err="1" smtClean="0"/>
              <a:t>elow</a:t>
            </a:r>
            <a:r>
              <a:rPr lang="en-US" smtClean="0"/>
              <a:t> summarize</a:t>
            </a:r>
            <a:r>
              <a:rPr lang="cs-CZ" smtClean="0"/>
              <a:t>s</a:t>
            </a:r>
            <a:r>
              <a:rPr lang="en-US" smtClean="0"/>
              <a:t> </a:t>
            </a:r>
            <a:r>
              <a:rPr lang="en-US"/>
              <a:t>the authentication frame field values &amp; usages.</a:t>
            </a:r>
            <a:endParaRPr lang="cs-CZ"/>
          </a:p>
        </p:txBody>
      </p:sp>
      <p:graphicFrame>
        <p:nvGraphicFramePr>
          <p:cNvPr id="8" name="Tabulka 7"/>
          <p:cNvGraphicFramePr>
            <a:graphicFrameLocks noGrp="1"/>
          </p:cNvGraphicFramePr>
          <p:nvPr>
            <p:extLst>
              <p:ext uri="{D42A27DB-BD31-4B8C-83A1-F6EECF244321}">
                <p14:modId xmlns:p14="http://schemas.microsoft.com/office/powerpoint/2010/main" val="3249902164"/>
              </p:ext>
            </p:extLst>
          </p:nvPr>
        </p:nvGraphicFramePr>
        <p:xfrm>
          <a:off x="1559274" y="1976348"/>
          <a:ext cx="5741670" cy="2348297"/>
        </p:xfrm>
        <a:graphic>
          <a:graphicData uri="http://schemas.openxmlformats.org/drawingml/2006/table">
            <a:tbl>
              <a:tblPr firstRow="1" firstCol="1" bandRow="1"/>
              <a:tblGrid>
                <a:gridCol w="1436370">
                  <a:extLst>
                    <a:ext uri="{9D8B030D-6E8A-4147-A177-3AD203B41FA5}">
                      <a16:colId xmlns:a16="http://schemas.microsoft.com/office/drawing/2014/main" val="3939839156"/>
                    </a:ext>
                  </a:extLst>
                </a:gridCol>
                <a:gridCol w="1844368">
                  <a:extLst>
                    <a:ext uri="{9D8B030D-6E8A-4147-A177-3AD203B41FA5}">
                      <a16:colId xmlns:a16="http://schemas.microsoft.com/office/drawing/2014/main" val="4011315852"/>
                    </a:ext>
                  </a:extLst>
                </a:gridCol>
                <a:gridCol w="1025832">
                  <a:extLst>
                    <a:ext uri="{9D8B030D-6E8A-4147-A177-3AD203B41FA5}">
                      <a16:colId xmlns:a16="http://schemas.microsoft.com/office/drawing/2014/main" val="1521252728"/>
                    </a:ext>
                  </a:extLst>
                </a:gridCol>
                <a:gridCol w="1435100">
                  <a:extLst>
                    <a:ext uri="{9D8B030D-6E8A-4147-A177-3AD203B41FA5}">
                      <a16:colId xmlns:a16="http://schemas.microsoft.com/office/drawing/2014/main" val="1028324285"/>
                    </a:ext>
                  </a:extLst>
                </a:gridCol>
              </a:tblGrid>
              <a:tr h="0">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Authentication algorithm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Authentication transaction sequence 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Status code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Challenge text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743678"/>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Open System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Reserved</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703810"/>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Open System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Status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181596"/>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Reserved</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793670"/>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Status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058721"/>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Reserved</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079642"/>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Status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a:t>
                      </a:r>
                      <a:r>
                        <a:rPr lang="cs-CZ" sz="1600" err="1">
                          <a:effectLst/>
                          <a:latin typeface="Calibri" panose="020F0502020204030204" pitchFamily="34" charset="0"/>
                          <a:ea typeface="Calibri" panose="020F0502020204030204" pitchFamily="34" charset="0"/>
                          <a:cs typeface="Times New Roman" panose="02020603050405020304" pitchFamily="18" charset="0"/>
                        </a:rPr>
                        <a:t>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373335"/>
                  </a:ext>
                </a:extLst>
              </a:tr>
            </a:tbl>
          </a:graphicData>
        </a:graphic>
      </p:graphicFrame>
    </p:spTree>
    <p:extLst>
      <p:ext uri="{BB962C8B-B14F-4D97-AF65-F5344CB8AC3E}">
        <p14:creationId xmlns:p14="http://schemas.microsoft.com/office/powerpoint/2010/main" val="161018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Cisco WLC GUI</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8129" y="864383"/>
            <a:ext cx="3697097" cy="3707617"/>
          </a:xfrm>
        </p:spPr>
        <p:txBody>
          <a:bodyPr/>
          <a:lstStyle/>
          <a:p>
            <a:pPr marL="0" indent="0" algn="l"/>
            <a:r>
              <a:rPr lang="en-US" sz="1600">
                <a:solidFill>
                  <a:srgbClr val="000000"/>
                </a:solidFill>
              </a:rPr>
              <a:t>Cisco WLCs have two main GUI presentations, one for monitoring and one for more advanced configuration and monitoring. </a:t>
            </a:r>
          </a:p>
          <a:p>
            <a:pPr marL="0" indent="0" algn="l"/>
            <a:endParaRPr lang="en-US" sz="1600">
              <a:solidFill>
                <a:srgbClr val="000000"/>
              </a:solidFill>
            </a:endParaRPr>
          </a:p>
          <a:p>
            <a:pPr marL="0" indent="0" algn="l"/>
            <a:r>
              <a:rPr lang="en-US" sz="1600">
                <a:solidFill>
                  <a:srgbClr val="000000"/>
                </a:solidFill>
              </a:rPr>
              <a:t>When you open a browser to the WLC management address, you see the default screen that is shown in Figure 21-2. </a:t>
            </a:r>
          </a:p>
          <a:p>
            <a:pPr marL="0" indent="0" algn="l"/>
            <a:endParaRPr lang="en-US" sz="1600">
              <a:solidFill>
                <a:srgbClr val="000000"/>
              </a:solidFill>
            </a:endParaRPr>
          </a:p>
          <a:p>
            <a:pPr marL="0" indent="0" algn="l"/>
            <a:r>
              <a:rPr lang="en-US" sz="1600">
                <a:solidFill>
                  <a:srgbClr val="000000"/>
                </a:solidFill>
              </a:rPr>
              <a:t>The default screen displays network summary dashboard information on the right portion and monitoring tools in the list on the left.</a:t>
            </a:r>
          </a:p>
          <a:p>
            <a:pPr marL="0" indent="0" algn="l"/>
            <a:endParaRPr lang="en-US" sz="1600">
              <a:solidFill>
                <a:srgbClr val="000000"/>
              </a:solidFill>
            </a:endParaRP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189" y="864383"/>
            <a:ext cx="4982561" cy="3079544"/>
          </a:xfrm>
          <a:prstGeom prst="rect">
            <a:avLst/>
          </a:prstGeom>
        </p:spPr>
      </p:pic>
      <p:sp>
        <p:nvSpPr>
          <p:cNvPr id="7" name="TextBox 6"/>
          <p:cNvSpPr txBox="1"/>
          <p:nvPr/>
        </p:nvSpPr>
        <p:spPr>
          <a:xfrm>
            <a:off x="4341063" y="3957814"/>
            <a:ext cx="3215945" cy="276999"/>
          </a:xfrm>
          <a:prstGeom prst="rect">
            <a:avLst/>
          </a:prstGeom>
          <a:noFill/>
        </p:spPr>
        <p:txBody>
          <a:bodyPr wrap="none" rtlCol="0">
            <a:spAutoFit/>
          </a:bodyPr>
          <a:lstStyle/>
          <a:p>
            <a:r>
              <a:rPr lang="en-US" sz="1200" b="1"/>
              <a:t>Figure 21-2 </a:t>
            </a:r>
            <a:r>
              <a:rPr lang="en-US" sz="1200" i="1"/>
              <a:t>The Initial Default WLC Display </a:t>
            </a:r>
          </a:p>
        </p:txBody>
      </p:sp>
    </p:spTree>
    <p:extLst>
      <p:ext uri="{BB962C8B-B14F-4D97-AF65-F5344CB8AC3E}">
        <p14:creationId xmlns:p14="http://schemas.microsoft.com/office/powerpoint/2010/main" val="171643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Searching for a Client in the WLC GUI</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8129" y="864383"/>
            <a:ext cx="3697097" cy="3707617"/>
          </a:xfrm>
        </p:spPr>
        <p:txBody>
          <a:bodyPr/>
          <a:lstStyle/>
          <a:p>
            <a:pPr marL="0" indent="0" algn="l"/>
            <a:r>
              <a:rPr lang="en-US" sz="1600">
                <a:solidFill>
                  <a:srgbClr val="000000"/>
                </a:solidFill>
              </a:rPr>
              <a:t>If you know a specific wireless client’s MAC address, you can enter it into the search bar at the top right of the screen. </a:t>
            </a:r>
          </a:p>
          <a:p>
            <a:pPr marL="0" indent="0" algn="l"/>
            <a:endParaRPr lang="en-US" sz="1600">
              <a:solidFill>
                <a:srgbClr val="000000"/>
              </a:solidFill>
            </a:endParaRPr>
          </a:p>
          <a:p>
            <a:pPr marL="0" indent="0" algn="l"/>
            <a:r>
              <a:rPr lang="en-US" sz="1600">
                <a:solidFill>
                  <a:srgbClr val="000000"/>
                </a:solidFill>
              </a:rPr>
              <a:t>For example, in Figure 21-3, 78:4b:87:7b:af:96 is the target of the search. Because that MAC address is known to the controller, a match is shown with a client icon below the search bar.</a:t>
            </a:r>
          </a:p>
          <a:p>
            <a:pPr marL="0" indent="0" algn="l"/>
            <a:endParaRPr lang="en-US" sz="1600">
              <a:solidFill>
                <a:srgbClr val="000000"/>
              </a:solidFill>
            </a:endParaRPr>
          </a:p>
          <a:p>
            <a:pPr marL="0" indent="0" algn="l"/>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744" y="864383"/>
            <a:ext cx="4724400" cy="2773680"/>
          </a:xfrm>
          <a:prstGeom prst="rect">
            <a:avLst/>
          </a:prstGeom>
        </p:spPr>
      </p:pic>
      <p:sp>
        <p:nvSpPr>
          <p:cNvPr id="6" name="TextBox 5"/>
          <p:cNvSpPr txBox="1"/>
          <p:nvPr/>
        </p:nvSpPr>
        <p:spPr>
          <a:xfrm>
            <a:off x="4352519" y="3638063"/>
            <a:ext cx="3643946" cy="276999"/>
          </a:xfrm>
          <a:prstGeom prst="rect">
            <a:avLst/>
          </a:prstGeom>
          <a:noFill/>
        </p:spPr>
        <p:txBody>
          <a:bodyPr wrap="none" rtlCol="0">
            <a:spAutoFit/>
          </a:bodyPr>
          <a:lstStyle/>
          <a:p>
            <a:r>
              <a:rPr lang="en-US" sz="1200" b="1"/>
              <a:t>Figure 21-3 </a:t>
            </a:r>
            <a:r>
              <a:rPr lang="en-US" sz="1200" i="1"/>
              <a:t>Searching for a Client in the WLC GUI</a:t>
            </a:r>
          </a:p>
        </p:txBody>
      </p:sp>
    </p:spTree>
    <p:extLst>
      <p:ext uri="{BB962C8B-B14F-4D97-AF65-F5344CB8AC3E}">
        <p14:creationId xmlns:p14="http://schemas.microsoft.com/office/powerpoint/2010/main" val="32121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Client Search Results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8129" y="864383"/>
            <a:ext cx="3697097" cy="3707617"/>
          </a:xfrm>
        </p:spPr>
        <p:txBody>
          <a:bodyPr/>
          <a:lstStyle/>
          <a:p>
            <a:pPr marL="0" indent="0" algn="l"/>
            <a:r>
              <a:rPr lang="en-US" sz="1600">
                <a:solidFill>
                  <a:srgbClr val="000000"/>
                </a:solidFill>
              </a:rPr>
              <a:t>The resulting details about the client are displayed in the Client View screen, shown in Figure 21-4. </a:t>
            </a:r>
          </a:p>
          <a:p>
            <a:pPr marL="0" indent="0" algn="l"/>
            <a:endParaRPr lang="en-US" sz="1600">
              <a:solidFill>
                <a:srgbClr val="000000"/>
              </a:solidFill>
            </a:endParaRPr>
          </a:p>
          <a:p>
            <a:pPr marL="0" indent="0" algn="l"/>
            <a:r>
              <a:rPr lang="en-US" sz="1600">
                <a:solidFill>
                  <a:srgbClr val="000000"/>
                </a:solidFill>
              </a:rPr>
              <a:t>From this output, you can see many details about the client device listed in the left portion of the screen, and you can see connectivity and application information displayed on the right.</a:t>
            </a:r>
          </a:p>
          <a:p>
            <a:pPr marL="0" indent="0" algn="l"/>
            <a:endParaRPr lang="en-US" sz="1600">
              <a:solidFill>
                <a:srgbClr val="000000"/>
              </a:solidFill>
            </a:endParaRP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054" y="864383"/>
            <a:ext cx="4724400" cy="2791968"/>
          </a:xfrm>
          <a:prstGeom prst="rect">
            <a:avLst/>
          </a:prstGeom>
        </p:spPr>
      </p:pic>
      <p:sp>
        <p:nvSpPr>
          <p:cNvPr id="6" name="TextBox 5"/>
          <p:cNvSpPr txBox="1"/>
          <p:nvPr/>
        </p:nvSpPr>
        <p:spPr>
          <a:xfrm>
            <a:off x="4416829" y="3656351"/>
            <a:ext cx="2523448" cy="276999"/>
          </a:xfrm>
          <a:prstGeom prst="rect">
            <a:avLst/>
          </a:prstGeom>
          <a:noFill/>
        </p:spPr>
        <p:txBody>
          <a:bodyPr wrap="none" rtlCol="0">
            <a:spAutoFit/>
          </a:bodyPr>
          <a:lstStyle/>
          <a:p>
            <a:r>
              <a:rPr lang="en-US" sz="1200" b="1"/>
              <a:t>Figure 21-4 </a:t>
            </a:r>
            <a:r>
              <a:rPr lang="en-US" sz="1200" i="1"/>
              <a:t>Client Search Results</a:t>
            </a:r>
          </a:p>
        </p:txBody>
      </p:sp>
    </p:spTree>
    <p:extLst>
      <p:ext uri="{BB962C8B-B14F-4D97-AF65-F5344CB8AC3E}">
        <p14:creationId xmlns:p14="http://schemas.microsoft.com/office/powerpoint/2010/main" val="329687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Checking the Client’s Connection Status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600" y="864383"/>
            <a:ext cx="8627165" cy="3270295"/>
          </a:xfrm>
        </p:spPr>
        <p:txBody>
          <a:bodyPr/>
          <a:lstStyle/>
          <a:p>
            <a:pPr marL="0" indent="0" algn="l"/>
            <a:r>
              <a:rPr lang="en-US" sz="1600">
                <a:solidFill>
                  <a:srgbClr val="000000"/>
                </a:solidFill>
              </a:rPr>
              <a:t>Before a controller will permit a client to fully associate with a basic service set (BSS), the client must progress through a sequence of states. Each state refers to a policy that the client must meet before moving on to the next state:</a:t>
            </a:r>
          </a:p>
          <a:p>
            <a:pPr marL="415985" lvl="1" indent="-342900">
              <a:buFont typeface="+mj-lt"/>
              <a:buAutoNum type="arabicPeriod"/>
            </a:pPr>
            <a:r>
              <a:rPr lang="en-US" sz="1600" b="1">
                <a:solidFill>
                  <a:srgbClr val="000000"/>
                </a:solidFill>
              </a:rPr>
              <a:t>Start -</a:t>
            </a:r>
            <a:r>
              <a:rPr lang="en-US" sz="1600">
                <a:solidFill>
                  <a:srgbClr val="000000"/>
                </a:solidFill>
              </a:rPr>
              <a:t> Client activity has just begun.</a:t>
            </a:r>
          </a:p>
          <a:p>
            <a:pPr marL="415985" lvl="1" indent="-342900">
              <a:buFont typeface="+mj-lt"/>
              <a:buAutoNum type="arabicPeriod"/>
            </a:pPr>
            <a:r>
              <a:rPr lang="en-US" sz="1600" b="1">
                <a:solidFill>
                  <a:srgbClr val="000000"/>
                </a:solidFill>
              </a:rPr>
              <a:t>Association -</a:t>
            </a:r>
            <a:r>
              <a:rPr lang="en-US" sz="1600">
                <a:solidFill>
                  <a:srgbClr val="000000"/>
                </a:solidFill>
              </a:rPr>
              <a:t> The client has requested 802.11 authentication and association with an AP.</a:t>
            </a:r>
          </a:p>
          <a:p>
            <a:pPr marL="415985" lvl="1" indent="-342900">
              <a:buFont typeface="+mj-lt"/>
              <a:buAutoNum type="arabicPeriod"/>
            </a:pPr>
            <a:r>
              <a:rPr lang="en-US" sz="1600" b="1">
                <a:solidFill>
                  <a:srgbClr val="000000"/>
                </a:solidFill>
              </a:rPr>
              <a:t>Authentication -</a:t>
            </a:r>
            <a:r>
              <a:rPr lang="en-US" sz="1600">
                <a:solidFill>
                  <a:srgbClr val="000000"/>
                </a:solidFill>
              </a:rPr>
              <a:t> The client must pass a Layer 2 Pre-Shared Key (PSK) or 802.1x authentication policy.</a:t>
            </a:r>
          </a:p>
          <a:p>
            <a:pPr marL="415985" lvl="1" indent="-342900">
              <a:buFont typeface="+mj-lt"/>
              <a:buAutoNum type="arabicPeriod"/>
            </a:pPr>
            <a:r>
              <a:rPr lang="en-US" sz="1600" b="1">
                <a:solidFill>
                  <a:srgbClr val="000000"/>
                </a:solidFill>
              </a:rPr>
              <a:t>DHCP -</a:t>
            </a:r>
            <a:r>
              <a:rPr lang="en-US" sz="1600">
                <a:solidFill>
                  <a:srgbClr val="000000"/>
                </a:solidFill>
              </a:rPr>
              <a:t> The WLC is waiting to learn the client’s IP address from a Dynamic Host Configuration Protocol (DHCP) server.</a:t>
            </a:r>
          </a:p>
          <a:p>
            <a:pPr marL="415985" lvl="1" indent="-342900">
              <a:buFont typeface="+mj-lt"/>
              <a:buAutoNum type="arabicPeriod"/>
            </a:pPr>
            <a:r>
              <a:rPr lang="en-US" sz="1600" b="1">
                <a:solidFill>
                  <a:srgbClr val="000000"/>
                </a:solidFill>
              </a:rPr>
              <a:t>Online - </a:t>
            </a:r>
            <a:r>
              <a:rPr lang="en-US" sz="1600">
                <a:solidFill>
                  <a:srgbClr val="000000"/>
                </a:solidFill>
              </a:rPr>
              <a:t>The client has passed Layer 2 and Layer 3 policies, successfully associated, and can pass traffic.</a:t>
            </a:r>
          </a:p>
          <a:p>
            <a:pPr marL="0" indent="0" algn="l"/>
            <a:endParaRPr lang="en-US" sz="1600">
              <a:solidFill>
                <a:srgbClr val="000000"/>
              </a:solidFill>
            </a:endParaRPr>
          </a:p>
          <a:p>
            <a:pPr marL="0" indent="0" algn="l"/>
            <a:endParaRPr lang="en-US" sz="1600">
              <a:solidFill>
                <a:srgbClr val="000000"/>
              </a:solidFill>
            </a:endParaRPr>
          </a:p>
        </p:txBody>
      </p:sp>
    </p:spTree>
    <p:extLst>
      <p:ext uri="{BB962C8B-B14F-4D97-AF65-F5344CB8AC3E}">
        <p14:creationId xmlns:p14="http://schemas.microsoft.com/office/powerpoint/2010/main" val="3119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Checking the Client’s Association and Signal Status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601" y="864383"/>
            <a:ext cx="4065104" cy="3270295"/>
          </a:xfrm>
        </p:spPr>
        <p:txBody>
          <a:bodyPr/>
          <a:lstStyle/>
          <a:p>
            <a:pPr marL="0" indent="0" algn="l"/>
            <a:r>
              <a:rPr lang="en-US" sz="1600">
                <a:solidFill>
                  <a:srgbClr val="000000"/>
                </a:solidFill>
              </a:rPr>
              <a:t>Information such as the wireless client’s username (if known), hostname, wireless MAC address, wireless connection uptime, and the SSID used can be viewed in the left portion of the Client View screen. </a:t>
            </a:r>
          </a:p>
          <a:p>
            <a:pPr marL="0" indent="0" algn="l"/>
            <a:endParaRPr lang="en-US" sz="1600">
              <a:solidFill>
                <a:srgbClr val="000000"/>
              </a:solidFill>
            </a:endParaRPr>
          </a:p>
          <a:p>
            <a:pPr marL="0" indent="0" algn="l"/>
            <a:r>
              <a:rPr lang="en-US" sz="1600">
                <a:solidFill>
                  <a:srgbClr val="000000"/>
                </a:solidFill>
              </a:rPr>
              <a:t>In Figure 21-4, the username is not known because the client does not authenticate itself with a username.</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054" y="864383"/>
            <a:ext cx="4724400" cy="2791968"/>
          </a:xfrm>
          <a:prstGeom prst="rect">
            <a:avLst/>
          </a:prstGeom>
        </p:spPr>
      </p:pic>
      <p:sp>
        <p:nvSpPr>
          <p:cNvPr id="7" name="TextBox 6"/>
          <p:cNvSpPr txBox="1"/>
          <p:nvPr/>
        </p:nvSpPr>
        <p:spPr>
          <a:xfrm>
            <a:off x="4416829" y="3656351"/>
            <a:ext cx="2523448" cy="276999"/>
          </a:xfrm>
          <a:prstGeom prst="rect">
            <a:avLst/>
          </a:prstGeom>
          <a:noFill/>
        </p:spPr>
        <p:txBody>
          <a:bodyPr wrap="none" rtlCol="0">
            <a:spAutoFit/>
          </a:bodyPr>
          <a:lstStyle/>
          <a:p>
            <a:r>
              <a:rPr lang="en-US" sz="1200" b="1"/>
              <a:t>Figure 21-4 </a:t>
            </a:r>
            <a:r>
              <a:rPr lang="en-US" sz="1200" i="1"/>
              <a:t>Client Search Results</a:t>
            </a:r>
          </a:p>
        </p:txBody>
      </p:sp>
    </p:spTree>
    <p:extLst>
      <p:ext uri="{BB962C8B-B14F-4D97-AF65-F5344CB8AC3E}">
        <p14:creationId xmlns:p14="http://schemas.microsoft.com/office/powerpoint/2010/main" val="395254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WLC Information About a Poorly Performing Client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601" y="690758"/>
            <a:ext cx="4088756" cy="3787130"/>
          </a:xfrm>
        </p:spPr>
        <p:txBody>
          <a:bodyPr/>
          <a:lstStyle/>
          <a:p>
            <a:pPr marL="0" indent="0" algn="l"/>
            <a:r>
              <a:rPr lang="en-US" sz="1600">
                <a:solidFill>
                  <a:srgbClr val="000000"/>
                </a:solidFill>
              </a:rPr>
              <a:t>In Figure 21-5 the AP is receiving the client’s signal strength at −76 dBm and the SNR at 18 dB (both rather low values), causing the current data rate to fall to 29 Mbps. A quick look at the Connection Score value reveals a low 20%.</a:t>
            </a:r>
          </a:p>
          <a:p>
            <a:pPr marL="0" indent="0" algn="l"/>
            <a:endParaRPr lang="en-US" sz="1600">
              <a:solidFill>
                <a:srgbClr val="000000"/>
              </a:solidFill>
            </a:endParaRPr>
          </a:p>
          <a:p>
            <a:pPr marL="0" indent="0" algn="l"/>
            <a:r>
              <a:rPr lang="en-US" sz="1600">
                <a:solidFill>
                  <a:srgbClr val="000000"/>
                </a:solidFill>
              </a:rPr>
              <a:t>It is safe to assume that the client has moved too far away from the AP where it is associated, causing the signal strength to become too low to support faster performance.</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700" y="731837"/>
            <a:ext cx="4724400" cy="3084576"/>
          </a:xfrm>
          <a:prstGeom prst="rect">
            <a:avLst/>
          </a:prstGeom>
        </p:spPr>
      </p:pic>
      <p:sp>
        <p:nvSpPr>
          <p:cNvPr id="6" name="TextBox 5"/>
          <p:cNvSpPr txBox="1"/>
          <p:nvPr/>
        </p:nvSpPr>
        <p:spPr>
          <a:xfrm>
            <a:off x="4416829" y="3829976"/>
            <a:ext cx="4473404" cy="276999"/>
          </a:xfrm>
          <a:prstGeom prst="rect">
            <a:avLst/>
          </a:prstGeom>
          <a:noFill/>
        </p:spPr>
        <p:txBody>
          <a:bodyPr wrap="none" rtlCol="0">
            <a:spAutoFit/>
          </a:bodyPr>
          <a:lstStyle/>
          <a:p>
            <a:r>
              <a:rPr lang="en-US" sz="1200" b="1"/>
              <a:t>Figure 21-5 </a:t>
            </a:r>
            <a:r>
              <a:rPr lang="en-US" sz="1200" i="1"/>
              <a:t>WLC Information About a Poorly Performing Client</a:t>
            </a:r>
          </a:p>
        </p:txBody>
      </p:sp>
    </p:spTree>
    <p:extLst>
      <p:ext uri="{BB962C8B-B14F-4D97-AF65-F5344CB8AC3E}">
        <p14:creationId xmlns:p14="http://schemas.microsoft.com/office/powerpoint/2010/main" val="361320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WLC Information About a Poorly Performing Client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601" y="864383"/>
            <a:ext cx="4328490" cy="3787130"/>
          </a:xfrm>
        </p:spPr>
        <p:txBody>
          <a:bodyPr/>
          <a:lstStyle/>
          <a:p>
            <a:pPr marL="0" indent="0" algn="l"/>
            <a:r>
              <a:rPr lang="en-US" sz="1600">
                <a:solidFill>
                  <a:srgbClr val="000000"/>
                </a:solidFill>
              </a:rPr>
              <a:t>Clicking on the Connection Score value displays further details in a popup window, as shown in Figure 21-6.</a:t>
            </a:r>
          </a:p>
          <a:p>
            <a:pPr marL="0" indent="0" algn="l"/>
            <a:endParaRPr lang="en-US" sz="1600">
              <a:solidFill>
                <a:srgbClr val="000000"/>
              </a:solidFill>
            </a:endParaRPr>
          </a:p>
          <a:p>
            <a:pPr marL="0" indent="0" algn="l"/>
            <a:r>
              <a:rPr lang="en-US" sz="1600">
                <a:solidFill>
                  <a:srgbClr val="000000"/>
                </a:solidFill>
              </a:rPr>
              <a:t>The 20% value is the result of the client’s current data rate (29 Mbps) divided by the lower of the AP or client maximum data rate (144 Mbps).</a:t>
            </a:r>
          </a:p>
          <a:p>
            <a:pPr marL="0" indent="0" algn="l"/>
            <a:endParaRPr lang="en-US" sz="1600">
              <a:solidFill>
                <a:srgbClr val="000000"/>
              </a:solidFill>
            </a:endParaRPr>
          </a:p>
          <a:p>
            <a:pPr marL="0" indent="0" algn="l"/>
            <a:r>
              <a:rPr lang="en-US" sz="1600">
                <a:solidFill>
                  <a:srgbClr val="000000"/>
                </a:solidFill>
              </a:rPr>
              <a:t>The Client Actual Rate and Connection Score values are indicators of current performance, and the other graphs show what is possible on the AP and the client.</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612" y="864383"/>
            <a:ext cx="4267200" cy="3115056"/>
          </a:xfrm>
          <a:prstGeom prst="rect">
            <a:avLst/>
          </a:prstGeom>
        </p:spPr>
      </p:pic>
      <p:sp>
        <p:nvSpPr>
          <p:cNvPr id="6" name="TextBox 5"/>
          <p:cNvSpPr txBox="1"/>
          <p:nvPr/>
        </p:nvSpPr>
        <p:spPr>
          <a:xfrm>
            <a:off x="4602862" y="3973485"/>
            <a:ext cx="4491935" cy="276999"/>
          </a:xfrm>
          <a:prstGeom prst="rect">
            <a:avLst/>
          </a:prstGeom>
          <a:noFill/>
        </p:spPr>
        <p:txBody>
          <a:bodyPr wrap="none" rtlCol="0">
            <a:spAutoFit/>
          </a:bodyPr>
          <a:lstStyle/>
          <a:p>
            <a:r>
              <a:rPr lang="en-US" sz="1200" b="1"/>
              <a:t>Figure 21-6 </a:t>
            </a:r>
            <a:r>
              <a:rPr lang="en-US" sz="1200" i="1"/>
              <a:t>Displaying Detailed Client Performance Information</a:t>
            </a:r>
          </a:p>
        </p:txBody>
      </p:sp>
    </p:spTree>
    <p:extLst>
      <p:ext uri="{BB962C8B-B14F-4D97-AF65-F5344CB8AC3E}">
        <p14:creationId xmlns:p14="http://schemas.microsoft.com/office/powerpoint/2010/main" val="390182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Checking the Client’s Mobility State</a:t>
            </a:r>
          </a:p>
        </p:txBody>
      </p:sp>
      <p:sp>
        <p:nvSpPr>
          <p:cNvPr id="6" name="TextBox 5">
            <a:extLst>
              <a:ext uri="{FF2B5EF4-FFF2-40B4-BE49-F238E27FC236}">
                <a16:creationId xmlns:a16="http://schemas.microsoft.com/office/drawing/2014/main" id="{02513B30-3819-7D48-B5CA-EC74721A3C15}"/>
              </a:ext>
            </a:extLst>
          </p:cNvPr>
          <p:cNvSpPr txBox="1"/>
          <p:nvPr/>
        </p:nvSpPr>
        <p:spPr>
          <a:xfrm>
            <a:off x="228598" y="635248"/>
            <a:ext cx="8607287" cy="237244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rgbClr val="000000"/>
                </a:solidFill>
              </a:rPr>
              <a:t>The WLC Client Search information includes a handy end-to-end graphical representation of a client’s wireless connection.</a:t>
            </a:r>
          </a:p>
          <a:p>
            <a:pPr marL="285750" indent="-285750">
              <a:spcBef>
                <a:spcPts val="300"/>
              </a:spcBef>
              <a:buFont typeface="Arial" panose="020B0604020202020204" pitchFamily="34" charset="0"/>
              <a:buChar char="•"/>
            </a:pPr>
            <a:r>
              <a:rPr lang="en-US" sz="1600">
                <a:solidFill>
                  <a:srgbClr val="000000"/>
                </a:solidFill>
              </a:rPr>
              <a:t>When you scroll down below the General and Connectivity sections, you see a topology diagram like the one shown in Figure 21-7.</a:t>
            </a:r>
          </a:p>
          <a:p>
            <a:pPr marL="285750" indent="-285750">
              <a:spcBef>
                <a:spcPts val="200"/>
              </a:spcBef>
              <a:buFont typeface="Arial" panose="020B0604020202020204" pitchFamily="34" charset="0"/>
              <a:buChar char="•"/>
            </a:pPr>
            <a:r>
              <a:rPr lang="en-US" sz="1600">
                <a:solidFill>
                  <a:srgbClr val="000000"/>
                </a:solidFill>
              </a:rPr>
              <a:t>The WLC’s name, management IP address, and model are displayed. Following the connection toward the right, you can see the AP name, IP address, and model where the client is associated. Moving further to the right, you can see that the client is associated to the AP. The client device is displayed with identifying information such as the device name, device type, VLAN number, and IP address.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524" y="3032564"/>
            <a:ext cx="6535437" cy="1560072"/>
          </a:xfrm>
          <a:prstGeom prst="rect">
            <a:avLst/>
          </a:prstGeom>
        </p:spPr>
      </p:pic>
      <p:sp>
        <p:nvSpPr>
          <p:cNvPr id="7" name="TextBox 6"/>
          <p:cNvSpPr txBox="1"/>
          <p:nvPr/>
        </p:nvSpPr>
        <p:spPr>
          <a:xfrm>
            <a:off x="2286274" y="4592636"/>
            <a:ext cx="3409908" cy="276999"/>
          </a:xfrm>
          <a:prstGeom prst="rect">
            <a:avLst/>
          </a:prstGeom>
          <a:noFill/>
        </p:spPr>
        <p:txBody>
          <a:bodyPr wrap="none" rtlCol="0">
            <a:spAutoFit/>
          </a:bodyPr>
          <a:lstStyle/>
          <a:p>
            <a:r>
              <a:rPr lang="en-US" sz="1200" b="1"/>
              <a:t>Figure 21-7 </a:t>
            </a:r>
            <a:r>
              <a:rPr lang="en-US" sz="1200" i="1"/>
              <a:t>Displaying the Client Mobility State</a:t>
            </a:r>
          </a:p>
        </p:txBody>
      </p:sp>
    </p:spTree>
    <p:extLst>
      <p:ext uri="{BB962C8B-B14F-4D97-AF65-F5344CB8AC3E}">
        <p14:creationId xmlns:p14="http://schemas.microsoft.com/office/powerpoint/2010/main" val="6911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Checking the Client’s Wireless Policies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600" y="934278"/>
            <a:ext cx="4134678" cy="3727174"/>
          </a:xfrm>
        </p:spPr>
        <p:txBody>
          <a:bodyPr/>
          <a:lstStyle/>
          <a:p>
            <a:pPr marL="0" indent="0" algn="l"/>
            <a:r>
              <a:rPr lang="en-US" sz="1600">
                <a:solidFill>
                  <a:srgbClr val="000000"/>
                </a:solidFill>
              </a:rPr>
              <a:t>By scrolling further down in the Client Search information, you can verify information about network, QoS, security, and other policies that affect the client, as shown in Figure 21-8.</a:t>
            </a:r>
          </a:p>
          <a:p>
            <a:pPr marL="0" indent="0" algn="l"/>
            <a:endParaRPr lang="en-US" sz="1600">
              <a:solidFill>
                <a:srgbClr val="000000"/>
              </a:solidFill>
            </a:endParaRPr>
          </a:p>
          <a:p>
            <a:pPr marL="0" indent="0" algn="l"/>
            <a:r>
              <a:rPr lang="en-US" sz="1600">
                <a:solidFill>
                  <a:srgbClr val="000000"/>
                </a:solidFill>
              </a:rPr>
              <a:t>You can quickly learn the client’s IP address, VLAN number, QoS policy level used by the WLAN, security policy (WPA2), encryption cipher (CCMP AES), and authentication type (PSK with no EAP).</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278" y="1218130"/>
            <a:ext cx="4724400" cy="1804416"/>
          </a:xfrm>
          <a:prstGeom prst="rect">
            <a:avLst/>
          </a:prstGeom>
        </p:spPr>
      </p:pic>
      <p:sp>
        <p:nvSpPr>
          <p:cNvPr id="7" name="TextBox 6"/>
          <p:cNvSpPr txBox="1"/>
          <p:nvPr/>
        </p:nvSpPr>
        <p:spPr>
          <a:xfrm>
            <a:off x="4535487" y="3029399"/>
            <a:ext cx="4379982" cy="276999"/>
          </a:xfrm>
          <a:prstGeom prst="rect">
            <a:avLst/>
          </a:prstGeom>
          <a:noFill/>
        </p:spPr>
        <p:txBody>
          <a:bodyPr wrap="none" rtlCol="0">
            <a:spAutoFit/>
          </a:bodyPr>
          <a:lstStyle/>
          <a:p>
            <a:r>
              <a:rPr lang="en-US" sz="1200" b="1"/>
              <a:t>Figure 21-8 </a:t>
            </a:r>
            <a:r>
              <a:rPr lang="en-US" sz="1200" i="1"/>
              <a:t>Displaying the Wireless Policies Used by a Client</a:t>
            </a:r>
          </a:p>
        </p:txBody>
      </p:sp>
    </p:spTree>
    <p:extLst>
      <p:ext uri="{BB962C8B-B14F-4D97-AF65-F5344CB8AC3E}">
        <p14:creationId xmlns:p14="http://schemas.microsoft.com/office/powerpoint/2010/main" val="63822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Testing a Wireless Client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599" y="735621"/>
            <a:ext cx="4343401" cy="3896138"/>
          </a:xfrm>
        </p:spPr>
        <p:txBody>
          <a:bodyPr/>
          <a:lstStyle/>
          <a:p>
            <a:pPr marL="0" indent="0" algn="l"/>
            <a:r>
              <a:rPr lang="en-US" sz="1600">
                <a:solidFill>
                  <a:srgbClr val="000000"/>
                </a:solidFill>
              </a:rPr>
              <a:t>When you search for a specific client, the information displayed is of a static nature because it is obtained as a snapshot at the time of the search. The client search will need to be refreshed to get up-to-date data. You can also obtain dynamic data by testing a client in real time.</a:t>
            </a:r>
          </a:p>
          <a:p>
            <a:pPr marL="0" indent="0" algn="l"/>
            <a:r>
              <a:rPr lang="en-US" sz="1600">
                <a:solidFill>
                  <a:srgbClr val="000000"/>
                </a:solidFill>
              </a:rPr>
              <a:t>By scrolling to the bottom of the client search information, you can see the Client Test section, which offers links to four client testing tools:</a:t>
            </a:r>
          </a:p>
          <a:p>
            <a:pPr marL="285750" indent="-285750" algn="l">
              <a:buFont typeface="Arial" panose="020B0604020202020204" pitchFamily="34" charset="0"/>
              <a:buChar char="•"/>
            </a:pPr>
            <a:r>
              <a:rPr lang="en-US" sz="1600" b="1">
                <a:solidFill>
                  <a:srgbClr val="000000"/>
                </a:solidFill>
              </a:rPr>
              <a:t>Ping Test</a:t>
            </a:r>
            <a:r>
              <a:rPr lang="en-US" sz="1600">
                <a:solidFill>
                  <a:srgbClr val="000000"/>
                </a:solidFill>
              </a:rPr>
              <a:t>: The WLC sends five ICMP echo packets to the client’s IP address and measures the response time, as shown in Figure 21-9.</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300" y="1400536"/>
            <a:ext cx="4329492" cy="1558617"/>
          </a:xfrm>
          <a:prstGeom prst="rect">
            <a:avLst/>
          </a:prstGeom>
        </p:spPr>
      </p:pic>
      <p:sp>
        <p:nvSpPr>
          <p:cNvPr id="6" name="TextBox 5"/>
          <p:cNvSpPr txBox="1"/>
          <p:nvPr/>
        </p:nvSpPr>
        <p:spPr>
          <a:xfrm>
            <a:off x="5544431" y="2959153"/>
            <a:ext cx="2663230" cy="461665"/>
          </a:xfrm>
          <a:prstGeom prst="rect">
            <a:avLst/>
          </a:prstGeom>
          <a:noFill/>
        </p:spPr>
        <p:txBody>
          <a:bodyPr wrap="none" rtlCol="0">
            <a:spAutoFit/>
          </a:bodyPr>
          <a:lstStyle/>
          <a:p>
            <a:r>
              <a:rPr lang="en-US" sz="1200" b="1"/>
              <a:t>Figure 21-9 </a:t>
            </a:r>
            <a:r>
              <a:rPr lang="en-US" sz="1200" i="1"/>
              <a:t>Testing Ping Response </a:t>
            </a:r>
          </a:p>
          <a:p>
            <a:r>
              <a:rPr lang="en-US" sz="1200" i="1"/>
              <a:t>Times Between the WLC and Client</a:t>
            </a:r>
          </a:p>
        </p:txBody>
      </p:sp>
    </p:spTree>
    <p:extLst>
      <p:ext uri="{BB962C8B-B14F-4D97-AF65-F5344CB8AC3E}">
        <p14:creationId xmlns:p14="http://schemas.microsoft.com/office/powerpoint/2010/main" val="34702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err="1" smtClean="0"/>
              <a:t>Authentication</a:t>
            </a:r>
            <a:r>
              <a:rPr lang="en-US" smtClean="0"/>
              <a:t> </a:t>
            </a:r>
            <a:r>
              <a:rPr lang="en-US"/>
              <a:t>frame </a:t>
            </a:r>
            <a:r>
              <a:rPr lang="cs-CZ" err="1" smtClean="0"/>
              <a:t>exchange</a:t>
            </a:r>
            <a:endParaRPr lang="en-US" sz="2400"/>
          </a:p>
        </p:txBody>
      </p:sp>
      <p:sp>
        <p:nvSpPr>
          <p:cNvPr id="9" name="TextovéPole 8"/>
          <p:cNvSpPr txBox="1"/>
          <p:nvPr/>
        </p:nvSpPr>
        <p:spPr>
          <a:xfrm>
            <a:off x="583323" y="938047"/>
            <a:ext cx="8064063" cy="3416320"/>
          </a:xfrm>
          <a:prstGeom prst="rect">
            <a:avLst/>
          </a:prstGeom>
          <a:noFill/>
        </p:spPr>
        <p:txBody>
          <a:bodyPr wrap="square" rtlCol="0">
            <a:spAutoFit/>
          </a:bodyPr>
          <a:lstStyle/>
          <a:p>
            <a:pPr marL="285750" indent="-285750">
              <a:buFont typeface="Arial" panose="020B0604020202020204" pitchFamily="34" charset="0"/>
              <a:buChar char="•"/>
            </a:pPr>
            <a:r>
              <a:rPr lang="en-US"/>
              <a:t>The initial purpose of the authentication frame is to validate the device type (verify that the requesting station has proper 802.11 capability to join the cell). </a:t>
            </a:r>
            <a:endParaRPr lang="cs-CZ" smtClean="0"/>
          </a:p>
          <a:p>
            <a:pPr marL="285750" indent="-285750">
              <a:buFont typeface="Arial" panose="020B0604020202020204" pitchFamily="34" charset="0"/>
              <a:buChar char="•"/>
            </a:pPr>
            <a:r>
              <a:rPr lang="en-US" smtClean="0"/>
              <a:t>This </a:t>
            </a:r>
            <a:r>
              <a:rPr lang="en-US"/>
              <a:t>exchanged is based on simple two-frame (</a:t>
            </a:r>
            <a:r>
              <a:rPr lang="en-US" err="1"/>
              <a:t>Auth</a:t>
            </a:r>
            <a:r>
              <a:rPr lang="en-US"/>
              <a:t> Request &amp;  </a:t>
            </a:r>
            <a:r>
              <a:rPr lang="en-US" err="1"/>
              <a:t>Auth</a:t>
            </a:r>
            <a:r>
              <a:rPr lang="en-US"/>
              <a:t> Response) called Open System</a:t>
            </a:r>
            <a:r>
              <a:rPr lang="en-US" smtClean="0"/>
              <a:t>.</a:t>
            </a:r>
            <a:endParaRPr lang="cs-CZ" smtClean="0"/>
          </a:p>
          <a:p>
            <a:pPr marL="285750" indent="-285750">
              <a:buFont typeface="Arial" panose="020B0604020202020204" pitchFamily="34" charset="0"/>
              <a:buChar char="•"/>
            </a:pPr>
            <a:endParaRPr lang="cs-CZ"/>
          </a:p>
          <a:p>
            <a:pPr marL="285750" indent="-285750">
              <a:buFont typeface="Arial" panose="020B0604020202020204" pitchFamily="34" charset="0"/>
              <a:buChar char="•"/>
            </a:pPr>
            <a:r>
              <a:rPr lang="en-US">
                <a:solidFill>
                  <a:srgbClr val="FF0000"/>
                </a:solidFill>
              </a:rPr>
              <a:t>In IEEE 802.11-1997 standard included </a:t>
            </a:r>
            <a:r>
              <a:rPr lang="en-US" smtClean="0">
                <a:solidFill>
                  <a:srgbClr val="FF0000"/>
                </a:solidFill>
              </a:rPr>
              <a:t>a </a:t>
            </a:r>
            <a:r>
              <a:rPr lang="en-US" b="1">
                <a:solidFill>
                  <a:srgbClr val="FF0000"/>
                </a:solidFill>
              </a:rPr>
              <a:t>WEP </a:t>
            </a:r>
            <a:r>
              <a:rPr lang="en-US">
                <a:solidFill>
                  <a:srgbClr val="FF0000"/>
                </a:solidFill>
              </a:rPr>
              <a:t>shared key exchange authentication mechanism called “</a:t>
            </a:r>
            <a:r>
              <a:rPr lang="en-US" b="1">
                <a:solidFill>
                  <a:srgbClr val="FF0000"/>
                </a:solidFill>
              </a:rPr>
              <a:t>Shared Key</a:t>
            </a:r>
            <a:r>
              <a:rPr lang="en-US">
                <a:solidFill>
                  <a:srgbClr val="FF0000"/>
                </a:solidFill>
              </a:rPr>
              <a:t>” where 4 authentication frame exchange</a:t>
            </a:r>
            <a:r>
              <a:rPr lang="en-US" smtClean="0">
                <a:solidFill>
                  <a:srgbClr val="FF0000"/>
                </a:solidFill>
              </a:rPr>
              <a:t>.</a:t>
            </a:r>
            <a:endParaRPr lang="cs-CZ" smtClean="0">
              <a:solidFill>
                <a:srgbClr val="FF0000"/>
              </a:solidFill>
            </a:endParaRPr>
          </a:p>
          <a:p>
            <a:pPr marL="285750" indent="-285750">
              <a:buFont typeface="Arial" panose="020B0604020202020204" pitchFamily="34" charset="0"/>
              <a:buChar char="•"/>
            </a:pPr>
            <a:r>
              <a:rPr lang="cs-CZ" b="1" smtClean="0">
                <a:solidFill>
                  <a:srgbClr val="00B050"/>
                </a:solidFill>
              </a:rPr>
              <a:t>W</a:t>
            </a:r>
            <a:r>
              <a:rPr lang="en-US" b="1" smtClean="0">
                <a:solidFill>
                  <a:srgbClr val="00B050"/>
                </a:solidFill>
              </a:rPr>
              <a:t>hen </a:t>
            </a:r>
            <a:r>
              <a:rPr lang="en-US" b="1">
                <a:solidFill>
                  <a:srgbClr val="00B050"/>
                </a:solidFill>
              </a:rPr>
              <a:t>more complex authentication like 802.1X/EAP in place, Open System is used first &amp; then complex method followed by Association </a:t>
            </a:r>
            <a:r>
              <a:rPr lang="en-US" b="1" smtClean="0">
                <a:solidFill>
                  <a:srgbClr val="00B050"/>
                </a:solidFill>
              </a:rPr>
              <a:t>frames</a:t>
            </a:r>
            <a:r>
              <a:rPr lang="en-US" smtClean="0"/>
              <a:t>. </a:t>
            </a:r>
            <a:endParaRPr lang="cs-CZ"/>
          </a:p>
        </p:txBody>
      </p:sp>
    </p:spTree>
    <p:extLst>
      <p:ext uri="{BB962C8B-B14F-4D97-AF65-F5344CB8AC3E}">
        <p14:creationId xmlns:p14="http://schemas.microsoft.com/office/powerpoint/2010/main" val="363994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Testing a Wireless Client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599" y="805071"/>
            <a:ext cx="3955775" cy="1266797"/>
          </a:xfrm>
        </p:spPr>
        <p:txBody>
          <a:bodyPr/>
          <a:lstStyle/>
          <a:p>
            <a:pPr marL="0" indent="0" algn="l"/>
            <a:r>
              <a:rPr lang="en-US" sz="1600" b="1">
                <a:solidFill>
                  <a:srgbClr val="000000"/>
                </a:solidFill>
              </a:rPr>
              <a:t>Connection: </a:t>
            </a:r>
            <a:r>
              <a:rPr lang="en-US" sz="1600">
                <a:solidFill>
                  <a:srgbClr val="000000"/>
                </a:solidFill>
              </a:rPr>
              <a:t>The WLC debugs the client for up to three minutes and checks each policy step as the client attempts to join the wireless network. </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sp>
        <p:nvSpPr>
          <p:cNvPr id="11" name="TextBox 10"/>
          <p:cNvSpPr txBox="1"/>
          <p:nvPr/>
        </p:nvSpPr>
        <p:spPr>
          <a:xfrm>
            <a:off x="4514127" y="805071"/>
            <a:ext cx="4394648" cy="1600438"/>
          </a:xfrm>
          <a:prstGeom prst="rect">
            <a:avLst/>
          </a:prstGeom>
          <a:noFill/>
        </p:spPr>
        <p:txBody>
          <a:bodyPr wrap="square" rtlCol="0">
            <a:spAutoFit/>
          </a:bodyPr>
          <a:lstStyle/>
          <a:p>
            <a:r>
              <a:rPr lang="en-US" sz="1600">
                <a:solidFill>
                  <a:srgbClr val="000000"/>
                </a:solidFill>
              </a:rPr>
              <a:t>Figure 21-10 shows a client that has successfully joined, and Figure 21-11 shows a client that failed Layer 2 authentication with a pre-shared key because its key did not match the key configured on the WLC.</a:t>
            </a:r>
          </a:p>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2071868"/>
            <a:ext cx="4057422" cy="2240744"/>
          </a:xfrm>
          <a:prstGeom prst="rect">
            <a:avLst/>
          </a:prstGeom>
        </p:spPr>
      </p:pic>
      <p:sp>
        <p:nvSpPr>
          <p:cNvPr id="9" name="TextBox 8"/>
          <p:cNvSpPr txBox="1"/>
          <p:nvPr/>
        </p:nvSpPr>
        <p:spPr>
          <a:xfrm>
            <a:off x="228604" y="4278371"/>
            <a:ext cx="2872902" cy="461665"/>
          </a:xfrm>
          <a:prstGeom prst="rect">
            <a:avLst/>
          </a:prstGeom>
          <a:noFill/>
        </p:spPr>
        <p:txBody>
          <a:bodyPr wrap="none" rtlCol="0">
            <a:spAutoFit/>
          </a:bodyPr>
          <a:lstStyle/>
          <a:p>
            <a:r>
              <a:rPr lang="en-US" sz="1200" b="1"/>
              <a:t>Figure 21-10 </a:t>
            </a:r>
            <a:r>
              <a:rPr lang="en-US" sz="1200" i="1"/>
              <a:t>Performing a Connection </a:t>
            </a:r>
          </a:p>
          <a:p>
            <a:r>
              <a:rPr lang="en-US" sz="1200" i="1"/>
              <a:t>Test on a Successful Wireless Client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585" y="2601673"/>
            <a:ext cx="4291190" cy="1710939"/>
          </a:xfrm>
          <a:prstGeom prst="rect">
            <a:avLst/>
          </a:prstGeom>
        </p:spPr>
      </p:pic>
      <p:sp>
        <p:nvSpPr>
          <p:cNvPr id="10" name="TextBox 9"/>
          <p:cNvSpPr txBox="1"/>
          <p:nvPr/>
        </p:nvSpPr>
        <p:spPr>
          <a:xfrm>
            <a:off x="4851353" y="4275345"/>
            <a:ext cx="2864439" cy="461665"/>
          </a:xfrm>
          <a:prstGeom prst="rect">
            <a:avLst/>
          </a:prstGeom>
          <a:noFill/>
        </p:spPr>
        <p:txBody>
          <a:bodyPr wrap="none" rtlCol="0">
            <a:spAutoFit/>
          </a:bodyPr>
          <a:lstStyle/>
          <a:p>
            <a:r>
              <a:rPr lang="en-US" sz="1200" b="1"/>
              <a:t>Figure 21-11 </a:t>
            </a:r>
            <a:r>
              <a:rPr lang="en-US" sz="1200" i="1"/>
              <a:t>Performing a Connection </a:t>
            </a:r>
          </a:p>
          <a:p>
            <a:r>
              <a:rPr lang="en-US" sz="1200" i="1"/>
              <a:t>Test on a Failed Wireless Client</a:t>
            </a:r>
          </a:p>
        </p:txBody>
      </p:sp>
    </p:spTree>
    <p:extLst>
      <p:ext uri="{BB962C8B-B14F-4D97-AF65-F5344CB8AC3E}">
        <p14:creationId xmlns:p14="http://schemas.microsoft.com/office/powerpoint/2010/main" val="175840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Testing a Wireless Client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599" y="805071"/>
            <a:ext cx="3955775" cy="3896138"/>
          </a:xfrm>
        </p:spPr>
        <p:txBody>
          <a:bodyPr/>
          <a:lstStyle/>
          <a:p>
            <a:pPr marL="0" indent="0" algn="l"/>
            <a:r>
              <a:rPr lang="en-US" sz="1600" b="1">
                <a:solidFill>
                  <a:srgbClr val="000000"/>
                </a:solidFill>
              </a:rPr>
              <a:t>Event Log: </a:t>
            </a:r>
            <a:r>
              <a:rPr lang="en-US" sz="1600">
                <a:solidFill>
                  <a:srgbClr val="000000"/>
                </a:solidFill>
              </a:rPr>
              <a:t>The WLC collects and displays a log of events as the client attempts to join the wireless network, as shown in Figure 21-12. </a:t>
            </a:r>
          </a:p>
          <a:p>
            <a:pPr marL="0" indent="0" algn="l"/>
            <a:endParaRPr lang="en-US" sz="1600">
              <a:solidFill>
                <a:srgbClr val="000000"/>
              </a:solidFill>
            </a:endParaRPr>
          </a:p>
          <a:p>
            <a:pPr marL="0" indent="0" algn="l"/>
            <a:r>
              <a:rPr lang="en-US" sz="1600">
                <a:solidFill>
                  <a:srgbClr val="000000"/>
                </a:solidFill>
              </a:rPr>
              <a:t>This information is very complex and detailed and is usually more suited for Cisco TAC engineers.</a:t>
            </a: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a:p>
            <a:pPr marL="285750" indent="-285750" algn="l">
              <a:buFont typeface="Arial" panose="020B0604020202020204" pitchFamily="34" charset="0"/>
              <a:buChar char="•"/>
            </a:pPr>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374" y="731837"/>
            <a:ext cx="4724400" cy="3535680"/>
          </a:xfrm>
          <a:prstGeom prst="rect">
            <a:avLst/>
          </a:prstGeom>
        </p:spPr>
      </p:pic>
      <p:sp>
        <p:nvSpPr>
          <p:cNvPr id="6" name="TextBox 5"/>
          <p:cNvSpPr txBox="1"/>
          <p:nvPr/>
        </p:nvSpPr>
        <p:spPr>
          <a:xfrm>
            <a:off x="4357160" y="4267517"/>
            <a:ext cx="4378827" cy="276999"/>
          </a:xfrm>
          <a:prstGeom prst="rect">
            <a:avLst/>
          </a:prstGeom>
          <a:noFill/>
        </p:spPr>
        <p:txBody>
          <a:bodyPr wrap="none" rtlCol="0">
            <a:spAutoFit/>
          </a:bodyPr>
          <a:lstStyle/>
          <a:p>
            <a:r>
              <a:rPr lang="en-US" sz="1200" b="1"/>
              <a:t>Figure 21-12 </a:t>
            </a:r>
            <a:r>
              <a:rPr lang="en-US" sz="1200" i="1"/>
              <a:t>Collecting an Event Log of a Client Join Attempt</a:t>
            </a:r>
          </a:p>
        </p:txBody>
      </p:sp>
    </p:spTree>
    <p:extLst>
      <p:ext uri="{BB962C8B-B14F-4D97-AF65-F5344CB8AC3E}">
        <p14:creationId xmlns:p14="http://schemas.microsoft.com/office/powerpoint/2010/main" val="26391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Client Connectivity from WLC</a:t>
            </a:r>
            <a:r>
              <a:rPr lang="en-US"/>
              <a:t/>
            </a:r>
            <a:br>
              <a:rPr lang="en-US"/>
            </a:br>
            <a:r>
              <a:rPr lang="en-US" sz="2400"/>
              <a:t>Testing a Wireless Client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8599" y="805071"/>
            <a:ext cx="3955775" cy="3588025"/>
          </a:xfrm>
        </p:spPr>
        <p:txBody>
          <a:bodyPr/>
          <a:lstStyle/>
          <a:p>
            <a:pPr marL="0" indent="0" algn="l"/>
            <a:r>
              <a:rPr lang="en-US" sz="1600" b="1">
                <a:solidFill>
                  <a:srgbClr val="000000"/>
                </a:solidFill>
              </a:rPr>
              <a:t>Packet Capture: </a:t>
            </a:r>
            <a:r>
              <a:rPr lang="en-US" sz="1600">
                <a:solidFill>
                  <a:srgbClr val="000000"/>
                </a:solidFill>
              </a:rPr>
              <a:t>The WLC enables a wireless packet capture at the AP where the client attempts to join, as shown in Figure 21-13.</a:t>
            </a:r>
          </a:p>
          <a:p>
            <a:pPr marL="0" indent="0" algn="l"/>
            <a:endParaRPr lang="en-US" sz="1600">
              <a:solidFill>
                <a:srgbClr val="000000"/>
              </a:solidFill>
            </a:endParaRPr>
          </a:p>
          <a:p>
            <a:pPr marL="0" indent="0" algn="l"/>
            <a:r>
              <a:rPr lang="en-US" sz="1600">
                <a:solidFill>
                  <a:srgbClr val="000000"/>
                </a:solidFill>
              </a:rPr>
              <a:t>The captured data is saved to a specified FTP server, where it can be downloaded and analyzed using a packet analysis tool like Wireshark or LiveAction Omnipeek.</a:t>
            </a: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374" y="731837"/>
            <a:ext cx="4724400" cy="3200400"/>
          </a:xfrm>
          <a:prstGeom prst="rect">
            <a:avLst/>
          </a:prstGeom>
        </p:spPr>
      </p:pic>
      <p:sp>
        <p:nvSpPr>
          <p:cNvPr id="6" name="TextBox 5"/>
          <p:cNvSpPr txBox="1"/>
          <p:nvPr/>
        </p:nvSpPr>
        <p:spPr>
          <a:xfrm>
            <a:off x="4329332" y="3932237"/>
            <a:ext cx="4434484" cy="276999"/>
          </a:xfrm>
          <a:prstGeom prst="rect">
            <a:avLst/>
          </a:prstGeom>
          <a:noFill/>
        </p:spPr>
        <p:txBody>
          <a:bodyPr wrap="none" rtlCol="0">
            <a:spAutoFit/>
          </a:bodyPr>
          <a:lstStyle/>
          <a:p>
            <a:r>
              <a:rPr lang="en-US" sz="1200" b="1"/>
              <a:t>Figure 21-13 </a:t>
            </a:r>
            <a:r>
              <a:rPr lang="en-US" sz="1200" i="1"/>
              <a:t>Performing a Packet Capture of a Wireless Client</a:t>
            </a:r>
          </a:p>
        </p:txBody>
      </p:sp>
    </p:spTree>
    <p:extLst>
      <p:ext uri="{BB962C8B-B14F-4D97-AF65-F5344CB8AC3E}">
        <p14:creationId xmlns:p14="http://schemas.microsoft.com/office/powerpoint/2010/main" val="361668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268950"/>
            <a:ext cx="8277831" cy="1021417"/>
          </a:xfrm>
        </p:spPr>
        <p:txBody>
          <a:bodyPr anchor="ctr"/>
          <a:lstStyle/>
          <a:p>
            <a:r>
              <a:rPr lang="en-US" sz="4800">
                <a:solidFill>
                  <a:schemeClr val="accent5">
                    <a:lumMod val="40000"/>
                    <a:lumOff val="60000"/>
                  </a:schemeClr>
                </a:solidFill>
              </a:rPr>
              <a:t>Troubleshooting Connectivity at the AP</a:t>
            </a:r>
            <a:endParaRPr lang="en-US">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1569660"/>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5">
                    <a:lumMod val="40000"/>
                    <a:lumOff val="60000"/>
                  </a:schemeClr>
                </a:solidFill>
              </a:rPr>
              <a:t>In cases where you get reports from multiple users who are all having problems in the same general area, you might need to focus your efforts on an AP.</a:t>
            </a:r>
          </a:p>
          <a:p>
            <a:endParaRPr lang="en-US" sz="1600">
              <a:solidFill>
                <a:schemeClr val="accent5">
                  <a:lumMod val="40000"/>
                  <a:lumOff val="60000"/>
                </a:schemeClr>
              </a:solidFill>
            </a:endParaRPr>
          </a:p>
          <a:p>
            <a:pPr marL="285750" indent="-285750">
              <a:buFont typeface="Arial" panose="020B0604020202020204" pitchFamily="34" charset="0"/>
              <a:buChar char="•"/>
            </a:pPr>
            <a:r>
              <a:rPr lang="en-US" sz="1600">
                <a:solidFill>
                  <a:schemeClr val="accent5">
                    <a:lumMod val="40000"/>
                    <a:lumOff val="60000"/>
                  </a:schemeClr>
                </a:solidFill>
              </a:rPr>
              <a:t>The problem could be as simple as a defective radio, where no clients are receiving a signal. In that case, you might have to go onsite to confirm that the transmitter is not working correctly.</a:t>
            </a:r>
          </a:p>
        </p:txBody>
      </p:sp>
    </p:spTree>
    <p:custDataLst>
      <p:tags r:id="rId1"/>
    </p:custDataLst>
    <p:extLst>
      <p:ext uri="{BB962C8B-B14F-4D97-AF65-F5344CB8AC3E}">
        <p14:creationId xmlns:p14="http://schemas.microsoft.com/office/powerpoint/2010/main" val="3765228952"/>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Troubleshooting Connectivity Problems at the AP</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50224" y="914400"/>
            <a:ext cx="8227246" cy="2967673"/>
          </a:xfrm>
        </p:spPr>
        <p:txBody>
          <a:bodyPr/>
          <a:lstStyle/>
          <a:p>
            <a:pPr marL="0" indent="0" algn="l"/>
            <a:r>
              <a:rPr lang="en-US" sz="1600">
                <a:solidFill>
                  <a:srgbClr val="000000"/>
                </a:solidFill>
              </a:rPr>
              <a:t>The split-MAC architecture creates several different points where you can troubleshoot. Successfully operating the lightweight AP and providing a working BSS require the following:</a:t>
            </a:r>
          </a:p>
          <a:p>
            <a:pPr marL="431860" lvl="2" indent="-285750">
              <a:buFont typeface="Arial" panose="020B0604020202020204" pitchFamily="34" charset="0"/>
              <a:buChar char="•"/>
            </a:pPr>
            <a:r>
              <a:rPr lang="en-US" sz="1600">
                <a:solidFill>
                  <a:srgbClr val="000000"/>
                </a:solidFill>
              </a:rPr>
              <a:t>The AP must have connectivity to its access layer switch.</a:t>
            </a:r>
          </a:p>
          <a:p>
            <a:pPr marL="431860" lvl="2" indent="-285750">
              <a:buFont typeface="Arial" panose="020B0604020202020204" pitchFamily="34" charset="0"/>
              <a:buChar char="•"/>
            </a:pPr>
            <a:r>
              <a:rPr lang="en-US" sz="1600">
                <a:solidFill>
                  <a:srgbClr val="000000"/>
                </a:solidFill>
              </a:rPr>
              <a:t>The AP must have connectivity to its WLC, unless it is operating in FlexConnect mode.</a:t>
            </a:r>
          </a:p>
        </p:txBody>
      </p:sp>
    </p:spTree>
    <p:extLst>
      <p:ext uri="{BB962C8B-B14F-4D97-AF65-F5344CB8AC3E}">
        <p14:creationId xmlns:p14="http://schemas.microsoft.com/office/powerpoint/2010/main" val="167192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Displaying Information About an AP</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18732" y="914400"/>
            <a:ext cx="4062750" cy="3756991"/>
          </a:xfrm>
        </p:spPr>
        <p:txBody>
          <a:bodyPr/>
          <a:lstStyle/>
          <a:p>
            <a:pPr marL="0" indent="0" algn="l"/>
            <a:r>
              <a:rPr lang="en-US" sz="1600">
                <a:solidFill>
                  <a:srgbClr val="000000"/>
                </a:solidFill>
              </a:rPr>
              <a:t>First, verify the connectivity between an AP and a controller.</a:t>
            </a:r>
          </a:p>
          <a:p>
            <a:pPr marL="0" indent="0" algn="l"/>
            <a:endParaRPr lang="en-US" sz="1600">
              <a:solidFill>
                <a:srgbClr val="000000"/>
              </a:solidFill>
            </a:endParaRPr>
          </a:p>
          <a:p>
            <a:pPr marL="0" indent="0" algn="l"/>
            <a:r>
              <a:rPr lang="en-US" sz="1600">
                <a:solidFill>
                  <a:srgbClr val="000000"/>
                </a:solidFill>
              </a:rPr>
              <a:t>The easiest approach is to simply look for the AP in the list of live APs that have joined the controller. If you know which controller the AP should join, open a management session to it. Enter the AP’s name in the search bar. </a:t>
            </a:r>
          </a:p>
          <a:p>
            <a:pPr marL="0" indent="0" algn="l"/>
            <a:endParaRPr lang="en-US" sz="1600">
              <a:solidFill>
                <a:srgbClr val="000000"/>
              </a:solidFill>
            </a:endParaRPr>
          </a:p>
          <a:p>
            <a:pPr marL="0" indent="0" algn="l"/>
            <a:r>
              <a:rPr lang="en-US" sz="1600">
                <a:solidFill>
                  <a:srgbClr val="000000"/>
                </a:solidFill>
              </a:rPr>
              <a:t>If the search reveals a live AP that is joined to the controller, information is displayed in the Access Point View screen, as shown in Figure 21-14.</a:t>
            </a:r>
          </a:p>
          <a:p>
            <a:pPr marL="0" indent="0" algn="l"/>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482" y="859161"/>
            <a:ext cx="4854562" cy="3758371"/>
          </a:xfrm>
          <a:prstGeom prst="rect">
            <a:avLst/>
          </a:prstGeom>
        </p:spPr>
      </p:pic>
      <p:sp>
        <p:nvSpPr>
          <p:cNvPr id="6" name="TextBox 5"/>
          <p:cNvSpPr txBox="1"/>
          <p:nvPr/>
        </p:nvSpPr>
        <p:spPr>
          <a:xfrm>
            <a:off x="4181482" y="4588531"/>
            <a:ext cx="3544368" cy="276999"/>
          </a:xfrm>
          <a:prstGeom prst="rect">
            <a:avLst/>
          </a:prstGeom>
          <a:noFill/>
        </p:spPr>
        <p:txBody>
          <a:bodyPr wrap="none" rtlCol="0">
            <a:spAutoFit/>
          </a:bodyPr>
          <a:lstStyle/>
          <a:p>
            <a:r>
              <a:rPr lang="en-US" sz="1200" b="1"/>
              <a:t>Figure 21-14 </a:t>
            </a:r>
            <a:r>
              <a:rPr lang="en-US" sz="1200" i="1"/>
              <a:t>Displaying Information About an AP</a:t>
            </a:r>
          </a:p>
        </p:txBody>
      </p:sp>
    </p:spTree>
    <p:extLst>
      <p:ext uri="{BB962C8B-B14F-4D97-AF65-F5344CB8AC3E}">
        <p14:creationId xmlns:p14="http://schemas.microsoft.com/office/powerpoint/2010/main" val="162711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Displaying Information About an AP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41874" y="914400"/>
            <a:ext cx="4062750" cy="3756991"/>
          </a:xfrm>
        </p:spPr>
        <p:txBody>
          <a:bodyPr/>
          <a:lstStyle/>
          <a:p>
            <a:pPr marL="0" indent="0" algn="l"/>
            <a:r>
              <a:rPr lang="en-US" sz="1600">
                <a:solidFill>
                  <a:srgbClr val="000000"/>
                </a:solidFill>
              </a:rPr>
              <a:t>In Figure 21-14 the AP is named T2412-ap4, has an IP address and a valid CDP entry that shows the switch name and port number where it is connected. The AP has a live Ethernet connection with a switch and has working Power over Ethernet (PoE).</a:t>
            </a:r>
          </a:p>
          <a:p>
            <a:pPr marL="0" indent="0" algn="l"/>
            <a:endParaRPr lang="en-US" sz="1600">
              <a:solidFill>
                <a:srgbClr val="000000"/>
              </a:solidFill>
            </a:endParaRPr>
          </a:p>
          <a:p>
            <a:pPr marL="0" indent="0" algn="l"/>
            <a:r>
              <a:rPr lang="en-US" sz="1600">
                <a:solidFill>
                  <a:srgbClr val="000000"/>
                </a:solidFill>
              </a:rPr>
              <a:t>In the right portion of the Access Point View screen, you can verify parameters related to the AP’s wireless performance and RF conditions.</a:t>
            </a:r>
          </a:p>
          <a:p>
            <a:pPr marL="0" indent="0" algn="l"/>
            <a:endParaRPr lang="en-US" sz="1600">
              <a:solidFill>
                <a:srgbClr val="000000"/>
              </a:solidFill>
            </a:endParaRPr>
          </a:p>
          <a:p>
            <a:pPr marL="0" indent="0" algn="l"/>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482" y="859161"/>
            <a:ext cx="4854562" cy="3758371"/>
          </a:xfrm>
          <a:prstGeom prst="rect">
            <a:avLst/>
          </a:prstGeom>
        </p:spPr>
      </p:pic>
      <p:sp>
        <p:nvSpPr>
          <p:cNvPr id="6" name="TextBox 5"/>
          <p:cNvSpPr txBox="1"/>
          <p:nvPr/>
        </p:nvSpPr>
        <p:spPr>
          <a:xfrm>
            <a:off x="4181482" y="4588531"/>
            <a:ext cx="3544368" cy="276999"/>
          </a:xfrm>
          <a:prstGeom prst="rect">
            <a:avLst/>
          </a:prstGeom>
          <a:noFill/>
        </p:spPr>
        <p:txBody>
          <a:bodyPr wrap="none" rtlCol="0">
            <a:spAutoFit/>
          </a:bodyPr>
          <a:lstStyle/>
          <a:p>
            <a:r>
              <a:rPr lang="en-US" sz="1200" b="1"/>
              <a:t>Figure 21-14 </a:t>
            </a:r>
            <a:r>
              <a:rPr lang="en-US" sz="1200" i="1"/>
              <a:t>Displaying Information About an AP</a:t>
            </a:r>
          </a:p>
        </p:txBody>
      </p:sp>
    </p:spTree>
    <p:extLst>
      <p:ext uri="{BB962C8B-B14F-4D97-AF65-F5344CB8AC3E}">
        <p14:creationId xmlns:p14="http://schemas.microsoft.com/office/powerpoint/2010/main" val="38034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15617"/>
          </a:xfrm>
        </p:spPr>
        <p:txBody>
          <a:bodyPr/>
          <a:lstStyle/>
          <a:p>
            <a:r>
              <a:rPr lang="en-US" sz="1600"/>
              <a:t>Troubleshooting Connectivity Problems at the AP</a:t>
            </a:r>
            <a:r>
              <a:rPr lang="en-US"/>
              <a:t/>
            </a:r>
            <a:br>
              <a:rPr lang="en-US"/>
            </a:br>
            <a:r>
              <a:rPr lang="en-US" sz="2400"/>
              <a:t>Performance Summary Information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50224" y="914400"/>
            <a:ext cx="4221776" cy="3756991"/>
          </a:xfrm>
        </p:spPr>
        <p:txBody>
          <a:bodyPr/>
          <a:lstStyle/>
          <a:p>
            <a:pPr marL="0" indent="0" algn="l"/>
            <a:r>
              <a:rPr lang="en-US" sz="1600">
                <a:solidFill>
                  <a:srgbClr val="000000"/>
                </a:solidFill>
              </a:rPr>
              <a:t>Another important indicator is the noise level on a channel. Ideally, the noise level should be as low as possible, usually around −90 or −100 dBm, so that 802.11 signals can be received intelligibly and accurately. </a:t>
            </a:r>
          </a:p>
          <a:p>
            <a:pPr marL="0" indent="0" algn="l"/>
            <a:endParaRPr lang="en-US" sz="1600">
              <a:solidFill>
                <a:srgbClr val="000000"/>
              </a:solidFill>
            </a:endParaRPr>
          </a:p>
          <a:p>
            <a:pPr marL="0" indent="0" algn="l"/>
            <a:r>
              <a:rPr lang="en-US" sz="1600">
                <a:solidFill>
                  <a:srgbClr val="000000"/>
                </a:solidFill>
              </a:rPr>
              <a:t>Figure 21-15 lists the 5 GHz channel 161 as having a high noise level of −80 dBm—something that is not normal or ideal.</a:t>
            </a: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54" y="810224"/>
            <a:ext cx="3024205" cy="3565004"/>
          </a:xfrm>
          <a:prstGeom prst="rect">
            <a:avLst/>
          </a:prstGeom>
        </p:spPr>
      </p:pic>
      <p:sp>
        <p:nvSpPr>
          <p:cNvPr id="6" name="TextBox 5"/>
          <p:cNvSpPr txBox="1"/>
          <p:nvPr/>
        </p:nvSpPr>
        <p:spPr>
          <a:xfrm>
            <a:off x="5324354" y="4331335"/>
            <a:ext cx="3523722" cy="276999"/>
          </a:xfrm>
          <a:prstGeom prst="rect">
            <a:avLst/>
          </a:prstGeom>
          <a:noFill/>
        </p:spPr>
        <p:txBody>
          <a:bodyPr wrap="none" rtlCol="0">
            <a:spAutoFit/>
          </a:bodyPr>
          <a:lstStyle/>
          <a:p>
            <a:r>
              <a:rPr lang="en-US" sz="1200" b="1"/>
              <a:t>Figure 21-15 </a:t>
            </a:r>
            <a:r>
              <a:rPr lang="en-US" sz="1200" i="1"/>
              <a:t>Performance Summary Information</a:t>
            </a:r>
          </a:p>
        </p:txBody>
      </p:sp>
    </p:spTree>
    <p:extLst>
      <p:ext uri="{BB962C8B-B14F-4D97-AF65-F5344CB8AC3E}">
        <p14:creationId xmlns:p14="http://schemas.microsoft.com/office/powerpoint/2010/main" val="147923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Performance Summary Information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48478" y="805070"/>
            <a:ext cx="4890052" cy="3866322"/>
          </a:xfrm>
        </p:spPr>
        <p:txBody>
          <a:bodyPr/>
          <a:lstStyle/>
          <a:p>
            <a:pPr marL="0" indent="0" algn="l"/>
            <a:r>
              <a:rPr lang="en-US" sz="1600">
                <a:solidFill>
                  <a:srgbClr val="000000"/>
                </a:solidFill>
              </a:rPr>
              <a:t>The channel information also shows an index of air quality. This is a measure of how competing and interfering devices affect the airtime quality or performance on a channel, presented as a number from 0 (worst) to 100 (best).</a:t>
            </a:r>
          </a:p>
          <a:p>
            <a:pPr marL="0" indent="0" algn="l"/>
            <a:endParaRPr lang="en-US" sz="1600">
              <a:solidFill>
                <a:srgbClr val="000000"/>
              </a:solidFill>
            </a:endParaRPr>
          </a:p>
          <a:p>
            <a:pPr marL="0" indent="0" algn="l"/>
            <a:r>
              <a:rPr lang="en-US" sz="1600">
                <a:solidFill>
                  <a:srgbClr val="000000"/>
                </a:solidFill>
              </a:rPr>
              <a:t>The AP shows the air quality of channel 11 as 97, which is very good. However, channel 161 is 59, which is of concern.</a:t>
            </a:r>
          </a:p>
          <a:p>
            <a:pPr marL="0" indent="0" algn="l">
              <a:spcBef>
                <a:spcPts val="600"/>
              </a:spcBef>
            </a:pPr>
            <a:r>
              <a:rPr lang="en-US" sz="1600">
                <a:solidFill>
                  <a:srgbClr val="000000"/>
                </a:solidFill>
              </a:rPr>
              <a:t>You can scroll further down in the Access Point View screen to see detailed information about the AP including a list of clients it is supporting, RF troubleshooting information, clean air assessments, and a tool to reboot the AP.</a:t>
            </a:r>
          </a:p>
          <a:p>
            <a:pPr marL="0" indent="0" algn="l"/>
            <a:endParaRPr lang="en-US" sz="160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54" y="810224"/>
            <a:ext cx="3024205" cy="3565004"/>
          </a:xfrm>
          <a:prstGeom prst="rect">
            <a:avLst/>
          </a:prstGeom>
        </p:spPr>
      </p:pic>
      <p:sp>
        <p:nvSpPr>
          <p:cNvPr id="7" name="TextBox 6"/>
          <p:cNvSpPr txBox="1"/>
          <p:nvPr/>
        </p:nvSpPr>
        <p:spPr>
          <a:xfrm>
            <a:off x="5324354" y="4331335"/>
            <a:ext cx="3523722" cy="276999"/>
          </a:xfrm>
          <a:prstGeom prst="rect">
            <a:avLst/>
          </a:prstGeom>
          <a:noFill/>
        </p:spPr>
        <p:txBody>
          <a:bodyPr wrap="none" rtlCol="0">
            <a:spAutoFit/>
          </a:bodyPr>
          <a:lstStyle/>
          <a:p>
            <a:r>
              <a:rPr lang="en-US" sz="1200" b="1"/>
              <a:t>Figure 21-15 </a:t>
            </a:r>
            <a:r>
              <a:rPr lang="en-US" sz="1200" i="1"/>
              <a:t>Performance Summary Information</a:t>
            </a:r>
          </a:p>
        </p:txBody>
      </p:sp>
    </p:spTree>
    <p:extLst>
      <p:ext uri="{BB962C8B-B14F-4D97-AF65-F5344CB8AC3E}">
        <p14:creationId xmlns:p14="http://schemas.microsoft.com/office/powerpoint/2010/main" val="331376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Displaying Information About RF Interferers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57809" y="805070"/>
            <a:ext cx="3685794" cy="3866322"/>
          </a:xfrm>
        </p:spPr>
        <p:txBody>
          <a:bodyPr/>
          <a:lstStyle/>
          <a:p>
            <a:pPr marL="0" indent="0" algn="l"/>
            <a:r>
              <a:rPr lang="en-US" sz="1600">
                <a:solidFill>
                  <a:srgbClr val="000000"/>
                </a:solidFill>
              </a:rPr>
              <a:t>In Figure 21-16, the RF Troubleshoot tab has been selected to display interferer data for the channels in the 5 GHz band. </a:t>
            </a:r>
          </a:p>
          <a:p>
            <a:pPr marL="0" indent="0" algn="l"/>
            <a:endParaRPr lang="en-US" sz="1600">
              <a:solidFill>
                <a:srgbClr val="000000"/>
              </a:solidFill>
            </a:endParaRPr>
          </a:p>
          <a:p>
            <a:pPr marL="0" indent="0" algn="l"/>
            <a:r>
              <a:rPr lang="en-US" sz="1600">
                <a:solidFill>
                  <a:srgbClr val="000000"/>
                </a:solidFill>
              </a:rPr>
              <a:t>There are no interfering neighbor or rogue APs, but there is a clean air interferer in channel 161 - the channel that the AP is using.</a:t>
            </a:r>
          </a:p>
          <a:p>
            <a:pPr marL="0" indent="0" algn="l"/>
            <a:endParaRPr lang="en-US" sz="16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603" y="805070"/>
            <a:ext cx="4939316" cy="3014576"/>
          </a:xfrm>
          <a:prstGeom prst="rect">
            <a:avLst/>
          </a:prstGeom>
        </p:spPr>
      </p:pic>
      <p:sp>
        <p:nvSpPr>
          <p:cNvPr id="6" name="TextBox 5"/>
          <p:cNvSpPr txBox="1"/>
          <p:nvPr/>
        </p:nvSpPr>
        <p:spPr>
          <a:xfrm>
            <a:off x="4043603" y="3830020"/>
            <a:ext cx="4077911" cy="276999"/>
          </a:xfrm>
          <a:prstGeom prst="rect">
            <a:avLst/>
          </a:prstGeom>
          <a:noFill/>
        </p:spPr>
        <p:txBody>
          <a:bodyPr wrap="none" rtlCol="0">
            <a:spAutoFit/>
          </a:bodyPr>
          <a:lstStyle/>
          <a:p>
            <a:r>
              <a:rPr lang="en-US" sz="1200" b="1"/>
              <a:t>Figure 21-16 </a:t>
            </a:r>
            <a:r>
              <a:rPr lang="en-US" sz="1200" i="1"/>
              <a:t>Displaying Information About RF Interferers</a:t>
            </a:r>
          </a:p>
        </p:txBody>
      </p:sp>
    </p:spTree>
    <p:extLst>
      <p:ext uri="{BB962C8B-B14F-4D97-AF65-F5344CB8AC3E}">
        <p14:creationId xmlns:p14="http://schemas.microsoft.com/office/powerpoint/2010/main" val="361059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err="1" smtClean="0"/>
              <a:t>Authentication</a:t>
            </a:r>
            <a:r>
              <a:rPr lang="en-US" smtClean="0"/>
              <a:t> </a:t>
            </a:r>
            <a:r>
              <a:rPr lang="en-US"/>
              <a:t>frame field values &amp; usages</a:t>
            </a:r>
            <a:endParaRPr lang="en-US" sz="2400"/>
          </a:p>
        </p:txBody>
      </p:sp>
      <p:sp>
        <p:nvSpPr>
          <p:cNvPr id="4" name="TextovéPole 3"/>
          <p:cNvSpPr txBox="1"/>
          <p:nvPr/>
        </p:nvSpPr>
        <p:spPr>
          <a:xfrm>
            <a:off x="630031" y="731837"/>
            <a:ext cx="7757812" cy="369332"/>
          </a:xfrm>
          <a:prstGeom prst="rect">
            <a:avLst/>
          </a:prstGeom>
          <a:noFill/>
        </p:spPr>
        <p:txBody>
          <a:bodyPr wrap="square" rtlCol="0">
            <a:spAutoFit/>
          </a:bodyPr>
          <a:lstStyle/>
          <a:p>
            <a:r>
              <a:rPr lang="cs-CZ" smtClean="0"/>
              <a:t>T</a:t>
            </a:r>
            <a:r>
              <a:rPr lang="en-US" smtClean="0"/>
              <a:t>able </a:t>
            </a:r>
            <a:r>
              <a:rPr lang="cs-CZ" smtClean="0"/>
              <a:t>b</a:t>
            </a:r>
            <a:r>
              <a:rPr lang="en-US" err="1" smtClean="0"/>
              <a:t>elow</a:t>
            </a:r>
            <a:r>
              <a:rPr lang="en-US" smtClean="0"/>
              <a:t> summarize</a:t>
            </a:r>
            <a:r>
              <a:rPr lang="cs-CZ" smtClean="0"/>
              <a:t>s</a:t>
            </a:r>
            <a:r>
              <a:rPr lang="en-US" smtClean="0"/>
              <a:t> </a:t>
            </a:r>
            <a:r>
              <a:rPr lang="en-US"/>
              <a:t>the authentication frame field values &amp; usages.</a:t>
            </a:r>
            <a:endParaRPr lang="cs-CZ"/>
          </a:p>
        </p:txBody>
      </p:sp>
      <p:graphicFrame>
        <p:nvGraphicFramePr>
          <p:cNvPr id="8" name="Tabulka 7"/>
          <p:cNvGraphicFramePr>
            <a:graphicFrameLocks noGrp="1"/>
          </p:cNvGraphicFramePr>
          <p:nvPr/>
        </p:nvGraphicFramePr>
        <p:xfrm>
          <a:off x="1535626" y="1195955"/>
          <a:ext cx="5741670" cy="2348297"/>
        </p:xfrm>
        <a:graphic>
          <a:graphicData uri="http://schemas.openxmlformats.org/drawingml/2006/table">
            <a:tbl>
              <a:tblPr firstRow="1" firstCol="1" bandRow="1"/>
              <a:tblGrid>
                <a:gridCol w="1436370">
                  <a:extLst>
                    <a:ext uri="{9D8B030D-6E8A-4147-A177-3AD203B41FA5}">
                      <a16:colId xmlns:a16="http://schemas.microsoft.com/office/drawing/2014/main" val="3939839156"/>
                    </a:ext>
                  </a:extLst>
                </a:gridCol>
                <a:gridCol w="1844368">
                  <a:extLst>
                    <a:ext uri="{9D8B030D-6E8A-4147-A177-3AD203B41FA5}">
                      <a16:colId xmlns:a16="http://schemas.microsoft.com/office/drawing/2014/main" val="4011315852"/>
                    </a:ext>
                  </a:extLst>
                </a:gridCol>
                <a:gridCol w="1025832">
                  <a:extLst>
                    <a:ext uri="{9D8B030D-6E8A-4147-A177-3AD203B41FA5}">
                      <a16:colId xmlns:a16="http://schemas.microsoft.com/office/drawing/2014/main" val="1521252728"/>
                    </a:ext>
                  </a:extLst>
                </a:gridCol>
                <a:gridCol w="1435100">
                  <a:extLst>
                    <a:ext uri="{9D8B030D-6E8A-4147-A177-3AD203B41FA5}">
                      <a16:colId xmlns:a16="http://schemas.microsoft.com/office/drawing/2014/main" val="1028324285"/>
                    </a:ext>
                  </a:extLst>
                </a:gridCol>
              </a:tblGrid>
              <a:tr h="0">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Authentication algorithm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Authentication transaction sequence 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Status code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b="1">
                          <a:effectLst/>
                          <a:latin typeface="Calibri" panose="020F0502020204030204" pitchFamily="34" charset="0"/>
                          <a:ea typeface="Calibri" panose="020F0502020204030204" pitchFamily="34" charset="0"/>
                          <a:cs typeface="Times New Roman" panose="02020603050405020304" pitchFamily="18" charset="0"/>
                        </a:rPr>
                        <a:t>Challenge text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743678"/>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Open System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Reserved</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703810"/>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Open System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Status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181596"/>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Reserved</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793670"/>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Status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058721"/>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Reserved</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079642"/>
                  </a:ext>
                </a:extLst>
              </a:tr>
              <a:tr h="0">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Shared Key</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Status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cs-CZ" sz="1600">
                          <a:effectLst/>
                          <a:latin typeface="Calibri" panose="020F0502020204030204" pitchFamily="34" charset="0"/>
                          <a:ea typeface="Calibri" panose="020F0502020204030204" pitchFamily="34" charset="0"/>
                          <a:cs typeface="Times New Roman" panose="02020603050405020304" pitchFamily="18" charset="0"/>
                        </a:rPr>
                        <a:t>Not </a:t>
                      </a:r>
                      <a:r>
                        <a:rPr lang="cs-CZ" sz="1600" err="1">
                          <a:effectLst/>
                          <a:latin typeface="Calibri" panose="020F0502020204030204" pitchFamily="34" charset="0"/>
                          <a:ea typeface="Calibri" panose="020F0502020204030204" pitchFamily="34" charset="0"/>
                          <a:cs typeface="Times New Roman" panose="02020603050405020304" pitchFamily="18" charset="0"/>
                        </a:rPr>
                        <a:t>present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373335"/>
                  </a:ext>
                </a:extLst>
              </a:tr>
            </a:tbl>
          </a:graphicData>
        </a:graphic>
      </p:graphicFrame>
      <p:sp>
        <p:nvSpPr>
          <p:cNvPr id="9" name="TextovéPole 8"/>
          <p:cNvSpPr txBox="1"/>
          <p:nvPr/>
        </p:nvSpPr>
        <p:spPr>
          <a:xfrm>
            <a:off x="796157" y="3689129"/>
            <a:ext cx="7835463" cy="1477328"/>
          </a:xfrm>
          <a:prstGeom prst="rect">
            <a:avLst/>
          </a:prstGeom>
          <a:noFill/>
        </p:spPr>
        <p:txBody>
          <a:bodyPr wrap="square" rtlCol="0">
            <a:spAutoFit/>
          </a:bodyPr>
          <a:lstStyle/>
          <a:p>
            <a:pPr marL="285750" indent="-285750">
              <a:buFont typeface="Arial" panose="020B0604020202020204" pitchFamily="34" charset="0"/>
              <a:buChar char="•"/>
            </a:pPr>
            <a:r>
              <a:rPr lang="en-US"/>
              <a:t>The initial purpose of the authentication frame is to validate the device type (verify that the requesting station has proper 802.11 capability to join the cell). </a:t>
            </a:r>
            <a:endParaRPr lang="cs-CZ" smtClean="0"/>
          </a:p>
          <a:p>
            <a:pPr marL="285750" indent="-285750">
              <a:buFont typeface="Arial" panose="020B0604020202020204" pitchFamily="34" charset="0"/>
              <a:buChar char="•"/>
            </a:pPr>
            <a:r>
              <a:rPr lang="en-US" smtClean="0"/>
              <a:t>This </a:t>
            </a:r>
            <a:r>
              <a:rPr lang="en-US"/>
              <a:t>exchanged is based on simple two-frame (</a:t>
            </a:r>
            <a:r>
              <a:rPr lang="en-US" err="1"/>
              <a:t>Auth</a:t>
            </a:r>
            <a:r>
              <a:rPr lang="en-US"/>
              <a:t> Request &amp;  </a:t>
            </a:r>
            <a:r>
              <a:rPr lang="en-US" err="1"/>
              <a:t>Auth</a:t>
            </a:r>
            <a:r>
              <a:rPr lang="en-US"/>
              <a:t> Response) called Open System.</a:t>
            </a:r>
            <a:endParaRPr lang="cs-CZ"/>
          </a:p>
        </p:txBody>
      </p:sp>
    </p:spTree>
    <p:extLst>
      <p:ext uri="{BB962C8B-B14F-4D97-AF65-F5344CB8AC3E}">
        <p14:creationId xmlns:p14="http://schemas.microsoft.com/office/powerpoint/2010/main" val="37135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Displaying Information About Clean Air</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57808" y="805070"/>
            <a:ext cx="3935895" cy="3866322"/>
          </a:xfrm>
        </p:spPr>
        <p:txBody>
          <a:bodyPr/>
          <a:lstStyle/>
          <a:p>
            <a:pPr marL="0" indent="0" algn="l"/>
            <a:r>
              <a:rPr lang="en-US" sz="1600">
                <a:solidFill>
                  <a:srgbClr val="000000"/>
                </a:solidFill>
              </a:rPr>
              <a:t>Select the Clean Air tab to see more details about the interfering devices that have been detected.</a:t>
            </a:r>
          </a:p>
          <a:p>
            <a:pPr marL="0" indent="0" algn="l"/>
            <a:endParaRPr lang="en-US" sz="1600">
              <a:solidFill>
                <a:srgbClr val="000000"/>
              </a:solidFill>
            </a:endParaRPr>
          </a:p>
          <a:p>
            <a:pPr marL="0" indent="0" algn="l"/>
            <a:r>
              <a:rPr lang="en-US" sz="1600">
                <a:solidFill>
                  <a:srgbClr val="000000"/>
                </a:solidFill>
              </a:rPr>
              <a:t>In Figure 21-17, the Active Interferers table lists one continuous transmitter device with a severity level of 45, a duty cycle of 100%, and an RSSI value of −78 dBm. </a:t>
            </a:r>
          </a:p>
          <a:p>
            <a:pPr marL="0" indent="0" algn="l"/>
            <a:endParaRPr lang="en-US" sz="1600">
              <a:solidFill>
                <a:srgbClr val="000000"/>
              </a:solidFill>
            </a:endParaRPr>
          </a:p>
          <a:p>
            <a:pPr marL="0" indent="0" algn="l"/>
            <a:r>
              <a:rPr lang="en-US" sz="1600">
                <a:solidFill>
                  <a:srgbClr val="000000"/>
                </a:solidFill>
              </a:rPr>
              <a:t>The severity level indicates how badly the interferer is affecting the channel. The duty cycle represents the percentage of time the device is actually transmitting.</a:t>
            </a:r>
          </a:p>
          <a:p>
            <a:pPr marL="0" indent="0" algn="l"/>
            <a:endParaRPr lang="en-US" sz="16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403" y="682141"/>
            <a:ext cx="4538700" cy="3876928"/>
          </a:xfrm>
          <a:prstGeom prst="rect">
            <a:avLst/>
          </a:prstGeom>
        </p:spPr>
      </p:pic>
      <p:sp>
        <p:nvSpPr>
          <p:cNvPr id="6" name="TextBox 5"/>
          <p:cNvSpPr txBox="1"/>
          <p:nvPr/>
        </p:nvSpPr>
        <p:spPr>
          <a:xfrm>
            <a:off x="4479403" y="4532892"/>
            <a:ext cx="2650084" cy="276999"/>
          </a:xfrm>
          <a:prstGeom prst="rect">
            <a:avLst/>
          </a:prstGeom>
          <a:noFill/>
        </p:spPr>
        <p:txBody>
          <a:bodyPr wrap="none" rtlCol="0">
            <a:spAutoFit/>
          </a:bodyPr>
          <a:lstStyle/>
          <a:p>
            <a:r>
              <a:rPr lang="en-US" sz="1200" b="1"/>
              <a:t>Figure 21-17 </a:t>
            </a:r>
            <a:r>
              <a:rPr lang="en-US" sz="1200" i="1"/>
              <a:t>Displaying Information</a:t>
            </a:r>
          </a:p>
        </p:txBody>
      </p:sp>
    </p:spTree>
    <p:extLst>
      <p:ext uri="{BB962C8B-B14F-4D97-AF65-F5344CB8AC3E}">
        <p14:creationId xmlns:p14="http://schemas.microsoft.com/office/powerpoint/2010/main" val="24432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Troubleshooting Connectivity Problems at the AP</a:t>
            </a:r>
            <a:r>
              <a:rPr lang="en-US"/>
              <a:t/>
            </a:r>
            <a:br>
              <a:rPr lang="en-US"/>
            </a:br>
            <a:r>
              <a:rPr lang="en-US" sz="2400"/>
              <a:t>Displaying Information About Clean Air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78904" y="765313"/>
            <a:ext cx="4121596" cy="3906078"/>
          </a:xfrm>
        </p:spPr>
        <p:txBody>
          <a:bodyPr/>
          <a:lstStyle/>
          <a:p>
            <a:pPr marL="0" indent="0" algn="l"/>
            <a:r>
              <a:rPr lang="en-US" sz="1600">
                <a:solidFill>
                  <a:srgbClr val="000000"/>
                </a:solidFill>
              </a:rPr>
              <a:t>The two bar graphs represent the percentage of time the device is using the channel and the received signal strength level of the device.</a:t>
            </a:r>
          </a:p>
          <a:p>
            <a:pPr marL="0" indent="0" algn="l">
              <a:spcBef>
                <a:spcPts val="600"/>
              </a:spcBef>
            </a:pPr>
            <a:r>
              <a:rPr lang="en-US" sz="1600">
                <a:solidFill>
                  <a:srgbClr val="000000"/>
                </a:solidFill>
              </a:rPr>
              <a:t>If users are complaining about problems when they are around this AP, you should focus your efforts on tracking down the continuously transmitting device. </a:t>
            </a:r>
          </a:p>
          <a:p>
            <a:pPr marL="0" indent="0" algn="l">
              <a:spcBef>
                <a:spcPts val="600"/>
              </a:spcBef>
            </a:pPr>
            <a:r>
              <a:rPr lang="en-US" sz="1600">
                <a:solidFill>
                  <a:srgbClr val="000000"/>
                </a:solidFill>
              </a:rPr>
              <a:t>The best outcome is if the device can be disabled or moved to an unused channel. If not, you will likely have to reconfigure the AP to use a different channel to move away from the interference.</a:t>
            </a:r>
          </a:p>
          <a:p>
            <a:pPr marL="0" indent="0" algn="l"/>
            <a:endParaRPr lang="en-US" sz="160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403" y="682141"/>
            <a:ext cx="4538700" cy="3876928"/>
          </a:xfrm>
          <a:prstGeom prst="rect">
            <a:avLst/>
          </a:prstGeom>
        </p:spPr>
      </p:pic>
      <p:sp>
        <p:nvSpPr>
          <p:cNvPr id="7" name="TextBox 6"/>
          <p:cNvSpPr txBox="1"/>
          <p:nvPr/>
        </p:nvSpPr>
        <p:spPr>
          <a:xfrm>
            <a:off x="4479403" y="4532892"/>
            <a:ext cx="2650084" cy="276999"/>
          </a:xfrm>
          <a:prstGeom prst="rect">
            <a:avLst/>
          </a:prstGeom>
          <a:noFill/>
        </p:spPr>
        <p:txBody>
          <a:bodyPr wrap="none" rtlCol="0">
            <a:spAutoFit/>
          </a:bodyPr>
          <a:lstStyle/>
          <a:p>
            <a:r>
              <a:rPr lang="en-US" sz="1200" b="1"/>
              <a:t>Figure 21-17 </a:t>
            </a:r>
            <a:r>
              <a:rPr lang="en-US" sz="1200" i="1"/>
              <a:t>Displaying Information</a:t>
            </a:r>
          </a:p>
        </p:txBody>
      </p:sp>
    </p:spTree>
    <p:extLst>
      <p:ext uri="{BB962C8B-B14F-4D97-AF65-F5344CB8AC3E}">
        <p14:creationId xmlns:p14="http://schemas.microsoft.com/office/powerpoint/2010/main" val="256497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a:t>Open Authentication</a:t>
            </a:r>
            <a:r>
              <a:rPr lang="en-US"/>
              <a:t/>
            </a:r>
            <a:br>
              <a:rPr lang="en-US"/>
            </a:br>
            <a:r>
              <a:rPr lang="en-US" err="1" smtClean="0"/>
              <a:t>Authentication</a:t>
            </a:r>
            <a:r>
              <a:rPr lang="en-US" smtClean="0"/>
              <a:t> </a:t>
            </a:r>
            <a:r>
              <a:rPr lang="cs-CZ" err="1" smtClean="0"/>
              <a:t>details</a:t>
            </a:r>
            <a:r>
              <a:rPr lang="cs-CZ" smtClean="0"/>
              <a:t> – Open </a:t>
            </a:r>
            <a:r>
              <a:rPr lang="cs-CZ" err="1" smtClean="0"/>
              <a:t>System</a:t>
            </a:r>
            <a:endParaRPr lang="en-US" sz="240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385001"/>
            <a:ext cx="6298324" cy="2686939"/>
          </a:xfrm>
          <a:prstGeom prst="rect">
            <a:avLst/>
          </a:prstGeom>
        </p:spPr>
      </p:pic>
      <p:sp>
        <p:nvSpPr>
          <p:cNvPr id="5" name="Ovál 4"/>
          <p:cNvSpPr/>
          <p:nvPr/>
        </p:nvSpPr>
        <p:spPr>
          <a:xfrm>
            <a:off x="1403610" y="2667528"/>
            <a:ext cx="297968" cy="297968"/>
          </a:xfrm>
          <a:prstGeom prst="ellipse">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mtClean="0"/>
          </a:p>
        </p:txBody>
      </p:sp>
      <p:pic>
        <p:nvPicPr>
          <p:cNvPr id="8" name="Obrázek 7"/>
          <p:cNvPicPr>
            <a:picLocks noChangeAspect="1"/>
          </p:cNvPicPr>
          <p:nvPr/>
        </p:nvPicPr>
        <p:blipFill>
          <a:blip r:embed="rId4"/>
          <a:stretch>
            <a:fillRect/>
          </a:stretch>
        </p:blipFill>
        <p:spPr>
          <a:xfrm>
            <a:off x="1544643" y="656494"/>
            <a:ext cx="5571556" cy="1596057"/>
          </a:xfrm>
          <a:prstGeom prst="rect">
            <a:avLst/>
          </a:prstGeom>
        </p:spPr>
      </p:pic>
      <p:cxnSp>
        <p:nvCxnSpPr>
          <p:cNvPr id="11" name="Přímá spojnice se šipkou 10"/>
          <p:cNvCxnSpPr/>
          <p:nvPr/>
        </p:nvCxnSpPr>
        <p:spPr>
          <a:xfrm flipV="1">
            <a:off x="125235" y="2818262"/>
            <a:ext cx="978010" cy="795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12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32" y="677530"/>
            <a:ext cx="4393088" cy="4411663"/>
          </a:xfrm>
          <a:prstGeom prst="rect">
            <a:avLst/>
          </a:prstGeom>
        </p:spPr>
      </p:pic>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Open Authentication</a:t>
            </a:r>
            <a:r>
              <a:rPr lang="en-US" dirty="0"/>
              <a:t/>
            </a:r>
            <a:br>
              <a:rPr lang="en-US" dirty="0"/>
            </a:br>
            <a:r>
              <a:rPr lang="en-US" dirty="0" err="1" smtClean="0"/>
              <a:t>Authentication</a:t>
            </a:r>
            <a:r>
              <a:rPr lang="en-US" dirty="0" smtClean="0"/>
              <a:t> </a:t>
            </a:r>
            <a:r>
              <a:rPr lang="cs-CZ" dirty="0" err="1" smtClean="0"/>
              <a:t>details</a:t>
            </a:r>
            <a:r>
              <a:rPr lang="cs-CZ" dirty="0" smtClean="0"/>
              <a:t> – Open </a:t>
            </a:r>
            <a:r>
              <a:rPr lang="cs-CZ" dirty="0" err="1" smtClean="0"/>
              <a:t>System</a:t>
            </a:r>
            <a:r>
              <a:rPr lang="cs-CZ" dirty="0" smtClean="0"/>
              <a:t> – 1</a:t>
            </a:r>
            <a:endParaRPr lang="en-US" sz="2400" dirty="0"/>
          </a:p>
        </p:txBody>
      </p:sp>
      <p:sp>
        <p:nvSpPr>
          <p:cNvPr id="5" name="Ovál 4"/>
          <p:cNvSpPr/>
          <p:nvPr/>
        </p:nvSpPr>
        <p:spPr>
          <a:xfrm>
            <a:off x="2812272" y="748918"/>
            <a:ext cx="297968" cy="297968"/>
          </a:xfrm>
          <a:prstGeom prst="ellipse">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mtClean="0"/>
          </a:p>
        </p:txBody>
      </p:sp>
      <p:cxnSp>
        <p:nvCxnSpPr>
          <p:cNvPr id="11" name="Přímá spojnice se šipkou 10"/>
          <p:cNvCxnSpPr/>
          <p:nvPr/>
        </p:nvCxnSpPr>
        <p:spPr>
          <a:xfrm>
            <a:off x="200454" y="906066"/>
            <a:ext cx="550235"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5453464" y="906066"/>
            <a:ext cx="3527250" cy="3693319"/>
          </a:xfrm>
          <a:prstGeom prst="rect">
            <a:avLst/>
          </a:prstGeom>
          <a:noFill/>
        </p:spPr>
        <p:txBody>
          <a:bodyPr wrap="square" rtlCol="0">
            <a:spAutoFit/>
          </a:bodyPr>
          <a:lstStyle/>
          <a:p>
            <a:r>
              <a:rPr lang="cs-CZ" b="1" dirty="0" smtClean="0"/>
              <a:t>F</a:t>
            </a:r>
            <a:r>
              <a:rPr lang="en-US" b="1" dirty="0" err="1" smtClean="0"/>
              <a:t>irst</a:t>
            </a:r>
            <a:r>
              <a:rPr lang="en-US" b="1" dirty="0" smtClean="0"/>
              <a:t> </a:t>
            </a:r>
            <a:r>
              <a:rPr lang="en-US" b="1" dirty="0"/>
              <a:t>Authentication Frame </a:t>
            </a:r>
            <a:r>
              <a:rPr lang="cs-CZ" b="1" dirty="0" smtClean="0"/>
              <a:t>(</a:t>
            </a:r>
            <a:r>
              <a:rPr lang="cs-CZ" b="1" dirty="0" err="1" smtClean="0"/>
              <a:t>Authentication</a:t>
            </a:r>
            <a:r>
              <a:rPr lang="cs-CZ" b="1" dirty="0" smtClean="0"/>
              <a:t> </a:t>
            </a:r>
            <a:r>
              <a:rPr lang="cs-CZ" b="1" dirty="0" err="1" smtClean="0"/>
              <a:t>Request</a:t>
            </a:r>
            <a:r>
              <a:rPr lang="cs-CZ" b="1" dirty="0" smtClean="0"/>
              <a:t>, </a:t>
            </a:r>
            <a:r>
              <a:rPr lang="en-US" b="1" dirty="0" smtClean="0"/>
              <a:t>frame </a:t>
            </a:r>
            <a:r>
              <a:rPr lang="en-US" b="1" dirty="0"/>
              <a:t>247</a:t>
            </a:r>
            <a:r>
              <a:rPr lang="en-US" b="1" dirty="0" smtClean="0"/>
              <a:t>)</a:t>
            </a:r>
            <a:endParaRPr lang="cs-CZ" dirty="0" smtClean="0"/>
          </a:p>
          <a:p>
            <a:pPr marL="285750" indent="-285750">
              <a:buFont typeface="Arial" panose="020B0604020202020204" pitchFamily="34" charset="0"/>
              <a:buChar char="•"/>
            </a:pPr>
            <a:r>
              <a:rPr lang="en-US" dirty="0" smtClean="0"/>
              <a:t>Authentication </a:t>
            </a:r>
            <a:r>
              <a:rPr lang="en-US" dirty="0"/>
              <a:t>Algorithm Number is 0 (indicate </a:t>
            </a:r>
            <a:r>
              <a:rPr lang="en-US" b="1" dirty="0">
                <a:solidFill>
                  <a:srgbClr val="00B050"/>
                </a:solidFill>
              </a:rPr>
              <a:t>Open System</a:t>
            </a:r>
            <a:r>
              <a:rPr lang="en-US" dirty="0" smtClean="0"/>
              <a:t>).</a:t>
            </a:r>
            <a:endParaRPr lang="cs-CZ" dirty="0" smtClean="0"/>
          </a:p>
          <a:p>
            <a:pPr marL="285750" indent="-285750">
              <a:buFont typeface="Arial" panose="020B0604020202020204" pitchFamily="34" charset="0"/>
              <a:buChar char="•"/>
            </a:pPr>
            <a:r>
              <a:rPr lang="en-US" dirty="0" err="1" smtClean="0"/>
              <a:t>Auth</a:t>
            </a:r>
            <a:r>
              <a:rPr lang="en-US" dirty="0" smtClean="0"/>
              <a:t> </a:t>
            </a:r>
            <a:r>
              <a:rPr lang="en-US" dirty="0" err="1"/>
              <a:t>Seq</a:t>
            </a:r>
            <a:r>
              <a:rPr lang="en-US" dirty="0"/>
              <a:t> Number is 1 indicate this is the </a:t>
            </a:r>
            <a:r>
              <a:rPr lang="en-US" b="1" dirty="0">
                <a:solidFill>
                  <a:srgbClr val="00B050"/>
                </a:solidFill>
              </a:rPr>
              <a:t>first Authentication Frame</a:t>
            </a:r>
            <a:r>
              <a:rPr lang="en-US" dirty="0"/>
              <a:t> in the given exchange. </a:t>
            </a:r>
            <a:endParaRPr lang="cs-CZ" dirty="0" smtClean="0"/>
          </a:p>
          <a:p>
            <a:pPr marL="285750" indent="-285750">
              <a:buFont typeface="Arial" panose="020B0604020202020204" pitchFamily="34" charset="0"/>
              <a:buChar char="•"/>
            </a:pPr>
            <a:r>
              <a:rPr lang="en-US" dirty="0" smtClean="0"/>
              <a:t>Status </a:t>
            </a:r>
            <a:r>
              <a:rPr lang="en-US" dirty="0"/>
              <a:t>code is </a:t>
            </a:r>
            <a:r>
              <a:rPr lang="en-US" b="1" dirty="0">
                <a:solidFill>
                  <a:srgbClr val="00B050"/>
                </a:solidFill>
              </a:rPr>
              <a:t>Reserved</a:t>
            </a:r>
            <a:r>
              <a:rPr lang="en-US" dirty="0"/>
              <a:t> for the first frame (refer the table above)</a:t>
            </a:r>
            <a:endParaRPr lang="cs-CZ" dirty="0"/>
          </a:p>
        </p:txBody>
      </p:sp>
      <p:cxnSp>
        <p:nvCxnSpPr>
          <p:cNvPr id="10" name="Přímá spojnice se šipkou 9"/>
          <p:cNvCxnSpPr/>
          <p:nvPr/>
        </p:nvCxnSpPr>
        <p:spPr>
          <a:xfrm flipH="1">
            <a:off x="2961256" y="2016579"/>
            <a:ext cx="2753746" cy="2305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2961257" y="2955471"/>
            <a:ext cx="2753745" cy="1541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2949452" y="4155621"/>
            <a:ext cx="2765550" cy="440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47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75" y="666443"/>
            <a:ext cx="4401164" cy="4382112"/>
          </a:xfrm>
          <a:prstGeom prst="rect">
            <a:avLst/>
          </a:prstGeom>
        </p:spPr>
      </p:pic>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Open Authentication</a:t>
            </a:r>
            <a:r>
              <a:rPr lang="en-US" dirty="0"/>
              <a:t/>
            </a:r>
            <a:br>
              <a:rPr lang="en-US" dirty="0"/>
            </a:br>
            <a:r>
              <a:rPr lang="en-US" dirty="0" err="1" smtClean="0"/>
              <a:t>Authentication</a:t>
            </a:r>
            <a:r>
              <a:rPr lang="en-US" dirty="0" smtClean="0"/>
              <a:t> </a:t>
            </a:r>
            <a:r>
              <a:rPr lang="cs-CZ" dirty="0" err="1" smtClean="0"/>
              <a:t>details</a:t>
            </a:r>
            <a:r>
              <a:rPr lang="cs-CZ" dirty="0" smtClean="0"/>
              <a:t> – Open </a:t>
            </a:r>
            <a:r>
              <a:rPr lang="cs-CZ" dirty="0" err="1" smtClean="0"/>
              <a:t>System</a:t>
            </a:r>
            <a:r>
              <a:rPr lang="cs-CZ" dirty="0" smtClean="0"/>
              <a:t> – 2</a:t>
            </a:r>
            <a:endParaRPr lang="en-US" sz="2400" dirty="0"/>
          </a:p>
        </p:txBody>
      </p:sp>
      <p:sp>
        <p:nvSpPr>
          <p:cNvPr id="5" name="Ovál 4"/>
          <p:cNvSpPr/>
          <p:nvPr/>
        </p:nvSpPr>
        <p:spPr>
          <a:xfrm>
            <a:off x="2812272" y="748918"/>
            <a:ext cx="297968" cy="297968"/>
          </a:xfrm>
          <a:prstGeom prst="ellipse">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mtClean="0"/>
          </a:p>
        </p:txBody>
      </p:sp>
      <p:cxnSp>
        <p:nvCxnSpPr>
          <p:cNvPr id="11" name="Přímá spojnice se šipkou 10"/>
          <p:cNvCxnSpPr/>
          <p:nvPr/>
        </p:nvCxnSpPr>
        <p:spPr>
          <a:xfrm>
            <a:off x="200454" y="906066"/>
            <a:ext cx="550235"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5453464" y="906066"/>
            <a:ext cx="3527250" cy="2308324"/>
          </a:xfrm>
          <a:prstGeom prst="rect">
            <a:avLst/>
          </a:prstGeom>
          <a:noFill/>
        </p:spPr>
        <p:txBody>
          <a:bodyPr wrap="square" rtlCol="0">
            <a:spAutoFit/>
          </a:bodyPr>
          <a:lstStyle/>
          <a:p>
            <a:r>
              <a:rPr lang="cs-CZ" b="1" dirty="0" smtClean="0"/>
              <a:t>Second </a:t>
            </a:r>
            <a:r>
              <a:rPr lang="en-US" b="1" dirty="0" err="1" smtClean="0"/>
              <a:t>Auth</a:t>
            </a:r>
            <a:r>
              <a:rPr lang="en-US" b="1" dirty="0" smtClean="0"/>
              <a:t> </a:t>
            </a:r>
            <a:r>
              <a:rPr lang="en-US" b="1" dirty="0"/>
              <a:t>Frame (</a:t>
            </a:r>
            <a:r>
              <a:rPr lang="en-US" b="1" dirty="0" err="1"/>
              <a:t>Auth</a:t>
            </a:r>
            <a:r>
              <a:rPr lang="en-US" b="1" dirty="0"/>
              <a:t> </a:t>
            </a:r>
            <a:r>
              <a:rPr lang="en-US" b="1" dirty="0" smtClean="0"/>
              <a:t>Response</a:t>
            </a:r>
            <a:r>
              <a:rPr lang="cs-CZ" b="1" dirty="0" smtClean="0"/>
              <a:t>, </a:t>
            </a:r>
            <a:r>
              <a:rPr lang="cs-CZ" b="1" dirty="0" err="1" smtClean="0"/>
              <a:t>frame</a:t>
            </a:r>
            <a:r>
              <a:rPr lang="cs-CZ" b="1" dirty="0" smtClean="0"/>
              <a:t> 249</a:t>
            </a:r>
            <a:r>
              <a:rPr lang="en-US" b="1" dirty="0" smtClean="0"/>
              <a:t>)</a:t>
            </a:r>
            <a:endParaRPr lang="cs-CZ" b="1" dirty="0" smtClean="0"/>
          </a:p>
          <a:p>
            <a:pPr marL="285750" indent="-285750">
              <a:buFont typeface="Arial" panose="020B0604020202020204" pitchFamily="34" charset="0"/>
              <a:buChar char="•"/>
            </a:pPr>
            <a:r>
              <a:rPr lang="en-US" dirty="0" err="1" smtClean="0"/>
              <a:t>Auth</a:t>
            </a:r>
            <a:r>
              <a:rPr lang="en-US" dirty="0" smtClean="0"/>
              <a:t> </a:t>
            </a:r>
            <a:r>
              <a:rPr lang="en-US" dirty="0" err="1"/>
              <a:t>Seq</a:t>
            </a:r>
            <a:r>
              <a:rPr lang="en-US" dirty="0"/>
              <a:t> Number is 2 indicating this is </a:t>
            </a:r>
            <a:r>
              <a:rPr lang="en-US" b="1" dirty="0" err="1">
                <a:solidFill>
                  <a:srgbClr val="00B050"/>
                </a:solidFill>
              </a:rPr>
              <a:t>Auth</a:t>
            </a:r>
            <a:r>
              <a:rPr lang="en-US" b="1" dirty="0">
                <a:solidFill>
                  <a:srgbClr val="00B050"/>
                </a:solidFill>
              </a:rPr>
              <a:t> Response</a:t>
            </a:r>
            <a:r>
              <a:rPr lang="en-US" dirty="0"/>
              <a:t> frame. </a:t>
            </a:r>
            <a:endParaRPr lang="cs-CZ" dirty="0" smtClean="0"/>
          </a:p>
          <a:p>
            <a:pPr marL="285750" indent="-285750">
              <a:buFont typeface="Arial" panose="020B0604020202020204" pitchFamily="34" charset="0"/>
              <a:buChar char="•"/>
            </a:pPr>
            <a:r>
              <a:rPr lang="cs-CZ" dirty="0" smtClean="0"/>
              <a:t>St</a:t>
            </a:r>
            <a:r>
              <a:rPr lang="en-US" dirty="0" err="1" smtClean="0"/>
              <a:t>atus</a:t>
            </a:r>
            <a:r>
              <a:rPr lang="en-US" dirty="0" smtClean="0"/>
              <a:t> </a:t>
            </a:r>
            <a:r>
              <a:rPr lang="en-US" dirty="0"/>
              <a:t>code is 0 indicating </a:t>
            </a:r>
            <a:r>
              <a:rPr lang="en-US" b="1" dirty="0">
                <a:solidFill>
                  <a:srgbClr val="00B050"/>
                </a:solidFill>
              </a:rPr>
              <a:t>successful</a:t>
            </a:r>
            <a:r>
              <a:rPr lang="en-US" dirty="0"/>
              <a:t> Open System Authentication.</a:t>
            </a:r>
            <a:endParaRPr lang="cs-CZ" dirty="0"/>
          </a:p>
        </p:txBody>
      </p:sp>
      <p:cxnSp>
        <p:nvCxnSpPr>
          <p:cNvPr id="13" name="Přímá spojnice se šipkou 12"/>
          <p:cNvCxnSpPr/>
          <p:nvPr/>
        </p:nvCxnSpPr>
        <p:spPr>
          <a:xfrm flipH="1">
            <a:off x="2961257" y="1713329"/>
            <a:ext cx="2721086" cy="2783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2961256" y="2726871"/>
            <a:ext cx="2802730" cy="1934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3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26174</TotalTime>
  <Words>5767</Words>
  <Application>Microsoft Office PowerPoint</Application>
  <PresentationFormat>Předvádění na obrazovce (16:9)</PresentationFormat>
  <Paragraphs>472</Paragraphs>
  <Slides>62</Slides>
  <Notes>62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62</vt:i4>
      </vt:variant>
    </vt:vector>
  </HeadingPairs>
  <TitlesOfParts>
    <vt:vector size="70" baseType="lpstr">
      <vt:lpstr>ＭＳ Ｐゴシック</vt:lpstr>
      <vt:lpstr>Arial</vt:lpstr>
      <vt:lpstr>Calibri</vt:lpstr>
      <vt:lpstr>CiscoSans</vt:lpstr>
      <vt:lpstr>CiscoSans ExtraLight</vt:lpstr>
      <vt:lpstr>CiscoSans Thin</vt:lpstr>
      <vt:lpstr>Times New Roman</vt:lpstr>
      <vt:lpstr>Default Theme</vt:lpstr>
      <vt:lpstr>Chapter 20: Authenticating Wireless Clients Chapter 21: Troubleshooting Wireless Connectivity</vt:lpstr>
      <vt:lpstr>Open Authentication Authentication</vt:lpstr>
      <vt:lpstr>Open Authentication Authentication frame format</vt:lpstr>
      <vt:lpstr>Open Authentication Authentication frame field values &amp; usages</vt:lpstr>
      <vt:lpstr>Open Authentication Authentication frame exchange</vt:lpstr>
      <vt:lpstr>Open Authentication Authentication frame field values &amp; usages</vt:lpstr>
      <vt:lpstr>Open Authentication Authentication details – Open System</vt:lpstr>
      <vt:lpstr>Open Authentication Authentication details – Open System – 1</vt:lpstr>
      <vt:lpstr>Open Authentication Authentication details – Open System – 2</vt:lpstr>
      <vt:lpstr>Open Authentication Authentication details – Open System – 3 ...</vt:lpstr>
      <vt:lpstr>Open Authentication</vt:lpstr>
      <vt:lpstr>Open Authentication Open Authentication</vt:lpstr>
      <vt:lpstr>Open Authentication Creating a WLAN with Open Authentication</vt:lpstr>
      <vt:lpstr>Open Authentication Creating a WLAN with Open Authentication (Cont.)</vt:lpstr>
      <vt:lpstr>Authenticating with Pre-Shared Key</vt:lpstr>
      <vt:lpstr>Authenticating with Pre-Shared Key Wi-Fi Protected Access PSK</vt:lpstr>
      <vt:lpstr>Authenticating with Pre-Shared Key Simultaneous Authentication of Equals (SAE)</vt:lpstr>
      <vt:lpstr>Authenticating with Pre-Shared Key Configuring PSK</vt:lpstr>
      <vt:lpstr>Authenticating with Pre-Shared Key Verifying PSK</vt:lpstr>
      <vt:lpstr>Authenticating with EAP</vt:lpstr>
      <vt:lpstr>Authenticating with EAP 802.1x Client Authentication Roles</vt:lpstr>
      <vt:lpstr>Authenticating with EAP Configuring EAP-Based Authentication with External RADIUS Servers </vt:lpstr>
      <vt:lpstr>Authenticating with EAP Configuring EAP-Based Authentication with External RADIUS Servers (Cont.)</vt:lpstr>
      <vt:lpstr>Authenticating with EAP Configuring EAP-Based Authentication with External RADIUS Servers (Cont.)</vt:lpstr>
      <vt:lpstr>Authenticating with EAP Configuring EAP-Based Authentication with External RADIUS Servers (Cont.)</vt:lpstr>
      <vt:lpstr>Authenticating with EAP Configuring EAP-Based Authentication with Local EAP</vt:lpstr>
      <vt:lpstr>Authenticating with EAP Configuring EAP-Based Authentication with Local EAP (Cont.)</vt:lpstr>
      <vt:lpstr>Authenticating with EAP Configure WLAN to Local EAP</vt:lpstr>
      <vt:lpstr>Authenticating with EAP Verifying Configuration</vt:lpstr>
      <vt:lpstr>Authenticating with WebAuth</vt:lpstr>
      <vt:lpstr>Authenticating with WebAuth Local Web Authentication</vt:lpstr>
      <vt:lpstr>Authenticating with WebAuth Configure WebAuth on WLAN</vt:lpstr>
      <vt:lpstr>Authenticating with WebAuth Configure WebAuth on WLAN (Cont.)</vt:lpstr>
      <vt:lpstr>Authenticating with WebAuth Configure WebAuth on WLAN (Cont.)</vt:lpstr>
      <vt:lpstr>Authenticating with WebAuth Verifying WebAuth on a WLAN</vt:lpstr>
      <vt:lpstr>Chapter 21: Troubleshooting Wireless Connectivity</vt:lpstr>
      <vt:lpstr>Troubleshooting Client Connectivity from WLC</vt:lpstr>
      <vt:lpstr>Troubleshooting Client Connectivity from WLC Troubleshooting Client Connectivity from WLC</vt:lpstr>
      <vt:lpstr>Troubleshooting Client Connectivity from WLC Conditions for a Successful Wireless Association</vt:lpstr>
      <vt:lpstr>Troubleshooting Client Connectivity from WLC Cisco WLC GUI</vt:lpstr>
      <vt:lpstr>Troubleshooting Client Connectivity from WLC Searching for a Client in the WLC GUI</vt:lpstr>
      <vt:lpstr>Troubleshooting Client Connectivity from WLC Client Search Results</vt:lpstr>
      <vt:lpstr>Troubleshooting Client Connectivity from WLC Checking the Client’s Connection Status</vt:lpstr>
      <vt:lpstr>Troubleshooting Client Connectivity from WLC Checking the Client’s Association and Signal Status</vt:lpstr>
      <vt:lpstr>Troubleshooting Client Connectivity from WLC WLC Information About a Poorly Performing Client</vt:lpstr>
      <vt:lpstr>Troubleshooting Client Connectivity from WLC WLC Information About a Poorly Performing Client</vt:lpstr>
      <vt:lpstr>Troubleshooting Client Connectivity from WLC Checking the Client’s Mobility State</vt:lpstr>
      <vt:lpstr>Troubleshooting Client Connectivity from WLC Checking the Client’s Wireless Policies</vt:lpstr>
      <vt:lpstr>Troubleshooting Client Connectivity from WLC Testing a Wireless Client</vt:lpstr>
      <vt:lpstr>Troubleshooting Client Connectivity from WLC Testing a Wireless Client (Cont.)</vt:lpstr>
      <vt:lpstr>Troubleshooting Client Connectivity from WLC Testing a Wireless Client (Cont.)</vt:lpstr>
      <vt:lpstr>Troubleshooting Client Connectivity from WLC Testing a Wireless Client (Cont.)</vt:lpstr>
      <vt:lpstr>Troubleshooting Connectivity at the AP</vt:lpstr>
      <vt:lpstr>Troubleshooting Connectivity Problems at the AP Troubleshooting Connectivity Problems at the AP</vt:lpstr>
      <vt:lpstr>Troubleshooting Connectivity Problems at the AP Displaying Information About an AP</vt:lpstr>
      <vt:lpstr>Troubleshooting Connectivity Problems at the AP Displaying Information About an AP (Cont.)</vt:lpstr>
      <vt:lpstr>Troubleshooting Connectivity Problems at the AP Performance Summary Information</vt:lpstr>
      <vt:lpstr>Troubleshooting Connectivity Problems at the AP Performance Summary Information (Cont.)</vt:lpstr>
      <vt:lpstr>Troubleshooting Connectivity Problems at the AP Displaying Information About RF Interferers</vt:lpstr>
      <vt:lpstr>Troubleshooting Connectivity Problems at the AP Displaying Information About Clean Air</vt:lpstr>
      <vt:lpstr>Troubleshooting Connectivity Problems at the AP Displaying Information About Clean Air (Cont.)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Uživatel systému Windows</cp:lastModifiedBy>
  <cp:revision>572</cp:revision>
  <dcterms:created xsi:type="dcterms:W3CDTF">2019-10-18T06:21:22Z</dcterms:created>
  <dcterms:modified xsi:type="dcterms:W3CDTF">2020-12-01T16:01:47Z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