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09" r:id="rId3"/>
    <p:sldId id="312" r:id="rId4"/>
    <p:sldId id="314" r:id="rId5"/>
    <p:sldId id="290" r:id="rId6"/>
    <p:sldId id="289" r:id="rId7"/>
    <p:sldId id="287" r:id="rId8"/>
    <p:sldId id="305" r:id="rId9"/>
    <p:sldId id="318" r:id="rId10"/>
    <p:sldId id="317" r:id="rId11"/>
    <p:sldId id="315" r:id="rId12"/>
    <p:sldId id="316" r:id="rId13"/>
    <p:sldId id="319" r:id="rId14"/>
    <p:sldId id="276" r:id="rId15"/>
    <p:sldId id="280" r:id="rId16"/>
    <p:sldId id="278" r:id="rId17"/>
    <p:sldId id="281" r:id="rId18"/>
    <p:sldId id="283" r:id="rId19"/>
    <p:sldId id="291" r:id="rId20"/>
    <p:sldId id="293" r:id="rId21"/>
    <p:sldId id="261" r:id="rId22"/>
    <p:sldId id="267" r:id="rId23"/>
    <p:sldId id="303" r:id="rId24"/>
    <p:sldId id="320" r:id="rId25"/>
    <p:sldId id="324" r:id="rId26"/>
    <p:sldId id="321" r:id="rId27"/>
    <p:sldId id="322" r:id="rId28"/>
    <p:sldId id="263" r:id="rId29"/>
    <p:sldId id="323" r:id="rId30"/>
    <p:sldId id="262" r:id="rId31"/>
    <p:sldId id="304" r:id="rId32"/>
    <p:sldId id="264" r:id="rId33"/>
    <p:sldId id="259" r:id="rId34"/>
    <p:sldId id="260" r:id="rId35"/>
    <p:sldId id="298" r:id="rId36"/>
    <p:sldId id="300" r:id="rId37"/>
    <p:sldId id="302" r:id="rId38"/>
    <p:sldId id="306" r:id="rId39"/>
    <p:sldId id="313" r:id="rId40"/>
    <p:sldId id="26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asova" initials="l" lastIdx="1" clrIdx="0">
    <p:extLst>
      <p:ext uri="{19B8F6BF-5375-455C-9EA6-DF929625EA0E}">
        <p15:presenceInfo xmlns:p15="http://schemas.microsoft.com/office/powerpoint/2012/main" userId="2cb30af3a2c02a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8C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84" d="100"/>
          <a:sy n="84" d="100"/>
        </p:scale>
        <p:origin x="4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7E787-8BF1-4EC1-9DAB-AAAA68F4B23C}" type="datetimeFigureOut">
              <a:rPr lang="en-GB" smtClean="0"/>
              <a:t>07/01/2021</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96491-9C8A-4349-9AC9-763A43DDFA98}" type="slidenum">
              <a:rPr lang="en-GB" smtClean="0"/>
              <a:t>‹#›</a:t>
            </a:fld>
            <a:endParaRPr lang="en-GB"/>
          </a:p>
        </p:txBody>
      </p:sp>
    </p:spTree>
    <p:extLst>
      <p:ext uri="{BB962C8B-B14F-4D97-AF65-F5344CB8AC3E}">
        <p14:creationId xmlns:p14="http://schemas.microsoft.com/office/powerpoint/2010/main" val="3934870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12726BE-D1AD-49CF-9546-21A84213FBE0}" type="slidenum">
              <a:rPr lang="cs-CZ" smtClean="0"/>
              <a:pPr/>
              <a:t>2</a:t>
            </a:fld>
            <a:endParaRPr lang="cs-CZ"/>
          </a:p>
        </p:txBody>
      </p:sp>
    </p:spTree>
    <p:extLst>
      <p:ext uri="{BB962C8B-B14F-4D97-AF65-F5344CB8AC3E}">
        <p14:creationId xmlns:p14="http://schemas.microsoft.com/office/powerpoint/2010/main" val="323069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en-GB"/>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GB"/>
          </a:p>
        </p:txBody>
      </p:sp>
      <p:sp>
        <p:nvSpPr>
          <p:cNvPr id="4" name="Zástupný symbol pro datum 3"/>
          <p:cNvSpPr>
            <a:spLocks noGrp="1"/>
          </p:cNvSpPr>
          <p:nvPr>
            <p:ph type="dt" sz="half" idx="10"/>
          </p:nvPr>
        </p:nvSpPr>
        <p:spPr/>
        <p:txBody>
          <a:bodyPr/>
          <a:lstStyle/>
          <a:p>
            <a:fld id="{C459429F-EEBF-4BE0-96DA-01B3FE5CB22F}" type="datetimeFigureOut">
              <a:rPr lang="en-GB" smtClean="0"/>
              <a:t>07/01/2021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1092343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C459429F-EEBF-4BE0-96DA-01B3FE5CB22F}" type="datetimeFigureOut">
              <a:rPr lang="en-GB" smtClean="0"/>
              <a:t>07/01/2021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256368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C459429F-EEBF-4BE0-96DA-01B3FE5CB22F}" type="datetimeFigureOut">
              <a:rPr lang="en-GB" smtClean="0"/>
              <a:t>07/01/2021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328525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C459429F-EEBF-4BE0-96DA-01B3FE5CB22F}" type="datetimeFigureOut">
              <a:rPr lang="en-GB" smtClean="0"/>
              <a:t>07/01/2021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151445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en-GB"/>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C459429F-EEBF-4BE0-96DA-01B3FE5CB22F}" type="datetimeFigureOut">
              <a:rPr lang="en-GB" smtClean="0"/>
              <a:t>07/01/2021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406357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C459429F-EEBF-4BE0-96DA-01B3FE5CB22F}" type="datetimeFigureOut">
              <a:rPr lang="en-GB" smtClean="0"/>
              <a:t>07/01/2021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211337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en-GB"/>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C459429F-EEBF-4BE0-96DA-01B3FE5CB22F}" type="datetimeFigureOut">
              <a:rPr lang="en-GB" smtClean="0"/>
              <a:t>07/01/2021</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286884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C459429F-EEBF-4BE0-96DA-01B3FE5CB22F}" type="datetimeFigureOut">
              <a:rPr lang="en-GB" smtClean="0"/>
              <a:t>07/01/2021</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2121382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459429F-EEBF-4BE0-96DA-01B3FE5CB22F}" type="datetimeFigureOut">
              <a:rPr lang="en-GB" smtClean="0"/>
              <a:t>07/01/2021</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4239446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GB"/>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C459429F-EEBF-4BE0-96DA-01B3FE5CB22F}" type="datetimeFigureOut">
              <a:rPr lang="en-GB" smtClean="0"/>
              <a:t>07/01/2021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403222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GB"/>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C459429F-EEBF-4BE0-96DA-01B3FE5CB22F}" type="datetimeFigureOut">
              <a:rPr lang="en-GB" smtClean="0"/>
              <a:t>07/01/2021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391A5685-D1B1-4975-A729-9A6A256D2AE9}" type="slidenum">
              <a:rPr lang="en-GB" smtClean="0"/>
              <a:t>‹#›</a:t>
            </a:fld>
            <a:endParaRPr lang="en-GB"/>
          </a:p>
        </p:txBody>
      </p:sp>
    </p:spTree>
    <p:extLst>
      <p:ext uri="{BB962C8B-B14F-4D97-AF65-F5344CB8AC3E}">
        <p14:creationId xmlns:p14="http://schemas.microsoft.com/office/powerpoint/2010/main" val="3971576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9429F-EEBF-4BE0-96DA-01B3FE5CB22F}" type="datetimeFigureOut">
              <a:rPr lang="en-GB" smtClean="0"/>
              <a:t>07/01/2021</a:t>
            </a:fld>
            <a:endParaRPr lang="en-GB"/>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A5685-D1B1-4975-A729-9A6A256D2AE9}" type="slidenum">
              <a:rPr lang="en-GB" smtClean="0"/>
              <a:t>‹#›</a:t>
            </a:fld>
            <a:endParaRPr lang="en-GB"/>
          </a:p>
        </p:txBody>
      </p:sp>
    </p:spTree>
    <p:extLst>
      <p:ext uri="{BB962C8B-B14F-4D97-AF65-F5344CB8AC3E}">
        <p14:creationId xmlns:p14="http://schemas.microsoft.com/office/powerpoint/2010/main" val="2099367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yJr0gO_-w_Q"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mMLHMA-dumY" TargetMode="Externa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recognition.tate.org.uk/" TargetMode="External"/><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theverge.com/2019/6/10/18659432/deepfake-ai-fakes-tech-edit-video-by-typing-new-words"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fif"/><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vimeo.com/260612034" TargetMode="Externa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youtube.com/watch?v=_uGpd2wbMIQ&amp;t=139s" TargetMode="Externa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hyperlink" Target="https://vimeo.com/34588142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hyperlink" Target="https://vimeo.com/26860892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rossgoodwin.com/" TargetMode="Externa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youtube.com/watch?v=lshOpn8-Zy0"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vimeo.com/354276402" TargetMode="External"/><Relationship Id="rId2" Type="http://schemas.openxmlformats.org/officeDocument/2006/relationships/hyperlink" Target="https://get-lauren.com/" TargetMode="External"/><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youtube.com/watch?v=FS5FJmtFy64" TargetMode="Externa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emiliovavarella.com/mnemodrone/" TargetMode="Externa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967326" y="5521253"/>
            <a:ext cx="3934090" cy="646331"/>
          </a:xfrm>
          <a:prstGeom prst="rect">
            <a:avLst/>
          </a:prstGeom>
          <a:noFill/>
        </p:spPr>
        <p:txBody>
          <a:bodyPr wrap="none" rtlCol="0">
            <a:spAutoFit/>
          </a:bodyPr>
          <a:lstStyle/>
          <a:p>
            <a:r>
              <a:rPr lang="en-GB" dirty="0" smtClean="0">
                <a:solidFill>
                  <a:schemeClr val="tx1">
                    <a:lumMod val="95000"/>
                    <a:lumOff val="5000"/>
                  </a:schemeClr>
                </a:solidFill>
                <a:latin typeface="Segoe UI Black" panose="020B0A02040204020203" pitchFamily="34" charset="0"/>
                <a:ea typeface="Segoe UI Black" panose="020B0A02040204020203" pitchFamily="34" charset="0"/>
                <a:cs typeface="Segoe UI" panose="020B0502040204020203" pitchFamily="34" charset="0"/>
              </a:rPr>
              <a:t>Mgr. art. Helena</a:t>
            </a:r>
            <a:r>
              <a:rPr lang="cs-CZ" dirty="0" smtClean="0">
                <a:solidFill>
                  <a:schemeClr val="tx1">
                    <a:lumMod val="95000"/>
                    <a:lumOff val="5000"/>
                  </a:schemeClr>
                </a:solidFill>
                <a:latin typeface="Segoe UI Black" panose="020B0A02040204020203" pitchFamily="34" charset="0"/>
                <a:ea typeface="Segoe UI Black" panose="020B0A02040204020203" pitchFamily="34" charset="0"/>
                <a:cs typeface="Segoe UI" panose="020B0502040204020203" pitchFamily="34" charset="0"/>
              </a:rPr>
              <a:t> Lukášová, </a:t>
            </a:r>
            <a:r>
              <a:rPr lang="cs-CZ" dirty="0" err="1" smtClean="0">
                <a:solidFill>
                  <a:schemeClr val="tx1">
                    <a:lumMod val="95000"/>
                    <a:lumOff val="5000"/>
                  </a:schemeClr>
                </a:solidFill>
                <a:latin typeface="Segoe UI Black" panose="020B0A02040204020203" pitchFamily="34" charset="0"/>
                <a:ea typeface="Segoe UI Black" panose="020B0A02040204020203" pitchFamily="34" charset="0"/>
                <a:cs typeface="Segoe UI" panose="020B0502040204020203" pitchFamily="34" charset="0"/>
              </a:rPr>
              <a:t>ArtD</a:t>
            </a:r>
            <a:r>
              <a:rPr lang="cs-CZ" dirty="0" smtClean="0">
                <a:solidFill>
                  <a:schemeClr val="tx1">
                    <a:lumMod val="95000"/>
                    <a:lumOff val="5000"/>
                  </a:schemeClr>
                </a:solidFill>
                <a:latin typeface="Segoe UI Black" panose="020B0A02040204020203" pitchFamily="34" charset="0"/>
                <a:ea typeface="Segoe UI Black" panose="020B0A02040204020203" pitchFamily="34" charset="0"/>
                <a:cs typeface="Segoe UI" panose="020B0502040204020203" pitchFamily="34" charset="0"/>
              </a:rPr>
              <a:t>.</a:t>
            </a:r>
          </a:p>
          <a:p>
            <a:r>
              <a:rPr lang="cs-CZ" dirty="0"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FI MU, Katedra vizuální informatiky</a:t>
            </a:r>
            <a:endParaRPr lang="en-GB"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1" y="1457244"/>
            <a:ext cx="12191999" cy="3046988"/>
          </a:xfrm>
          <a:prstGeom prst="rect">
            <a:avLst/>
          </a:prstGeom>
          <a:solidFill>
            <a:srgbClr val="FFC000"/>
          </a:solidFill>
        </p:spPr>
        <p:txBody>
          <a:bodyPr wrap="square">
            <a:spAutoFit/>
          </a:bodyPr>
          <a:lstStyle/>
          <a:p>
            <a:pPr algn="ctr"/>
            <a:r>
              <a:rPr lang="cs-CZ" sz="9600" dirty="0" smtClean="0">
                <a:solidFill>
                  <a:schemeClr val="bg1"/>
                </a:solidFill>
                <a:latin typeface="Segoe UI Black" panose="020B0A02040204020203" pitchFamily="34" charset="0"/>
                <a:ea typeface="Segoe UI Black" panose="020B0A02040204020203" pitchFamily="34" charset="0"/>
                <a:cs typeface="Segoe UI" panose="020B0502040204020203" pitchFamily="34" charset="0"/>
              </a:rPr>
              <a:t>BETWEEN TWO WORLDS</a:t>
            </a:r>
            <a:endParaRPr lang="en-GB" sz="9600" dirty="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 name="TextovéPole 1"/>
          <p:cNvSpPr txBox="1"/>
          <p:nvPr/>
        </p:nvSpPr>
        <p:spPr>
          <a:xfrm>
            <a:off x="1499616" y="356259"/>
            <a:ext cx="4147289" cy="646331"/>
          </a:xfrm>
          <a:prstGeom prst="rect">
            <a:avLst/>
          </a:prstGeom>
          <a:noFill/>
        </p:spPr>
        <p:txBody>
          <a:bodyPr wrap="none" rtlCol="0">
            <a:spAutoFit/>
          </a:bodyPr>
          <a:lstStyle/>
          <a:p>
            <a:r>
              <a:rPr lang="cs-CZ" dirty="0" smtClean="0">
                <a:latin typeface="Segoe UI Light" panose="020B0502040204020203" pitchFamily="34" charset="0"/>
                <a:cs typeface="Segoe UI Light" panose="020B0502040204020203" pitchFamily="34" charset="0"/>
              </a:rPr>
              <a:t>International Science and Art </a:t>
            </a:r>
            <a:r>
              <a:rPr lang="cs-CZ" dirty="0" err="1" smtClean="0">
                <a:latin typeface="Segoe UI Light" panose="020B0502040204020203" pitchFamily="34" charset="0"/>
                <a:cs typeface="Segoe UI Light" panose="020B0502040204020203" pitchFamily="34" charset="0"/>
              </a:rPr>
              <a:t>Conference</a:t>
            </a:r>
            <a:endParaRPr lang="cs-CZ" dirty="0" smtClean="0">
              <a:latin typeface="Segoe UI Light" panose="020B0502040204020203" pitchFamily="34" charset="0"/>
              <a:cs typeface="Segoe UI Light" panose="020B0502040204020203" pitchFamily="34" charset="0"/>
            </a:endParaRPr>
          </a:p>
          <a:p>
            <a:r>
              <a:rPr lang="cs-CZ" dirty="0" smtClean="0">
                <a:latin typeface="Segoe UI Light" panose="020B0502040204020203" pitchFamily="34" charset="0"/>
                <a:cs typeface="Segoe UI Light" panose="020B0502040204020203" pitchFamily="34" charset="0"/>
              </a:rPr>
              <a:t>WHS, </a:t>
            </a:r>
            <a:r>
              <a:rPr lang="cs-CZ" dirty="0" err="1" smtClean="0">
                <a:latin typeface="Segoe UI Light" panose="020B0502040204020203" pitchFamily="34" charset="0"/>
                <a:cs typeface="Segoe UI Light" panose="020B0502040204020203" pitchFamily="34" charset="0"/>
              </a:rPr>
              <a:t>Wroclaw</a:t>
            </a:r>
            <a:r>
              <a:rPr lang="cs-CZ" dirty="0" smtClean="0">
                <a:latin typeface="Segoe UI Light" panose="020B0502040204020203" pitchFamily="34" charset="0"/>
                <a:cs typeface="Segoe UI Light" panose="020B0502040204020203" pitchFamily="34" charset="0"/>
              </a:rPr>
              <a:t> 2020</a:t>
            </a:r>
            <a:endParaRPr lang="en-GB"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889038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5" y="0"/>
            <a:ext cx="5264585" cy="6858000"/>
          </a:xfrm>
          <a:prstGeom prst="rect">
            <a:avLst/>
          </a:prstGeom>
        </p:spPr>
      </p:pic>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2143" y="3344064"/>
            <a:ext cx="3536917" cy="3536917"/>
          </a:xfrm>
          <a:prstGeom prst="rect">
            <a:avLst/>
          </a:prstGeom>
        </p:spPr>
      </p:pic>
      <p:sp>
        <p:nvSpPr>
          <p:cNvPr id="9" name="TextovéPole 8"/>
          <p:cNvSpPr txBox="1"/>
          <p:nvPr/>
        </p:nvSpPr>
        <p:spPr>
          <a:xfrm>
            <a:off x="9052560" y="359606"/>
            <a:ext cx="2959263" cy="738664"/>
          </a:xfrm>
          <a:prstGeom prst="rect">
            <a:avLst/>
          </a:prstGeom>
          <a:noFill/>
          <a:ln>
            <a:noFill/>
          </a:ln>
        </p:spPr>
        <p:txBody>
          <a:bodyPr wrap="square" rtlCol="0">
            <a:spAutoFit/>
          </a:bodyPr>
          <a:lstStyle/>
          <a:p>
            <a:r>
              <a:rPr lang="en-GB" sz="1400" b="1" dirty="0" smtClean="0">
                <a:latin typeface="Segoe UI Light" panose="020B0502040204020203" pitchFamily="34" charset="0"/>
                <a:cs typeface="Segoe UI Light" panose="020B0502040204020203" pitchFamily="34" charset="0"/>
              </a:rPr>
              <a:t>COLLABORATION</a:t>
            </a:r>
            <a:r>
              <a:rPr lang="en-GB" sz="1400" dirty="0" smtClean="0">
                <a:latin typeface="Segoe UI Light" panose="020B0502040204020203" pitchFamily="34" charset="0"/>
                <a:cs typeface="Segoe UI Light" panose="020B0502040204020203" pitchFamily="34" charset="0"/>
              </a:rPr>
              <a:t>, 2020</a:t>
            </a:r>
          </a:p>
          <a:p>
            <a:r>
              <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a</a:t>
            </a:r>
            <a:r>
              <a:rPr lang="en-GB" sz="1400" dirty="0"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crylic on canvas, augmented reality</a:t>
            </a:r>
          </a:p>
          <a:p>
            <a:r>
              <a:rPr lang="en-GB" sz="1400" dirty="0"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200 x 190 cm</a:t>
            </a:r>
            <a:endPar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2560" y="3344064"/>
            <a:ext cx="3216050" cy="3541267"/>
          </a:xfrm>
          <a:prstGeom prst="rect">
            <a:avLst/>
          </a:prstGeom>
        </p:spPr>
      </p:pic>
      <p:cxnSp>
        <p:nvCxnSpPr>
          <p:cNvPr id="15" name="Přímá spojnice 14"/>
          <p:cNvCxnSpPr/>
          <p:nvPr/>
        </p:nvCxnSpPr>
        <p:spPr>
          <a:xfrm>
            <a:off x="652272" y="6885331"/>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603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9" name="TextovéPole 8"/>
          <p:cNvSpPr txBox="1"/>
          <p:nvPr/>
        </p:nvSpPr>
        <p:spPr>
          <a:xfrm>
            <a:off x="9052559" y="335239"/>
            <a:ext cx="2959263" cy="954107"/>
          </a:xfrm>
          <a:prstGeom prst="rect">
            <a:avLst/>
          </a:prstGeom>
          <a:noFill/>
          <a:ln>
            <a:noFill/>
          </a:ln>
        </p:spPr>
        <p:txBody>
          <a:bodyPr wrap="square" rtlCol="0">
            <a:spAutoFit/>
          </a:bodyPr>
          <a:lstStyle/>
          <a:p>
            <a:r>
              <a:rPr lang="en-GB" sz="1400" b="1" dirty="0" smtClean="0">
                <a:latin typeface="Segoe UI Light" panose="020B0502040204020203" pitchFamily="34" charset="0"/>
                <a:cs typeface="Segoe UI Light" panose="020B0502040204020203" pitchFamily="34" charset="0"/>
              </a:rPr>
              <a:t>UNSPOKEN BECOMES UNCOVERED</a:t>
            </a:r>
            <a:r>
              <a:rPr lang="en-GB" sz="1400" dirty="0" smtClean="0">
                <a:latin typeface="Segoe UI Light" panose="020B0502040204020203" pitchFamily="34" charset="0"/>
                <a:cs typeface="Segoe UI Light" panose="020B0502040204020203" pitchFamily="34" charset="0"/>
              </a:rPr>
              <a:t>, 2020</a:t>
            </a:r>
          </a:p>
          <a:p>
            <a:r>
              <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a</a:t>
            </a:r>
            <a:r>
              <a:rPr lang="en-GB" sz="1400" dirty="0"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crylic on canvas, augmented reality</a:t>
            </a:r>
          </a:p>
          <a:p>
            <a:r>
              <a:rPr lang="en-GB" sz="1400" dirty="0"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200 x 190 cm</a:t>
            </a:r>
            <a:endPar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1739" y="3270158"/>
            <a:ext cx="3578698" cy="3578698"/>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4" y="0"/>
            <a:ext cx="5510299" cy="7104888"/>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6031" y="2728238"/>
            <a:ext cx="3135969" cy="4129762"/>
          </a:xfrm>
          <a:prstGeom prst="rect">
            <a:avLst/>
          </a:prstGeom>
        </p:spPr>
      </p:pic>
    </p:spTree>
    <p:extLst>
      <p:ext uri="{BB962C8B-B14F-4D97-AF65-F5344CB8AC3E}">
        <p14:creationId xmlns:p14="http://schemas.microsoft.com/office/powerpoint/2010/main" val="611315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
            <a:ext cx="5715000" cy="6858000"/>
          </a:xfrm>
          <a:prstGeom prst="rect">
            <a:avLst/>
          </a:prstGeom>
        </p:spPr>
      </p:pic>
      <p:sp>
        <p:nvSpPr>
          <p:cNvPr id="10" name="Obdélník 9"/>
          <p:cNvSpPr/>
          <p:nvPr/>
        </p:nvSpPr>
        <p:spPr>
          <a:xfrm>
            <a:off x="5459472" y="3610"/>
            <a:ext cx="538992" cy="750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9" name="TextovéPole 8"/>
          <p:cNvSpPr txBox="1"/>
          <p:nvPr/>
        </p:nvSpPr>
        <p:spPr>
          <a:xfrm>
            <a:off x="9083376" y="354044"/>
            <a:ext cx="2959263" cy="738664"/>
          </a:xfrm>
          <a:prstGeom prst="rect">
            <a:avLst/>
          </a:prstGeom>
          <a:noFill/>
          <a:ln>
            <a:noFill/>
          </a:ln>
        </p:spPr>
        <p:txBody>
          <a:bodyPr wrap="square" rtlCol="0">
            <a:spAutoFit/>
          </a:bodyPr>
          <a:lstStyle/>
          <a:p>
            <a:r>
              <a:rPr lang="en-GB" sz="1400" b="1" dirty="0" smtClean="0">
                <a:latin typeface="Segoe UI Light" panose="020B0502040204020203" pitchFamily="34" charset="0"/>
                <a:cs typeface="Segoe UI Light" panose="020B0502040204020203" pitchFamily="34" charset="0"/>
              </a:rPr>
              <a:t>CUMULUS</a:t>
            </a:r>
            <a:r>
              <a:rPr lang="en-GB" sz="1400" dirty="0" smtClean="0">
                <a:latin typeface="Segoe UI Light" panose="020B0502040204020203" pitchFamily="34" charset="0"/>
                <a:cs typeface="Segoe UI Light" panose="020B0502040204020203" pitchFamily="34" charset="0"/>
              </a:rPr>
              <a:t>, 2020</a:t>
            </a:r>
          </a:p>
          <a:p>
            <a:r>
              <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a</a:t>
            </a:r>
            <a:r>
              <a:rPr lang="en-GB" sz="1400" dirty="0"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crylic on canvas, augmented reality</a:t>
            </a:r>
          </a:p>
          <a:p>
            <a:r>
              <a:rPr lang="en-GB" sz="1400" dirty="0"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200 x 190 cm</a:t>
            </a:r>
            <a:endPar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cxnSp>
        <p:nvCxnSpPr>
          <p:cNvPr id="15" name="Přímá spojnice 14"/>
          <p:cNvCxnSpPr/>
          <p:nvPr/>
        </p:nvCxnSpPr>
        <p:spPr>
          <a:xfrm>
            <a:off x="652272" y="688533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6849" y="3471849"/>
            <a:ext cx="3105151" cy="3407386"/>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9804" y="3575406"/>
            <a:ext cx="3303829" cy="3303829"/>
          </a:xfrm>
          <a:prstGeom prst="rect">
            <a:avLst/>
          </a:prstGeom>
        </p:spPr>
      </p:pic>
    </p:spTree>
    <p:extLst>
      <p:ext uri="{BB962C8B-B14F-4D97-AF65-F5344CB8AC3E}">
        <p14:creationId xmlns:p14="http://schemas.microsoft.com/office/powerpoint/2010/main" val="1973191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5459472" y="3610"/>
            <a:ext cx="538992" cy="750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9" name="TextovéPole 8"/>
          <p:cNvSpPr txBox="1"/>
          <p:nvPr/>
        </p:nvSpPr>
        <p:spPr>
          <a:xfrm>
            <a:off x="9083376" y="354044"/>
            <a:ext cx="2959263" cy="523220"/>
          </a:xfrm>
          <a:prstGeom prst="rect">
            <a:avLst/>
          </a:prstGeom>
          <a:noFill/>
          <a:ln>
            <a:noFill/>
          </a:ln>
        </p:spPr>
        <p:txBody>
          <a:bodyPr wrap="square" rtlCol="0">
            <a:spAutoFit/>
          </a:bodyPr>
          <a:lstStyle/>
          <a:p>
            <a:r>
              <a:rPr lang="en-GB" sz="1400" b="1" i="1" dirty="0" smtClean="0">
                <a:latin typeface="Segoe UI Light" panose="020B0502040204020203" pitchFamily="34" charset="0"/>
                <a:cs typeface="Segoe UI Light" panose="020B0502040204020203" pitchFamily="34" charset="0"/>
              </a:rPr>
              <a:t>EUGENIC AI STUDIES</a:t>
            </a:r>
            <a:r>
              <a:rPr lang="en-GB" sz="1400" i="1" dirty="0" smtClean="0">
                <a:latin typeface="Segoe UI Light" panose="020B0502040204020203" pitchFamily="34" charset="0"/>
                <a:cs typeface="Segoe UI Light" panose="020B0502040204020203" pitchFamily="34" charset="0"/>
              </a:rPr>
              <a:t>…in progress</a:t>
            </a:r>
          </a:p>
          <a:p>
            <a:endParaRPr lang="en-GB" sz="1400" b="1" i="1"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10"/>
            <a:ext cx="3607325" cy="4888430"/>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0796" y="182149"/>
            <a:ext cx="2031040" cy="2752344"/>
          </a:xfrm>
          <a:prstGeom prst="rect">
            <a:avLst/>
          </a:prstGeom>
        </p:spPr>
      </p:pic>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796" y="3104619"/>
            <a:ext cx="2645664" cy="2645664"/>
          </a:xfrm>
          <a:prstGeom prst="rect">
            <a:avLst/>
          </a:prstGeom>
        </p:spPr>
      </p:pic>
      <p:pic>
        <p:nvPicPr>
          <p:cNvPr id="13" name="Obráze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932" y="2322576"/>
            <a:ext cx="4535424" cy="4535424"/>
          </a:xfrm>
          <a:prstGeom prst="rect">
            <a:avLst/>
          </a:prstGeom>
        </p:spPr>
      </p:pic>
    </p:spTree>
    <p:extLst>
      <p:ext uri="{BB962C8B-B14F-4D97-AF65-F5344CB8AC3E}">
        <p14:creationId xmlns:p14="http://schemas.microsoft.com/office/powerpoint/2010/main" val="1932112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0" y="2185729"/>
            <a:ext cx="12191999" cy="1323439"/>
          </a:xfrm>
          <a:prstGeom prst="rect">
            <a:avLst/>
          </a:prstGeom>
          <a:solidFill>
            <a:srgbClr val="FFC000"/>
          </a:solidFill>
        </p:spPr>
        <p:txBody>
          <a:bodyPr wrap="square">
            <a:spAutoFit/>
          </a:bodyPr>
          <a:lstStyle/>
          <a:p>
            <a:pPr algn="ctr"/>
            <a:r>
              <a:rPr lang="cs-CZ" sz="8000" dirty="0" smtClean="0">
                <a:solidFill>
                  <a:schemeClr val="bg1"/>
                </a:solidFill>
                <a:latin typeface="Segoe UI Black" panose="020B0A02040204020203" pitchFamily="34" charset="0"/>
                <a:ea typeface="Segoe UI Black" panose="020B0A02040204020203" pitchFamily="34" charset="0"/>
                <a:cs typeface="Segoe UI" panose="020B0502040204020203" pitchFamily="34" charset="0"/>
              </a:rPr>
              <a:t>CAN BE AI CREATIVE ?  </a:t>
            </a:r>
            <a:endParaRPr lang="en-GB" sz="8000" dirty="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653186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10" name="TextovéPole 9"/>
          <p:cNvSpPr txBox="1"/>
          <p:nvPr/>
        </p:nvSpPr>
        <p:spPr>
          <a:xfrm>
            <a:off x="4248548" y="182441"/>
            <a:ext cx="6487788" cy="6401753"/>
          </a:xfrm>
          <a:prstGeom prst="rect">
            <a:avLst/>
          </a:prstGeom>
          <a:noFill/>
        </p:spPr>
        <p:txBody>
          <a:bodyPr wrap="square" rtlCol="0">
            <a:spAutoFit/>
          </a:bodyPr>
          <a:lstStyle/>
          <a:p>
            <a:r>
              <a:rPr lang="en-GB" sz="2800" dirty="0">
                <a:latin typeface="Segoe UI Black" panose="020B0A02040204020203" pitchFamily="34" charset="0"/>
                <a:ea typeface="Segoe UI Black" panose="020B0A02040204020203" pitchFamily="34" charset="0"/>
                <a:cs typeface="Segoe UI Light" panose="020B0502040204020203" pitchFamily="34" charset="0"/>
              </a:rPr>
              <a:t>“ </a:t>
            </a:r>
            <a:r>
              <a:rPr lang="cs-CZ" sz="2800" dirty="0" smtClean="0">
                <a:latin typeface="Segoe UI Black" panose="020B0A02040204020203" pitchFamily="34" charset="0"/>
                <a:ea typeface="Segoe UI Black" panose="020B0A02040204020203" pitchFamily="34" charset="0"/>
                <a:cs typeface="Segoe UI Light" panose="020B0502040204020203" pitchFamily="34" charset="0"/>
              </a:rPr>
              <a:t>….</a:t>
            </a:r>
            <a:r>
              <a:rPr lang="en-GB" sz="2800" dirty="0" smtClean="0">
                <a:latin typeface="Segoe UI Black" panose="020B0A02040204020203" pitchFamily="34" charset="0"/>
                <a:ea typeface="Segoe UI Black" panose="020B0A02040204020203" pitchFamily="34" charset="0"/>
                <a:cs typeface="Segoe UI Light" panose="020B0502040204020203" pitchFamily="34" charset="0"/>
              </a:rPr>
              <a:t>Consequently</a:t>
            </a:r>
            <a:r>
              <a:rPr lang="en-GB" sz="2800" dirty="0">
                <a:latin typeface="Segoe UI Black" panose="020B0A02040204020203" pitchFamily="34" charset="0"/>
                <a:ea typeface="Segoe UI Black" panose="020B0A02040204020203" pitchFamily="34" charset="0"/>
                <a:cs typeface="Segoe UI Light" panose="020B0502040204020203" pitchFamily="34" charset="0"/>
              </a:rPr>
              <a:t>, </a:t>
            </a:r>
            <a:r>
              <a:rPr lang="en-GB" sz="2800" dirty="0">
                <a:solidFill>
                  <a:srgbClr val="FFC000"/>
                </a:solidFill>
                <a:latin typeface="Segoe UI Black" panose="020B0A02040204020203" pitchFamily="34" charset="0"/>
                <a:ea typeface="Segoe UI Black" panose="020B0A02040204020203" pitchFamily="34" charset="0"/>
                <a:cs typeface="Segoe UI Light" panose="020B0502040204020203" pitchFamily="34" charset="0"/>
              </a:rPr>
              <a:t>creativity implies invention</a:t>
            </a:r>
            <a:r>
              <a:rPr lang="en-GB" sz="2800" dirty="0">
                <a:latin typeface="Segoe UI Black" panose="020B0A02040204020203" pitchFamily="34" charset="0"/>
                <a:ea typeface="Segoe UI Black" panose="020B0A02040204020203" pitchFamily="34" charset="0"/>
                <a:cs typeface="Segoe UI Light" panose="020B0502040204020203" pitchFamily="34" charset="0"/>
              </a:rPr>
              <a:t>: e. g. the making of new facts and principles or a combination of them in order to uncover still newer facts and new combination, and to synthetize new patterns out of data whose independence had hitherto gone </a:t>
            </a:r>
            <a:r>
              <a:rPr lang="en-GB" sz="2800" dirty="0" err="1">
                <a:latin typeface="Segoe UI Black" panose="020B0A02040204020203" pitchFamily="34" charset="0"/>
                <a:ea typeface="Segoe UI Black" panose="020B0A02040204020203" pitchFamily="34" charset="0"/>
                <a:cs typeface="Segoe UI Light" panose="020B0502040204020203" pitchFamily="34" charset="0"/>
              </a:rPr>
              <a:t>unnoted</a:t>
            </a:r>
            <a:r>
              <a:rPr lang="en-GB" sz="2800" dirty="0">
                <a:latin typeface="Segoe UI Black" panose="020B0A02040204020203" pitchFamily="34" charset="0"/>
                <a:ea typeface="Segoe UI Black" panose="020B0A02040204020203" pitchFamily="34" charset="0"/>
                <a:cs typeface="Segoe UI Light" panose="020B0502040204020203" pitchFamily="34" charset="0"/>
              </a:rPr>
              <a:t> and unused. It is this which is common to all creativeness</a:t>
            </a:r>
            <a:r>
              <a:rPr lang="en-GB" sz="2800" dirty="0" smtClean="0">
                <a:latin typeface="Segoe UI Black" panose="020B0A02040204020203" pitchFamily="34" charset="0"/>
                <a:ea typeface="Segoe UI Black" panose="020B0A02040204020203" pitchFamily="34" charset="0"/>
                <a:cs typeface="Segoe UI Light" panose="020B0502040204020203" pitchFamily="34" charset="0"/>
              </a:rPr>
              <a:t>.</a:t>
            </a:r>
            <a:r>
              <a:rPr lang="en-GB" sz="2800" dirty="0">
                <a:latin typeface="Segoe UI Black" panose="020B0A02040204020203" pitchFamily="34" charset="0"/>
                <a:ea typeface="Segoe UI Black" panose="020B0A02040204020203" pitchFamily="34" charset="0"/>
                <a:cs typeface="Segoe UI Light" panose="020B0502040204020203" pitchFamily="34" charset="0"/>
              </a:rPr>
              <a:t> ” </a:t>
            </a:r>
          </a:p>
          <a:p>
            <a:endParaRPr lang="cs-CZ" dirty="0" smtClean="0">
              <a:latin typeface="Segoe UI Light" panose="020B0502040204020203" pitchFamily="34" charset="0"/>
              <a:cs typeface="Segoe UI Light" panose="020B0502040204020203" pitchFamily="34" charset="0"/>
            </a:endParaRPr>
          </a:p>
          <a:p>
            <a:endParaRPr lang="cs-CZ" dirty="0">
              <a:latin typeface="Segoe UI Light" panose="020B0502040204020203" pitchFamily="34" charset="0"/>
              <a:cs typeface="Segoe UI Light" panose="020B0502040204020203" pitchFamily="34" charset="0"/>
            </a:endParaRPr>
          </a:p>
          <a:p>
            <a:pPr algn="r"/>
            <a:r>
              <a:rPr lang="en-GB" dirty="0" smtClean="0">
                <a:latin typeface="Segoe UI Light" panose="020B0502040204020203" pitchFamily="34" charset="0"/>
                <a:cs typeface="Segoe UI Light" panose="020B0502040204020203" pitchFamily="34" charset="0"/>
              </a:rPr>
              <a:t>Lawrence </a:t>
            </a:r>
            <a:r>
              <a:rPr lang="en-GB" dirty="0">
                <a:latin typeface="Segoe UI Light" panose="020B0502040204020203" pitchFamily="34" charset="0"/>
                <a:cs typeface="Segoe UI Light" panose="020B0502040204020203" pitchFamily="34" charset="0"/>
              </a:rPr>
              <a:t>S. </a:t>
            </a:r>
            <a:r>
              <a:rPr lang="en-GB" dirty="0" err="1">
                <a:latin typeface="Segoe UI Light" panose="020B0502040204020203" pitchFamily="34" charset="0"/>
                <a:cs typeface="Segoe UI Light" panose="020B0502040204020203" pitchFamily="34" charset="0"/>
              </a:rPr>
              <a:t>Kubie</a:t>
            </a:r>
            <a:r>
              <a:rPr lang="en-GB" dirty="0">
                <a:latin typeface="Segoe UI Light" panose="020B0502040204020203" pitchFamily="34" charset="0"/>
                <a:cs typeface="Segoe UI Light" panose="020B0502040204020203" pitchFamily="34" charset="0"/>
              </a:rPr>
              <a:t> (1896-1973) </a:t>
            </a:r>
            <a:endParaRPr lang="cs-CZ" dirty="0" smtClean="0">
              <a:latin typeface="Segoe UI Light" panose="020B0502040204020203" pitchFamily="34" charset="0"/>
              <a:cs typeface="Segoe UI Light" panose="020B0502040204020203" pitchFamily="34" charset="0"/>
            </a:endParaRPr>
          </a:p>
          <a:p>
            <a:pPr algn="r"/>
            <a:r>
              <a:rPr lang="en-GB" sz="1200" dirty="0" smtClean="0">
                <a:latin typeface="Segoe UI Light" panose="020B0502040204020203" pitchFamily="34" charset="0"/>
                <a:cs typeface="Segoe UI Light" panose="020B0502040204020203" pitchFamily="34" charset="0"/>
              </a:rPr>
              <a:t>(</a:t>
            </a:r>
            <a:r>
              <a:rPr lang="en-GB" sz="1200" dirty="0">
                <a:latin typeface="Segoe UI Light" panose="020B0502040204020203" pitchFamily="34" charset="0"/>
                <a:cs typeface="Segoe UI Light" panose="020B0502040204020203" pitchFamily="34" charset="0"/>
              </a:rPr>
              <a:t>Neurotic Distortion of the Creative Process, </a:t>
            </a:r>
            <a:r>
              <a:rPr lang="en-GB" sz="1200" dirty="0" smtClean="0">
                <a:latin typeface="Segoe UI Light" panose="020B0502040204020203" pitchFamily="34" charset="0"/>
                <a:cs typeface="Segoe UI Light" panose="020B0502040204020203" pitchFamily="34" charset="0"/>
              </a:rPr>
              <a:t>Kansas </a:t>
            </a:r>
            <a:r>
              <a:rPr lang="en-GB" sz="1200" dirty="0">
                <a:latin typeface="Segoe UI Light" panose="020B0502040204020203" pitchFamily="34" charset="0"/>
                <a:cs typeface="Segoe UI Light" panose="020B0502040204020203" pitchFamily="34" charset="0"/>
              </a:rPr>
              <a:t>Press, 1958)</a:t>
            </a:r>
          </a:p>
          <a:p>
            <a:endParaRPr lang="cs-CZ" dirty="0" smtClean="0">
              <a:latin typeface="Segoe UI Light" panose="020B0502040204020203" pitchFamily="34" charset="0"/>
              <a:ea typeface="Segoe UI Black" panose="020B0A02040204020203" pitchFamily="34" charset="0"/>
              <a:cs typeface="Segoe UI Light" panose="020B0502040204020203" pitchFamily="34" charset="0"/>
            </a:endParaRPr>
          </a:p>
          <a:p>
            <a:endParaRPr lang="en-GB"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5" y="0"/>
            <a:ext cx="4066714" cy="6523008"/>
          </a:xfrm>
          <a:prstGeom prst="rect">
            <a:avLst/>
          </a:prstGeom>
        </p:spPr>
      </p:pic>
    </p:spTree>
    <p:extLst>
      <p:ext uri="{BB962C8B-B14F-4D97-AF65-F5344CB8AC3E}">
        <p14:creationId xmlns:p14="http://schemas.microsoft.com/office/powerpoint/2010/main" val="2082932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2" name="TextovéPole 1"/>
          <p:cNvSpPr txBox="1"/>
          <p:nvPr/>
        </p:nvSpPr>
        <p:spPr>
          <a:xfrm>
            <a:off x="288835" y="412795"/>
            <a:ext cx="8965334" cy="1384995"/>
          </a:xfrm>
          <a:prstGeom prst="rect">
            <a:avLst/>
          </a:prstGeom>
          <a:noFill/>
        </p:spPr>
        <p:txBody>
          <a:bodyPr wrap="square" rtlCol="0">
            <a:spAutoFit/>
          </a:bodyPr>
          <a:lstStyle/>
          <a:p>
            <a:r>
              <a:rPr lang="cs-CZ" sz="4000" dirty="0" err="1" smtClean="0">
                <a:latin typeface="Segoe UI Black" panose="020B0A02040204020203" pitchFamily="34" charset="0"/>
                <a:ea typeface="Segoe UI Black" panose="020B0A02040204020203" pitchFamily="34" charset="0"/>
              </a:rPr>
              <a:t>Turing</a:t>
            </a:r>
            <a:r>
              <a:rPr lang="cs-CZ" sz="4000" dirty="0" smtClean="0">
                <a:latin typeface="Segoe UI Black" panose="020B0A02040204020203" pitchFamily="34" charset="0"/>
                <a:ea typeface="Segoe UI Black" panose="020B0A02040204020203" pitchFamily="34" charset="0"/>
              </a:rPr>
              <a:t> test: </a:t>
            </a:r>
            <a:r>
              <a:rPr lang="cs-CZ" sz="4000" dirty="0" err="1" smtClean="0">
                <a:latin typeface="Segoe UI Black" panose="020B0A02040204020203" pitchFamily="34" charset="0"/>
                <a:ea typeface="Segoe UI Black" panose="020B0A02040204020203" pitchFamily="34" charset="0"/>
              </a:rPr>
              <a:t>Can</a:t>
            </a:r>
            <a:r>
              <a:rPr lang="cs-CZ" sz="4000" dirty="0" smtClean="0">
                <a:latin typeface="Segoe UI Black" panose="020B0A02040204020203" pitchFamily="34" charset="0"/>
                <a:ea typeface="Segoe UI Black" panose="020B0A02040204020203" pitchFamily="34" charset="0"/>
              </a:rPr>
              <a:t> </a:t>
            </a:r>
            <a:r>
              <a:rPr lang="cs-CZ" sz="4000" dirty="0" err="1" smtClean="0">
                <a:latin typeface="Segoe UI Black" panose="020B0A02040204020203" pitchFamily="34" charset="0"/>
                <a:ea typeface="Segoe UI Black" panose="020B0A02040204020203" pitchFamily="34" charset="0"/>
              </a:rPr>
              <a:t>computer</a:t>
            </a:r>
            <a:r>
              <a:rPr lang="cs-CZ" sz="4000" dirty="0" smtClean="0">
                <a:latin typeface="Segoe UI Black" panose="020B0A02040204020203" pitchFamily="34" charset="0"/>
                <a:ea typeface="Segoe UI Black" panose="020B0A02040204020203" pitchFamily="34" charset="0"/>
              </a:rPr>
              <a:t> </a:t>
            </a:r>
            <a:r>
              <a:rPr lang="cs-CZ" sz="4000" dirty="0" err="1" smtClean="0">
                <a:latin typeface="Segoe UI Black" panose="020B0A02040204020203" pitchFamily="34" charset="0"/>
                <a:ea typeface="Segoe UI Black" panose="020B0A02040204020203" pitchFamily="34" charset="0"/>
              </a:rPr>
              <a:t>think</a:t>
            </a:r>
            <a:r>
              <a:rPr lang="cs-CZ" sz="4000" dirty="0" smtClean="0">
                <a:latin typeface="Segoe UI Black" panose="020B0A02040204020203" pitchFamily="34" charset="0"/>
                <a:ea typeface="Segoe UI Black" panose="020B0A02040204020203" pitchFamily="34" charset="0"/>
              </a:rPr>
              <a:t>?</a:t>
            </a:r>
          </a:p>
          <a:p>
            <a:endParaRPr lang="cs-CZ" sz="1600" dirty="0" smtClean="0">
              <a:latin typeface="Segoe UI Black" panose="020B0A02040204020203" pitchFamily="34" charset="0"/>
              <a:ea typeface="Segoe UI Black" panose="020B0A02040204020203" pitchFamily="34" charset="0"/>
            </a:endParaRPr>
          </a:p>
          <a:p>
            <a:endParaRPr lang="en-GB" sz="2800" dirty="0">
              <a:latin typeface="Segoe UI Black" panose="020B0A02040204020203" pitchFamily="34" charset="0"/>
              <a:ea typeface="Segoe UI Black" panose="020B0A02040204020203" pitchFamily="34" charset="0"/>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874" y="3337561"/>
            <a:ext cx="7599216" cy="3302040"/>
          </a:xfrm>
          <a:prstGeom prst="rect">
            <a:avLst/>
          </a:prstGeom>
          <a:solidFill>
            <a:schemeClr val="bg1"/>
          </a:solidFill>
          <a:ln>
            <a:solidFill>
              <a:schemeClr val="tx1"/>
            </a:solidFill>
          </a:ln>
        </p:spPr>
      </p:pic>
      <p:sp>
        <p:nvSpPr>
          <p:cNvPr id="11" name="TextovéPole 10"/>
          <p:cNvSpPr txBox="1"/>
          <p:nvPr/>
        </p:nvSpPr>
        <p:spPr>
          <a:xfrm>
            <a:off x="288835" y="1327625"/>
            <a:ext cx="4592678" cy="1754326"/>
          </a:xfrm>
          <a:prstGeom prst="rect">
            <a:avLst/>
          </a:prstGeom>
          <a:solidFill>
            <a:schemeClr val="bg1"/>
          </a:solidFill>
          <a:ln>
            <a:noFill/>
          </a:ln>
        </p:spPr>
        <p:txBody>
          <a:bodyPr wrap="square" rtlCol="0">
            <a:spAutoFit/>
          </a:bodyPr>
          <a:lstStyle/>
          <a:p>
            <a:r>
              <a:rPr lang="cs-CZ" dirty="0" err="1">
                <a:latin typeface="Segoe UI Light" panose="020B0502040204020203" pitchFamily="34" charset="0"/>
                <a:ea typeface="Segoe UI Black" panose="020B0A02040204020203" pitchFamily="34" charset="0"/>
                <a:cs typeface="Segoe UI Light" panose="020B0502040204020203" pitchFamily="34" charset="0"/>
              </a:rPr>
              <a:t>C</a:t>
            </a:r>
            <a:r>
              <a:rPr lang="en-GB" dirty="0" err="1" smtClean="0">
                <a:latin typeface="Segoe UI Light" panose="020B0502040204020203" pitchFamily="34" charset="0"/>
                <a:ea typeface="Segoe UI Black" panose="020B0A02040204020203" pitchFamily="34" charset="0"/>
                <a:cs typeface="Segoe UI Light" panose="020B0502040204020203" pitchFamily="34" charset="0"/>
              </a:rPr>
              <a:t>hatbots</a:t>
            </a:r>
            <a:r>
              <a:rPr lang="en-GB" dirty="0" smtClean="0">
                <a:latin typeface="Segoe UI Light" panose="020B0502040204020203" pitchFamily="34" charset="0"/>
                <a:ea typeface="Segoe UI Black" panose="020B0A02040204020203" pitchFamily="34" charset="0"/>
                <a:cs typeface="Segoe UI Light" panose="020B0502040204020203" pitchFamily="34" charset="0"/>
              </a:rPr>
              <a:t> </a:t>
            </a:r>
            <a:r>
              <a:rPr lang="en-GB" dirty="0">
                <a:latin typeface="Segoe UI Light" panose="020B0502040204020203" pitchFamily="34" charset="0"/>
                <a:ea typeface="Segoe UI Black" panose="020B0A02040204020203" pitchFamily="34" charset="0"/>
                <a:cs typeface="Segoe UI Light" panose="020B0502040204020203" pitchFamily="34" charset="0"/>
              </a:rPr>
              <a:t>designed to pass the </a:t>
            </a:r>
            <a:r>
              <a:rPr lang="en-GB" b="1" dirty="0">
                <a:latin typeface="Segoe UI Light" panose="020B0502040204020203" pitchFamily="34" charset="0"/>
                <a:ea typeface="Segoe UI Black" panose="020B0A02040204020203" pitchFamily="34" charset="0"/>
                <a:cs typeface="Segoe UI Light" panose="020B0502040204020203" pitchFamily="34" charset="0"/>
              </a:rPr>
              <a:t>Turing Test </a:t>
            </a:r>
            <a:r>
              <a:rPr lang="en-GB" dirty="0">
                <a:latin typeface="Segoe UI Light" panose="020B0502040204020203" pitchFamily="34" charset="0"/>
                <a:ea typeface="Segoe UI Black" panose="020B0A02040204020203" pitchFamily="34" charset="0"/>
                <a:cs typeface="Segoe UI Light" panose="020B0502040204020203" pitchFamily="34" charset="0"/>
              </a:rPr>
              <a:t>only have to mimic basic language skills rather than demonstrate genuine machine intelligence—ordering words and phrases in </a:t>
            </a:r>
            <a:endParaRPr lang="cs-CZ" dirty="0" smtClean="0">
              <a:latin typeface="Segoe UI Light" panose="020B0502040204020203" pitchFamily="34" charset="0"/>
              <a:ea typeface="Segoe UI Black" panose="020B0A02040204020203" pitchFamily="34" charset="0"/>
              <a:cs typeface="Segoe UI Light" panose="020B0502040204020203" pitchFamily="34" charset="0"/>
            </a:endParaRPr>
          </a:p>
          <a:p>
            <a:r>
              <a:rPr lang="en-GB" dirty="0" smtClean="0">
                <a:latin typeface="Segoe UI Light" panose="020B0502040204020203" pitchFamily="34" charset="0"/>
                <a:ea typeface="Segoe UI Black" panose="020B0A02040204020203" pitchFamily="34" charset="0"/>
                <a:cs typeface="Segoe UI Light" panose="020B0502040204020203" pitchFamily="34" charset="0"/>
              </a:rPr>
              <a:t>a </a:t>
            </a:r>
            <a:r>
              <a:rPr lang="en-GB" dirty="0">
                <a:latin typeface="Segoe UI Light" panose="020B0502040204020203" pitchFamily="34" charset="0"/>
                <a:ea typeface="Segoe UI Black" panose="020B0A02040204020203" pitchFamily="34" charset="0"/>
                <a:cs typeface="Segoe UI Light" panose="020B0502040204020203" pitchFamily="34" charset="0"/>
              </a:rPr>
              <a:t>convincing way, without knowing what they mean.</a:t>
            </a:r>
          </a:p>
        </p:txBody>
      </p:sp>
    </p:spTree>
    <p:extLst>
      <p:ext uri="{BB962C8B-B14F-4D97-AF65-F5344CB8AC3E}">
        <p14:creationId xmlns:p14="http://schemas.microsoft.com/office/powerpoint/2010/main" val="1843020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2" name="TextovéPole 1"/>
          <p:cNvSpPr txBox="1"/>
          <p:nvPr/>
        </p:nvSpPr>
        <p:spPr>
          <a:xfrm>
            <a:off x="218166" y="168159"/>
            <a:ext cx="3776135" cy="4524315"/>
          </a:xfrm>
          <a:prstGeom prst="rect">
            <a:avLst/>
          </a:prstGeom>
          <a:noFill/>
        </p:spPr>
        <p:txBody>
          <a:bodyPr wrap="square" rtlCol="0">
            <a:spAutoFit/>
          </a:bodyPr>
          <a:lstStyle/>
          <a:p>
            <a:r>
              <a:rPr lang="cs-CZ" sz="2800" dirty="0" err="1" smtClean="0">
                <a:latin typeface="Segoe UI Black" panose="020B0A02040204020203" pitchFamily="34" charset="0"/>
                <a:ea typeface="Segoe UI Black" panose="020B0A02040204020203" pitchFamily="34" charset="0"/>
              </a:rPr>
              <a:t>Lovelace</a:t>
            </a:r>
            <a:r>
              <a:rPr lang="cs-CZ" sz="2800" dirty="0" smtClean="0">
                <a:latin typeface="Segoe UI Black" panose="020B0A02040204020203" pitchFamily="34" charset="0"/>
                <a:ea typeface="Segoe UI Black" panose="020B0A02040204020203" pitchFamily="34" charset="0"/>
              </a:rPr>
              <a:t> test</a:t>
            </a:r>
          </a:p>
          <a:p>
            <a:endParaRPr lang="cs-CZ" sz="2800" dirty="0" smtClean="0">
              <a:latin typeface="Segoe UI Black" panose="020B0A02040204020203" pitchFamily="34" charset="0"/>
              <a:ea typeface="Segoe UI Black" panose="020B0A02040204020203" pitchFamily="34" charset="0"/>
            </a:endParaRPr>
          </a:p>
          <a:p>
            <a:r>
              <a:rPr lang="en-GB" sz="2800" dirty="0" smtClean="0">
                <a:latin typeface="Segoe UI Light" panose="020B0502040204020203" pitchFamily="34" charset="0"/>
                <a:ea typeface="Segoe UI Black" panose="020B0A02040204020203" pitchFamily="34" charset="0"/>
                <a:cs typeface="Segoe UI Light" panose="020B0502040204020203" pitchFamily="34" charset="0"/>
              </a:rPr>
              <a:t>“Until </a:t>
            </a:r>
            <a:r>
              <a:rPr lang="en-GB" sz="2800" dirty="0">
                <a:latin typeface="Segoe UI Light" panose="020B0502040204020203" pitchFamily="34" charset="0"/>
                <a:ea typeface="Segoe UI Black" panose="020B0A02040204020203" pitchFamily="34" charset="0"/>
                <a:cs typeface="Segoe UI Light" panose="020B0502040204020203" pitchFamily="34" charset="0"/>
              </a:rPr>
              <a:t>a machine can originate an idea that it wasn’t designed to, it can’t be considered intelligent in the same way humans are</a:t>
            </a:r>
            <a:r>
              <a:rPr lang="en-GB" sz="2800" dirty="0" smtClean="0">
                <a:latin typeface="Segoe UI Light" panose="020B0502040204020203" pitchFamily="34" charset="0"/>
                <a:ea typeface="Segoe UI Black" panose="020B0A02040204020203" pitchFamily="34" charset="0"/>
                <a:cs typeface="Segoe UI Light" panose="020B0502040204020203" pitchFamily="34" charset="0"/>
              </a:rPr>
              <a:t>.” </a:t>
            </a:r>
            <a:r>
              <a:rPr lang="en-GB" sz="2800" dirty="0">
                <a:latin typeface="Segoe UI Light" panose="020B0502040204020203" pitchFamily="34" charset="0"/>
                <a:ea typeface="Segoe UI Black" panose="020B0A02040204020203" pitchFamily="34" charset="0"/>
                <a:cs typeface="Segoe UI Light" panose="020B0502040204020203" pitchFamily="34" charset="0"/>
              </a:rPr>
              <a:t>​</a:t>
            </a:r>
            <a:endParaRPr lang="cs-CZ" sz="2800" dirty="0">
              <a:latin typeface="Segoe UI Light" panose="020B0502040204020203" pitchFamily="34" charset="0"/>
              <a:ea typeface="Segoe UI Black" panose="020B0A02040204020203" pitchFamily="34" charset="0"/>
              <a:cs typeface="Segoe UI Light" panose="020B0502040204020203" pitchFamily="34" charset="0"/>
            </a:endParaRPr>
          </a:p>
          <a:p>
            <a:endParaRPr lang="cs-CZ" sz="1600" i="1" dirty="0">
              <a:latin typeface="Segoe UI Light" panose="020B0502040204020203" pitchFamily="34" charset="0"/>
              <a:ea typeface="Segoe UI Black" panose="020B0A02040204020203" pitchFamily="34" charset="0"/>
              <a:cs typeface="Segoe UI Light" panose="020B0502040204020203" pitchFamily="34" charset="0"/>
            </a:endParaRPr>
          </a:p>
          <a:p>
            <a:pPr algn="r"/>
            <a:r>
              <a:rPr lang="cs-CZ" sz="1600" dirty="0" smtClean="0">
                <a:latin typeface="Segoe UI Light" panose="020B0502040204020203" pitchFamily="34" charset="0"/>
                <a:ea typeface="Segoe UI Black" panose="020B0A02040204020203" pitchFamily="34" charset="0"/>
                <a:cs typeface="Segoe UI Light" panose="020B0502040204020203" pitchFamily="34" charset="0"/>
              </a:rPr>
              <a:t>Ada </a:t>
            </a:r>
            <a:r>
              <a:rPr lang="cs-CZ" sz="1600" dirty="0" err="1" smtClean="0">
                <a:latin typeface="Segoe UI Light" panose="020B0502040204020203" pitchFamily="34" charset="0"/>
                <a:ea typeface="Segoe UI Black" panose="020B0A02040204020203" pitchFamily="34" charset="0"/>
                <a:cs typeface="Segoe UI Light" panose="020B0502040204020203" pitchFamily="34" charset="0"/>
              </a:rPr>
              <a:t>Lovelace</a:t>
            </a:r>
            <a:r>
              <a:rPr lang="cs-CZ" sz="1600" dirty="0" smtClean="0">
                <a:latin typeface="Segoe UI Light" panose="020B0502040204020203" pitchFamily="34" charset="0"/>
                <a:ea typeface="Segoe UI Black" panose="020B0A02040204020203" pitchFamily="34" charset="0"/>
                <a:cs typeface="Segoe UI Light" panose="020B0502040204020203" pitchFamily="34" charset="0"/>
              </a:rPr>
              <a:t> (1815 – 1852)</a:t>
            </a:r>
          </a:p>
          <a:p>
            <a:pPr algn="r"/>
            <a:endParaRPr lang="cs-CZ" sz="1600" dirty="0" smtClean="0">
              <a:latin typeface="Segoe UI Light" panose="020B0502040204020203" pitchFamily="34" charset="0"/>
              <a:ea typeface="Segoe UI Black" panose="020B0A02040204020203" pitchFamily="34" charset="0"/>
              <a:cs typeface="Segoe UI Light" panose="020B0502040204020203" pitchFamily="34" charset="0"/>
            </a:endParaRPr>
          </a:p>
          <a:p>
            <a:endParaRPr lang="cs-CZ" sz="1600" dirty="0">
              <a:latin typeface="Segoe UI Light" panose="020B0502040204020203" pitchFamily="34" charset="0"/>
              <a:cs typeface="Segoe UI Light" panose="020B0502040204020203" pitchFamily="34" charset="0"/>
            </a:endParaRPr>
          </a:p>
        </p:txBody>
      </p:sp>
      <p:sp>
        <p:nvSpPr>
          <p:cNvPr id="3" name="TextovéPole 2"/>
          <p:cNvSpPr txBox="1"/>
          <p:nvPr/>
        </p:nvSpPr>
        <p:spPr>
          <a:xfrm>
            <a:off x="8162935" y="3874634"/>
            <a:ext cx="3899781" cy="2862322"/>
          </a:xfrm>
          <a:prstGeom prst="rect">
            <a:avLst/>
          </a:prstGeom>
          <a:noFill/>
        </p:spPr>
        <p:txBody>
          <a:bodyPr wrap="square" rtlCol="0">
            <a:spAutoFit/>
          </a:bodyPr>
          <a:lstStyle/>
          <a:p>
            <a:r>
              <a:rPr lang="en-GB" dirty="0">
                <a:latin typeface="Segoe UI Light" panose="020B0502040204020203" pitchFamily="34" charset="0"/>
                <a:cs typeface="Segoe UI Light" panose="020B0502040204020203" pitchFamily="34" charset="0"/>
              </a:rPr>
              <a:t>Even the most advanced self-learning neural network can </a:t>
            </a:r>
            <a:r>
              <a:rPr lang="en-GB" dirty="0" smtClean="0">
                <a:latin typeface="Segoe UI Light" panose="020B0502040204020203" pitchFamily="34" charset="0"/>
                <a:cs typeface="Segoe UI Light" panose="020B0502040204020203" pitchFamily="34" charset="0"/>
              </a:rPr>
              <a:t>only </a:t>
            </a:r>
            <a:r>
              <a:rPr lang="en-GB" dirty="0">
                <a:latin typeface="Segoe UI Light" panose="020B0502040204020203" pitchFamily="34" charset="0"/>
                <a:cs typeface="Segoe UI Light" panose="020B0502040204020203" pitchFamily="34" charset="0"/>
              </a:rPr>
              <a:t>perform tasks that are first mathematized and turned </a:t>
            </a:r>
            <a:r>
              <a:rPr lang="en-GB" dirty="0" smtClean="0">
                <a:latin typeface="Segoe UI Light" panose="020B0502040204020203" pitchFamily="34" charset="0"/>
                <a:cs typeface="Segoe UI Light" panose="020B0502040204020203" pitchFamily="34" charset="0"/>
              </a:rPr>
              <a:t>into </a:t>
            </a:r>
            <a:r>
              <a:rPr lang="en-GB" dirty="0">
                <a:latin typeface="Segoe UI Light" panose="020B0502040204020203" pitchFamily="34" charset="0"/>
                <a:cs typeface="Segoe UI Light" panose="020B0502040204020203" pitchFamily="34" charset="0"/>
              </a:rPr>
              <a:t>code. So far, essentially human functions like creativity, </a:t>
            </a:r>
            <a:r>
              <a:rPr lang="en-GB" dirty="0" smtClean="0">
                <a:latin typeface="Segoe UI Light" panose="020B0502040204020203" pitchFamily="34" charset="0"/>
                <a:cs typeface="Segoe UI Light" panose="020B0502040204020203" pitchFamily="34" charset="0"/>
              </a:rPr>
              <a:t>empathy </a:t>
            </a:r>
            <a:r>
              <a:rPr lang="en-GB" dirty="0">
                <a:latin typeface="Segoe UI Black" panose="020B0A02040204020203" pitchFamily="34" charset="0"/>
                <a:ea typeface="Segoe UI Black" panose="020B0A02040204020203" pitchFamily="34" charset="0"/>
                <a:cs typeface="Segoe UI Light" panose="020B0502040204020203" pitchFamily="34" charset="0"/>
              </a:rPr>
              <a:t>and shared understanding—what is known as </a:t>
            </a:r>
            <a:r>
              <a:rPr lang="cs-CZ" dirty="0" err="1" smtClean="0">
                <a:latin typeface="Segoe UI Black" panose="020B0A02040204020203" pitchFamily="34" charset="0"/>
                <a:ea typeface="Segoe UI Black" panose="020B0A02040204020203" pitchFamily="34" charset="0"/>
                <a:cs typeface="Segoe UI Light" panose="020B0502040204020203" pitchFamily="34" charset="0"/>
              </a:rPr>
              <a:t>social</a:t>
            </a:r>
            <a:r>
              <a:rPr lang="cs-CZ" dirty="0" smtClean="0">
                <a:latin typeface="Segoe UI Black" panose="020B0A02040204020203" pitchFamily="34" charset="0"/>
                <a:ea typeface="Segoe UI Black" panose="020B0A02040204020203" pitchFamily="34" charset="0"/>
                <a:cs typeface="Segoe UI Light" panose="020B0502040204020203" pitchFamily="34" charset="0"/>
              </a:rPr>
              <a:t> </a:t>
            </a:r>
            <a:r>
              <a:rPr lang="cs-CZ" dirty="0" err="1" smtClean="0">
                <a:latin typeface="Segoe UI Black" panose="020B0A02040204020203" pitchFamily="34" charset="0"/>
                <a:ea typeface="Segoe UI Black" panose="020B0A02040204020203" pitchFamily="34" charset="0"/>
                <a:cs typeface="Segoe UI Light" panose="020B0502040204020203" pitchFamily="34" charset="0"/>
              </a:rPr>
              <a:t>cognition</a:t>
            </a:r>
            <a:r>
              <a:rPr lang="en-GB" dirty="0" smtClean="0">
                <a:latin typeface="Segoe UI Black" panose="020B0A02040204020203" pitchFamily="34" charset="0"/>
                <a:ea typeface="Segoe UI Black" panose="020B0A02040204020203" pitchFamily="34" charset="0"/>
                <a:cs typeface="Segoe UI Light" panose="020B0502040204020203" pitchFamily="34" charset="0"/>
              </a:rPr>
              <a:t>—have</a:t>
            </a:r>
            <a:r>
              <a:rPr lang="cs-CZ" dirty="0" smtClean="0">
                <a:latin typeface="Segoe UI Black" panose="020B0A02040204020203" pitchFamily="34" charset="0"/>
                <a:ea typeface="Segoe UI Black" panose="020B0A02040204020203" pitchFamily="34" charset="0"/>
                <a:cs typeface="Segoe UI Light" panose="020B0502040204020203" pitchFamily="34" charset="0"/>
              </a:rPr>
              <a:t> proved </a:t>
            </a:r>
            <a:r>
              <a:rPr lang="cs-CZ" dirty="0" err="1" smtClean="0">
                <a:latin typeface="Segoe UI Black" panose="020B0A02040204020203" pitchFamily="34" charset="0"/>
                <a:ea typeface="Segoe UI Black" panose="020B0A02040204020203" pitchFamily="34" charset="0"/>
                <a:cs typeface="Segoe UI Light" panose="020B0502040204020203" pitchFamily="34" charset="0"/>
              </a:rPr>
              <a:t>resistant</a:t>
            </a:r>
            <a:r>
              <a:rPr lang="cs-CZ" dirty="0" smtClean="0">
                <a:latin typeface="Segoe UI Black" panose="020B0A02040204020203" pitchFamily="34" charset="0"/>
                <a:ea typeface="Segoe UI Black" panose="020B0A02040204020203" pitchFamily="34" charset="0"/>
                <a:cs typeface="Segoe UI Light" panose="020B0502040204020203" pitchFamily="34" charset="0"/>
              </a:rPr>
              <a:t> to </a:t>
            </a:r>
            <a:r>
              <a:rPr lang="cs-CZ" dirty="0" err="1" smtClean="0">
                <a:latin typeface="Segoe UI Black" panose="020B0A02040204020203" pitchFamily="34" charset="0"/>
                <a:ea typeface="Segoe UI Black" panose="020B0A02040204020203" pitchFamily="34" charset="0"/>
                <a:cs typeface="Segoe UI Light" panose="020B0502040204020203" pitchFamily="34" charset="0"/>
              </a:rPr>
              <a:t>mathematical</a:t>
            </a:r>
            <a:endParaRPr lang="cs-CZ" dirty="0" smtClean="0">
              <a:latin typeface="Segoe UI Black" panose="020B0A02040204020203" pitchFamily="34" charset="0"/>
              <a:ea typeface="Segoe UI Black" panose="020B0A02040204020203" pitchFamily="34" charset="0"/>
              <a:cs typeface="Segoe UI Light" panose="020B0502040204020203" pitchFamily="34" charset="0"/>
            </a:endParaRPr>
          </a:p>
          <a:p>
            <a:r>
              <a:rPr lang="cs-CZ" dirty="0" err="1">
                <a:latin typeface="Segoe UI Black" panose="020B0A02040204020203" pitchFamily="34" charset="0"/>
                <a:ea typeface="Segoe UI Black" panose="020B0A02040204020203" pitchFamily="34" charset="0"/>
                <a:cs typeface="Segoe UI Light" panose="020B0502040204020203" pitchFamily="34" charset="0"/>
              </a:rPr>
              <a:t>f</a:t>
            </a:r>
            <a:r>
              <a:rPr lang="cs-CZ" dirty="0" err="1" smtClean="0">
                <a:latin typeface="Segoe UI Black" panose="020B0A02040204020203" pitchFamily="34" charset="0"/>
                <a:ea typeface="Segoe UI Black" panose="020B0A02040204020203" pitchFamily="34" charset="0"/>
                <a:cs typeface="Segoe UI Light" panose="020B0502040204020203" pitchFamily="34" charset="0"/>
              </a:rPr>
              <a:t>ormalization</a:t>
            </a:r>
            <a:r>
              <a:rPr lang="cs-CZ" dirty="0" smtClean="0">
                <a:latin typeface="Segoe UI Black" panose="020B0A02040204020203" pitchFamily="34" charset="0"/>
                <a:ea typeface="Segoe UI Black" panose="020B0A02040204020203" pitchFamily="34" charset="0"/>
                <a:cs typeface="Segoe UI Light" panose="020B0502040204020203" pitchFamily="34" charset="0"/>
              </a:rPr>
              <a:t>.</a:t>
            </a:r>
            <a:endParaRPr lang="en-GB" dirty="0">
              <a:latin typeface="Segoe UI Black" panose="020B0A02040204020203" pitchFamily="34" charset="0"/>
              <a:ea typeface="Segoe UI Black" panose="020B0A02040204020203" pitchFamily="34"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8734" y="1139031"/>
            <a:ext cx="3782266" cy="5718969"/>
          </a:xfrm>
          <a:prstGeom prst="rect">
            <a:avLst/>
          </a:prstGeom>
        </p:spPr>
      </p:pic>
    </p:spTree>
    <p:extLst>
      <p:ext uri="{BB962C8B-B14F-4D97-AF65-F5344CB8AC3E}">
        <p14:creationId xmlns:p14="http://schemas.microsoft.com/office/powerpoint/2010/main" val="1038937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2" name="TextovéPole 1"/>
          <p:cNvSpPr txBox="1"/>
          <p:nvPr/>
        </p:nvSpPr>
        <p:spPr>
          <a:xfrm>
            <a:off x="203129" y="242894"/>
            <a:ext cx="3791171" cy="4278094"/>
          </a:xfrm>
          <a:prstGeom prst="rect">
            <a:avLst/>
          </a:prstGeom>
          <a:noFill/>
        </p:spPr>
        <p:txBody>
          <a:bodyPr wrap="square" rtlCol="0">
            <a:spAutoFit/>
          </a:bodyPr>
          <a:lstStyle/>
          <a:p>
            <a:r>
              <a:rPr lang="cs-CZ" sz="2800" dirty="0" smtClean="0">
                <a:latin typeface="Segoe UI Black" panose="020B0A02040204020203" pitchFamily="34" charset="0"/>
                <a:ea typeface="Segoe UI Black" panose="020B0A02040204020203" pitchFamily="34" charset="0"/>
              </a:rPr>
              <a:t>“</a:t>
            </a:r>
            <a:r>
              <a:rPr lang="cs-CZ" sz="2800" dirty="0" err="1" smtClean="0">
                <a:latin typeface="Segoe UI Black" panose="020B0A02040204020203" pitchFamily="34" charset="0"/>
                <a:ea typeface="Segoe UI Black" panose="020B0A02040204020203" pitchFamily="34" charset="0"/>
              </a:rPr>
              <a:t>Chinese</a:t>
            </a:r>
            <a:r>
              <a:rPr lang="cs-CZ" sz="2800" dirty="0" smtClean="0">
                <a:latin typeface="Segoe UI Black" panose="020B0A02040204020203" pitchFamily="34" charset="0"/>
                <a:ea typeface="Segoe UI Black" panose="020B0A02040204020203" pitchFamily="34" charset="0"/>
              </a:rPr>
              <a:t> </a:t>
            </a:r>
            <a:r>
              <a:rPr lang="cs-CZ" sz="2800" dirty="0" err="1" smtClean="0">
                <a:latin typeface="Segoe UI Black" panose="020B0A02040204020203" pitchFamily="34" charset="0"/>
                <a:ea typeface="Segoe UI Black" panose="020B0A02040204020203" pitchFamily="34" charset="0"/>
              </a:rPr>
              <a:t>Room</a:t>
            </a:r>
            <a:r>
              <a:rPr lang="cs-CZ" sz="2800" dirty="0" smtClean="0">
                <a:latin typeface="Segoe UI Black" panose="020B0A02040204020203" pitchFamily="34" charset="0"/>
                <a:ea typeface="Segoe UI Black" panose="020B0A02040204020203" pitchFamily="34" charset="0"/>
              </a:rPr>
              <a:t>“ argument (</a:t>
            </a:r>
            <a:r>
              <a:rPr lang="cs-CZ" sz="2800" dirty="0">
                <a:latin typeface="Segoe UI Black" panose="020B0A02040204020203" pitchFamily="34" charset="0"/>
                <a:ea typeface="Segoe UI Black" panose="020B0A02040204020203" pitchFamily="34" charset="0"/>
              </a:rPr>
              <a:t>John </a:t>
            </a:r>
            <a:r>
              <a:rPr lang="cs-CZ" sz="2800" dirty="0" smtClean="0">
                <a:latin typeface="Segoe UI Black" panose="020B0A02040204020203" pitchFamily="34" charset="0"/>
                <a:ea typeface="Segoe UI Black" panose="020B0A02040204020203" pitchFamily="34" charset="0"/>
              </a:rPr>
              <a:t>Searle,1980)</a:t>
            </a:r>
          </a:p>
          <a:p>
            <a:endParaRPr lang="cs-CZ" sz="2800" dirty="0">
              <a:latin typeface="Segoe UI Black" panose="020B0A02040204020203" pitchFamily="34" charset="0"/>
              <a:ea typeface="Segoe UI Black" panose="020B0A02040204020203" pitchFamily="34" charset="0"/>
            </a:endParaRPr>
          </a:p>
          <a:p>
            <a:r>
              <a:rPr lang="en-GB" sz="1600" dirty="0">
                <a:latin typeface="Segoe UI Light" panose="020B0502040204020203" pitchFamily="34" charset="0"/>
                <a:cs typeface="Segoe UI Light" panose="020B0502040204020203" pitchFamily="34" charset="0"/>
              </a:rPr>
              <a:t>The narrow conclusion of the argument is that programming a digital computer may make it appear to understand language but could not produce real understanding. Hence the “Turing Test” is inadequate. Searle argues that the thought experiment underscores the fact that computers merely use syntactic rules to manipulate symbol strings, but have no understanding of meaning or semantics.</a:t>
            </a:r>
            <a:endParaRPr lang="cs-CZ" sz="1600" dirty="0">
              <a:latin typeface="Segoe UI Light" panose="020B0502040204020203" pitchFamily="34" charset="0"/>
              <a:cs typeface="Segoe UI Light" panose="020B0502040204020203" pitchFamily="34" charset="0"/>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5308" y="1376750"/>
            <a:ext cx="3768229" cy="2275619"/>
          </a:xfrm>
          <a:prstGeom prst="rect">
            <a:avLst/>
          </a:prstGeom>
        </p:spPr>
      </p:pic>
      <p:sp>
        <p:nvSpPr>
          <p:cNvPr id="8" name="TextovéPole 7"/>
          <p:cNvSpPr txBox="1"/>
          <p:nvPr/>
        </p:nvSpPr>
        <p:spPr>
          <a:xfrm>
            <a:off x="8208477" y="3954425"/>
            <a:ext cx="3835394" cy="2677656"/>
          </a:xfrm>
          <a:prstGeom prst="rect">
            <a:avLst/>
          </a:prstGeom>
          <a:noFill/>
        </p:spPr>
        <p:txBody>
          <a:bodyPr wrap="square" rtlCol="0">
            <a:spAutoFit/>
          </a:bodyPr>
          <a:lstStyle/>
          <a:p>
            <a:r>
              <a:rPr lang="cs-CZ" sz="2800" dirty="0" smtClean="0">
                <a:latin typeface="Segoe UI Black" panose="020B0A02040204020203" pitchFamily="34" charset="0"/>
                <a:ea typeface="Segoe UI Black" panose="020B0A02040204020203" pitchFamily="34" charset="0"/>
              </a:rPr>
              <a:t>“Robot“ argument</a:t>
            </a:r>
          </a:p>
          <a:p>
            <a:endParaRPr lang="cs-CZ" sz="2800" dirty="0" smtClean="0">
              <a:latin typeface="Segoe UI Black" panose="020B0A02040204020203" pitchFamily="34" charset="0"/>
              <a:ea typeface="Segoe UI Black" panose="020B0A02040204020203" pitchFamily="34" charset="0"/>
            </a:endParaRPr>
          </a:p>
          <a:p>
            <a:r>
              <a:rPr lang="cs-CZ" sz="1600" dirty="0" smtClean="0">
                <a:latin typeface="Segoe UI Light" panose="020B0502040204020203" pitchFamily="34" charset="0"/>
                <a:cs typeface="Segoe UI Light" panose="020B0502040204020203" pitchFamily="34" charset="0"/>
              </a:rPr>
              <a:t>A</a:t>
            </a:r>
            <a:r>
              <a:rPr lang="en-GB" sz="1600" dirty="0" smtClean="0">
                <a:latin typeface="Segoe UI Light" panose="020B0502040204020203" pitchFamily="34" charset="0"/>
                <a:cs typeface="Segoe UI Light" panose="020B0502040204020203" pitchFamily="34" charset="0"/>
              </a:rPr>
              <a:t> </a:t>
            </a:r>
            <a:r>
              <a:rPr lang="en-GB" sz="1600" dirty="0">
                <a:latin typeface="Segoe UI Light" panose="020B0502040204020203" pitchFamily="34" charset="0"/>
                <a:cs typeface="Segoe UI Light" panose="020B0502040204020203" pitchFamily="34" charset="0"/>
              </a:rPr>
              <a:t>robot – a computer with a body – might do what a child does, learn by seeing and doing. The Robot Reply holds that such a digital computer in a robot body, freed from the room, could attach meanings to symbols and actually understand natural language</a:t>
            </a:r>
            <a:r>
              <a:rPr lang="en-GB" sz="1600" dirty="0" smtClean="0">
                <a:latin typeface="Segoe UI Light" panose="020B0502040204020203" pitchFamily="34" charset="0"/>
                <a:cs typeface="Segoe UI Light" panose="020B0502040204020203" pitchFamily="34" charset="0"/>
              </a:rPr>
              <a:t>.</a:t>
            </a:r>
            <a:endParaRPr lang="cs-CZ" sz="1600" dirty="0" smtClean="0">
              <a:latin typeface="Segoe UI Light" panose="020B0502040204020203" pitchFamily="34" charset="0"/>
              <a:ea typeface="Segoe UI Black" panose="020B0A02040204020203" pitchFamily="34" charset="0"/>
              <a:cs typeface="Segoe UI Light" panose="020B0502040204020203" pitchFamily="34" charset="0"/>
            </a:endParaRP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87" y="4124201"/>
            <a:ext cx="3781769" cy="2521179"/>
          </a:xfrm>
          <a:prstGeom prst="rect">
            <a:avLst/>
          </a:prstGeom>
        </p:spPr>
      </p:pic>
    </p:spTree>
    <p:extLst>
      <p:ext uri="{BB962C8B-B14F-4D97-AF65-F5344CB8AC3E}">
        <p14:creationId xmlns:p14="http://schemas.microsoft.com/office/powerpoint/2010/main" val="2084953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1" y="2311292"/>
            <a:ext cx="12191999" cy="1323439"/>
          </a:xfrm>
          <a:prstGeom prst="rect">
            <a:avLst/>
          </a:prstGeom>
          <a:solidFill>
            <a:srgbClr val="FFC000"/>
          </a:solidFill>
        </p:spPr>
        <p:txBody>
          <a:bodyPr wrap="square">
            <a:spAutoFit/>
          </a:bodyPr>
          <a:lstStyle/>
          <a:p>
            <a:pPr algn="ctr"/>
            <a:r>
              <a:rPr lang="en-GB" sz="8000" dirty="0" smtClean="0">
                <a:solidFill>
                  <a:schemeClr val="bg1"/>
                </a:solidFill>
                <a:latin typeface="Segoe UI Black" panose="020B0A02040204020203" pitchFamily="34" charset="0"/>
                <a:ea typeface="Segoe UI Black" panose="020B0A02040204020203" pitchFamily="34" charset="0"/>
                <a:cs typeface="Segoe UI" panose="020B0502040204020203" pitchFamily="34" charset="0"/>
              </a:rPr>
              <a:t>JUST LIKE A HUMAN</a:t>
            </a:r>
            <a:endParaRPr lang="en-GB" sz="8000" dirty="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436153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33" y="3568900"/>
            <a:ext cx="4385467" cy="3289100"/>
          </a:xfrm>
          <a:prstGeom prst="rect">
            <a:avLst/>
          </a:prstGeom>
        </p:spPr>
      </p:pic>
      <p:sp>
        <p:nvSpPr>
          <p:cNvPr id="17" name="Zaoblený obdélníkový popisek 5"/>
          <p:cNvSpPr/>
          <p:nvPr/>
        </p:nvSpPr>
        <p:spPr>
          <a:xfrm>
            <a:off x="4227123" y="896111"/>
            <a:ext cx="3731670" cy="2200447"/>
          </a:xfrm>
          <a:prstGeom prst="wedgeRoundRectCallout">
            <a:avLst>
              <a:gd name="adj1" fmla="val 71686"/>
              <a:gd name="adj2" fmla="val 121060"/>
              <a:gd name="adj3" fmla="val 16667"/>
            </a:avLst>
          </a:prstGeom>
          <a:solidFill>
            <a:srgbClr val="EEECE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i="1" dirty="0">
              <a:solidFill>
                <a:schemeClr val="tx1"/>
              </a:solidFill>
            </a:endParaRPr>
          </a:p>
        </p:txBody>
      </p:sp>
      <p:sp>
        <p:nvSpPr>
          <p:cNvPr id="11" name="TextovéPole 10"/>
          <p:cNvSpPr txBox="1"/>
          <p:nvPr/>
        </p:nvSpPr>
        <p:spPr>
          <a:xfrm>
            <a:off x="242082" y="197013"/>
            <a:ext cx="5814412" cy="1169551"/>
          </a:xfrm>
          <a:prstGeom prst="rect">
            <a:avLst/>
          </a:prstGeom>
          <a:noFill/>
        </p:spPr>
        <p:txBody>
          <a:bodyPr wrap="none" rtlCol="0">
            <a:spAutoFit/>
          </a:bodyPr>
          <a:lstStyle/>
          <a:p>
            <a:r>
              <a:rPr lang="en-GB" sz="2800" dirty="0" smtClean="0">
                <a:latin typeface="Segoe UI Black" panose="020B0A02040204020203" pitchFamily="34" charset="0"/>
                <a:ea typeface="Segoe UI Black" panose="020B0A02040204020203" pitchFamily="34" charset="0"/>
                <a:cs typeface="Segoe UI Light" panose="020B0502040204020203" pitchFamily="34" charset="0"/>
              </a:rPr>
              <a:t>Representation and its Meaning</a:t>
            </a:r>
            <a:endParaRPr lang="cs-CZ" sz="2800" dirty="0">
              <a:latin typeface="Segoe UI Black" panose="020B0A02040204020203" pitchFamily="34" charset="0"/>
              <a:ea typeface="Segoe UI Black" panose="020B0A02040204020203" pitchFamily="34" charset="0"/>
              <a:cs typeface="Segoe UI Light" panose="020B0502040204020203" pitchFamily="34" charset="0"/>
            </a:endParaRPr>
          </a:p>
          <a:p>
            <a:r>
              <a:rPr lang="cs-CZ" b="1" dirty="0" err="1">
                <a:latin typeface="Segoe UI Light" panose="020B0502040204020203" pitchFamily="34" charset="0"/>
                <a:ea typeface="Segoe UI Black" panose="020B0A02040204020203" pitchFamily="34" charset="0"/>
                <a:cs typeface="Segoe UI Light" panose="020B0502040204020203" pitchFamily="34" charset="0"/>
              </a:rPr>
              <a:t>Stuart</a:t>
            </a:r>
            <a:r>
              <a:rPr lang="cs-CZ" b="1" dirty="0">
                <a:latin typeface="Segoe UI Light" panose="020B0502040204020203" pitchFamily="34" charset="0"/>
                <a:ea typeface="Segoe UI Black" panose="020B0A02040204020203" pitchFamily="34" charset="0"/>
                <a:cs typeface="Segoe UI Light" panose="020B0502040204020203" pitchFamily="34" charset="0"/>
              </a:rPr>
              <a:t> </a:t>
            </a:r>
            <a:r>
              <a:rPr lang="cs-CZ" b="1" dirty="0" err="1">
                <a:latin typeface="Segoe UI Light" panose="020B0502040204020203" pitchFamily="34" charset="0"/>
                <a:ea typeface="Segoe UI Black" panose="020B0A02040204020203" pitchFamily="34" charset="0"/>
                <a:cs typeface="Segoe UI Light" panose="020B0502040204020203" pitchFamily="34" charset="0"/>
              </a:rPr>
              <a:t>Hall</a:t>
            </a:r>
            <a:endParaRPr lang="cs-CZ" b="1" dirty="0">
              <a:latin typeface="Segoe UI Light" panose="020B0502040204020203" pitchFamily="34" charset="0"/>
              <a:ea typeface="Segoe UI Black" panose="020B0A02040204020203" pitchFamily="34" charset="0"/>
              <a:cs typeface="Segoe UI Light" panose="020B0502040204020203" pitchFamily="34" charset="0"/>
            </a:endParaRPr>
          </a:p>
          <a:p>
            <a:endParaRPr lang="cs-CZ" sz="2400" b="1" dirty="0">
              <a:latin typeface="Segoe UI Light" panose="020B0502040204020203" pitchFamily="34" charset="0"/>
              <a:cs typeface="Segoe UI Light" panose="020B0502040204020203" pitchFamily="34" charset="0"/>
            </a:endParaRPr>
          </a:p>
        </p:txBody>
      </p:sp>
      <p:sp>
        <p:nvSpPr>
          <p:cNvPr id="2" name="TextovéPole 1"/>
          <p:cNvSpPr txBox="1"/>
          <p:nvPr/>
        </p:nvSpPr>
        <p:spPr>
          <a:xfrm>
            <a:off x="203129" y="1547529"/>
            <a:ext cx="3791172" cy="2862322"/>
          </a:xfrm>
          <a:prstGeom prst="rect">
            <a:avLst/>
          </a:prstGeom>
          <a:noFill/>
        </p:spPr>
        <p:txBody>
          <a:bodyPr wrap="square" rtlCol="0">
            <a:spAutoFit/>
          </a:bodyPr>
          <a:lstStyle/>
          <a:p>
            <a:pPr eaLnBrk="0" fontAlgn="base" hangingPunct="0">
              <a:spcBef>
                <a:spcPct val="0"/>
              </a:spcBef>
              <a:spcAft>
                <a:spcPct val="0"/>
              </a:spcAft>
            </a:pPr>
            <a:r>
              <a:rPr lang="en-US" altLang="en-US" sz="2000" dirty="0">
                <a:solidFill>
                  <a:srgbClr val="202124"/>
                </a:solidFill>
                <a:latin typeface="Segoe UI Light" panose="020B0502040204020203" pitchFamily="34" charset="0"/>
                <a:cs typeface="Segoe UI Light" panose="020B0502040204020203" pitchFamily="34" charset="0"/>
              </a:rPr>
              <a:t>Especially in the media, we cannot talk about a real representation of people or events, but there are many ways to represent them. Producers therefore try to "correct" (interpret) the meaning (or way of understanding) of people or events in their texts.</a:t>
            </a:r>
            <a:r>
              <a:rPr lang="en-US" altLang="en-US" sz="2000" dirty="0">
                <a:latin typeface="Segoe UI Light" panose="020B0502040204020203" pitchFamily="34" charset="0"/>
                <a:cs typeface="Segoe UI Light" panose="020B0502040204020203" pitchFamily="34" charset="0"/>
              </a:rPr>
              <a:t> </a:t>
            </a:r>
          </a:p>
        </p:txBody>
      </p:sp>
      <p:sp>
        <p:nvSpPr>
          <p:cNvPr id="7" name="TextovéPole 6"/>
          <p:cNvSpPr txBox="1"/>
          <p:nvPr/>
        </p:nvSpPr>
        <p:spPr>
          <a:xfrm>
            <a:off x="6428914" y="6306826"/>
            <a:ext cx="1076961" cy="338554"/>
          </a:xfrm>
          <a:prstGeom prst="rect">
            <a:avLst/>
          </a:prstGeom>
          <a:noFill/>
        </p:spPr>
        <p:txBody>
          <a:bodyPr wrap="none" rtlCol="0">
            <a:spAutoFit/>
          </a:bodyPr>
          <a:lstStyle/>
          <a:p>
            <a:r>
              <a:rPr lang="cs-CZ" sz="1600" dirty="0" err="1">
                <a:latin typeface="Segoe UI Light" panose="020B0502040204020203" pitchFamily="34" charset="0"/>
                <a:cs typeface="Segoe UI Light" panose="020B0502040204020203" pitchFamily="34" charset="0"/>
              </a:rPr>
              <a:t>Stuart</a:t>
            </a:r>
            <a:r>
              <a:rPr lang="cs-CZ" sz="1600" dirty="0">
                <a:latin typeface="Segoe UI Light" panose="020B0502040204020203" pitchFamily="34" charset="0"/>
                <a:cs typeface="Segoe UI Light" panose="020B0502040204020203" pitchFamily="34" charset="0"/>
              </a:rPr>
              <a:t> </a:t>
            </a:r>
            <a:r>
              <a:rPr lang="cs-CZ" sz="1600" dirty="0" err="1">
                <a:latin typeface="Segoe UI Light" panose="020B0502040204020203" pitchFamily="34" charset="0"/>
                <a:cs typeface="Segoe UI Light" panose="020B0502040204020203" pitchFamily="34" charset="0"/>
              </a:rPr>
              <a:t>Hall</a:t>
            </a:r>
            <a:endParaRPr lang="cs-CZ" sz="1600" dirty="0">
              <a:latin typeface="Segoe UI Light" panose="020B0502040204020203" pitchFamily="34" charset="0"/>
              <a:cs typeface="Segoe UI Light" panose="020B0502040204020203" pitchFamily="34" charset="0"/>
            </a:endParaRPr>
          </a:p>
        </p:txBody>
      </p:sp>
      <p:sp>
        <p:nvSpPr>
          <p:cNvPr id="6" name="TextovéPole 5"/>
          <p:cNvSpPr txBox="1"/>
          <p:nvPr/>
        </p:nvSpPr>
        <p:spPr>
          <a:xfrm>
            <a:off x="4384697" y="1113876"/>
            <a:ext cx="3628270" cy="1569660"/>
          </a:xfrm>
          <a:prstGeom prst="rect">
            <a:avLst/>
          </a:prstGeom>
          <a:noFill/>
        </p:spPr>
        <p:txBody>
          <a:bodyPr wrap="square" rtlCol="0">
            <a:spAutoFit/>
          </a:bodyPr>
          <a:lstStyle/>
          <a:p>
            <a:r>
              <a:rPr lang="en-US" altLang="en-US" sz="2400" dirty="0"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Meaning, therefore </a:t>
            </a:r>
            <a:r>
              <a:rPr lang="cs-CZ" altLang="en-US" sz="2400" dirty="0" err="1"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is</a:t>
            </a:r>
            <a:r>
              <a:rPr lang="cs-CZ" altLang="en-US" sz="2400" dirty="0"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 </a:t>
            </a:r>
            <a:r>
              <a:rPr lang="cs-CZ" altLang="en-US" sz="2400" dirty="0" err="1"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created</a:t>
            </a:r>
            <a:r>
              <a:rPr lang="cs-CZ" altLang="en-US" sz="2400" dirty="0"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 </a:t>
            </a:r>
            <a:r>
              <a:rPr lang="cs-CZ" altLang="en-US" sz="2400" dirty="0" err="1"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during</a:t>
            </a:r>
            <a:r>
              <a:rPr lang="cs-CZ" altLang="en-US" sz="2400" dirty="0"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 </a:t>
            </a:r>
            <a:r>
              <a:rPr lang="cs-CZ" altLang="en-US" sz="2400" dirty="0" err="1"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the</a:t>
            </a:r>
            <a:r>
              <a:rPr lang="en-US" altLang="en-US" sz="2400" dirty="0"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 process </a:t>
            </a:r>
            <a:r>
              <a:rPr lang="en-US" altLang="en-US" sz="2400" dirty="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of </a:t>
            </a:r>
            <a:r>
              <a:rPr lang="en-US" altLang="en-US" sz="2400" dirty="0" err="1"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representi</a:t>
            </a:r>
            <a:r>
              <a:rPr lang="cs-CZ" altLang="en-US" sz="2400" dirty="0" err="1"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ng</a:t>
            </a:r>
            <a:r>
              <a:rPr lang="cs-CZ" sz="2400" dirty="0" smtClean="0">
                <a:latin typeface="Segoe UI Black" panose="020B0A02040204020203" pitchFamily="34" charset="0"/>
                <a:ea typeface="Segoe UI Black" panose="020B0A02040204020203" pitchFamily="34" charset="0"/>
                <a:cs typeface="Segoe UI Light" panose="020B0502040204020203" pitchFamily="34" charset="0"/>
              </a:rPr>
              <a:t>.</a:t>
            </a:r>
            <a:endParaRPr lang="cs-CZ" sz="2400" dirty="0">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10" name="TextovéPole 9"/>
          <p:cNvSpPr txBox="1"/>
          <p:nvPr/>
        </p:nvSpPr>
        <p:spPr>
          <a:xfrm>
            <a:off x="174273" y="6301561"/>
            <a:ext cx="3894784" cy="523220"/>
          </a:xfrm>
          <a:prstGeom prst="rect">
            <a:avLst/>
          </a:prstGeom>
          <a:noFill/>
        </p:spPr>
        <p:txBody>
          <a:bodyPr wrap="none" rtlCol="0">
            <a:spAutoFit/>
          </a:bodyPr>
          <a:lstStyle/>
          <a:p>
            <a:r>
              <a:rPr lang="cs-CZ" sz="1400" dirty="0" smtClean="0">
                <a:latin typeface="Segoe UI Light" panose="020B0502040204020203" pitchFamily="34" charset="0"/>
                <a:cs typeface="Segoe UI Light" panose="020B0502040204020203" pitchFamily="34" charset="0"/>
                <a:hlinkClick r:id="rId4"/>
              </a:rPr>
              <a:t>https</a:t>
            </a:r>
            <a:r>
              <a:rPr lang="cs-CZ" sz="1400" dirty="0">
                <a:latin typeface="Segoe UI Light" panose="020B0502040204020203" pitchFamily="34" charset="0"/>
                <a:cs typeface="Segoe UI Light" panose="020B0502040204020203" pitchFamily="34" charset="0"/>
                <a:hlinkClick r:id="rId4"/>
              </a:rPr>
              <a:t>://www.youtube.com/watch?v=yJr0gO_-w_Q</a:t>
            </a:r>
            <a:endParaRPr lang="cs-CZ" sz="1400" dirty="0">
              <a:latin typeface="Segoe UI Light" panose="020B0502040204020203" pitchFamily="34" charset="0"/>
              <a:cs typeface="Segoe UI Light" panose="020B0502040204020203" pitchFamily="34" charset="0"/>
            </a:endParaRPr>
          </a:p>
          <a:p>
            <a:endParaRPr lang="cs-CZ" sz="1400" dirty="0"/>
          </a:p>
        </p:txBody>
      </p:sp>
    </p:spTree>
    <p:extLst>
      <p:ext uri="{BB962C8B-B14F-4D97-AF65-F5344CB8AC3E}">
        <p14:creationId xmlns:p14="http://schemas.microsoft.com/office/powerpoint/2010/main" val="1690961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77"/>
            <a:ext cx="12195875" cy="6855823"/>
          </a:xfrm>
          <a:prstGeom prst="rect">
            <a:avLst/>
          </a:prstGeom>
        </p:spPr>
      </p:pic>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3" name="TextovéPole 2"/>
          <p:cNvSpPr txBox="1"/>
          <p:nvPr/>
        </p:nvSpPr>
        <p:spPr>
          <a:xfrm>
            <a:off x="7000723" y="438203"/>
            <a:ext cx="4705967" cy="923330"/>
          </a:xfrm>
          <a:prstGeom prst="rect">
            <a:avLst/>
          </a:prstGeom>
          <a:solidFill>
            <a:schemeClr val="bg1"/>
          </a:solidFill>
        </p:spPr>
        <p:txBody>
          <a:bodyPr wrap="square" rtlCol="0">
            <a:spAutoFit/>
          </a:bodyPr>
          <a:lstStyle/>
          <a:p>
            <a:r>
              <a:rPr lang="en-GB" dirty="0">
                <a:latin typeface="Segoe UI Light" panose="020B0502040204020203" pitchFamily="34" charset="0"/>
                <a:ea typeface="Segoe UI Black" panose="020B0A02040204020203" pitchFamily="34" charset="0"/>
                <a:cs typeface="Segoe UI Light" panose="020B0502040204020203" pitchFamily="34" charset="0"/>
              </a:rPr>
              <a:t>The new portrait is the product of 18 months of analysis </a:t>
            </a:r>
            <a:r>
              <a:rPr lang="en-GB" dirty="0" smtClean="0">
                <a:latin typeface="Segoe UI Light" panose="020B0502040204020203" pitchFamily="34" charset="0"/>
                <a:ea typeface="Segoe UI Black" panose="020B0A02040204020203" pitchFamily="34" charset="0"/>
                <a:cs typeface="Segoe UI Light" panose="020B0502040204020203" pitchFamily="34" charset="0"/>
              </a:rPr>
              <a:t>of </a:t>
            </a:r>
            <a:r>
              <a:rPr lang="en-GB" dirty="0">
                <a:latin typeface="Segoe UI Light" panose="020B0502040204020203" pitchFamily="34" charset="0"/>
                <a:ea typeface="Segoe UI Black" panose="020B0A02040204020203" pitchFamily="34" charset="0"/>
                <a:cs typeface="Segoe UI Light" panose="020B0502040204020203" pitchFamily="34" charset="0"/>
              </a:rPr>
              <a:t>346 paintings and 150 </a:t>
            </a:r>
            <a:r>
              <a:rPr lang="en-GB" dirty="0" smtClean="0">
                <a:latin typeface="Segoe UI Light" panose="020B0502040204020203" pitchFamily="34" charset="0"/>
                <a:ea typeface="Segoe UI Black" panose="020B0A02040204020203" pitchFamily="34" charset="0"/>
                <a:cs typeface="Segoe UI Light" panose="020B0502040204020203" pitchFamily="34" charset="0"/>
              </a:rPr>
              <a:t>gigabytes </a:t>
            </a:r>
            <a:r>
              <a:rPr lang="en-GB" dirty="0">
                <a:latin typeface="Segoe UI Light" panose="020B0502040204020203" pitchFamily="34" charset="0"/>
                <a:ea typeface="Segoe UI Black" panose="020B0A02040204020203" pitchFamily="34" charset="0"/>
                <a:cs typeface="Segoe UI Light" panose="020B0502040204020203" pitchFamily="34" charset="0"/>
              </a:rPr>
              <a:t>of digitally rendered </a:t>
            </a:r>
            <a:r>
              <a:rPr lang="en-GB" dirty="0" smtClean="0">
                <a:latin typeface="Segoe UI Light" panose="020B0502040204020203" pitchFamily="34" charset="0"/>
                <a:ea typeface="Segoe UI Black" panose="020B0A02040204020203" pitchFamily="34" charset="0"/>
                <a:cs typeface="Segoe UI Light" panose="020B0502040204020203" pitchFamily="34" charset="0"/>
              </a:rPr>
              <a:t>graphics</a:t>
            </a:r>
            <a:r>
              <a:rPr lang="cs-CZ" dirty="0" smtClean="0">
                <a:latin typeface="Segoe UI Light" panose="020B0502040204020203" pitchFamily="34" charset="0"/>
                <a:ea typeface="Segoe UI Black" panose="020B0A02040204020203" pitchFamily="34" charset="0"/>
                <a:cs typeface="Segoe UI Light" panose="020B0502040204020203" pitchFamily="34" charset="0"/>
              </a:rPr>
              <a:t>,</a:t>
            </a:r>
            <a:r>
              <a:rPr lang="en-GB" dirty="0" smtClean="0">
                <a:latin typeface="Segoe UI Light" panose="020B0502040204020203" pitchFamily="34" charset="0"/>
                <a:ea typeface="Segoe UI Black" panose="020B0A02040204020203" pitchFamily="34" charset="0"/>
                <a:cs typeface="Segoe UI Light" panose="020B0502040204020203" pitchFamily="34" charset="0"/>
              </a:rPr>
              <a:t> </a:t>
            </a:r>
            <a:r>
              <a:rPr lang="cs-CZ" dirty="0" err="1" smtClean="0">
                <a:latin typeface="Segoe UI Light" panose="020B0502040204020203" pitchFamily="34" charset="0"/>
                <a:ea typeface="Segoe UI Black" panose="020B0A02040204020203" pitchFamily="34" charset="0"/>
                <a:cs typeface="Segoe UI Light" panose="020B0502040204020203" pitchFamily="34" charset="0"/>
              </a:rPr>
              <a:t>facial</a:t>
            </a:r>
            <a:r>
              <a:rPr lang="cs-CZ" dirty="0" smtClean="0">
                <a:latin typeface="Segoe UI Light" panose="020B0502040204020203" pitchFamily="34" charset="0"/>
                <a:ea typeface="Segoe UI Black" panose="020B0A02040204020203" pitchFamily="34" charset="0"/>
                <a:cs typeface="Segoe UI Light" panose="020B0502040204020203" pitchFamily="34" charset="0"/>
              </a:rPr>
              <a:t> </a:t>
            </a:r>
            <a:r>
              <a:rPr lang="cs-CZ" dirty="0" err="1" smtClean="0">
                <a:latin typeface="Segoe UI Light" panose="020B0502040204020203" pitchFamily="34" charset="0"/>
                <a:ea typeface="Segoe UI Black" panose="020B0A02040204020203" pitchFamily="34" charset="0"/>
                <a:cs typeface="Segoe UI Light" panose="020B0502040204020203" pitchFamily="34" charset="0"/>
              </a:rPr>
              <a:t>recognition</a:t>
            </a:r>
            <a:r>
              <a:rPr lang="en-GB" dirty="0" smtClean="0">
                <a:latin typeface="Segoe UI Light" panose="020B0502040204020203" pitchFamily="34" charset="0"/>
                <a:ea typeface="Segoe UI Black" panose="020B0A02040204020203" pitchFamily="34" charset="0"/>
                <a:cs typeface="Segoe UI Light" panose="020B0502040204020203" pitchFamily="34" charset="0"/>
              </a:rPr>
              <a:t>.</a:t>
            </a:r>
            <a:r>
              <a:rPr lang="cs-CZ" dirty="0" smtClean="0">
                <a:latin typeface="Segoe UI Light" panose="020B0502040204020203" pitchFamily="34" charset="0"/>
                <a:ea typeface="Segoe UI Black" panose="020B0A02040204020203" pitchFamily="34" charset="0"/>
                <a:cs typeface="Segoe UI Light" panose="020B0502040204020203" pitchFamily="34" charset="0"/>
              </a:rPr>
              <a:t> </a:t>
            </a:r>
            <a:endParaRPr lang="en-GB"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sp>
        <p:nvSpPr>
          <p:cNvPr id="4" name="TextovéPole 3"/>
          <p:cNvSpPr txBox="1"/>
          <p:nvPr/>
        </p:nvSpPr>
        <p:spPr>
          <a:xfrm>
            <a:off x="8187675" y="5517376"/>
            <a:ext cx="2198166" cy="1231106"/>
          </a:xfrm>
          <a:prstGeom prst="rect">
            <a:avLst/>
          </a:prstGeom>
          <a:noFill/>
        </p:spPr>
        <p:txBody>
          <a:bodyPr wrap="none" rtlCol="0">
            <a:spAutoFit/>
          </a:bodyPr>
          <a:lstStyle/>
          <a:p>
            <a:r>
              <a:rPr lang="en-GB" sz="1400" b="1" dirty="0"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NEXT REMBRANDT</a:t>
            </a:r>
            <a:endParaRPr lang="cs-CZ" sz="1400" b="1" dirty="0"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endParaRPr>
          </a:p>
          <a:p>
            <a:r>
              <a:rPr lang="cs-CZ" sz="1400" dirty="0"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Bas </a:t>
            </a:r>
            <a:r>
              <a:rPr lang="cs-CZ" sz="1400" dirty="0" err="1"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Korsten</a:t>
            </a:r>
            <a:endParaRPr lang="cs-CZ" sz="1400" dirty="0"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endParaRPr>
          </a:p>
          <a:p>
            <a:r>
              <a:rPr lang="cs-CZ" sz="1400" dirty="0"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3d </a:t>
            </a:r>
            <a:r>
              <a:rPr lang="cs-CZ" sz="1400" dirty="0" err="1"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printed</a:t>
            </a:r>
            <a:r>
              <a:rPr lang="cs-CZ" sz="1400" dirty="0"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 UV </a:t>
            </a:r>
            <a:r>
              <a:rPr lang="cs-CZ" sz="1400" dirty="0" err="1"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color</a:t>
            </a:r>
            <a:r>
              <a:rPr lang="cs-CZ" sz="1400" dirty="0"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 </a:t>
            </a:r>
            <a:r>
              <a:rPr lang="cs-CZ" sz="1400" dirty="0" err="1"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layers</a:t>
            </a:r>
            <a:r>
              <a:rPr lang="cs-CZ" sz="1400" dirty="0"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 </a:t>
            </a:r>
          </a:p>
          <a:p>
            <a:r>
              <a:rPr lang="cs-CZ" sz="1400" dirty="0"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2016</a:t>
            </a:r>
          </a:p>
          <a:p>
            <a:endParaRPr lang="en-GB" i="1" dirty="0">
              <a:solidFill>
                <a:schemeClr val="bg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6248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8" name="TextovéPole 7"/>
          <p:cNvSpPr txBox="1"/>
          <p:nvPr/>
        </p:nvSpPr>
        <p:spPr>
          <a:xfrm>
            <a:off x="594773" y="415886"/>
            <a:ext cx="3631763" cy="1261884"/>
          </a:xfrm>
          <a:prstGeom prst="rect">
            <a:avLst/>
          </a:prstGeom>
          <a:noFill/>
        </p:spPr>
        <p:txBody>
          <a:bodyPr wrap="none" rtlCol="0">
            <a:spAutoFit/>
          </a:bodyPr>
          <a:lstStyle/>
          <a:p>
            <a:r>
              <a:rPr lang="en-GB" sz="4000" b="1" dirty="0" smtClean="0">
                <a:latin typeface="Segoe UI Black" panose="020B0A02040204020203" pitchFamily="34" charset="0"/>
                <a:ea typeface="Segoe UI Black" panose="020B0A02040204020203" pitchFamily="34" charset="0"/>
              </a:rPr>
              <a:t>Obvious</a:t>
            </a:r>
          </a:p>
          <a:p>
            <a:r>
              <a:rPr lang="nl-NL" b="1" dirty="0">
                <a:latin typeface="Segoe UI Light" panose="020B0502040204020203" pitchFamily="34" charset="0"/>
                <a:cs typeface="Segoe UI Light" panose="020B0502040204020203" pitchFamily="34" charset="0"/>
              </a:rPr>
              <a:t>Portrait of Edmond de Belamy</a:t>
            </a:r>
            <a:r>
              <a:rPr lang="cs-CZ" b="1" dirty="0" smtClean="0">
                <a:latin typeface="Segoe UI Light" panose="020B0502040204020203" pitchFamily="34" charset="0"/>
                <a:cs typeface="Segoe UI Light" panose="020B0502040204020203" pitchFamily="34" charset="0"/>
              </a:rPr>
              <a:t>, </a:t>
            </a:r>
            <a:r>
              <a:rPr lang="en-GB" dirty="0" smtClean="0">
                <a:latin typeface="Segoe UI Light" panose="020B0502040204020203" pitchFamily="34" charset="0"/>
                <a:cs typeface="Segoe UI Light" panose="020B0502040204020203" pitchFamily="34" charset="0"/>
              </a:rPr>
              <a:t>2018</a:t>
            </a:r>
          </a:p>
          <a:p>
            <a:r>
              <a:rPr lang="en-GB" dirty="0" smtClean="0">
                <a:latin typeface="Segoe UI Light" panose="020B0502040204020203" pitchFamily="34" charset="0"/>
                <a:cs typeface="Segoe UI Light" panose="020B0502040204020203" pitchFamily="34" charset="0"/>
              </a:rPr>
              <a:t>Sold in Christies for 432 000 USD</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8264" y="158496"/>
            <a:ext cx="6608064" cy="6564010"/>
          </a:xfrm>
          <a:prstGeom prst="rect">
            <a:avLst/>
          </a:prstGeom>
        </p:spPr>
      </p:pic>
    </p:spTree>
    <p:extLst>
      <p:ext uri="{BB962C8B-B14F-4D97-AF65-F5344CB8AC3E}">
        <p14:creationId xmlns:p14="http://schemas.microsoft.com/office/powerpoint/2010/main" val="18694901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12192000" cy="9144000"/>
          </a:xfrm>
          <a:prstGeom prst="rect">
            <a:avLst/>
          </a:prstGeom>
        </p:spPr>
      </p:pic>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3" name="TextovéPole 2"/>
          <p:cNvSpPr txBox="1"/>
          <p:nvPr/>
        </p:nvSpPr>
        <p:spPr>
          <a:xfrm>
            <a:off x="461284" y="253537"/>
            <a:ext cx="11269432" cy="1292662"/>
          </a:xfrm>
          <a:prstGeom prst="rect">
            <a:avLst/>
          </a:prstGeom>
          <a:noFill/>
        </p:spPr>
        <p:txBody>
          <a:bodyPr wrap="none" rtlCol="0">
            <a:spAutoFit/>
          </a:bodyPr>
          <a:lstStyle/>
          <a:p>
            <a:r>
              <a:rPr lang="cs-CZ" dirty="0" smtClean="0">
                <a:solidFill>
                  <a:schemeClr val="tx1">
                    <a:lumMod val="95000"/>
                    <a:lumOff val="5000"/>
                  </a:schemeClr>
                </a:solidFill>
                <a:latin typeface="Segoe UI Black" panose="020B0A02040204020203" pitchFamily="34" charset="0"/>
                <a:ea typeface="Segoe UI Black" panose="020B0A02040204020203" pitchFamily="34" charset="0"/>
                <a:cs typeface="Segoe UI Light" panose="020B0502040204020203" pitchFamily="34" charset="0"/>
              </a:rPr>
              <a:t>A </a:t>
            </a:r>
            <a:r>
              <a:rPr lang="en-GB" dirty="0" smtClean="0">
                <a:solidFill>
                  <a:schemeClr val="tx1">
                    <a:lumMod val="95000"/>
                    <a:lumOff val="5000"/>
                  </a:schemeClr>
                </a:solidFill>
                <a:latin typeface="Segoe UI Black" panose="020B0A02040204020203" pitchFamily="34" charset="0"/>
                <a:ea typeface="Segoe UI Black" panose="020B0A02040204020203" pitchFamily="34" charset="0"/>
                <a:cs typeface="Segoe UI Light" panose="020B0502040204020203" pitchFamily="34" charset="0"/>
              </a:rPr>
              <a:t>collaboration </a:t>
            </a:r>
            <a:r>
              <a:rPr lang="en-GB" dirty="0">
                <a:solidFill>
                  <a:schemeClr val="tx1">
                    <a:lumMod val="95000"/>
                    <a:lumOff val="5000"/>
                  </a:schemeClr>
                </a:solidFill>
                <a:latin typeface="Segoe UI Black" panose="020B0A02040204020203" pitchFamily="34" charset="0"/>
                <a:ea typeface="Segoe UI Black" panose="020B0A02040204020203" pitchFamily="34" charset="0"/>
                <a:cs typeface="Segoe UI Light" panose="020B0502040204020203" pitchFamily="34" charset="0"/>
              </a:rPr>
              <a:t>between an artificial </a:t>
            </a:r>
            <a:r>
              <a:rPr lang="en-GB" dirty="0" smtClean="0">
                <a:solidFill>
                  <a:schemeClr val="tx1">
                    <a:lumMod val="95000"/>
                    <a:lumOff val="5000"/>
                  </a:schemeClr>
                </a:solidFill>
                <a:latin typeface="Segoe UI Black" panose="020B0A02040204020203" pitchFamily="34" charset="0"/>
                <a:ea typeface="Segoe UI Black" panose="020B0A02040204020203" pitchFamily="34" charset="0"/>
                <a:cs typeface="Segoe UI Light" panose="020B0502040204020203" pitchFamily="34" charset="0"/>
              </a:rPr>
              <a:t>intelligence </a:t>
            </a:r>
            <a:r>
              <a:rPr lang="en-GB" dirty="0">
                <a:solidFill>
                  <a:schemeClr val="tx1">
                    <a:lumMod val="95000"/>
                    <a:lumOff val="5000"/>
                  </a:schemeClr>
                </a:solidFill>
                <a:latin typeface="Segoe UI Black" panose="020B0A02040204020203" pitchFamily="34" charset="0"/>
                <a:ea typeface="Segoe UI Black" panose="020B0A02040204020203" pitchFamily="34" charset="0"/>
                <a:cs typeface="Segoe UI Light" panose="020B0502040204020203" pitchFamily="34" charset="0"/>
              </a:rPr>
              <a:t>named AICAN and its creator, </a:t>
            </a:r>
            <a:r>
              <a:rPr lang="en-GB" dirty="0" smtClean="0">
                <a:solidFill>
                  <a:schemeClr val="tx1">
                    <a:lumMod val="95000"/>
                    <a:lumOff val="5000"/>
                  </a:schemeClr>
                </a:solidFill>
                <a:latin typeface="Segoe UI Black" panose="020B0A02040204020203" pitchFamily="34" charset="0"/>
                <a:ea typeface="Segoe UI Black" panose="020B0A02040204020203" pitchFamily="34" charset="0"/>
                <a:cs typeface="Segoe UI Light" panose="020B0502040204020203" pitchFamily="34" charset="0"/>
              </a:rPr>
              <a:t>Ahmed </a:t>
            </a:r>
            <a:r>
              <a:rPr lang="en-GB" dirty="0" err="1" smtClean="0">
                <a:solidFill>
                  <a:schemeClr val="tx1">
                    <a:lumMod val="95000"/>
                    <a:lumOff val="5000"/>
                  </a:schemeClr>
                </a:solidFill>
                <a:latin typeface="Segoe UI Black" panose="020B0A02040204020203" pitchFamily="34" charset="0"/>
                <a:ea typeface="Segoe UI Black" panose="020B0A02040204020203" pitchFamily="34" charset="0"/>
                <a:cs typeface="Segoe UI Light" panose="020B0502040204020203" pitchFamily="34" charset="0"/>
              </a:rPr>
              <a:t>Elgammal</a:t>
            </a:r>
            <a:r>
              <a:rPr lang="en-GB" dirty="0" smtClean="0">
                <a:solidFill>
                  <a:schemeClr val="tx1">
                    <a:lumMod val="95000"/>
                    <a:lumOff val="5000"/>
                  </a:schemeClr>
                </a:solidFill>
                <a:latin typeface="Segoe UI Black" panose="020B0A02040204020203" pitchFamily="34" charset="0"/>
                <a:ea typeface="Segoe UI Black" panose="020B0A02040204020203" pitchFamily="34" charset="0"/>
                <a:cs typeface="Segoe UI Light" panose="020B0502040204020203" pitchFamily="34" charset="0"/>
              </a:rPr>
              <a:t> </a:t>
            </a:r>
            <a:endParaRPr lang="cs-CZ" dirty="0" smtClean="0">
              <a:solidFill>
                <a:schemeClr val="tx1">
                  <a:lumMod val="95000"/>
                  <a:lumOff val="5000"/>
                </a:schemeClr>
              </a:solidFill>
              <a:latin typeface="Segoe UI Black" panose="020B0A02040204020203" pitchFamily="34" charset="0"/>
              <a:ea typeface="Segoe UI Black" panose="020B0A02040204020203" pitchFamily="34" charset="0"/>
              <a:cs typeface="Segoe UI Light" panose="020B0502040204020203" pitchFamily="34" charset="0"/>
            </a:endParaRPr>
          </a:p>
          <a:p>
            <a:r>
              <a:rPr lang="en-GB" sz="1400" cap="all" dirty="0" smtClean="0">
                <a:latin typeface="Segoe UI Light" panose="020B0502040204020203" pitchFamily="34" charset="0"/>
                <a:cs typeface="Segoe UI Light" panose="020B0502040204020203" pitchFamily="34" charset="0"/>
              </a:rPr>
              <a:t>FACELESS </a:t>
            </a:r>
            <a:r>
              <a:rPr lang="en-GB" sz="1400" cap="all" dirty="0">
                <a:latin typeface="Segoe UI Light" panose="020B0502040204020203" pitchFamily="34" charset="0"/>
                <a:cs typeface="Segoe UI Light" panose="020B0502040204020203" pitchFamily="34" charset="0"/>
              </a:rPr>
              <a:t>PORTRAITS TRANSCENDING TIME</a:t>
            </a:r>
          </a:p>
          <a:p>
            <a:r>
              <a:rPr lang="en-GB" sz="1400" cap="all" dirty="0">
                <a:latin typeface="Segoe UI Light" panose="020B0502040204020203" pitchFamily="34" charset="0"/>
                <a:cs typeface="Segoe UI Light" panose="020B0502040204020203" pitchFamily="34" charset="0"/>
              </a:rPr>
              <a:t>HG CONTEMPORARY NEW YORK</a:t>
            </a:r>
          </a:p>
          <a:p>
            <a:r>
              <a:rPr lang="cs-CZ" sz="1400" cap="all" dirty="0" smtClean="0">
                <a:latin typeface="Segoe UI Light" panose="020B0502040204020203" pitchFamily="34" charset="0"/>
                <a:cs typeface="Segoe UI Light" panose="020B0502040204020203" pitchFamily="34" charset="0"/>
              </a:rPr>
              <a:t>2019</a:t>
            </a:r>
            <a:endParaRPr lang="en-GB" sz="1400" cap="all" dirty="0">
              <a:latin typeface="Segoe UI Light" panose="020B0502040204020203" pitchFamily="34" charset="0"/>
              <a:cs typeface="Segoe UI Light" panose="020B0502040204020203" pitchFamily="34" charset="0"/>
            </a:endParaRPr>
          </a:p>
          <a:p>
            <a:endParaRPr lang="en-GB" dirty="0">
              <a:solidFill>
                <a:schemeClr val="tx1">
                  <a:lumMod val="95000"/>
                  <a:lumOff val="5000"/>
                </a:schemeClr>
              </a:solidFill>
              <a:latin typeface="Segoe UI Light" panose="020B0502040204020203" pitchFamily="34" charset="0"/>
              <a:cs typeface="Segoe UI Light" panose="020B0502040204020203" pitchFamily="34" charset="0"/>
            </a:endParaRPr>
          </a:p>
        </p:txBody>
      </p:sp>
      <p:sp>
        <p:nvSpPr>
          <p:cNvPr id="4" name="TextovéPole 3"/>
          <p:cNvSpPr txBox="1"/>
          <p:nvPr/>
        </p:nvSpPr>
        <p:spPr>
          <a:xfrm>
            <a:off x="1232899" y="4798516"/>
            <a:ext cx="8125942" cy="1754326"/>
          </a:xfrm>
          <a:prstGeom prst="rect">
            <a:avLst/>
          </a:prstGeom>
          <a:noFill/>
        </p:spPr>
        <p:txBody>
          <a:bodyPr wrap="none" rtlCol="0">
            <a:spAutoFit/>
          </a:bodyPr>
          <a:lstStyle/>
          <a:p>
            <a:r>
              <a:rPr lang="en-GB" i="1" dirty="0" smtClean="0">
                <a:solidFill>
                  <a:schemeClr val="bg1"/>
                </a:solidFill>
                <a:latin typeface="Segoe UI Black" panose="020B0A02040204020203" pitchFamily="34" charset="0"/>
                <a:ea typeface="Segoe UI Black" panose="020B0A02040204020203" pitchFamily="34" charset="0"/>
              </a:rPr>
              <a:t>Instagram: </a:t>
            </a:r>
            <a:r>
              <a:rPr lang="en-GB" i="1" dirty="0">
                <a:solidFill>
                  <a:schemeClr val="bg1"/>
                </a:solidFill>
                <a:latin typeface="Segoe UI Black" panose="020B0A02040204020203" pitchFamily="34" charset="0"/>
                <a:ea typeface="Segoe UI Black" panose="020B0A02040204020203" pitchFamily="34" charset="0"/>
              </a:rPr>
              <a:t>"What a shame for an art gallery…instead </a:t>
            </a:r>
            <a:endParaRPr lang="cs-CZ" i="1" dirty="0" smtClean="0">
              <a:solidFill>
                <a:schemeClr val="bg1"/>
              </a:solidFill>
              <a:latin typeface="Segoe UI Black" panose="020B0A02040204020203" pitchFamily="34" charset="0"/>
              <a:ea typeface="Segoe UI Black" panose="020B0A02040204020203" pitchFamily="34" charset="0"/>
            </a:endParaRPr>
          </a:p>
          <a:p>
            <a:r>
              <a:rPr lang="en-GB" i="1" dirty="0" smtClean="0">
                <a:solidFill>
                  <a:schemeClr val="bg1"/>
                </a:solidFill>
                <a:latin typeface="Segoe UI Black" panose="020B0A02040204020203" pitchFamily="34" charset="0"/>
                <a:ea typeface="Segoe UI Black" panose="020B0A02040204020203" pitchFamily="34" charset="0"/>
              </a:rPr>
              <a:t>of </a:t>
            </a:r>
            <a:r>
              <a:rPr lang="en-GB" i="1" dirty="0">
                <a:solidFill>
                  <a:schemeClr val="bg1"/>
                </a:solidFill>
                <a:latin typeface="Segoe UI Black" panose="020B0A02040204020203" pitchFamily="34" charset="0"/>
                <a:ea typeface="Segoe UI Black" panose="020B0A02040204020203" pitchFamily="34" charset="0"/>
              </a:rPr>
              <a:t>supporting human beings giving their vibrant vision of our </a:t>
            </a:r>
            <a:endParaRPr lang="cs-CZ" i="1" dirty="0" smtClean="0">
              <a:solidFill>
                <a:schemeClr val="bg1"/>
              </a:solidFill>
              <a:latin typeface="Segoe UI Black" panose="020B0A02040204020203" pitchFamily="34" charset="0"/>
              <a:ea typeface="Segoe UI Black" panose="020B0A02040204020203" pitchFamily="34" charset="0"/>
            </a:endParaRPr>
          </a:p>
          <a:p>
            <a:r>
              <a:rPr lang="en-GB" i="1" dirty="0" smtClean="0">
                <a:solidFill>
                  <a:schemeClr val="bg1"/>
                </a:solidFill>
                <a:latin typeface="Segoe UI Black" panose="020B0A02040204020203" pitchFamily="34" charset="0"/>
                <a:ea typeface="Segoe UI Black" panose="020B0A02040204020203" pitchFamily="34" charset="0"/>
              </a:rPr>
              <a:t>world</a:t>
            </a:r>
            <a:r>
              <a:rPr lang="en-GB" i="1" dirty="0">
                <a:solidFill>
                  <a:schemeClr val="bg1"/>
                </a:solidFill>
                <a:latin typeface="Segoe UI Black" panose="020B0A02040204020203" pitchFamily="34" charset="0"/>
                <a:ea typeface="Segoe UI Black" panose="020B0A02040204020203" pitchFamily="34" charset="0"/>
              </a:rPr>
              <a:t>." Given the general fears about robots taking human jobs, </a:t>
            </a:r>
            <a:endParaRPr lang="cs-CZ" i="1" dirty="0" smtClean="0">
              <a:solidFill>
                <a:schemeClr val="bg1"/>
              </a:solidFill>
              <a:latin typeface="Segoe UI Black" panose="020B0A02040204020203" pitchFamily="34" charset="0"/>
              <a:ea typeface="Segoe UI Black" panose="020B0A02040204020203" pitchFamily="34" charset="0"/>
            </a:endParaRPr>
          </a:p>
          <a:p>
            <a:r>
              <a:rPr lang="en-GB" i="1" dirty="0" smtClean="0">
                <a:solidFill>
                  <a:schemeClr val="bg1"/>
                </a:solidFill>
                <a:latin typeface="Segoe UI Black" panose="020B0A02040204020203" pitchFamily="34" charset="0"/>
                <a:ea typeface="Segoe UI Black" panose="020B0A02040204020203" pitchFamily="34" charset="0"/>
              </a:rPr>
              <a:t>it’s </a:t>
            </a:r>
            <a:r>
              <a:rPr lang="en-GB" i="1" dirty="0">
                <a:solidFill>
                  <a:schemeClr val="bg1"/>
                </a:solidFill>
                <a:latin typeface="Segoe UI Black" panose="020B0A02040204020203" pitchFamily="34" charset="0"/>
                <a:ea typeface="Segoe UI Black" panose="020B0A02040204020203" pitchFamily="34" charset="0"/>
              </a:rPr>
              <a:t>understandable that some viewers would see an artificial </a:t>
            </a:r>
            <a:endParaRPr lang="cs-CZ" i="1" dirty="0" smtClean="0">
              <a:solidFill>
                <a:schemeClr val="bg1"/>
              </a:solidFill>
              <a:latin typeface="Segoe UI Black" panose="020B0A02040204020203" pitchFamily="34" charset="0"/>
              <a:ea typeface="Segoe UI Black" panose="020B0A02040204020203" pitchFamily="34" charset="0"/>
            </a:endParaRPr>
          </a:p>
          <a:p>
            <a:r>
              <a:rPr lang="en-GB" i="1" dirty="0" smtClean="0">
                <a:solidFill>
                  <a:schemeClr val="bg1"/>
                </a:solidFill>
                <a:latin typeface="Segoe UI Black" panose="020B0A02040204020203" pitchFamily="34" charset="0"/>
                <a:ea typeface="Segoe UI Black" panose="020B0A02040204020203" pitchFamily="34" charset="0"/>
              </a:rPr>
              <a:t>intelligence </a:t>
            </a:r>
            <a:r>
              <a:rPr lang="en-GB" i="1" dirty="0">
                <a:solidFill>
                  <a:schemeClr val="bg1"/>
                </a:solidFill>
                <a:latin typeface="Segoe UI Black" panose="020B0A02040204020203" pitchFamily="34" charset="0"/>
                <a:ea typeface="Segoe UI Black" panose="020B0A02040204020203" pitchFamily="34" charset="0"/>
              </a:rPr>
              <a:t>taking over for visual artists, of all people, as a sacrificial </a:t>
            </a:r>
            <a:endParaRPr lang="cs-CZ" i="1" dirty="0" smtClean="0">
              <a:solidFill>
                <a:schemeClr val="bg1"/>
              </a:solidFill>
              <a:latin typeface="Segoe UI Black" panose="020B0A02040204020203" pitchFamily="34" charset="0"/>
              <a:ea typeface="Segoe UI Black" panose="020B0A02040204020203" pitchFamily="34" charset="0"/>
            </a:endParaRPr>
          </a:p>
          <a:p>
            <a:r>
              <a:rPr lang="en-GB" i="1" dirty="0" smtClean="0">
                <a:solidFill>
                  <a:schemeClr val="bg1"/>
                </a:solidFill>
                <a:latin typeface="Segoe UI Black" panose="020B0A02040204020203" pitchFamily="34" charset="0"/>
                <a:ea typeface="Segoe UI Black" panose="020B0A02040204020203" pitchFamily="34" charset="0"/>
              </a:rPr>
              <a:t>canary</a:t>
            </a:r>
            <a:r>
              <a:rPr lang="en-GB" i="1" dirty="0">
                <a:solidFill>
                  <a:schemeClr val="bg1"/>
                </a:solidFill>
                <a:latin typeface="Segoe UI Black" panose="020B0A02040204020203" pitchFamily="34" charset="0"/>
                <a:ea typeface="Segoe UI Black" panose="020B0A02040204020203" pitchFamily="34" charset="0"/>
              </a:rPr>
              <a:t>.</a:t>
            </a:r>
          </a:p>
        </p:txBody>
      </p:sp>
    </p:spTree>
    <p:extLst>
      <p:ext uri="{BB962C8B-B14F-4D97-AF65-F5344CB8AC3E}">
        <p14:creationId xmlns:p14="http://schemas.microsoft.com/office/powerpoint/2010/main" val="4178079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1" y="2164988"/>
            <a:ext cx="12191999" cy="1446550"/>
          </a:xfrm>
          <a:prstGeom prst="rect">
            <a:avLst/>
          </a:prstGeom>
          <a:solidFill>
            <a:srgbClr val="FFC000"/>
          </a:solidFill>
        </p:spPr>
        <p:txBody>
          <a:bodyPr wrap="square">
            <a:spAutoFit/>
          </a:bodyPr>
          <a:lstStyle/>
          <a:p>
            <a:pPr algn="ctr"/>
            <a:r>
              <a:rPr lang="en-GB" sz="8800" dirty="0" smtClean="0">
                <a:solidFill>
                  <a:schemeClr val="bg1"/>
                </a:solidFill>
                <a:latin typeface="Segoe UI Black" panose="020B0A02040204020203" pitchFamily="34" charset="0"/>
                <a:ea typeface="Segoe UI Black" panose="020B0A02040204020203" pitchFamily="34" charset="0"/>
                <a:cs typeface="Segoe UI" panose="020B0502040204020203" pitchFamily="34" charset="0"/>
              </a:rPr>
              <a:t>AI ASSISTED ART</a:t>
            </a:r>
            <a:endParaRPr lang="en-GB" sz="8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347754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8" name="Rectangle 4"/>
          <p:cNvSpPr>
            <a:spLocks noChangeArrowheads="1"/>
          </p:cNvSpPr>
          <p:nvPr/>
        </p:nvSpPr>
        <p:spPr bwMode="auto">
          <a:xfrm>
            <a:off x="992578" y="946035"/>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2097841" y="1908784"/>
            <a:ext cx="820453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GB" sz="2400" dirty="0">
                <a:latin typeface="Segoe UI Black" panose="020B0A02040204020203" pitchFamily="34" charset="0"/>
                <a:ea typeface="Segoe UI Black" panose="020B0A02040204020203" pitchFamily="34" charset="0"/>
                <a:cs typeface="Segoe UI Light" panose="020B0502040204020203" pitchFamily="34" charset="0"/>
              </a:rPr>
              <a:t>A</a:t>
            </a:r>
            <a:r>
              <a:rPr lang="en-GB" sz="2400" dirty="0" smtClean="0">
                <a:latin typeface="Segoe UI Black" panose="020B0A02040204020203" pitchFamily="34" charset="0"/>
                <a:ea typeface="Segoe UI Black" panose="020B0A02040204020203" pitchFamily="34" charset="0"/>
                <a:cs typeface="Segoe UI Light" panose="020B0502040204020203" pitchFamily="34" charset="0"/>
              </a:rPr>
              <a:t>rtists will embrace </a:t>
            </a:r>
            <a:r>
              <a:rPr lang="en-GB" sz="2400" dirty="0">
                <a:latin typeface="Segoe UI Black" panose="020B0A02040204020203" pitchFamily="34" charset="0"/>
                <a:ea typeface="Segoe UI Black" panose="020B0A02040204020203" pitchFamily="34" charset="0"/>
                <a:cs typeface="Segoe UI Light" panose="020B0502040204020203" pitchFamily="34" charset="0"/>
              </a:rPr>
              <a:t>the critical potential of AI art: to use AI to criticize itself, as a technology used in the real world. </a:t>
            </a:r>
            <a:r>
              <a:rPr lang="en-GB" sz="2400" dirty="0">
                <a:latin typeface="Segoe UI Light" panose="020B0502040204020203" pitchFamily="34" charset="0"/>
                <a:ea typeface="Segoe UI Black" panose="020B0A02040204020203" pitchFamily="34" charset="0"/>
                <a:cs typeface="Segoe UI Light" panose="020B0502040204020203" pitchFamily="34" charset="0"/>
              </a:rPr>
              <a:t>After all, the power of technologically informed art, as Walter Benjamin puts it in </a:t>
            </a:r>
            <a:r>
              <a:rPr lang="en-GB" sz="2400" i="1" dirty="0">
                <a:latin typeface="Segoe UI Light" panose="020B0502040204020203" pitchFamily="34" charset="0"/>
                <a:ea typeface="Segoe UI Black" panose="020B0A02040204020203" pitchFamily="34" charset="0"/>
                <a:cs typeface="Segoe UI Light" panose="020B0502040204020203" pitchFamily="34" charset="0"/>
              </a:rPr>
              <a:t>The Author as Producer</a:t>
            </a:r>
            <a:r>
              <a:rPr lang="en-GB" sz="2400" dirty="0">
                <a:latin typeface="Segoe UI Light" panose="020B0502040204020203" pitchFamily="34" charset="0"/>
                <a:ea typeface="Segoe UI Black" panose="020B0A02040204020203" pitchFamily="34" charset="0"/>
                <a:cs typeface="Segoe UI Light" panose="020B0502040204020203" pitchFamily="34" charset="0"/>
              </a:rPr>
              <a:t>, is that it can stand </a:t>
            </a:r>
            <a:r>
              <a:rPr lang="en-GB" sz="2400" i="1" dirty="0">
                <a:latin typeface="Segoe UI Light" panose="020B0502040204020203" pitchFamily="34" charset="0"/>
                <a:ea typeface="Segoe UI Black" panose="020B0A02040204020203" pitchFamily="34" charset="0"/>
                <a:cs typeface="Segoe UI Light" panose="020B0502040204020203" pitchFamily="34" charset="0"/>
              </a:rPr>
              <a:t>in</a:t>
            </a:r>
            <a:r>
              <a:rPr lang="en-GB" sz="2400" dirty="0">
                <a:latin typeface="Segoe UI Light" panose="020B0502040204020203" pitchFamily="34" charset="0"/>
                <a:ea typeface="Segoe UI Black" panose="020B0A02040204020203" pitchFamily="34" charset="0"/>
                <a:cs typeface="Segoe UI Light" panose="020B0502040204020203" pitchFamily="34" charset="0"/>
              </a:rPr>
              <a:t> the relationships of production, </a:t>
            </a:r>
            <a:r>
              <a:rPr lang="en-GB" sz="2400" dirty="0">
                <a:latin typeface="Segoe UI Black" panose="020B0A02040204020203" pitchFamily="34" charset="0"/>
                <a:ea typeface="Segoe UI Black" panose="020B0A02040204020203" pitchFamily="34" charset="0"/>
                <a:cs typeface="Segoe UI Light" panose="020B0502040204020203" pitchFamily="34" charset="0"/>
              </a:rPr>
              <a:t>actively shaping the way a certain technology is </a:t>
            </a:r>
            <a:r>
              <a:rPr lang="en-GB" sz="2400" dirty="0" smtClean="0">
                <a:latin typeface="Segoe UI Black" panose="020B0A02040204020203" pitchFamily="34" charset="0"/>
                <a:ea typeface="Segoe UI Black" panose="020B0A02040204020203" pitchFamily="34" charset="0"/>
                <a:cs typeface="Segoe UI Light" panose="020B0502040204020203" pitchFamily="34" charset="0"/>
              </a:rPr>
              <a:t>used</a:t>
            </a:r>
            <a:r>
              <a:rPr lang="en-GB" sz="2400" dirty="0" smtClean="0">
                <a:latin typeface="Segoe UI Light" panose="020B0502040204020203" pitchFamily="34" charset="0"/>
                <a:ea typeface="Segoe UI Black" panose="020B0A02040204020203" pitchFamily="34" charset="0"/>
                <a:cs typeface="Segoe UI Light" panose="020B0502040204020203" pitchFamily="34" charset="0"/>
              </a:rPr>
              <a:t>.</a:t>
            </a:r>
            <a:endParaRPr kumimoji="0" lang="en-US" altLang="en-US" sz="2400" b="0" i="0" u="none" strike="noStrike" cap="none" normalizeH="0" baseline="0" dirty="0" smtClean="0">
              <a:ln>
                <a:noFill/>
              </a:ln>
              <a:solidFill>
                <a:schemeClr val="tx1"/>
              </a:solidFill>
              <a:effectLst/>
              <a:latin typeface="Segoe UI Light" panose="020B0502040204020203" pitchFamily="34" charset="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5831597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2" name="TextovéPole 1"/>
          <p:cNvSpPr txBox="1"/>
          <p:nvPr/>
        </p:nvSpPr>
        <p:spPr>
          <a:xfrm>
            <a:off x="8522898" y="6469811"/>
            <a:ext cx="3593741" cy="276999"/>
          </a:xfrm>
          <a:prstGeom prst="rect">
            <a:avLst/>
          </a:prstGeom>
          <a:noFill/>
        </p:spPr>
        <p:txBody>
          <a:bodyPr wrap="none" rtlCol="0">
            <a:spAutoFit/>
          </a:bodyPr>
          <a:lstStyle/>
          <a:p>
            <a:r>
              <a:rPr lang="en-GB" sz="1200" dirty="0">
                <a:latin typeface="Segoe UI Light" panose="020B0502040204020203" pitchFamily="34" charset="0"/>
                <a:cs typeface="Segoe UI Light" panose="020B0502040204020203" pitchFamily="34" charset="0"/>
                <a:hlinkClick r:id="rId2"/>
              </a:rPr>
              <a:t>https://www.youtube.com/watch?v=mMLHMA-dumY</a:t>
            </a:r>
            <a:endParaRPr lang="en-GB" sz="1200" dirty="0">
              <a:latin typeface="Segoe UI Light" panose="020B0502040204020203" pitchFamily="34" charset="0"/>
              <a:cs typeface="Segoe UI Light" panose="020B0502040204020203" pitchFamily="34" charset="0"/>
            </a:endParaRPr>
          </a:p>
        </p:txBody>
      </p:sp>
      <p:sp>
        <p:nvSpPr>
          <p:cNvPr id="8" name="TextovéPole 7"/>
          <p:cNvSpPr txBox="1"/>
          <p:nvPr/>
        </p:nvSpPr>
        <p:spPr>
          <a:xfrm>
            <a:off x="594773" y="415886"/>
            <a:ext cx="3912097" cy="984885"/>
          </a:xfrm>
          <a:prstGeom prst="rect">
            <a:avLst/>
          </a:prstGeom>
          <a:noFill/>
        </p:spPr>
        <p:txBody>
          <a:bodyPr wrap="none" rtlCol="0">
            <a:spAutoFit/>
          </a:bodyPr>
          <a:lstStyle/>
          <a:p>
            <a:r>
              <a:rPr lang="cs-CZ" sz="4000" b="1" dirty="0" err="1" smtClean="0">
                <a:latin typeface="Segoe UI Black" panose="020B0A02040204020203" pitchFamily="34" charset="0"/>
                <a:ea typeface="Segoe UI Black" panose="020B0A02040204020203" pitchFamily="34" charset="0"/>
              </a:rPr>
              <a:t>Hito</a:t>
            </a:r>
            <a:r>
              <a:rPr lang="cs-CZ" sz="4000" b="1" dirty="0" smtClean="0">
                <a:latin typeface="Segoe UI Black" panose="020B0A02040204020203" pitchFamily="34" charset="0"/>
                <a:ea typeface="Segoe UI Black" panose="020B0A02040204020203" pitchFamily="34" charset="0"/>
              </a:rPr>
              <a:t> </a:t>
            </a:r>
            <a:r>
              <a:rPr lang="cs-CZ" sz="4000" b="1" dirty="0" err="1" smtClean="0">
                <a:latin typeface="Segoe UI Black" panose="020B0A02040204020203" pitchFamily="34" charset="0"/>
                <a:ea typeface="Segoe UI Black" panose="020B0A02040204020203" pitchFamily="34" charset="0"/>
              </a:rPr>
              <a:t>Steyerl</a:t>
            </a:r>
            <a:endParaRPr lang="en-GB" sz="4000" b="1" dirty="0" smtClean="0">
              <a:latin typeface="Segoe UI Black" panose="020B0A02040204020203" pitchFamily="34" charset="0"/>
              <a:ea typeface="Segoe UI Black" panose="020B0A02040204020203" pitchFamily="34" charset="0"/>
            </a:endParaRPr>
          </a:p>
          <a:p>
            <a:r>
              <a:rPr lang="cs-CZ" b="1" dirty="0" err="1" smtClean="0">
                <a:latin typeface="Segoe UI Light" panose="020B0502040204020203" pitchFamily="34" charset="0"/>
                <a:cs typeface="Segoe UI Light" panose="020B0502040204020203" pitchFamily="34" charset="0"/>
              </a:rPr>
              <a:t>This</a:t>
            </a:r>
            <a:r>
              <a:rPr lang="cs-CZ" b="1" dirty="0" smtClean="0">
                <a:latin typeface="Segoe UI Light" panose="020B0502040204020203" pitchFamily="34" charset="0"/>
                <a:cs typeface="Segoe UI Light" panose="020B0502040204020203" pitchFamily="34" charset="0"/>
              </a:rPr>
              <a:t> </a:t>
            </a:r>
            <a:r>
              <a:rPr lang="cs-CZ" b="1" dirty="0" err="1" smtClean="0">
                <a:latin typeface="Segoe UI Light" panose="020B0502040204020203" pitchFamily="34" charset="0"/>
                <a:cs typeface="Segoe UI Light" panose="020B0502040204020203" pitchFamily="34" charset="0"/>
              </a:rPr>
              <a:t>is</a:t>
            </a:r>
            <a:r>
              <a:rPr lang="cs-CZ" b="1" dirty="0" smtClean="0">
                <a:latin typeface="Segoe UI Light" panose="020B0502040204020203" pitchFamily="34" charset="0"/>
                <a:cs typeface="Segoe UI Light" panose="020B0502040204020203" pitchFamily="34" charset="0"/>
              </a:rPr>
              <a:t> </a:t>
            </a:r>
            <a:r>
              <a:rPr lang="cs-CZ" b="1" dirty="0" err="1" smtClean="0">
                <a:latin typeface="Segoe UI Light" panose="020B0502040204020203" pitchFamily="34" charset="0"/>
                <a:cs typeface="Segoe UI Light" panose="020B0502040204020203" pitchFamily="34" charset="0"/>
              </a:rPr>
              <a:t>the</a:t>
            </a:r>
            <a:r>
              <a:rPr lang="cs-CZ" b="1" dirty="0" smtClean="0">
                <a:latin typeface="Segoe UI Light" panose="020B0502040204020203" pitchFamily="34" charset="0"/>
                <a:cs typeface="Segoe UI Light" panose="020B0502040204020203" pitchFamily="34" charset="0"/>
              </a:rPr>
              <a:t> </a:t>
            </a:r>
            <a:r>
              <a:rPr lang="cs-CZ" b="1" dirty="0" err="1" smtClean="0">
                <a:latin typeface="Segoe UI Light" panose="020B0502040204020203" pitchFamily="34" charset="0"/>
                <a:cs typeface="Segoe UI Light" panose="020B0502040204020203" pitchFamily="34" charset="0"/>
              </a:rPr>
              <a:t>Future</a:t>
            </a:r>
            <a:r>
              <a:rPr lang="cs-CZ" b="1" dirty="0" smtClean="0">
                <a:latin typeface="Segoe UI Light" panose="020B0502040204020203" pitchFamily="34" charset="0"/>
                <a:cs typeface="Segoe UI Light" panose="020B0502040204020203" pitchFamily="34" charset="0"/>
              </a:rPr>
              <a:t>, </a:t>
            </a:r>
            <a:r>
              <a:rPr lang="en-GB" dirty="0" smtClean="0">
                <a:latin typeface="Segoe UI Light" panose="020B0502040204020203" pitchFamily="34" charset="0"/>
                <a:cs typeface="Segoe UI Light" panose="020B0502040204020203" pitchFamily="34" charset="0"/>
              </a:rPr>
              <a:t>201</a:t>
            </a:r>
            <a:r>
              <a:rPr lang="cs-CZ" dirty="0" smtClean="0">
                <a:latin typeface="Segoe UI Light" panose="020B0502040204020203" pitchFamily="34" charset="0"/>
                <a:cs typeface="Segoe UI Light" panose="020B0502040204020203" pitchFamily="34" charset="0"/>
              </a:rPr>
              <a:t>9</a:t>
            </a:r>
            <a:r>
              <a:rPr lang="en-GB" dirty="0" smtClean="0">
                <a:latin typeface="Segoe UI Light" panose="020B0502040204020203" pitchFamily="34" charset="0"/>
                <a:cs typeface="Segoe UI Light" panose="020B0502040204020203" pitchFamily="34" charset="0"/>
              </a:rPr>
              <a:t>, Venice </a:t>
            </a:r>
            <a:r>
              <a:rPr lang="en-GB" dirty="0" err="1" smtClean="0">
                <a:latin typeface="Segoe UI Light" panose="020B0502040204020203" pitchFamily="34" charset="0"/>
                <a:cs typeface="Segoe UI Light" panose="020B0502040204020203" pitchFamily="34" charset="0"/>
              </a:rPr>
              <a:t>Bienalle</a:t>
            </a:r>
            <a:endParaRPr lang="en-GB" dirty="0" smtClean="0">
              <a:latin typeface="Segoe UI Light" panose="020B0502040204020203" pitchFamily="34" charset="0"/>
              <a:cs typeface="Segoe UI Light" panose="020B0502040204020203" pitchFamily="34" charset="0"/>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3921"/>
            <a:ext cx="6418502" cy="4024541"/>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230" y="865937"/>
            <a:ext cx="5607769" cy="3154371"/>
          </a:xfrm>
          <a:prstGeom prst="rect">
            <a:avLst/>
          </a:prstGeom>
        </p:spPr>
      </p:pic>
    </p:spTree>
    <p:extLst>
      <p:ext uri="{BB962C8B-B14F-4D97-AF65-F5344CB8AC3E}">
        <p14:creationId xmlns:p14="http://schemas.microsoft.com/office/powerpoint/2010/main" val="2195646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8" name="TextovéPole 7"/>
          <p:cNvSpPr txBox="1"/>
          <p:nvPr/>
        </p:nvSpPr>
        <p:spPr>
          <a:xfrm>
            <a:off x="594773" y="415886"/>
            <a:ext cx="8597675" cy="1261884"/>
          </a:xfrm>
          <a:prstGeom prst="rect">
            <a:avLst/>
          </a:prstGeom>
          <a:noFill/>
        </p:spPr>
        <p:txBody>
          <a:bodyPr wrap="none" rtlCol="0">
            <a:spAutoFit/>
          </a:bodyPr>
          <a:lstStyle/>
          <a:p>
            <a:r>
              <a:rPr lang="en-GB" sz="4000" b="1" dirty="0" smtClean="0">
                <a:latin typeface="Segoe UI Black" panose="020B0A02040204020203" pitchFamily="34" charset="0"/>
                <a:ea typeface="Segoe UI Black" panose="020B0A02040204020203" pitchFamily="34" charset="0"/>
              </a:rPr>
              <a:t>Trevor </a:t>
            </a:r>
            <a:r>
              <a:rPr lang="en-GB" sz="4000" b="1" dirty="0" err="1" smtClean="0">
                <a:latin typeface="Segoe UI Black" panose="020B0A02040204020203" pitchFamily="34" charset="0"/>
                <a:ea typeface="Segoe UI Black" panose="020B0A02040204020203" pitchFamily="34" charset="0"/>
              </a:rPr>
              <a:t>Paglen</a:t>
            </a:r>
            <a:endParaRPr lang="en-GB" sz="4000" b="1" dirty="0" smtClean="0">
              <a:latin typeface="Segoe UI Black" panose="020B0A02040204020203" pitchFamily="34" charset="0"/>
              <a:ea typeface="Segoe UI Black" panose="020B0A02040204020203" pitchFamily="34" charset="0"/>
            </a:endParaRPr>
          </a:p>
          <a:p>
            <a:r>
              <a:rPr lang="en-GB" b="1" dirty="0" smtClean="0">
                <a:latin typeface="Segoe UI Light" panose="020B0502040204020203" pitchFamily="34" charset="0"/>
                <a:cs typeface="Segoe UI Light" panose="020B0502040204020203" pitchFamily="34" charset="0"/>
              </a:rPr>
              <a:t>Behind These Glorious Times</a:t>
            </a:r>
            <a:r>
              <a:rPr lang="cs-CZ" b="1" dirty="0" smtClean="0">
                <a:latin typeface="Segoe UI Light" panose="020B0502040204020203" pitchFamily="34" charset="0"/>
                <a:cs typeface="Segoe UI Light" panose="020B0502040204020203" pitchFamily="34" charset="0"/>
              </a:rPr>
              <a:t>, </a:t>
            </a:r>
            <a:r>
              <a:rPr lang="en-GB" dirty="0" smtClean="0">
                <a:latin typeface="Segoe UI Light" panose="020B0502040204020203" pitchFamily="34" charset="0"/>
                <a:cs typeface="Segoe UI Light" panose="020B0502040204020203" pitchFamily="34" charset="0"/>
              </a:rPr>
              <a:t>2017, </a:t>
            </a:r>
            <a:r>
              <a:rPr lang="en-GB" dirty="0" err="1">
                <a:latin typeface="Segoe UI Light" panose="020B0502040204020203" pitchFamily="34" charset="0"/>
                <a:cs typeface="Segoe UI Light" panose="020B0502040204020203" pitchFamily="34" charset="0"/>
              </a:rPr>
              <a:t>Videoinstallation</a:t>
            </a:r>
            <a:r>
              <a:rPr lang="en-GB" dirty="0">
                <a:latin typeface="Segoe UI Light" panose="020B0502040204020203" pitchFamily="34" charset="0"/>
                <a:cs typeface="Segoe UI Light" panose="020B0502040204020203" pitchFamily="34" charset="0"/>
              </a:rPr>
              <a:t>,</a:t>
            </a:r>
            <a:r>
              <a:rPr lang="cs-CZ" dirty="0">
                <a:latin typeface="Segoe UI Light" panose="020B0502040204020203" pitchFamily="34" charset="0"/>
                <a:cs typeface="Segoe UI Light" panose="020B0502040204020203" pitchFamily="34" charset="0"/>
              </a:rPr>
              <a:t> Metro </a:t>
            </a:r>
            <a:r>
              <a:rPr lang="cs-CZ" dirty="0" err="1">
                <a:latin typeface="Segoe UI Light" panose="020B0502040204020203" pitchFamily="34" charset="0"/>
                <a:cs typeface="Segoe UI Light" panose="020B0502040204020203" pitchFamily="34" charset="0"/>
              </a:rPr>
              <a:t>Pictures</a:t>
            </a:r>
            <a:r>
              <a:rPr lang="en-GB" dirty="0">
                <a:latin typeface="Segoe UI Light" panose="020B0502040204020203" pitchFamily="34" charset="0"/>
                <a:cs typeface="Segoe UI Light" panose="020B0502040204020203" pitchFamily="34" charset="0"/>
              </a:rPr>
              <a:t> Gallery</a:t>
            </a:r>
            <a:r>
              <a:rPr lang="cs-CZ" dirty="0">
                <a:latin typeface="Segoe UI Light" panose="020B0502040204020203" pitchFamily="34" charset="0"/>
                <a:cs typeface="Segoe UI Light" panose="020B0502040204020203" pitchFamily="34" charset="0"/>
              </a:rPr>
              <a:t>, NY</a:t>
            </a:r>
            <a:r>
              <a:rPr lang="en-GB" dirty="0">
                <a:latin typeface="Segoe UI Light" panose="020B0502040204020203" pitchFamily="34" charset="0"/>
                <a:cs typeface="Segoe UI Light" panose="020B0502040204020203" pitchFamily="34" charset="0"/>
              </a:rPr>
              <a:t>C</a:t>
            </a:r>
            <a:r>
              <a:rPr lang="cs-CZ" dirty="0">
                <a:latin typeface="Segoe UI Light" panose="020B0502040204020203" pitchFamily="34" charset="0"/>
                <a:cs typeface="Segoe UI Light" panose="020B0502040204020203" pitchFamily="34" charset="0"/>
              </a:rPr>
              <a:t>, 2017 </a:t>
            </a:r>
            <a:endParaRPr lang="en-GB"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a:p>
            <a:endParaRPr lang="en-GB" dirty="0" smtClean="0">
              <a:latin typeface="Segoe UI Light" panose="020B0502040204020203" pitchFamily="34" charset="0"/>
              <a:cs typeface="Segoe UI Light" panose="020B0502040204020203" pitchFamily="34" charset="0"/>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978"/>
            <a:ext cx="6096000" cy="4565904"/>
          </a:xfrm>
          <a:prstGeom prst="rect">
            <a:avLst/>
          </a:prstGeom>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524978"/>
            <a:ext cx="6096000" cy="4565904"/>
          </a:xfrm>
          <a:prstGeom prst="rect">
            <a:avLst/>
          </a:prstGeom>
        </p:spPr>
      </p:pic>
    </p:spTree>
    <p:extLst>
      <p:ext uri="{BB962C8B-B14F-4D97-AF65-F5344CB8AC3E}">
        <p14:creationId xmlns:p14="http://schemas.microsoft.com/office/powerpoint/2010/main" val="1521382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8" name="TextovéPole 7"/>
          <p:cNvSpPr txBox="1"/>
          <p:nvPr/>
        </p:nvSpPr>
        <p:spPr>
          <a:xfrm>
            <a:off x="594773" y="415886"/>
            <a:ext cx="4776629" cy="1261884"/>
          </a:xfrm>
          <a:prstGeom prst="rect">
            <a:avLst/>
          </a:prstGeom>
          <a:noFill/>
        </p:spPr>
        <p:txBody>
          <a:bodyPr wrap="none" rtlCol="0">
            <a:spAutoFit/>
          </a:bodyPr>
          <a:lstStyle/>
          <a:p>
            <a:r>
              <a:rPr lang="en-GB" sz="4000" b="1" dirty="0" smtClean="0">
                <a:latin typeface="Segoe UI Black" panose="020B0A02040204020203" pitchFamily="34" charset="0"/>
                <a:ea typeface="Segoe UI Black" panose="020B0A02040204020203" pitchFamily="34" charset="0"/>
              </a:rPr>
              <a:t>Tate Britain </a:t>
            </a:r>
            <a:r>
              <a:rPr lang="en-GB" sz="4000" dirty="0" smtClean="0">
                <a:latin typeface="Segoe UI Light" panose="020B0502040204020203" pitchFamily="34" charset="0"/>
                <a:ea typeface="Segoe UI Black" panose="020B0A02040204020203" pitchFamily="34" charset="0"/>
                <a:cs typeface="Segoe UI Light" panose="020B0502040204020203" pitchFamily="34" charset="0"/>
              </a:rPr>
              <a:t>Project</a:t>
            </a:r>
          </a:p>
          <a:p>
            <a:r>
              <a:rPr lang="en-GB" b="1" dirty="0" smtClean="0">
                <a:latin typeface="Segoe UI Light" panose="020B0502040204020203" pitchFamily="34" charset="0"/>
                <a:cs typeface="Segoe UI Light" panose="020B0502040204020203" pitchFamily="34" charset="0"/>
              </a:rPr>
              <a:t>Recognition</a:t>
            </a:r>
            <a:r>
              <a:rPr lang="cs-CZ" b="1" dirty="0" smtClean="0">
                <a:latin typeface="Segoe UI Light" panose="020B0502040204020203" pitchFamily="34" charset="0"/>
                <a:cs typeface="Segoe UI Light" panose="020B0502040204020203" pitchFamily="34" charset="0"/>
              </a:rPr>
              <a:t>, </a:t>
            </a:r>
            <a:r>
              <a:rPr lang="en-GB" dirty="0" smtClean="0">
                <a:latin typeface="Segoe UI Light" panose="020B0502040204020203" pitchFamily="34" charset="0"/>
                <a:cs typeface="Segoe UI Light" panose="020B0502040204020203" pitchFamily="34" charset="0"/>
              </a:rPr>
              <a:t>2016</a:t>
            </a:r>
            <a:endParaRPr lang="en-GB"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a:p>
            <a:endParaRPr lang="en-GB" dirty="0" smtClean="0">
              <a:latin typeface="Segoe UI Light" panose="020B0502040204020203" pitchFamily="34" charset="0"/>
              <a:cs typeface="Segoe UI Light" panose="020B0502040204020203"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6581"/>
            <a:ext cx="12103492" cy="4928451"/>
          </a:xfrm>
          <a:prstGeom prst="rect">
            <a:avLst/>
          </a:prstGeom>
        </p:spPr>
      </p:pic>
      <p:sp>
        <p:nvSpPr>
          <p:cNvPr id="3" name="TextovéPole 2"/>
          <p:cNvSpPr txBox="1"/>
          <p:nvPr/>
        </p:nvSpPr>
        <p:spPr>
          <a:xfrm>
            <a:off x="9573768" y="6338469"/>
            <a:ext cx="2094099" cy="492443"/>
          </a:xfrm>
          <a:prstGeom prst="rect">
            <a:avLst/>
          </a:prstGeom>
          <a:noFill/>
        </p:spPr>
        <p:txBody>
          <a:bodyPr wrap="none" rtlCol="0">
            <a:spAutoFit/>
          </a:bodyPr>
          <a:lstStyle/>
          <a:p>
            <a:r>
              <a:rPr lang="en-GB" sz="1200" dirty="0">
                <a:latin typeface="Segoe UI Light" panose="020B0502040204020203" pitchFamily="34" charset="0"/>
                <a:cs typeface="Segoe UI Light" panose="020B0502040204020203" pitchFamily="34" charset="0"/>
                <a:hlinkClick r:id="rId3"/>
              </a:rPr>
              <a:t>http://recognition.tate.org.uk</a:t>
            </a:r>
            <a:r>
              <a:rPr lang="en-GB" sz="1200" dirty="0" smtClean="0">
                <a:latin typeface="Segoe UI Light" panose="020B0502040204020203" pitchFamily="34" charset="0"/>
                <a:cs typeface="Segoe UI Light" panose="020B0502040204020203" pitchFamily="34" charset="0"/>
                <a:hlinkClick r:id="rId3"/>
              </a:rPr>
              <a:t>/</a:t>
            </a:r>
            <a:endParaRPr lang="cs-CZ" sz="1200" dirty="0" smtClean="0">
              <a:latin typeface="Segoe UI Light" panose="020B0502040204020203" pitchFamily="34" charset="0"/>
              <a:cs typeface="Segoe UI Light" panose="020B0502040204020203" pitchFamily="34" charset="0"/>
            </a:endParaRPr>
          </a:p>
          <a:p>
            <a:endParaRPr lang="en-GB" sz="1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033734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2" name="Rectangle 5"/>
          <p:cNvSpPr>
            <a:spLocks noChangeArrowheads="1"/>
          </p:cNvSpPr>
          <p:nvPr/>
        </p:nvSpPr>
        <p:spPr bwMode="auto">
          <a:xfrm>
            <a:off x="327836" y="316885"/>
            <a:ext cx="4487917" cy="227754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22222"/>
                </a:solidFill>
                <a:effectLst/>
                <a:latin typeface="Segoe UI Light" panose="020B0502040204020203" pitchFamily="34" charset="0"/>
                <a:ea typeface="Segoe UI Black" panose="020B0A02040204020203" pitchFamily="34" charset="0"/>
                <a:cs typeface="Segoe UI Light" panose="020B0502040204020203" pitchFamily="34" charset="0"/>
              </a:rPr>
              <a:t>Computer art or</a:t>
            </a:r>
            <a:r>
              <a:rPr kumimoji="0" lang="en-US" altLang="en-US" b="1" i="0" u="none" strike="noStrike" cap="none" normalizeH="0" dirty="0" smtClean="0">
                <a:ln>
                  <a:noFill/>
                </a:ln>
                <a:solidFill>
                  <a:srgbClr val="222222"/>
                </a:solidFill>
                <a:effectLst/>
                <a:latin typeface="Segoe UI Light" panose="020B0502040204020203" pitchFamily="34" charset="0"/>
                <a:ea typeface="Segoe UI Black" panose="020B0A02040204020203" pitchFamily="34" charset="0"/>
                <a:cs typeface="Segoe UI Light" panose="020B0502040204020203" pitchFamily="34" charset="0"/>
              </a:rPr>
              <a:t> photo and film?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rgbClr val="222222"/>
              </a:solidFill>
              <a:effectLst/>
              <a:latin typeface="Segoe UI Light" panose="020B0502040204020203" pitchFamily="34" charset="0"/>
              <a:cs typeface="Segoe UI Light"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22222"/>
                </a:solidFill>
                <a:effectLst/>
                <a:latin typeface="Segoe UI Light" panose="020B0502040204020203" pitchFamily="34" charset="0"/>
                <a:ea typeface="Segoe UI Black" panose="020B0A02040204020203" pitchFamily="34" charset="0"/>
                <a:cs typeface="Segoe UI Light" panose="020B0502040204020203" pitchFamily="34" charset="0"/>
              </a:rPr>
              <a:t>On the surface, the current development of AI art seems to be similar to the historical development photography and film…</a:t>
            </a:r>
          </a:p>
          <a:p>
            <a:pPr marL="0" marR="0" lvl="0" indent="0" algn="r" defTabSz="914400" rtl="0" eaLnBrk="0" fontAlgn="base" latinLnBrk="0" hangingPunct="0">
              <a:lnSpc>
                <a:spcPct val="100000"/>
              </a:lnSpc>
              <a:spcBef>
                <a:spcPct val="0"/>
              </a:spcBef>
              <a:spcAft>
                <a:spcPct val="0"/>
              </a:spcAft>
              <a:buClrTx/>
              <a:buSzTx/>
              <a:buFontTx/>
              <a:buNone/>
              <a:tabLst/>
            </a:pPr>
            <a:r>
              <a:rPr lang="cs-CZ" altLang="en-US" sz="1600" dirty="0" smtClean="0">
                <a:solidFill>
                  <a:srgbClr val="222222"/>
                </a:solidFill>
                <a:latin typeface="Segoe UI Light" panose="020B0502040204020203" pitchFamily="34" charset="0"/>
                <a:cs typeface="Segoe UI Light" panose="020B0502040204020203" pitchFamily="34" charset="0"/>
              </a:rPr>
              <a:t>Aaron </a:t>
            </a:r>
            <a:r>
              <a:rPr lang="cs-CZ" altLang="en-US" sz="1600" dirty="0" err="1">
                <a:solidFill>
                  <a:srgbClr val="222222"/>
                </a:solidFill>
                <a:latin typeface="Segoe UI Light" panose="020B0502040204020203" pitchFamily="34" charset="0"/>
                <a:cs typeface="Segoe UI Light" panose="020B0502040204020203" pitchFamily="34" charset="0"/>
              </a:rPr>
              <a:t>Hertzman</a:t>
            </a:r>
            <a:endParaRPr kumimoji="0" lang="en-US" altLang="en-US" sz="1600" b="0" i="0" u="none" strike="noStrike" cap="none" normalizeH="0" baseline="0" dirty="0" smtClean="0">
              <a:ln>
                <a:noFill/>
              </a:ln>
              <a:solidFill>
                <a:schemeClr val="tx1"/>
              </a:solidFill>
              <a:effectLst/>
              <a:latin typeface="Segoe UI Light" panose="020B0502040204020203" pitchFamily="34" charset="0"/>
              <a:cs typeface="Segoe UI Light"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855" y="2253170"/>
            <a:ext cx="8816145" cy="4604830"/>
          </a:xfrm>
          <a:prstGeom prst="rect">
            <a:avLst/>
          </a:prstGeom>
        </p:spPr>
      </p:pic>
    </p:spTree>
    <p:extLst>
      <p:ext uri="{BB962C8B-B14F-4D97-AF65-F5344CB8AC3E}">
        <p14:creationId xmlns:p14="http://schemas.microsoft.com/office/powerpoint/2010/main" val="2992278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1" y="2164988"/>
            <a:ext cx="12191999" cy="1446550"/>
          </a:xfrm>
          <a:prstGeom prst="rect">
            <a:avLst/>
          </a:prstGeom>
          <a:solidFill>
            <a:srgbClr val="FFC000"/>
          </a:solidFill>
        </p:spPr>
        <p:txBody>
          <a:bodyPr wrap="square">
            <a:spAutoFit/>
          </a:bodyPr>
          <a:lstStyle/>
          <a:p>
            <a:pPr algn="ctr"/>
            <a:r>
              <a:rPr lang="en-GB" sz="8800" dirty="0" smtClean="0">
                <a:solidFill>
                  <a:schemeClr val="bg1"/>
                </a:solidFill>
                <a:latin typeface="Segoe UI Black" panose="020B0A02040204020203" pitchFamily="34" charset="0"/>
                <a:ea typeface="Segoe UI Black" panose="020B0A02040204020203" pitchFamily="34" charset="0"/>
                <a:cs typeface="Segoe UI" panose="020B0502040204020203" pitchFamily="34" charset="0"/>
              </a:rPr>
              <a:t>AI ASSISTED ART</a:t>
            </a:r>
            <a:endParaRPr lang="en-GB" sz="8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056116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ek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100" y="1429374"/>
            <a:ext cx="8146900" cy="5456010"/>
          </a:xfrm>
          <a:prstGeom prst="rect">
            <a:avLst/>
          </a:prstGeom>
        </p:spPr>
      </p:pic>
      <p:sp>
        <p:nvSpPr>
          <p:cNvPr id="5" name="TextovéPole 4"/>
          <p:cNvSpPr txBox="1"/>
          <p:nvPr/>
        </p:nvSpPr>
        <p:spPr>
          <a:xfrm>
            <a:off x="203129" y="216626"/>
            <a:ext cx="2343827" cy="523220"/>
          </a:xfrm>
          <a:prstGeom prst="rect">
            <a:avLst/>
          </a:prstGeom>
          <a:noFill/>
        </p:spPr>
        <p:txBody>
          <a:bodyPr wrap="square" rtlCol="0">
            <a:spAutoFit/>
          </a:bodyPr>
          <a:lstStyle/>
          <a:p>
            <a:r>
              <a:rPr lang="cs-CZ" sz="2800" b="1" dirty="0" err="1">
                <a:latin typeface="Segoe UI Black" panose="020B0A02040204020203" pitchFamily="34" charset="0"/>
                <a:ea typeface="Segoe UI Black" panose="020B0A02040204020203" pitchFamily="34" charset="0"/>
                <a:cs typeface="Segoe UI Light" panose="020B0502040204020203" pitchFamily="34" charset="0"/>
              </a:rPr>
              <a:t>Deepfake</a:t>
            </a:r>
            <a:endParaRPr lang="cs-CZ" sz="2800" b="1" dirty="0">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11" name="Nadpis 1"/>
          <p:cNvSpPr txBox="1">
            <a:spLocks/>
          </p:cNvSpPr>
          <p:nvPr/>
        </p:nvSpPr>
        <p:spPr>
          <a:xfrm>
            <a:off x="10216504" y="6440142"/>
            <a:ext cx="467544" cy="445242"/>
          </a:xfrm>
          <a:prstGeom prst="rect">
            <a:avLst/>
          </a:prstGeom>
          <a:solidFill>
            <a:srgbClr val="EEECE1"/>
          </a:solidFill>
        </p:spPr>
        <p:txBody>
          <a:bodyPr vert="horz" lIns="91440" tIns="45720" rIns="91440" bIns="45720" rtlCol="0" anchor="ctr">
            <a:noAutofit/>
          </a:bodyPr>
          <a:lstStyle/>
          <a:p>
            <a:pPr>
              <a:spcBef>
                <a:spcPct val="0"/>
              </a:spcBef>
              <a:defRPr/>
            </a:pPr>
            <a:r>
              <a:rPr lang="cs-CZ" sz="2000" dirty="0">
                <a:solidFill>
                  <a:schemeClr val="bg1">
                    <a:lumMod val="50000"/>
                  </a:schemeClr>
                </a:solidFill>
                <a:latin typeface="Segoe UI Light" panose="020B0502040204020203" pitchFamily="34" charset="0"/>
                <a:ea typeface="+mj-ea"/>
                <a:cs typeface="Segoe UI Light" panose="020B0502040204020203" pitchFamily="34" charset="0"/>
              </a:rPr>
              <a:t>43</a:t>
            </a:r>
          </a:p>
        </p:txBody>
      </p:sp>
      <p:sp>
        <p:nvSpPr>
          <p:cNvPr id="12" name="TextovéPole 11"/>
          <p:cNvSpPr txBox="1"/>
          <p:nvPr/>
        </p:nvSpPr>
        <p:spPr>
          <a:xfrm>
            <a:off x="7362943" y="216626"/>
            <a:ext cx="4829057" cy="523220"/>
          </a:xfrm>
          <a:prstGeom prst="rect">
            <a:avLst/>
          </a:prstGeom>
          <a:noFill/>
        </p:spPr>
        <p:txBody>
          <a:bodyPr wrap="square" rtlCol="0">
            <a:spAutoFit/>
          </a:bodyPr>
          <a:lstStyle/>
          <a:p>
            <a:r>
              <a:rPr lang="cs-CZ" sz="1400" dirty="0">
                <a:latin typeface="Segoe UI Light" panose="020B0502040204020203" pitchFamily="34" charset="0"/>
                <a:ea typeface="Segoe UI Black" panose="020B0A02040204020203" pitchFamily="34" charset="0"/>
                <a:cs typeface="Segoe UI Light" panose="020B0502040204020203" pitchFamily="34" charset="0"/>
                <a:hlinkClick r:id="rId3"/>
              </a:rPr>
              <a:t>https://www.theverge.com/2019/6/10/18659432/deepfake-ai-fakes-tech-edit-video-by-typing-new-words</a:t>
            </a:r>
            <a:endParaRPr lang="cs-CZ" sz="1400" dirty="0">
              <a:latin typeface="Segoe UI Light" panose="020B0502040204020203" pitchFamily="34" charset="0"/>
              <a:ea typeface="Segoe UI Black" panose="020B0A02040204020203" pitchFamily="34" charset="0"/>
              <a:cs typeface="Segoe UI Light" panose="020B0502040204020203" pitchFamily="34" charset="0"/>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84" y="3923892"/>
            <a:ext cx="3756164" cy="1971008"/>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569" y="920838"/>
            <a:ext cx="3775795" cy="2828202"/>
          </a:xfrm>
          <a:prstGeom prst="rect">
            <a:avLst/>
          </a:prstGeom>
        </p:spPr>
      </p:pic>
    </p:spTree>
    <p:extLst>
      <p:ext uri="{BB962C8B-B14F-4D97-AF65-F5344CB8AC3E}">
        <p14:creationId xmlns:p14="http://schemas.microsoft.com/office/powerpoint/2010/main" val="1588071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5" name="TextovéPole 4"/>
          <p:cNvSpPr txBox="1"/>
          <p:nvPr/>
        </p:nvSpPr>
        <p:spPr>
          <a:xfrm>
            <a:off x="594773" y="415886"/>
            <a:ext cx="3864456" cy="984885"/>
          </a:xfrm>
          <a:prstGeom prst="rect">
            <a:avLst/>
          </a:prstGeom>
          <a:noFill/>
        </p:spPr>
        <p:txBody>
          <a:bodyPr wrap="none" rtlCol="0">
            <a:spAutoFit/>
          </a:bodyPr>
          <a:lstStyle/>
          <a:p>
            <a:r>
              <a:rPr lang="cs-CZ" sz="4000" b="1" dirty="0" err="1" smtClean="0">
                <a:latin typeface="Segoe UI Black" panose="020B0A02040204020203" pitchFamily="34" charset="0"/>
                <a:ea typeface="Segoe UI Black" panose="020B0A02040204020203" pitchFamily="34" charset="0"/>
              </a:rPr>
              <a:t>Memo</a:t>
            </a:r>
            <a:r>
              <a:rPr lang="cs-CZ" sz="4000" b="1" dirty="0" smtClean="0">
                <a:latin typeface="Segoe UI Black" panose="020B0A02040204020203" pitchFamily="34" charset="0"/>
                <a:ea typeface="Segoe UI Black" panose="020B0A02040204020203" pitchFamily="34" charset="0"/>
              </a:rPr>
              <a:t> </a:t>
            </a:r>
            <a:r>
              <a:rPr lang="cs-CZ" sz="4000" b="1" dirty="0" err="1" smtClean="0">
                <a:latin typeface="Segoe UI Black" panose="020B0A02040204020203" pitchFamily="34" charset="0"/>
                <a:ea typeface="Segoe UI Black" panose="020B0A02040204020203" pitchFamily="34" charset="0"/>
              </a:rPr>
              <a:t>Akten</a:t>
            </a:r>
            <a:endParaRPr lang="cs-CZ" sz="4000" b="1" dirty="0" smtClean="0">
              <a:latin typeface="Segoe UI Black" panose="020B0A02040204020203" pitchFamily="34" charset="0"/>
              <a:ea typeface="Segoe UI Black" panose="020B0A02040204020203" pitchFamily="34" charset="0"/>
            </a:endParaRPr>
          </a:p>
          <a:p>
            <a:r>
              <a:rPr lang="en-GB" b="1" dirty="0">
                <a:latin typeface="Segoe UI Light" panose="020B0502040204020203" pitchFamily="34" charset="0"/>
                <a:cs typeface="Segoe UI Light" panose="020B0502040204020203" pitchFamily="34" charset="0"/>
              </a:rPr>
              <a:t>Learning to see: Gloomy </a:t>
            </a:r>
            <a:r>
              <a:rPr lang="en-GB" b="1" dirty="0" smtClean="0">
                <a:latin typeface="Segoe UI Light" panose="020B0502040204020203" pitchFamily="34" charset="0"/>
                <a:cs typeface="Segoe UI Light" panose="020B0502040204020203" pitchFamily="34" charset="0"/>
              </a:rPr>
              <a:t>Sunday</a:t>
            </a:r>
            <a:r>
              <a:rPr lang="cs-CZ" b="1" dirty="0" smtClean="0">
                <a:latin typeface="Segoe UI Light" panose="020B0502040204020203" pitchFamily="34" charset="0"/>
                <a:cs typeface="Segoe UI Light" panose="020B0502040204020203" pitchFamily="34" charset="0"/>
              </a:rPr>
              <a:t>, </a:t>
            </a:r>
            <a:r>
              <a:rPr lang="en-GB" dirty="0" smtClean="0">
                <a:latin typeface="Segoe UI Light" panose="020B0502040204020203" pitchFamily="34" charset="0"/>
                <a:cs typeface="Segoe UI Light" panose="020B0502040204020203" pitchFamily="34" charset="0"/>
              </a:rPr>
              <a:t>201</a:t>
            </a:r>
            <a:r>
              <a:rPr lang="cs-CZ" dirty="0" smtClean="0">
                <a:latin typeface="Segoe UI Light" panose="020B0502040204020203" pitchFamily="34" charset="0"/>
                <a:cs typeface="Segoe UI Light" panose="020B0502040204020203" pitchFamily="34" charset="0"/>
              </a:rPr>
              <a:t>7</a:t>
            </a:r>
            <a:endParaRPr lang="en-GB" dirty="0" smtClean="0">
              <a:latin typeface="Segoe UI Light" panose="020B0502040204020203" pitchFamily="34" charset="0"/>
              <a:cs typeface="Segoe UI Light" panose="020B0502040204020203" pitchFamily="34" charset="0"/>
            </a:endParaRPr>
          </a:p>
        </p:txBody>
      </p:sp>
      <p:sp>
        <p:nvSpPr>
          <p:cNvPr id="2" name="TextovéPole 1"/>
          <p:cNvSpPr txBox="1"/>
          <p:nvPr/>
        </p:nvSpPr>
        <p:spPr>
          <a:xfrm>
            <a:off x="9825486" y="6392173"/>
            <a:ext cx="2125069" cy="276999"/>
          </a:xfrm>
          <a:prstGeom prst="rect">
            <a:avLst/>
          </a:prstGeom>
          <a:noFill/>
        </p:spPr>
        <p:txBody>
          <a:bodyPr wrap="none" rtlCol="0">
            <a:spAutoFit/>
          </a:bodyPr>
          <a:lstStyle/>
          <a:p>
            <a:r>
              <a:rPr lang="en-GB" sz="1200" dirty="0">
                <a:latin typeface="Segoe UI Light" panose="020B0502040204020203" pitchFamily="34" charset="0"/>
                <a:cs typeface="Segoe UI Light" panose="020B0502040204020203" pitchFamily="34" charset="0"/>
                <a:hlinkClick r:id="rId2"/>
              </a:rPr>
              <a:t>https://vimeo.com/260612034</a:t>
            </a:r>
            <a:endParaRPr lang="en-GB" sz="1200" dirty="0">
              <a:latin typeface="Segoe UI Light" panose="020B0502040204020203" pitchFamily="34" charset="0"/>
              <a:cs typeface="Segoe UI Light" panose="020B0502040204020203" pitchFamily="34" charset="0"/>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4083"/>
            <a:ext cx="7214616" cy="5053917"/>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813" y="3291840"/>
            <a:ext cx="4792029" cy="2396015"/>
          </a:xfrm>
          <a:prstGeom prst="rect">
            <a:avLst/>
          </a:prstGeom>
        </p:spPr>
      </p:pic>
    </p:spTree>
    <p:extLst>
      <p:ext uri="{BB962C8B-B14F-4D97-AF65-F5344CB8AC3E}">
        <p14:creationId xmlns:p14="http://schemas.microsoft.com/office/powerpoint/2010/main" val="4136822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5" name="TextovéPole 4"/>
          <p:cNvSpPr txBox="1"/>
          <p:nvPr/>
        </p:nvSpPr>
        <p:spPr>
          <a:xfrm>
            <a:off x="594773" y="415886"/>
            <a:ext cx="3456395" cy="1261884"/>
          </a:xfrm>
          <a:prstGeom prst="rect">
            <a:avLst/>
          </a:prstGeom>
          <a:noFill/>
        </p:spPr>
        <p:txBody>
          <a:bodyPr wrap="none" rtlCol="0">
            <a:spAutoFit/>
          </a:bodyPr>
          <a:lstStyle/>
          <a:p>
            <a:r>
              <a:rPr lang="en-GB" sz="4000" b="1" dirty="0" err="1" smtClean="0">
                <a:latin typeface="Segoe UI Black" panose="020B0A02040204020203" pitchFamily="34" charset="0"/>
                <a:ea typeface="Segoe UI Black" panose="020B0A02040204020203" pitchFamily="34" charset="0"/>
              </a:rPr>
              <a:t>Rafik</a:t>
            </a:r>
            <a:r>
              <a:rPr lang="en-GB" sz="4000" b="1" dirty="0" smtClean="0">
                <a:latin typeface="Segoe UI Black" panose="020B0A02040204020203" pitchFamily="34" charset="0"/>
                <a:ea typeface="Segoe UI Black" panose="020B0A02040204020203" pitchFamily="34" charset="0"/>
              </a:rPr>
              <a:t> </a:t>
            </a:r>
            <a:r>
              <a:rPr lang="en-GB" sz="4000" b="1" dirty="0" err="1" smtClean="0">
                <a:latin typeface="Segoe UI Black" panose="020B0A02040204020203" pitchFamily="34" charset="0"/>
                <a:ea typeface="Segoe UI Black" panose="020B0A02040204020203" pitchFamily="34" charset="0"/>
              </a:rPr>
              <a:t>Anadol</a:t>
            </a:r>
            <a:endParaRPr lang="cs-CZ" sz="1400" b="1" dirty="0" smtClean="0">
              <a:latin typeface="Segoe UI Black" panose="020B0A02040204020203" pitchFamily="34" charset="0"/>
              <a:ea typeface="Segoe UI Black" panose="020B0A02040204020203" pitchFamily="34" charset="0"/>
              <a:cs typeface="Segoe UI Light" panose="020B0502040204020203" pitchFamily="34" charset="0"/>
            </a:endParaRPr>
          </a:p>
          <a:p>
            <a:r>
              <a:rPr lang="en-GB" b="1" dirty="0" smtClean="0">
                <a:latin typeface="Segoe UI Light" panose="020B0502040204020203" pitchFamily="34" charset="0"/>
                <a:cs typeface="Segoe UI Light" panose="020B0502040204020203" pitchFamily="34" charset="0"/>
              </a:rPr>
              <a:t>Machine Hallucination, 2019</a:t>
            </a:r>
          </a:p>
          <a:p>
            <a:r>
              <a:rPr lang="en-GB" dirty="0" err="1" smtClean="0">
                <a:latin typeface="Segoe UI Light" panose="020B0502040204020203" pitchFamily="34" charset="0"/>
                <a:cs typeface="Segoe UI Light" panose="020B0502040204020203" pitchFamily="34" charset="0"/>
              </a:rPr>
              <a:t>Artechouse</a:t>
            </a:r>
            <a:r>
              <a:rPr lang="en-GB" dirty="0" smtClean="0">
                <a:latin typeface="Segoe UI Light" panose="020B0502040204020203" pitchFamily="34" charset="0"/>
                <a:cs typeface="Segoe UI Light" panose="020B0502040204020203" pitchFamily="34" charset="0"/>
              </a:rPr>
              <a:t> NYC</a:t>
            </a:r>
          </a:p>
        </p:txBody>
      </p:sp>
      <p:sp>
        <p:nvSpPr>
          <p:cNvPr id="2" name="TextovéPole 1"/>
          <p:cNvSpPr txBox="1"/>
          <p:nvPr/>
        </p:nvSpPr>
        <p:spPr>
          <a:xfrm>
            <a:off x="7834805" y="6249942"/>
            <a:ext cx="3985706" cy="276999"/>
          </a:xfrm>
          <a:prstGeom prst="rect">
            <a:avLst/>
          </a:prstGeom>
          <a:noFill/>
          <a:ln w="3175">
            <a:noFill/>
          </a:ln>
        </p:spPr>
        <p:txBody>
          <a:bodyPr wrap="none" rtlCol="0">
            <a:spAutoFit/>
          </a:bodyPr>
          <a:lstStyle/>
          <a:p>
            <a:r>
              <a:rPr lang="en-GB" sz="1200" dirty="0">
                <a:latin typeface="Segoe UI Light" panose="020B0502040204020203" pitchFamily="34" charset="0"/>
                <a:cs typeface="Segoe UI Light" panose="020B0502040204020203" pitchFamily="34" charset="0"/>
                <a:hlinkClick r:id="rId2"/>
              </a:rPr>
              <a:t>https://www.youtube.com/watch?v=_uGpd2wbMIQ&amp;t=139s</a:t>
            </a:r>
            <a:endParaRPr lang="en-GB" sz="1200" dirty="0">
              <a:latin typeface="Segoe UI Light" panose="020B0502040204020203" pitchFamily="34" charset="0"/>
              <a:cs typeface="Segoe UI Light" panose="020B0502040204020203" pitchFamily="34" charset="0"/>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8579"/>
            <a:ext cx="5440680" cy="3629421"/>
          </a:xfrm>
          <a:prstGeom prst="rect">
            <a:avLst/>
          </a:prstGeom>
        </p:spPr>
      </p:pic>
      <p:pic>
        <p:nvPicPr>
          <p:cNvPr id="12" name="Obráze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4419" y="0"/>
            <a:ext cx="4468619" cy="2980969"/>
          </a:xfrm>
          <a:prstGeom prst="rect">
            <a:avLst/>
          </a:prstGeom>
        </p:spPr>
      </p:pic>
      <p:pic>
        <p:nvPicPr>
          <p:cNvPr id="13" name="Obráze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2955" y="3228579"/>
            <a:ext cx="4223699" cy="2817586"/>
          </a:xfrm>
          <a:prstGeom prst="rect">
            <a:avLst/>
          </a:prstGeom>
        </p:spPr>
      </p:pic>
    </p:spTree>
    <p:extLst>
      <p:ext uri="{BB962C8B-B14F-4D97-AF65-F5344CB8AC3E}">
        <p14:creationId xmlns:p14="http://schemas.microsoft.com/office/powerpoint/2010/main" val="1164258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31137"/>
            <a:ext cx="5574535" cy="3715449"/>
          </a:xfrm>
          <a:prstGeom prst="rect">
            <a:avLst/>
          </a:prstGeom>
        </p:spPr>
      </p:pic>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3" name="TextovéPole 2"/>
          <p:cNvSpPr txBox="1"/>
          <p:nvPr/>
        </p:nvSpPr>
        <p:spPr>
          <a:xfrm>
            <a:off x="646529" y="415886"/>
            <a:ext cx="6187078" cy="1538883"/>
          </a:xfrm>
          <a:prstGeom prst="rect">
            <a:avLst/>
          </a:prstGeom>
          <a:noFill/>
        </p:spPr>
        <p:txBody>
          <a:bodyPr wrap="none" rtlCol="0">
            <a:spAutoFit/>
          </a:bodyPr>
          <a:lstStyle/>
          <a:p>
            <a:r>
              <a:rPr lang="en-GB" sz="4000" b="1" dirty="0" smtClean="0">
                <a:latin typeface="Segoe UI Black" panose="020B0A02040204020203" pitchFamily="34" charset="0"/>
                <a:ea typeface="Segoe UI Black" panose="020B0A02040204020203" pitchFamily="34" charset="0"/>
                <a:cs typeface="Segoe UI Light" panose="020B0502040204020203" pitchFamily="34" charset="0"/>
              </a:rPr>
              <a:t>Scott Eaton</a:t>
            </a:r>
            <a:r>
              <a:rPr lang="en-GB" sz="4000" dirty="0">
                <a:latin typeface="Segoe UI Black" panose="020B0A02040204020203" pitchFamily="34" charset="0"/>
                <a:ea typeface="Segoe UI Black" panose="020B0A02040204020203" pitchFamily="34" charset="0"/>
                <a:cs typeface="Segoe UI Light" panose="020B0502040204020203" pitchFamily="34" charset="0"/>
              </a:rPr>
              <a:t> </a:t>
            </a:r>
            <a:endParaRPr lang="en-GB" sz="4000" dirty="0" smtClean="0">
              <a:latin typeface="Segoe UI Black" panose="020B0A02040204020203" pitchFamily="34" charset="0"/>
              <a:ea typeface="Segoe UI Black" panose="020B0A02040204020203" pitchFamily="34" charset="0"/>
              <a:cs typeface="Segoe UI Light" panose="020B0502040204020203" pitchFamily="34" charset="0"/>
            </a:endParaRPr>
          </a:p>
          <a:p>
            <a:r>
              <a:rPr lang="en-GB" b="1" dirty="0" smtClean="0">
                <a:latin typeface="Segoe UI Light" panose="020B0502040204020203" pitchFamily="34" charset="0"/>
                <a:cs typeface="Segoe UI Light" panose="020B0502040204020203" pitchFamily="34" charset="0"/>
              </a:rPr>
              <a:t>Drawing </a:t>
            </a:r>
            <a:r>
              <a:rPr lang="en-GB" b="1" dirty="0">
                <a:latin typeface="Segoe UI Light" panose="020B0502040204020203" pitchFamily="34" charset="0"/>
                <a:cs typeface="Segoe UI Light" panose="020B0502040204020203" pitchFamily="34" charset="0"/>
              </a:rPr>
              <a:t>Caffeinated </a:t>
            </a:r>
            <a:r>
              <a:rPr lang="en-GB" b="1" dirty="0" smtClean="0">
                <a:latin typeface="Segoe UI Light" panose="020B0502040204020203" pitchFamily="34" charset="0"/>
                <a:cs typeface="Segoe UI Light" panose="020B0502040204020203" pitchFamily="34" charset="0"/>
              </a:rPr>
              <a:t>Diversions</a:t>
            </a:r>
            <a:r>
              <a:rPr lang="en-GB" dirty="0" smtClean="0">
                <a:latin typeface="Segoe UI Light" panose="020B0502040204020203" pitchFamily="34" charset="0"/>
                <a:cs typeface="Segoe UI Light" panose="020B0502040204020203" pitchFamily="34" charset="0"/>
              </a:rPr>
              <a:t>, 2019</a:t>
            </a:r>
            <a:endParaRPr lang="en-GB" dirty="0">
              <a:latin typeface="Segoe UI Light" panose="020B0502040204020203" pitchFamily="34" charset="0"/>
              <a:cs typeface="Segoe UI Light" panose="020B0502040204020203" pitchFamily="34" charset="0"/>
            </a:endParaRPr>
          </a:p>
          <a:p>
            <a:r>
              <a:rPr lang="en-GB" dirty="0" smtClean="0">
                <a:latin typeface="Segoe UI Light" panose="020B0502040204020203" pitchFamily="34" charset="0"/>
                <a:cs typeface="Segoe UI Light" panose="020B0502040204020203" pitchFamily="34" charset="0"/>
              </a:rPr>
              <a:t>Hand drawn and painted using Eaton’s Bodies Neural Network</a:t>
            </a:r>
          </a:p>
          <a:p>
            <a:endParaRPr lang="en-GB"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535" y="2222141"/>
            <a:ext cx="6617465" cy="3724445"/>
          </a:xfrm>
          <a:prstGeom prst="rect">
            <a:avLst/>
          </a:prstGeom>
        </p:spPr>
      </p:pic>
      <p:sp>
        <p:nvSpPr>
          <p:cNvPr id="5" name="TextovéPole 4"/>
          <p:cNvSpPr txBox="1"/>
          <p:nvPr/>
        </p:nvSpPr>
        <p:spPr>
          <a:xfrm>
            <a:off x="9711913" y="6395113"/>
            <a:ext cx="2081019" cy="276999"/>
          </a:xfrm>
          <a:prstGeom prst="rect">
            <a:avLst/>
          </a:prstGeom>
          <a:noFill/>
        </p:spPr>
        <p:txBody>
          <a:bodyPr wrap="none" rtlCol="0">
            <a:spAutoFit/>
          </a:bodyPr>
          <a:lstStyle/>
          <a:p>
            <a:r>
              <a:rPr lang="en-GB" sz="1200" dirty="0">
                <a:latin typeface="Segoe UI Light" panose="020B0502040204020203" pitchFamily="34" charset="0"/>
                <a:cs typeface="Segoe UI Light" panose="020B0502040204020203" pitchFamily="34" charset="0"/>
                <a:hlinkClick r:id="rId4"/>
              </a:rPr>
              <a:t>https://vimeo.com/345881421</a:t>
            </a:r>
            <a:endParaRPr lang="en-GB" sz="1200" dirty="0">
              <a:latin typeface="Segoe UI Light" panose="020B0502040204020203" pitchFamily="34" charset="0"/>
              <a:cs typeface="Segoe UI Light" panose="020B0502040204020203" pitchFamily="34" charset="0"/>
            </a:endParaRPr>
          </a:p>
        </p:txBody>
      </p:sp>
      <p:sp>
        <p:nvSpPr>
          <p:cNvPr id="7" name="TextovéPole 6"/>
          <p:cNvSpPr txBox="1"/>
          <p:nvPr/>
        </p:nvSpPr>
        <p:spPr>
          <a:xfrm>
            <a:off x="8011958" y="334129"/>
            <a:ext cx="3780974" cy="1754326"/>
          </a:xfrm>
          <a:prstGeom prst="rect">
            <a:avLst/>
          </a:prstGeom>
          <a:noFill/>
        </p:spPr>
        <p:txBody>
          <a:bodyPr wrap="square" rtlCol="0">
            <a:spAutoFit/>
          </a:bodyPr>
          <a:lstStyle/>
          <a:p>
            <a:r>
              <a:rPr lang="en-GB" i="1" dirty="0">
                <a:latin typeface="Segoe UI Light" panose="020B0502040204020203" pitchFamily="34" charset="0"/>
                <a:cs typeface="Segoe UI Light" panose="020B0502040204020203" pitchFamily="34" charset="0"/>
              </a:rPr>
              <a:t>‘The AI has no choice but to do what I ask, no matter how difficult or unreasonable my request. The result is often a wondrous, unexpected, interplay of visual ideas, both mine and the machine’s.’</a:t>
            </a:r>
          </a:p>
        </p:txBody>
      </p:sp>
    </p:spTree>
    <p:extLst>
      <p:ext uri="{BB962C8B-B14F-4D97-AF65-F5344CB8AC3E}">
        <p14:creationId xmlns:p14="http://schemas.microsoft.com/office/powerpoint/2010/main" val="3342863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8" name="TextovéPole 7"/>
          <p:cNvSpPr txBox="1"/>
          <p:nvPr/>
        </p:nvSpPr>
        <p:spPr>
          <a:xfrm>
            <a:off x="646529" y="415886"/>
            <a:ext cx="4389343" cy="1815882"/>
          </a:xfrm>
          <a:prstGeom prst="rect">
            <a:avLst/>
          </a:prstGeom>
          <a:noFill/>
        </p:spPr>
        <p:txBody>
          <a:bodyPr wrap="none" rtlCol="0">
            <a:spAutoFit/>
          </a:bodyPr>
          <a:lstStyle/>
          <a:p>
            <a:r>
              <a:rPr lang="en-GB" sz="4000" b="1" dirty="0" err="1">
                <a:latin typeface="Segoe UI Black" panose="020B0A02040204020203" pitchFamily="34" charset="0"/>
                <a:ea typeface="Segoe UI Black" panose="020B0A02040204020203" pitchFamily="34" charset="0"/>
              </a:rPr>
              <a:t>Sougwen</a:t>
            </a:r>
            <a:r>
              <a:rPr lang="en-GB" sz="4000" b="1" dirty="0">
                <a:latin typeface="Segoe UI Black" panose="020B0A02040204020203" pitchFamily="34" charset="0"/>
                <a:ea typeface="Segoe UI Black" panose="020B0A02040204020203" pitchFamily="34" charset="0"/>
              </a:rPr>
              <a:t> Chung </a:t>
            </a:r>
            <a:endParaRPr lang="en-GB" sz="4000" b="1" dirty="0" smtClean="0">
              <a:latin typeface="Segoe UI Black" panose="020B0A02040204020203" pitchFamily="34" charset="0"/>
              <a:ea typeface="Segoe UI Black" panose="020B0A02040204020203" pitchFamily="34" charset="0"/>
            </a:endParaRPr>
          </a:p>
          <a:p>
            <a:r>
              <a:rPr lang="en-GB" b="1" dirty="0" smtClean="0">
                <a:latin typeface="Segoe UI Light" panose="020B0502040204020203" pitchFamily="34" charset="0"/>
                <a:cs typeface="Segoe UI Light" panose="020B0502040204020203" pitchFamily="34" charset="0"/>
              </a:rPr>
              <a:t>Drawing Operation</a:t>
            </a:r>
            <a:r>
              <a:rPr lang="en-GB" dirty="0" smtClean="0">
                <a:latin typeface="Segoe UI Light" panose="020B0502040204020203" pitchFamily="34" charset="0"/>
                <a:cs typeface="Segoe UI Light" panose="020B0502040204020203" pitchFamily="34" charset="0"/>
              </a:rPr>
              <a:t>, 2018</a:t>
            </a:r>
          </a:p>
          <a:p>
            <a:r>
              <a:rPr lang="en-GB" b="1" dirty="0">
                <a:latin typeface="Segoe UI Light" panose="020B0502040204020203" pitchFamily="34" charset="0"/>
                <a:cs typeface="Segoe UI Light" panose="020B0502040204020203" pitchFamily="34" charset="0"/>
              </a:rPr>
              <a:t>Omnia per Omnia</a:t>
            </a:r>
            <a:r>
              <a:rPr lang="en-GB" dirty="0">
                <a:latin typeface="Segoe UI Light" panose="020B0502040204020203" pitchFamily="34" charset="0"/>
                <a:cs typeface="Segoe UI Light" panose="020B0502040204020203" pitchFamily="34" charset="0"/>
              </a:rPr>
              <a:t>, 2018</a:t>
            </a:r>
          </a:p>
          <a:p>
            <a:endParaRPr lang="en-GB" dirty="0" smtClean="0">
              <a:latin typeface="Segoe UI Light" panose="020B0502040204020203" pitchFamily="34" charset="0"/>
              <a:cs typeface="Segoe UI Light" panose="020B0502040204020203" pitchFamily="34" charset="0"/>
            </a:endParaRPr>
          </a:p>
          <a:p>
            <a:endParaRPr lang="en-GB"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105" y="1796046"/>
            <a:ext cx="4911641" cy="4911641"/>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9965" y="0"/>
            <a:ext cx="5952035" cy="3965543"/>
          </a:xfrm>
          <a:prstGeom prst="rect">
            <a:avLst/>
          </a:prstGeom>
        </p:spPr>
      </p:pic>
      <p:sp>
        <p:nvSpPr>
          <p:cNvPr id="10" name="TextovéPole 9"/>
          <p:cNvSpPr txBox="1"/>
          <p:nvPr/>
        </p:nvSpPr>
        <p:spPr>
          <a:xfrm>
            <a:off x="6239965" y="4921299"/>
            <a:ext cx="5096460" cy="923330"/>
          </a:xfrm>
          <a:prstGeom prst="rect">
            <a:avLst/>
          </a:prstGeom>
          <a:noFill/>
        </p:spPr>
        <p:txBody>
          <a:bodyPr wrap="none" rtlCol="0">
            <a:spAutoFit/>
          </a:bodyPr>
          <a:lstStyle/>
          <a:p>
            <a:r>
              <a:rPr lang="en-GB" i="1" dirty="0">
                <a:latin typeface="Segoe UI Light" panose="020B0502040204020203" pitchFamily="34" charset="0"/>
                <a:cs typeface="Segoe UI Light" panose="020B0502040204020203" pitchFamily="34" charset="0"/>
              </a:rPr>
              <a:t>What does it mean to collaborate with the spaces </a:t>
            </a:r>
            <a:endParaRPr lang="en-GB" i="1" dirty="0" smtClean="0">
              <a:latin typeface="Segoe UI Light" panose="020B0502040204020203" pitchFamily="34" charset="0"/>
              <a:cs typeface="Segoe UI Light" panose="020B0502040204020203" pitchFamily="34" charset="0"/>
            </a:endParaRPr>
          </a:p>
          <a:p>
            <a:r>
              <a:rPr lang="en-GB" i="1" dirty="0" smtClean="0">
                <a:latin typeface="Segoe UI Light" panose="020B0502040204020203" pitchFamily="34" charset="0"/>
                <a:cs typeface="Segoe UI Light" panose="020B0502040204020203" pitchFamily="34" charset="0"/>
              </a:rPr>
              <a:t>we </a:t>
            </a:r>
            <a:r>
              <a:rPr lang="en-GB" i="1" dirty="0">
                <a:latin typeface="Segoe UI Light" panose="020B0502040204020203" pitchFamily="34" charset="0"/>
                <a:cs typeface="Segoe UI Light" panose="020B0502040204020203" pitchFamily="34" charset="0"/>
              </a:rPr>
              <a:t>inhabit, the tools we build? Where does “I” end </a:t>
            </a:r>
            <a:endParaRPr lang="en-GB" i="1" dirty="0" smtClean="0">
              <a:latin typeface="Segoe UI Light" panose="020B0502040204020203" pitchFamily="34" charset="0"/>
              <a:cs typeface="Segoe UI Light" panose="020B0502040204020203" pitchFamily="34" charset="0"/>
            </a:endParaRPr>
          </a:p>
          <a:p>
            <a:r>
              <a:rPr lang="en-GB" i="1" dirty="0" smtClean="0">
                <a:latin typeface="Segoe UI Light" panose="020B0502040204020203" pitchFamily="34" charset="0"/>
                <a:cs typeface="Segoe UI Light" panose="020B0502040204020203" pitchFamily="34" charset="0"/>
              </a:rPr>
              <a:t>and </a:t>
            </a:r>
            <a:r>
              <a:rPr lang="en-GB" i="1" dirty="0">
                <a:latin typeface="Segoe UI Light" panose="020B0502040204020203" pitchFamily="34" charset="0"/>
                <a:cs typeface="Segoe UI Light" panose="020B0502040204020203" pitchFamily="34" charset="0"/>
              </a:rPr>
              <a:t>“we” begin?</a:t>
            </a:r>
          </a:p>
        </p:txBody>
      </p:sp>
      <p:sp>
        <p:nvSpPr>
          <p:cNvPr id="11" name="TextovéPole 10"/>
          <p:cNvSpPr txBox="1"/>
          <p:nvPr/>
        </p:nvSpPr>
        <p:spPr>
          <a:xfrm>
            <a:off x="6173977" y="4036605"/>
            <a:ext cx="4858446" cy="523220"/>
          </a:xfrm>
          <a:prstGeom prst="rect">
            <a:avLst/>
          </a:prstGeom>
          <a:noFill/>
        </p:spPr>
        <p:txBody>
          <a:bodyPr wrap="none" rtlCol="0">
            <a:spAutoFit/>
          </a:bodyPr>
          <a:lstStyle/>
          <a:p>
            <a:r>
              <a:rPr lang="en-GB" sz="1400" dirty="0" err="1">
                <a:latin typeface="Segoe UI Light" panose="020B0502040204020203" pitchFamily="34" charset="0"/>
                <a:cs typeface="Segoe UI Light" panose="020B0502040204020203" pitchFamily="34" charset="0"/>
              </a:rPr>
              <a:t>Sougwen</a:t>
            </a:r>
            <a:r>
              <a:rPr lang="en-GB" sz="1400" dirty="0">
                <a:latin typeface="Segoe UI Light" panose="020B0502040204020203" pitchFamily="34" charset="0"/>
                <a:cs typeface="Segoe UI Light" panose="020B0502040204020203" pitchFamily="34" charset="0"/>
              </a:rPr>
              <a:t> Chung &amp; D.O.U.G._L.A.S. (Drawing Operations Unit:  </a:t>
            </a:r>
            <a:endParaRPr lang="en-GB" sz="1400" dirty="0" smtClean="0">
              <a:latin typeface="Segoe UI Light" panose="020B0502040204020203" pitchFamily="34" charset="0"/>
              <a:cs typeface="Segoe UI Light" panose="020B0502040204020203" pitchFamily="34" charset="0"/>
            </a:endParaRPr>
          </a:p>
          <a:p>
            <a:r>
              <a:rPr lang="en-GB" sz="1400" dirty="0" smtClean="0">
                <a:latin typeface="Segoe UI Light" panose="020B0502040204020203" pitchFamily="34" charset="0"/>
                <a:cs typeface="Segoe UI Light" panose="020B0502040204020203" pitchFamily="34" charset="0"/>
              </a:rPr>
              <a:t>Generation_3 </a:t>
            </a:r>
            <a:r>
              <a:rPr lang="en-GB" sz="1400" dirty="0">
                <a:latin typeface="Segoe UI Light" panose="020B0502040204020203" pitchFamily="34" charset="0"/>
                <a:cs typeface="Segoe UI Light" panose="020B0502040204020203" pitchFamily="34" charset="0"/>
              </a:rPr>
              <a:t>Live Autonomous System</a:t>
            </a:r>
            <a:r>
              <a:rPr lang="en-GB" sz="1400" dirty="0" smtClean="0">
                <a:latin typeface="Segoe UI Light" panose="020B0502040204020203" pitchFamily="34" charset="0"/>
                <a:cs typeface="Segoe UI Light" panose="020B0502040204020203" pitchFamily="34" charset="0"/>
              </a:rPr>
              <a:t>)</a:t>
            </a:r>
            <a:endParaRPr lang="en-GB" sz="1400" dirty="0">
              <a:latin typeface="Segoe UI Light" panose="020B0502040204020203" pitchFamily="34" charset="0"/>
              <a:cs typeface="Segoe UI Light" panose="020B0502040204020203" pitchFamily="34" charset="0"/>
            </a:endParaRPr>
          </a:p>
        </p:txBody>
      </p:sp>
      <p:sp>
        <p:nvSpPr>
          <p:cNvPr id="12" name="TextovéPole 11"/>
          <p:cNvSpPr txBox="1"/>
          <p:nvPr/>
        </p:nvSpPr>
        <p:spPr>
          <a:xfrm>
            <a:off x="9561193" y="6328652"/>
            <a:ext cx="2122697" cy="276999"/>
          </a:xfrm>
          <a:prstGeom prst="rect">
            <a:avLst/>
          </a:prstGeom>
          <a:noFill/>
        </p:spPr>
        <p:txBody>
          <a:bodyPr wrap="none" rtlCol="0">
            <a:spAutoFit/>
          </a:bodyPr>
          <a:lstStyle/>
          <a:p>
            <a:r>
              <a:rPr lang="en-GB" sz="1200" dirty="0">
                <a:latin typeface="Segoe UI Light" panose="020B0502040204020203" pitchFamily="34" charset="0"/>
                <a:cs typeface="Segoe UI Light" panose="020B0502040204020203" pitchFamily="34" charset="0"/>
                <a:hlinkClick r:id="rId4"/>
              </a:rPr>
              <a:t>https://vimeo.com/268608925</a:t>
            </a:r>
            <a:endParaRPr lang="en-GB" sz="12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035792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597" y="1792898"/>
            <a:ext cx="7597654" cy="5065102"/>
          </a:xfrm>
          <a:prstGeom prst="rect">
            <a:avLst/>
          </a:prstGeom>
        </p:spPr>
      </p:pic>
      <p:sp>
        <p:nvSpPr>
          <p:cNvPr id="5" name="Obdélník 4"/>
          <p:cNvSpPr/>
          <p:nvPr/>
        </p:nvSpPr>
        <p:spPr>
          <a:xfrm>
            <a:off x="4777291" y="0"/>
            <a:ext cx="3374796" cy="6919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798" y="345375"/>
            <a:ext cx="6298202" cy="4196177"/>
          </a:xfrm>
          <a:prstGeom prst="rect">
            <a:avLst/>
          </a:prstGeom>
        </p:spPr>
      </p:pic>
      <p:sp>
        <p:nvSpPr>
          <p:cNvPr id="8" name="TextovéPole 7"/>
          <p:cNvSpPr txBox="1"/>
          <p:nvPr/>
        </p:nvSpPr>
        <p:spPr>
          <a:xfrm>
            <a:off x="5893798" y="5210588"/>
            <a:ext cx="4150110" cy="646331"/>
          </a:xfrm>
          <a:prstGeom prst="rect">
            <a:avLst/>
          </a:prstGeom>
          <a:noFill/>
        </p:spPr>
        <p:txBody>
          <a:bodyPr wrap="none" rtlCol="0">
            <a:spAutoFit/>
          </a:bodyPr>
          <a:lstStyle/>
          <a:p>
            <a:r>
              <a:rPr lang="en-GB" i="1" dirty="0">
                <a:latin typeface="Segoe UI Light" panose="020B0502040204020203" pitchFamily="34" charset="0"/>
                <a:cs typeface="Segoe UI Light" panose="020B0502040204020203" pitchFamily="34" charset="0"/>
              </a:rPr>
              <a:t>H</a:t>
            </a:r>
            <a:r>
              <a:rPr lang="en-GB" i="1" dirty="0" smtClean="0">
                <a:latin typeface="Segoe UI Light" panose="020B0502040204020203" pitchFamily="34" charset="0"/>
                <a:cs typeface="Segoe UI Light" panose="020B0502040204020203" pitchFamily="34" charset="0"/>
              </a:rPr>
              <a:t>e </a:t>
            </a:r>
            <a:r>
              <a:rPr lang="en-GB" i="1" dirty="0">
                <a:latin typeface="Segoe UI Light" panose="020B0502040204020203" pitchFamily="34" charset="0"/>
                <a:cs typeface="Segoe UI Light" panose="020B0502040204020203" pitchFamily="34" charset="0"/>
              </a:rPr>
              <a:t>wanted give his sculpture control over </a:t>
            </a:r>
            <a:endParaRPr lang="en-GB" i="1" dirty="0" smtClean="0">
              <a:latin typeface="Segoe UI Light" panose="020B0502040204020203" pitchFamily="34" charset="0"/>
              <a:cs typeface="Segoe UI Light" panose="020B0502040204020203" pitchFamily="34" charset="0"/>
            </a:endParaRPr>
          </a:p>
          <a:p>
            <a:r>
              <a:rPr lang="en-GB" i="1" dirty="0" smtClean="0">
                <a:latin typeface="Segoe UI Light" panose="020B0502040204020203" pitchFamily="34" charset="0"/>
                <a:cs typeface="Segoe UI Light" panose="020B0502040204020203" pitchFamily="34" charset="0"/>
              </a:rPr>
              <a:t>the </a:t>
            </a:r>
            <a:r>
              <a:rPr lang="en-GB" i="1" dirty="0">
                <a:latin typeface="Segoe UI Light" panose="020B0502040204020203" pitchFamily="34" charset="0"/>
                <a:cs typeface="Segoe UI Light" panose="020B0502040204020203" pitchFamily="34" charset="0"/>
              </a:rPr>
              <a:t>systems that created </a:t>
            </a:r>
            <a:r>
              <a:rPr lang="en-GB" i="1" dirty="0" smtClean="0">
                <a:latin typeface="Segoe UI Light" panose="020B0502040204020203" pitchFamily="34" charset="0"/>
                <a:cs typeface="Segoe UI Light" panose="020B0502040204020203" pitchFamily="34" charset="0"/>
              </a:rPr>
              <a:t>it.</a:t>
            </a:r>
            <a:endParaRPr lang="en-GB" dirty="0">
              <a:latin typeface="Segoe UI Light" panose="020B0502040204020203" pitchFamily="34" charset="0"/>
              <a:cs typeface="Segoe UI Light" panose="020B0502040204020203" pitchFamily="34" charset="0"/>
            </a:endParaRPr>
          </a:p>
        </p:txBody>
      </p:sp>
      <p:sp>
        <p:nvSpPr>
          <p:cNvPr id="9" name="TextovéPole 8"/>
          <p:cNvSpPr txBox="1"/>
          <p:nvPr/>
        </p:nvSpPr>
        <p:spPr>
          <a:xfrm>
            <a:off x="646529" y="415886"/>
            <a:ext cx="2507418" cy="1538883"/>
          </a:xfrm>
          <a:prstGeom prst="rect">
            <a:avLst/>
          </a:prstGeom>
          <a:noFill/>
        </p:spPr>
        <p:txBody>
          <a:bodyPr wrap="none" rtlCol="0">
            <a:spAutoFit/>
          </a:bodyPr>
          <a:lstStyle/>
          <a:p>
            <a:r>
              <a:rPr lang="en-GB" sz="4000" b="1" dirty="0" smtClean="0">
                <a:latin typeface="Segoe UI Black" panose="020B0A02040204020203" pitchFamily="34" charset="0"/>
                <a:ea typeface="Segoe UI Black" panose="020B0A02040204020203" pitchFamily="34" charset="0"/>
              </a:rPr>
              <a:t>Ben Snell</a:t>
            </a:r>
          </a:p>
          <a:p>
            <a:r>
              <a:rPr lang="en-GB" b="1" dirty="0" err="1" smtClean="0">
                <a:latin typeface="Segoe UI Light" panose="020B0502040204020203" pitchFamily="34" charset="0"/>
                <a:cs typeface="Segoe UI Light" panose="020B0502040204020203" pitchFamily="34" charset="0"/>
              </a:rPr>
              <a:t>Dio</a:t>
            </a:r>
            <a:r>
              <a:rPr lang="en-GB" dirty="0" smtClean="0">
                <a:latin typeface="Segoe UI Light" panose="020B0502040204020203" pitchFamily="34" charset="0"/>
                <a:cs typeface="Segoe UI Light" panose="020B0502040204020203" pitchFamily="34" charset="0"/>
              </a:rPr>
              <a:t>, 2018</a:t>
            </a:r>
          </a:p>
          <a:p>
            <a:endParaRPr lang="en-GB" dirty="0" smtClean="0">
              <a:latin typeface="Segoe UI Light" panose="020B0502040204020203" pitchFamily="34" charset="0"/>
              <a:cs typeface="Segoe UI Light" panose="020B0502040204020203" pitchFamily="34" charset="0"/>
            </a:endParaRPr>
          </a:p>
          <a:p>
            <a:endParaRPr lang="en-GB" dirty="0"/>
          </a:p>
        </p:txBody>
      </p:sp>
    </p:spTree>
    <p:extLst>
      <p:ext uri="{BB962C8B-B14F-4D97-AF65-F5344CB8AC3E}">
        <p14:creationId xmlns:p14="http://schemas.microsoft.com/office/powerpoint/2010/main" val="40654331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3" name="TextovéPole 2"/>
          <p:cNvSpPr txBox="1"/>
          <p:nvPr/>
        </p:nvSpPr>
        <p:spPr>
          <a:xfrm>
            <a:off x="7430053" y="585162"/>
            <a:ext cx="3999101" cy="1477328"/>
          </a:xfrm>
          <a:prstGeom prst="rect">
            <a:avLst/>
          </a:prstGeom>
          <a:noFill/>
        </p:spPr>
        <p:txBody>
          <a:bodyPr wrap="square" rtlCol="0">
            <a:spAutoFit/>
          </a:bodyPr>
          <a:lstStyle/>
          <a:p>
            <a:r>
              <a:rPr lang="en-GB" i="1" dirty="0" smtClean="0">
                <a:latin typeface="Segoe UI Light" panose="020B0502040204020203" pitchFamily="34" charset="0"/>
                <a:cs typeface="Segoe UI Light" panose="020B0502040204020203" pitchFamily="34" charset="0"/>
              </a:rPr>
              <a:t>“</a:t>
            </a:r>
            <a:r>
              <a:rPr lang="cs-CZ" i="1" dirty="0" smtClean="0">
                <a:latin typeface="Segoe UI Light" panose="020B0502040204020203" pitchFamily="34" charset="0"/>
                <a:cs typeface="Segoe UI Light" panose="020B0502040204020203" pitchFamily="34" charset="0"/>
              </a:rPr>
              <a:t>…</a:t>
            </a:r>
            <a:r>
              <a:rPr lang="cs-CZ" i="1" dirty="0" err="1" smtClean="0">
                <a:latin typeface="Segoe UI Light" panose="020B0502040204020203" pitchFamily="34" charset="0"/>
                <a:cs typeface="Segoe UI Light" panose="020B0502040204020203" pitchFamily="34" charset="0"/>
              </a:rPr>
              <a:t>Artificial</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intelligence</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is</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the</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next</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iteration</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of</a:t>
            </a:r>
            <a:r>
              <a:rPr lang="cs-CZ" i="1" dirty="0" smtClean="0">
                <a:latin typeface="Segoe UI Light" panose="020B0502040204020203" pitchFamily="34" charset="0"/>
                <a:cs typeface="Segoe UI Light" panose="020B0502040204020203" pitchFamily="34" charset="0"/>
              </a:rPr>
              <a:t> very long story </a:t>
            </a:r>
            <a:r>
              <a:rPr lang="cs-CZ" i="1" dirty="0" err="1" smtClean="0">
                <a:latin typeface="Segoe UI Light" panose="020B0502040204020203" pitchFamily="34" charset="0"/>
                <a:cs typeface="Segoe UI Light" panose="020B0502040204020203" pitchFamily="34" charset="0"/>
              </a:rPr>
              <a:t>of</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relationship</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of</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human</a:t>
            </a:r>
            <a:r>
              <a:rPr lang="cs-CZ" i="1" dirty="0" smtClean="0">
                <a:latin typeface="Segoe UI Light" panose="020B0502040204020203" pitchFamily="34" charset="0"/>
                <a:cs typeface="Segoe UI Light" panose="020B0502040204020203" pitchFamily="34" charset="0"/>
              </a:rPr>
              <a:t> and </a:t>
            </a:r>
          </a:p>
          <a:p>
            <a:r>
              <a:rPr lang="cs-CZ" i="1" dirty="0" smtClean="0">
                <a:latin typeface="Segoe UI Light" panose="020B0502040204020203" pitchFamily="34" charset="0"/>
                <a:cs typeface="Segoe UI Light" panose="020B0502040204020203" pitchFamily="34" charset="0"/>
              </a:rPr>
              <a:t>Technology. </a:t>
            </a:r>
            <a:r>
              <a:rPr lang="cs-CZ" i="1" dirty="0" err="1" smtClean="0">
                <a:latin typeface="Segoe UI Light" panose="020B0502040204020203" pitchFamily="34" charset="0"/>
                <a:cs typeface="Segoe UI Light" panose="020B0502040204020203" pitchFamily="34" charset="0"/>
              </a:rPr>
              <a:t>It</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is</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realy</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the</a:t>
            </a:r>
            <a:r>
              <a:rPr lang="cs-CZ" i="1" dirty="0" smtClean="0">
                <a:latin typeface="Segoe UI Light" panose="020B0502040204020203" pitchFamily="34" charset="0"/>
                <a:cs typeface="Segoe UI Light" panose="020B0502040204020203" pitchFamily="34" charset="0"/>
              </a:rPr>
              <a:t> story </a:t>
            </a:r>
            <a:r>
              <a:rPr lang="cs-CZ" i="1" dirty="0" err="1" smtClean="0">
                <a:latin typeface="Segoe UI Light" panose="020B0502040204020203" pitchFamily="34" charset="0"/>
                <a:cs typeface="Segoe UI Light" panose="020B0502040204020203" pitchFamily="34" charset="0"/>
              </a:rPr>
              <a:t>of</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augmentation</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rather</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than</a:t>
            </a:r>
            <a:r>
              <a:rPr lang="cs-CZ" i="1" dirty="0" smtClean="0">
                <a:latin typeface="Segoe UI Light" panose="020B0502040204020203" pitchFamily="34" charset="0"/>
                <a:cs typeface="Segoe UI Light" panose="020B0502040204020203" pitchFamily="34" charset="0"/>
              </a:rPr>
              <a:t> </a:t>
            </a:r>
            <a:r>
              <a:rPr lang="cs-CZ" i="1" dirty="0" err="1" smtClean="0">
                <a:latin typeface="Segoe UI Light" panose="020B0502040204020203" pitchFamily="34" charset="0"/>
                <a:cs typeface="Segoe UI Light" panose="020B0502040204020203" pitchFamily="34" charset="0"/>
              </a:rPr>
              <a:t>replacement</a:t>
            </a:r>
            <a:r>
              <a:rPr lang="cs-CZ" i="1" dirty="0" smtClean="0">
                <a:latin typeface="Segoe UI Light" panose="020B0502040204020203" pitchFamily="34" charset="0"/>
                <a:cs typeface="Segoe UI Light" panose="020B0502040204020203" pitchFamily="34" charset="0"/>
              </a:rPr>
              <a:t>.</a:t>
            </a:r>
            <a:r>
              <a:rPr lang="en-GB" i="1" dirty="0" smtClean="0">
                <a:latin typeface="Segoe UI Light" panose="020B0502040204020203" pitchFamily="34" charset="0"/>
                <a:cs typeface="Segoe UI Light" panose="020B0502040204020203" pitchFamily="34" charset="0"/>
              </a:rPr>
              <a:t>”</a:t>
            </a:r>
            <a:endParaRPr lang="en-GB" i="1" dirty="0">
              <a:latin typeface="Segoe UI Light" panose="020B0502040204020203" pitchFamily="34" charset="0"/>
              <a:cs typeface="Segoe UI Light" panose="020B0502040204020203" pitchFamily="34" charset="0"/>
            </a:endParaRPr>
          </a:p>
        </p:txBody>
      </p:sp>
      <p:sp>
        <p:nvSpPr>
          <p:cNvPr id="2" name="TextovéPole 1"/>
          <p:cNvSpPr txBox="1"/>
          <p:nvPr/>
        </p:nvSpPr>
        <p:spPr>
          <a:xfrm>
            <a:off x="9329990" y="6377962"/>
            <a:ext cx="1840697" cy="276999"/>
          </a:xfrm>
          <a:prstGeom prst="rect">
            <a:avLst/>
          </a:prstGeom>
          <a:noFill/>
        </p:spPr>
        <p:txBody>
          <a:bodyPr wrap="none" rtlCol="0">
            <a:spAutoFit/>
          </a:bodyPr>
          <a:lstStyle/>
          <a:p>
            <a:r>
              <a:rPr lang="en-GB" sz="1200" dirty="0">
                <a:latin typeface="Segoe UI Light" panose="020B0502040204020203" pitchFamily="34" charset="0"/>
                <a:cs typeface="Segoe UI Light" panose="020B0502040204020203" pitchFamily="34" charset="0"/>
                <a:hlinkClick r:id="rId2"/>
              </a:rPr>
              <a:t>https://rossgoodwin.com/</a:t>
            </a:r>
            <a:endParaRPr lang="en-GB" sz="1200" dirty="0">
              <a:latin typeface="Segoe UI Light" panose="020B0502040204020203" pitchFamily="34" charset="0"/>
              <a:cs typeface="Segoe UI Light" panose="020B0502040204020203" pitchFamily="34" charset="0"/>
            </a:endParaRPr>
          </a:p>
        </p:txBody>
      </p:sp>
      <p:sp>
        <p:nvSpPr>
          <p:cNvPr id="8" name="TextovéPole 7"/>
          <p:cNvSpPr txBox="1"/>
          <p:nvPr/>
        </p:nvSpPr>
        <p:spPr>
          <a:xfrm>
            <a:off x="594773" y="415886"/>
            <a:ext cx="3764172" cy="1538883"/>
          </a:xfrm>
          <a:prstGeom prst="rect">
            <a:avLst/>
          </a:prstGeom>
          <a:noFill/>
        </p:spPr>
        <p:txBody>
          <a:bodyPr wrap="none" rtlCol="0">
            <a:spAutoFit/>
          </a:bodyPr>
          <a:lstStyle/>
          <a:p>
            <a:r>
              <a:rPr lang="cs-CZ" sz="4000" b="1" dirty="0" err="1" smtClean="0">
                <a:latin typeface="Segoe UI Black" panose="020B0A02040204020203" pitchFamily="34" charset="0"/>
                <a:ea typeface="Segoe UI Black" panose="020B0A02040204020203" pitchFamily="34" charset="0"/>
              </a:rPr>
              <a:t>Ross</a:t>
            </a:r>
            <a:r>
              <a:rPr lang="cs-CZ" sz="4000" b="1" dirty="0" smtClean="0">
                <a:latin typeface="Segoe UI Black" panose="020B0A02040204020203" pitchFamily="34" charset="0"/>
                <a:ea typeface="Segoe UI Black" panose="020B0A02040204020203" pitchFamily="34" charset="0"/>
              </a:rPr>
              <a:t> </a:t>
            </a:r>
            <a:r>
              <a:rPr lang="cs-CZ" sz="4000" b="1" dirty="0" err="1" smtClean="0">
                <a:latin typeface="Segoe UI Black" panose="020B0A02040204020203" pitchFamily="34" charset="0"/>
                <a:ea typeface="Segoe UI Black" panose="020B0A02040204020203" pitchFamily="34" charset="0"/>
              </a:rPr>
              <a:t>Goodwin</a:t>
            </a:r>
            <a:endParaRPr lang="en-GB" sz="4000" b="1" dirty="0" smtClean="0">
              <a:latin typeface="Segoe UI Black" panose="020B0A02040204020203" pitchFamily="34" charset="0"/>
              <a:ea typeface="Segoe UI Black" panose="020B0A02040204020203" pitchFamily="34" charset="0"/>
            </a:endParaRPr>
          </a:p>
          <a:p>
            <a:r>
              <a:rPr lang="cs-CZ" b="1" dirty="0" err="1" smtClean="0">
                <a:latin typeface="Segoe UI Light" panose="020B0502040204020203" pitchFamily="34" charset="0"/>
                <a:cs typeface="Segoe UI Light" panose="020B0502040204020203" pitchFamily="34" charset="0"/>
              </a:rPr>
              <a:t>Automatic</a:t>
            </a:r>
            <a:r>
              <a:rPr lang="cs-CZ" b="1" dirty="0" smtClean="0">
                <a:latin typeface="Segoe UI Light" panose="020B0502040204020203" pitchFamily="34" charset="0"/>
                <a:cs typeface="Segoe UI Light" panose="020B0502040204020203" pitchFamily="34" charset="0"/>
              </a:rPr>
              <a:t> on </a:t>
            </a:r>
            <a:r>
              <a:rPr lang="cs-CZ" b="1" dirty="0" err="1" smtClean="0">
                <a:latin typeface="Segoe UI Light" panose="020B0502040204020203" pitchFamily="34" charset="0"/>
                <a:cs typeface="Segoe UI Light" panose="020B0502040204020203" pitchFamily="34" charset="0"/>
              </a:rPr>
              <a:t>the</a:t>
            </a:r>
            <a:r>
              <a:rPr lang="cs-CZ" b="1" dirty="0" smtClean="0">
                <a:latin typeface="Segoe UI Light" panose="020B0502040204020203" pitchFamily="34" charset="0"/>
                <a:cs typeface="Segoe UI Light" panose="020B0502040204020203" pitchFamily="34" charset="0"/>
              </a:rPr>
              <a:t> </a:t>
            </a:r>
            <a:r>
              <a:rPr lang="cs-CZ" b="1" dirty="0" err="1" smtClean="0">
                <a:latin typeface="Segoe UI Light" panose="020B0502040204020203" pitchFamily="34" charset="0"/>
                <a:cs typeface="Segoe UI Light" panose="020B0502040204020203" pitchFamily="34" charset="0"/>
              </a:rPr>
              <a:t>Road</a:t>
            </a:r>
            <a:r>
              <a:rPr lang="cs-CZ" b="1" dirty="0" smtClean="0">
                <a:latin typeface="Segoe UI Light" panose="020B0502040204020203" pitchFamily="34" charset="0"/>
                <a:cs typeface="Segoe UI Light" panose="020B0502040204020203" pitchFamily="34" charset="0"/>
              </a:rPr>
              <a:t>, </a:t>
            </a:r>
            <a:r>
              <a:rPr lang="en-GB" dirty="0" smtClean="0">
                <a:latin typeface="Segoe UI Light" panose="020B0502040204020203" pitchFamily="34" charset="0"/>
                <a:cs typeface="Segoe UI Light" panose="020B0502040204020203" pitchFamily="34" charset="0"/>
              </a:rPr>
              <a:t>201</a:t>
            </a:r>
            <a:r>
              <a:rPr lang="cs-CZ" dirty="0" smtClean="0">
                <a:latin typeface="Segoe UI Light" panose="020B0502040204020203" pitchFamily="34" charset="0"/>
                <a:cs typeface="Segoe UI Light" panose="020B0502040204020203" pitchFamily="34" charset="0"/>
              </a:rPr>
              <a:t>7</a:t>
            </a:r>
            <a:endParaRPr lang="en-GB" dirty="0" smtClean="0">
              <a:latin typeface="Segoe UI Light" panose="020B0502040204020203" pitchFamily="34" charset="0"/>
              <a:cs typeface="Segoe UI Light" panose="020B0502040204020203" pitchFamily="34" charset="0"/>
            </a:endParaRPr>
          </a:p>
          <a:p>
            <a:endParaRPr lang="en-GB" dirty="0" smtClean="0">
              <a:latin typeface="Segoe UI Light" panose="020B0502040204020203" pitchFamily="34" charset="0"/>
              <a:cs typeface="Segoe UI Light" panose="020B0502040204020203" pitchFamily="34" charset="0"/>
            </a:endParaRPr>
          </a:p>
          <a:p>
            <a:endParaRPr lang="en-GB"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30" y="2287457"/>
            <a:ext cx="6697260" cy="3767208"/>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297" y="2287457"/>
            <a:ext cx="3776933" cy="3776933"/>
          </a:xfrm>
          <a:prstGeom prst="rect">
            <a:avLst/>
          </a:prstGeom>
        </p:spPr>
      </p:pic>
      <p:sp>
        <p:nvSpPr>
          <p:cNvPr id="10" name="TextovéPole 9"/>
          <p:cNvSpPr txBox="1"/>
          <p:nvPr/>
        </p:nvSpPr>
        <p:spPr>
          <a:xfrm>
            <a:off x="2476859" y="2545945"/>
            <a:ext cx="4618316" cy="646331"/>
          </a:xfrm>
          <a:prstGeom prst="rect">
            <a:avLst/>
          </a:prstGeom>
          <a:solidFill>
            <a:schemeClr val="bg1"/>
          </a:solidFill>
        </p:spPr>
        <p:txBody>
          <a:bodyPr wrap="none" rtlCol="0">
            <a:spAutoFit/>
          </a:bodyPr>
          <a:lstStyle/>
          <a:p>
            <a:r>
              <a:rPr lang="en-GB" i="1" dirty="0">
                <a:latin typeface="Segoe UI Black" panose="020B0A02040204020203" pitchFamily="34" charset="0"/>
                <a:ea typeface="Segoe UI Black" panose="020B0A02040204020203" pitchFamily="34" charset="0"/>
              </a:rPr>
              <a:t>"It was nine seventeen in the morning, </a:t>
            </a:r>
            <a:endParaRPr lang="cs-CZ" i="1" dirty="0" smtClean="0">
              <a:latin typeface="Segoe UI Black" panose="020B0A02040204020203" pitchFamily="34" charset="0"/>
              <a:ea typeface="Segoe UI Black" panose="020B0A02040204020203" pitchFamily="34" charset="0"/>
            </a:endParaRPr>
          </a:p>
          <a:p>
            <a:r>
              <a:rPr lang="en-GB" i="1" dirty="0" smtClean="0">
                <a:latin typeface="Segoe UI Black" panose="020B0A02040204020203" pitchFamily="34" charset="0"/>
                <a:ea typeface="Segoe UI Black" panose="020B0A02040204020203" pitchFamily="34" charset="0"/>
              </a:rPr>
              <a:t>and </a:t>
            </a:r>
            <a:r>
              <a:rPr lang="en-GB" i="1" dirty="0">
                <a:latin typeface="Segoe UI Black" panose="020B0A02040204020203" pitchFamily="34" charset="0"/>
                <a:ea typeface="Segoe UI Black" panose="020B0A02040204020203" pitchFamily="34" charset="0"/>
              </a:rPr>
              <a:t>the house was </a:t>
            </a:r>
            <a:r>
              <a:rPr lang="en-GB" i="1" dirty="0" smtClean="0">
                <a:latin typeface="Segoe UI Black" panose="020B0A02040204020203" pitchFamily="34" charset="0"/>
                <a:ea typeface="Segoe UI Black" panose="020B0A02040204020203" pitchFamily="34" charset="0"/>
              </a:rPr>
              <a:t>heavy</a:t>
            </a:r>
            <a:r>
              <a:rPr lang="cs-CZ" i="1" dirty="0" smtClean="0">
                <a:latin typeface="Segoe UI Black" panose="020B0A02040204020203" pitchFamily="34" charset="0"/>
                <a:ea typeface="Segoe UI Black" panose="020B0A02040204020203" pitchFamily="34" charset="0"/>
              </a:rPr>
              <a:t>…</a:t>
            </a:r>
            <a:r>
              <a:rPr lang="en-GB" i="1" dirty="0" smtClean="0">
                <a:latin typeface="Segoe UI Black" panose="020B0A02040204020203" pitchFamily="34" charset="0"/>
                <a:ea typeface="Segoe UI Black" panose="020B0A02040204020203" pitchFamily="34" charset="0"/>
                <a:cs typeface="Segoe UI Light" panose="020B0502040204020203" pitchFamily="34" charset="0"/>
              </a:rPr>
              <a:t>”</a:t>
            </a:r>
            <a:endParaRPr lang="en-GB" i="1" dirty="0">
              <a:latin typeface="Segoe UI Black" panose="020B0A02040204020203" pitchFamily="34" charset="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7142195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5" name="TextovéPole 4"/>
          <p:cNvSpPr txBox="1"/>
          <p:nvPr/>
        </p:nvSpPr>
        <p:spPr>
          <a:xfrm>
            <a:off x="594773" y="415886"/>
            <a:ext cx="3499676" cy="1200329"/>
          </a:xfrm>
          <a:prstGeom prst="rect">
            <a:avLst/>
          </a:prstGeom>
          <a:noFill/>
        </p:spPr>
        <p:txBody>
          <a:bodyPr wrap="none" rtlCol="0">
            <a:spAutoFit/>
          </a:bodyPr>
          <a:lstStyle/>
          <a:p>
            <a:r>
              <a:rPr lang="cs-CZ" sz="4000" b="1" dirty="0" err="1" smtClean="0">
                <a:latin typeface="Segoe UI Black" panose="020B0A02040204020203" pitchFamily="34" charset="0"/>
                <a:ea typeface="Segoe UI Black" panose="020B0A02040204020203" pitchFamily="34" charset="0"/>
              </a:rPr>
              <a:t>Jenna</a:t>
            </a:r>
            <a:r>
              <a:rPr lang="cs-CZ" sz="4000" b="1" dirty="0" smtClean="0">
                <a:latin typeface="Segoe UI Black" panose="020B0A02040204020203" pitchFamily="34" charset="0"/>
                <a:ea typeface="Segoe UI Black" panose="020B0A02040204020203" pitchFamily="34" charset="0"/>
              </a:rPr>
              <a:t> </a:t>
            </a:r>
            <a:r>
              <a:rPr lang="cs-CZ" sz="4000" b="1" dirty="0" err="1" smtClean="0">
                <a:latin typeface="Segoe UI Black" panose="020B0A02040204020203" pitchFamily="34" charset="0"/>
                <a:ea typeface="Segoe UI Black" panose="020B0A02040204020203" pitchFamily="34" charset="0"/>
              </a:rPr>
              <a:t>Sutela</a:t>
            </a:r>
            <a:endParaRPr lang="cs-CZ" sz="4000" b="1" dirty="0" smtClean="0">
              <a:latin typeface="Segoe UI Black" panose="020B0A02040204020203" pitchFamily="34" charset="0"/>
              <a:ea typeface="Segoe UI Black" panose="020B0A02040204020203" pitchFamily="34" charset="0"/>
            </a:endParaRPr>
          </a:p>
          <a:p>
            <a:r>
              <a:rPr lang="cs-CZ" sz="1400" b="1" dirty="0" err="1" smtClean="0">
                <a:latin typeface="Segoe UI Black" panose="020B0A02040204020203" pitchFamily="34" charset="0"/>
                <a:ea typeface="Segoe UI Black" panose="020B0A02040204020203" pitchFamily="34" charset="0"/>
                <a:cs typeface="Segoe UI Light" panose="020B0502040204020203" pitchFamily="34" charset="0"/>
              </a:rPr>
              <a:t>With</a:t>
            </a:r>
            <a:r>
              <a:rPr lang="cs-CZ" sz="1400" b="1" dirty="0" smtClean="0">
                <a:latin typeface="Segoe UI Black" panose="020B0A02040204020203" pitchFamily="34" charset="0"/>
                <a:ea typeface="Segoe UI Black" panose="020B0A02040204020203" pitchFamily="34" charset="0"/>
                <a:cs typeface="Segoe UI Light" panose="020B0502040204020203" pitchFamily="34" charset="0"/>
              </a:rPr>
              <a:t> </a:t>
            </a:r>
            <a:r>
              <a:rPr lang="cs-CZ" sz="1400" b="1" dirty="0" err="1" smtClean="0">
                <a:latin typeface="Segoe UI Black" panose="020B0A02040204020203" pitchFamily="34" charset="0"/>
                <a:ea typeface="Segoe UI Black" panose="020B0A02040204020203" pitchFamily="34" charset="0"/>
                <a:cs typeface="Segoe UI Light" panose="020B0502040204020203" pitchFamily="34" charset="0"/>
              </a:rPr>
              <a:t>Memo</a:t>
            </a:r>
            <a:r>
              <a:rPr lang="cs-CZ" sz="1400" b="1" dirty="0" smtClean="0">
                <a:latin typeface="Segoe UI Black" panose="020B0A02040204020203" pitchFamily="34" charset="0"/>
                <a:ea typeface="Segoe UI Black" panose="020B0A02040204020203" pitchFamily="34" charset="0"/>
                <a:cs typeface="Segoe UI Light" panose="020B0502040204020203" pitchFamily="34" charset="0"/>
              </a:rPr>
              <a:t> </a:t>
            </a:r>
            <a:r>
              <a:rPr lang="cs-CZ" sz="1400" b="1" dirty="0" err="1" smtClean="0">
                <a:latin typeface="Segoe UI Black" panose="020B0A02040204020203" pitchFamily="34" charset="0"/>
                <a:ea typeface="Segoe UI Black" panose="020B0A02040204020203" pitchFamily="34" charset="0"/>
                <a:cs typeface="Segoe UI Light" panose="020B0502040204020203" pitchFamily="34" charset="0"/>
              </a:rPr>
              <a:t>Akten</a:t>
            </a:r>
            <a:r>
              <a:rPr lang="cs-CZ" sz="1400" b="1" dirty="0" smtClean="0">
                <a:latin typeface="Segoe UI Black" panose="020B0A02040204020203" pitchFamily="34" charset="0"/>
                <a:ea typeface="Segoe UI Black" panose="020B0A02040204020203" pitchFamily="34" charset="0"/>
                <a:cs typeface="Segoe UI Light" panose="020B0502040204020203" pitchFamily="34" charset="0"/>
              </a:rPr>
              <a:t> and </a:t>
            </a:r>
            <a:r>
              <a:rPr lang="cs-CZ" sz="1400" b="1" dirty="0" err="1" smtClean="0">
                <a:latin typeface="Segoe UI Black" panose="020B0A02040204020203" pitchFamily="34" charset="0"/>
                <a:ea typeface="Segoe UI Black" panose="020B0A02040204020203" pitchFamily="34" charset="0"/>
                <a:cs typeface="Segoe UI Light" panose="020B0502040204020203" pitchFamily="34" charset="0"/>
              </a:rPr>
              <a:t>Damien</a:t>
            </a:r>
            <a:r>
              <a:rPr lang="cs-CZ" sz="1400" b="1" dirty="0" smtClean="0">
                <a:latin typeface="Segoe UI Black" panose="020B0A02040204020203" pitchFamily="34" charset="0"/>
                <a:ea typeface="Segoe UI Black" panose="020B0A02040204020203" pitchFamily="34" charset="0"/>
                <a:cs typeface="Segoe UI Light" panose="020B0502040204020203" pitchFamily="34" charset="0"/>
              </a:rPr>
              <a:t> Henry</a:t>
            </a:r>
          </a:p>
          <a:p>
            <a:r>
              <a:rPr lang="cs-CZ" b="1" dirty="0" err="1" smtClean="0">
                <a:latin typeface="Segoe UI Light" panose="020B0502040204020203" pitchFamily="34" charset="0"/>
                <a:cs typeface="Segoe UI Light" panose="020B0502040204020203" pitchFamily="34" charset="0"/>
              </a:rPr>
              <a:t>Niimia</a:t>
            </a:r>
            <a:r>
              <a:rPr lang="cs-CZ" b="1" dirty="0" smtClean="0">
                <a:latin typeface="Segoe UI Light" panose="020B0502040204020203" pitchFamily="34" charset="0"/>
                <a:cs typeface="Segoe UI Light" panose="020B0502040204020203" pitchFamily="34" charset="0"/>
              </a:rPr>
              <a:t> </a:t>
            </a:r>
            <a:r>
              <a:rPr lang="cs-CZ" b="1" dirty="0" err="1" smtClean="0">
                <a:latin typeface="Segoe UI Light" panose="020B0502040204020203" pitchFamily="34" charset="0"/>
                <a:cs typeface="Segoe UI Light" panose="020B0502040204020203" pitchFamily="34" charset="0"/>
              </a:rPr>
              <a:t>Cetii</a:t>
            </a:r>
            <a:r>
              <a:rPr lang="cs-CZ" b="1" dirty="0" smtClean="0">
                <a:latin typeface="Segoe UI Light" panose="020B0502040204020203" pitchFamily="34" charset="0"/>
                <a:cs typeface="Segoe UI Light" panose="020B0502040204020203" pitchFamily="34" charset="0"/>
              </a:rPr>
              <a:t>, </a:t>
            </a:r>
            <a:r>
              <a:rPr lang="en-GB" dirty="0" smtClean="0">
                <a:latin typeface="Segoe UI Light" panose="020B0502040204020203" pitchFamily="34" charset="0"/>
                <a:cs typeface="Segoe UI Light" panose="020B0502040204020203" pitchFamily="34" charset="0"/>
              </a:rPr>
              <a:t>201</a:t>
            </a:r>
            <a:r>
              <a:rPr lang="cs-CZ" dirty="0">
                <a:latin typeface="Segoe UI Light" panose="020B0502040204020203" pitchFamily="34" charset="0"/>
                <a:cs typeface="Segoe UI Light" panose="020B0502040204020203" pitchFamily="34" charset="0"/>
              </a:rPr>
              <a:t>8</a:t>
            </a:r>
            <a:endParaRPr lang="en-GB" dirty="0" smtClean="0">
              <a:latin typeface="Segoe UI Light" panose="020B0502040204020203" pitchFamily="34" charset="0"/>
              <a:cs typeface="Segoe UI Light" panose="020B0502040204020203" pitchFamily="34" charset="0"/>
            </a:endParaRPr>
          </a:p>
        </p:txBody>
      </p:sp>
      <p:sp>
        <p:nvSpPr>
          <p:cNvPr id="2" name="TextovéPole 1"/>
          <p:cNvSpPr txBox="1"/>
          <p:nvPr/>
        </p:nvSpPr>
        <p:spPr>
          <a:xfrm>
            <a:off x="8692644" y="6410197"/>
            <a:ext cx="3329629" cy="276999"/>
          </a:xfrm>
          <a:prstGeom prst="rect">
            <a:avLst/>
          </a:prstGeom>
          <a:noFill/>
          <a:ln w="3175">
            <a:noFill/>
          </a:ln>
        </p:spPr>
        <p:txBody>
          <a:bodyPr wrap="none" rtlCol="0">
            <a:spAutoFit/>
          </a:bodyPr>
          <a:lstStyle/>
          <a:p>
            <a:r>
              <a:rPr lang="en-GB" sz="1200" dirty="0">
                <a:latin typeface="Segoe UI Light" panose="020B0502040204020203" pitchFamily="34" charset="0"/>
                <a:cs typeface="Segoe UI Light" panose="020B0502040204020203" pitchFamily="34" charset="0"/>
                <a:hlinkClick r:id="rId2"/>
              </a:rPr>
              <a:t>https://www.youtube.com/watch?v=lshOpn8-Zy0</a:t>
            </a:r>
            <a:endParaRPr lang="en-GB" sz="1200" dirty="0">
              <a:latin typeface="Segoe UI Light" panose="020B0502040204020203" pitchFamily="34" charset="0"/>
              <a:cs typeface="Segoe UI Light" panose="020B0502040204020203" pitchFamily="34" charset="0"/>
            </a:endParaRPr>
          </a:p>
        </p:txBody>
      </p:sp>
      <p:sp>
        <p:nvSpPr>
          <p:cNvPr id="3" name="TextovéPole 2"/>
          <p:cNvSpPr txBox="1"/>
          <p:nvPr/>
        </p:nvSpPr>
        <p:spPr>
          <a:xfrm>
            <a:off x="6900081" y="576702"/>
            <a:ext cx="5291919" cy="646331"/>
          </a:xfrm>
          <a:prstGeom prst="rect">
            <a:avLst/>
          </a:prstGeom>
          <a:noFill/>
        </p:spPr>
        <p:txBody>
          <a:bodyPr wrap="square" rtlCol="0">
            <a:spAutoFit/>
          </a:bodyPr>
          <a:lstStyle/>
          <a:p>
            <a:r>
              <a:rPr lang="en-GB" i="1" dirty="0">
                <a:latin typeface="Segoe UI Light" panose="020B0502040204020203" pitchFamily="34" charset="0"/>
                <a:cs typeface="Segoe UI Light" panose="020B0502040204020203" pitchFamily="34" charset="0"/>
              </a:rPr>
              <a:t>Mixing wetware and hardware, the project also portrays the computer as an alien of our creation.</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73" y="1801461"/>
            <a:ext cx="7288824" cy="4859216"/>
          </a:xfrm>
          <a:prstGeom prst="rect">
            <a:avLst/>
          </a:prstGeom>
        </p:spPr>
      </p:pic>
    </p:spTree>
    <p:extLst>
      <p:ext uri="{BB962C8B-B14F-4D97-AF65-F5344CB8AC3E}">
        <p14:creationId xmlns:p14="http://schemas.microsoft.com/office/powerpoint/2010/main" val="812656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5" name="TextovéPole 4"/>
          <p:cNvSpPr txBox="1"/>
          <p:nvPr/>
        </p:nvSpPr>
        <p:spPr>
          <a:xfrm>
            <a:off x="594773" y="415886"/>
            <a:ext cx="4467890" cy="984885"/>
          </a:xfrm>
          <a:prstGeom prst="rect">
            <a:avLst/>
          </a:prstGeom>
          <a:noFill/>
        </p:spPr>
        <p:txBody>
          <a:bodyPr wrap="none" rtlCol="0">
            <a:spAutoFit/>
          </a:bodyPr>
          <a:lstStyle/>
          <a:p>
            <a:r>
              <a:rPr lang="en-GB" sz="4000" b="1" dirty="0" smtClean="0">
                <a:latin typeface="Segoe UI Black" panose="020B0A02040204020203" pitchFamily="34" charset="0"/>
                <a:ea typeface="Segoe UI Black" panose="020B0A02040204020203" pitchFamily="34" charset="0"/>
              </a:rPr>
              <a:t>Lauren McCarthy</a:t>
            </a:r>
            <a:endParaRPr lang="cs-CZ" sz="1400" b="1" dirty="0" smtClean="0">
              <a:latin typeface="Segoe UI Black" panose="020B0A02040204020203" pitchFamily="34" charset="0"/>
              <a:ea typeface="Segoe UI Black" panose="020B0A02040204020203" pitchFamily="34" charset="0"/>
              <a:cs typeface="Segoe UI Light" panose="020B0502040204020203" pitchFamily="34" charset="0"/>
            </a:endParaRPr>
          </a:p>
          <a:p>
            <a:r>
              <a:rPr lang="en-GB" b="1" dirty="0" smtClean="0">
                <a:latin typeface="Segoe UI Light" panose="020B0502040204020203" pitchFamily="34" charset="0"/>
                <a:cs typeface="Segoe UI Light" panose="020B0502040204020203" pitchFamily="34" charset="0"/>
              </a:rPr>
              <a:t>Lauren</a:t>
            </a:r>
            <a:endParaRPr lang="en-GB" dirty="0" smtClean="0">
              <a:latin typeface="Segoe UI Light" panose="020B0502040204020203" pitchFamily="34" charset="0"/>
              <a:cs typeface="Segoe UI Light" panose="020B0502040204020203" pitchFamily="34" charset="0"/>
            </a:endParaRPr>
          </a:p>
        </p:txBody>
      </p:sp>
      <p:sp>
        <p:nvSpPr>
          <p:cNvPr id="2" name="TextovéPole 1"/>
          <p:cNvSpPr txBox="1"/>
          <p:nvPr/>
        </p:nvSpPr>
        <p:spPr>
          <a:xfrm>
            <a:off x="8692644" y="6410197"/>
            <a:ext cx="2127505" cy="461665"/>
          </a:xfrm>
          <a:prstGeom prst="rect">
            <a:avLst/>
          </a:prstGeom>
          <a:noFill/>
          <a:ln w="3175">
            <a:noFill/>
          </a:ln>
        </p:spPr>
        <p:txBody>
          <a:bodyPr wrap="none" rtlCol="0">
            <a:spAutoFit/>
          </a:bodyPr>
          <a:lstStyle/>
          <a:p>
            <a:r>
              <a:rPr lang="en-GB" sz="1200" dirty="0">
                <a:latin typeface="Segoe UI Light" panose="020B0502040204020203" pitchFamily="34" charset="0"/>
                <a:cs typeface="Segoe UI Light" panose="020B0502040204020203" pitchFamily="34" charset="0"/>
                <a:hlinkClick r:id="rId2"/>
              </a:rPr>
              <a:t>https://get-lauren.com/</a:t>
            </a:r>
            <a:endParaRPr lang="en-GB" sz="1200" dirty="0" smtClean="0">
              <a:latin typeface="Segoe UI Light" panose="020B0502040204020203" pitchFamily="34" charset="0"/>
              <a:cs typeface="Segoe UI Light" panose="020B0502040204020203" pitchFamily="34" charset="0"/>
              <a:hlinkClick r:id="rId3"/>
            </a:endParaRPr>
          </a:p>
          <a:p>
            <a:r>
              <a:rPr lang="en-GB" sz="1200" dirty="0" smtClean="0">
                <a:latin typeface="Segoe UI Light" panose="020B0502040204020203" pitchFamily="34" charset="0"/>
                <a:cs typeface="Segoe UI Light" panose="020B0502040204020203" pitchFamily="34" charset="0"/>
                <a:hlinkClick r:id="rId3"/>
              </a:rPr>
              <a:t>https://vimeo.com/354276402</a:t>
            </a:r>
            <a:endParaRPr lang="en-GB" sz="1200" dirty="0">
              <a:latin typeface="Segoe UI Light" panose="020B0502040204020203" pitchFamily="34" charset="0"/>
              <a:cs typeface="Segoe UI Light" panose="020B0502040204020203" pitchFamily="34"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672" y="4639931"/>
            <a:ext cx="3248277" cy="1362551"/>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68" y="2057422"/>
            <a:ext cx="5917199" cy="3699601"/>
          </a:xfrm>
          <a:prstGeom prst="rect">
            <a:avLst/>
          </a:prstGeom>
        </p:spPr>
      </p:pic>
      <p:pic>
        <p:nvPicPr>
          <p:cNvPr id="10" name="Obráze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773" y="1510667"/>
            <a:ext cx="5158428" cy="2546974"/>
          </a:xfrm>
          <a:prstGeom prst="rect">
            <a:avLst/>
          </a:prstGeom>
        </p:spPr>
      </p:pic>
    </p:spTree>
    <p:extLst>
      <p:ext uri="{BB962C8B-B14F-4D97-AF65-F5344CB8AC3E}">
        <p14:creationId xmlns:p14="http://schemas.microsoft.com/office/powerpoint/2010/main" val="6170985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5" name="TextovéPole 4"/>
          <p:cNvSpPr txBox="1"/>
          <p:nvPr/>
        </p:nvSpPr>
        <p:spPr>
          <a:xfrm>
            <a:off x="594773" y="415886"/>
            <a:ext cx="6014788" cy="984885"/>
          </a:xfrm>
          <a:prstGeom prst="rect">
            <a:avLst/>
          </a:prstGeom>
          <a:noFill/>
        </p:spPr>
        <p:txBody>
          <a:bodyPr wrap="none" rtlCol="0">
            <a:spAutoFit/>
          </a:bodyPr>
          <a:lstStyle/>
          <a:p>
            <a:r>
              <a:rPr lang="en-GB" sz="4000" b="1" dirty="0">
                <a:latin typeface="Segoe UI Black" panose="020B0A02040204020203" pitchFamily="34" charset="0"/>
                <a:ea typeface="Segoe UI Black" panose="020B0A02040204020203" pitchFamily="34" charset="0"/>
              </a:rPr>
              <a:t>Lynn </a:t>
            </a:r>
            <a:r>
              <a:rPr lang="en-GB" sz="4000" b="1" dirty="0" err="1">
                <a:latin typeface="Segoe UI Black" panose="020B0A02040204020203" pitchFamily="34" charset="0"/>
                <a:ea typeface="Segoe UI Black" panose="020B0A02040204020203" pitchFamily="34" charset="0"/>
              </a:rPr>
              <a:t>Hershman</a:t>
            </a:r>
            <a:r>
              <a:rPr lang="en-GB" sz="4000" b="1" dirty="0">
                <a:latin typeface="Segoe UI Black" panose="020B0A02040204020203" pitchFamily="34" charset="0"/>
                <a:ea typeface="Segoe UI Black" panose="020B0A02040204020203" pitchFamily="34" charset="0"/>
              </a:rPr>
              <a:t> </a:t>
            </a:r>
            <a:r>
              <a:rPr lang="en-GB" sz="4000" b="1" dirty="0" smtClean="0">
                <a:latin typeface="Segoe UI Black" panose="020B0A02040204020203" pitchFamily="34" charset="0"/>
                <a:ea typeface="Segoe UI Black" panose="020B0A02040204020203" pitchFamily="34" charset="0"/>
              </a:rPr>
              <a:t>Leeson</a:t>
            </a:r>
            <a:endParaRPr lang="cs-CZ" sz="4000" b="1" dirty="0" smtClean="0">
              <a:latin typeface="Segoe UI Black" panose="020B0A02040204020203" pitchFamily="34" charset="0"/>
              <a:ea typeface="Segoe UI Black" panose="020B0A02040204020203" pitchFamily="34" charset="0"/>
            </a:endParaRPr>
          </a:p>
          <a:p>
            <a:r>
              <a:rPr lang="cs-CZ" b="1" dirty="0" err="1" smtClean="0">
                <a:latin typeface="Segoe UI Light" panose="020B0502040204020203" pitchFamily="34" charset="0"/>
                <a:cs typeface="Segoe UI Light" panose="020B0502040204020203" pitchFamily="34" charset="0"/>
              </a:rPr>
              <a:t>Shadow</a:t>
            </a:r>
            <a:r>
              <a:rPr lang="cs-CZ" b="1" dirty="0" smtClean="0">
                <a:latin typeface="Segoe UI Light" panose="020B0502040204020203" pitchFamily="34" charset="0"/>
                <a:cs typeface="Segoe UI Light" panose="020B0502040204020203" pitchFamily="34" charset="0"/>
              </a:rPr>
              <a:t> </a:t>
            </a:r>
            <a:r>
              <a:rPr lang="cs-CZ" b="1" dirty="0" err="1" smtClean="0">
                <a:latin typeface="Segoe UI Light" panose="020B0502040204020203" pitchFamily="34" charset="0"/>
                <a:cs typeface="Segoe UI Light" panose="020B0502040204020203" pitchFamily="34" charset="0"/>
              </a:rPr>
              <a:t>Stalker</a:t>
            </a:r>
            <a:r>
              <a:rPr lang="cs-CZ" dirty="0" smtClean="0">
                <a:latin typeface="Segoe UI Light" panose="020B0502040204020203" pitchFamily="34" charset="0"/>
                <a:cs typeface="Segoe UI Light" panose="020B0502040204020203" pitchFamily="34" charset="0"/>
              </a:rPr>
              <a:t>, 2019 </a:t>
            </a:r>
            <a:endParaRPr lang="en-GB" dirty="0" smtClean="0">
              <a:latin typeface="Segoe UI Light" panose="020B0502040204020203" pitchFamily="34" charset="0"/>
              <a:cs typeface="Segoe UI Light" panose="020B0502040204020203" pitchFamily="34" charset="0"/>
            </a:endParaRPr>
          </a:p>
        </p:txBody>
      </p:sp>
      <p:sp>
        <p:nvSpPr>
          <p:cNvPr id="2" name="TextovéPole 1"/>
          <p:cNvSpPr txBox="1"/>
          <p:nvPr/>
        </p:nvSpPr>
        <p:spPr>
          <a:xfrm>
            <a:off x="8692644" y="6410197"/>
            <a:ext cx="3297441" cy="276999"/>
          </a:xfrm>
          <a:prstGeom prst="rect">
            <a:avLst/>
          </a:prstGeom>
          <a:noFill/>
          <a:ln w="3175">
            <a:noFill/>
          </a:ln>
        </p:spPr>
        <p:txBody>
          <a:bodyPr wrap="none" rtlCol="0">
            <a:spAutoFit/>
          </a:bodyPr>
          <a:lstStyle/>
          <a:p>
            <a:r>
              <a:rPr lang="en-GB" sz="1200" dirty="0">
                <a:latin typeface="Segoe UI Light" panose="020B0502040204020203" pitchFamily="34" charset="0"/>
                <a:cs typeface="Segoe UI Light" panose="020B0502040204020203" pitchFamily="34" charset="0"/>
                <a:hlinkClick r:id="rId2"/>
              </a:rPr>
              <a:t>https://www.youtube.com/watch?v=FS5FJmtFy64</a:t>
            </a:r>
            <a:endParaRPr lang="en-GB" sz="1200" dirty="0">
              <a:latin typeface="Segoe UI Light" panose="020B0502040204020203" pitchFamily="34" charset="0"/>
              <a:cs typeface="Segoe UI Light" panose="020B0502040204020203" pitchFamily="34" charset="0"/>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48" y="1653920"/>
            <a:ext cx="6770300" cy="5080819"/>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4658" y="2257829"/>
            <a:ext cx="4385427" cy="2842041"/>
          </a:xfrm>
          <a:prstGeom prst="rect">
            <a:avLst/>
          </a:prstGeom>
        </p:spPr>
      </p:pic>
      <p:sp>
        <p:nvSpPr>
          <p:cNvPr id="11" name="TextovéPole 10"/>
          <p:cNvSpPr txBox="1"/>
          <p:nvPr/>
        </p:nvSpPr>
        <p:spPr>
          <a:xfrm>
            <a:off x="6900081" y="576702"/>
            <a:ext cx="5291919" cy="923330"/>
          </a:xfrm>
          <a:prstGeom prst="rect">
            <a:avLst/>
          </a:prstGeom>
          <a:noFill/>
        </p:spPr>
        <p:txBody>
          <a:bodyPr wrap="square" rtlCol="0">
            <a:spAutoFit/>
          </a:bodyPr>
          <a:lstStyle/>
          <a:p>
            <a:r>
              <a:rPr lang="en-GB" i="1" dirty="0">
                <a:latin typeface="Segoe UI Light" panose="020B0502040204020203" pitchFamily="34" charset="0"/>
                <a:cs typeface="Segoe UI Light" panose="020B0502040204020203" pitchFamily="34" charset="0"/>
              </a:rPr>
              <a:t>“Algorithms are the titanium white of this era’s painting.  They are the undercoat that hide culture’s negative spaces.”</a:t>
            </a:r>
            <a:r>
              <a:rPr lang="en-GB" i="1" dirty="0" smtClean="0">
                <a:latin typeface="Segoe UI Light" panose="020B0502040204020203" pitchFamily="34" charset="0"/>
                <a:cs typeface="Segoe UI Light" panose="020B0502040204020203" pitchFamily="34" charset="0"/>
              </a:rPr>
              <a:t>.</a:t>
            </a:r>
            <a:endParaRPr lang="en-GB" i="1" dirty="0">
              <a:latin typeface="Segoe UI Light" panose="020B0502040204020203" pitchFamily="34" charset="0"/>
              <a:cs typeface="Segoe UI Light" panose="020B0502040204020203" pitchFamily="34" charset="0"/>
            </a:endParaRPr>
          </a:p>
        </p:txBody>
      </p:sp>
      <p:sp>
        <p:nvSpPr>
          <p:cNvPr id="12" name="TextovéPole 11"/>
          <p:cNvSpPr txBox="1"/>
          <p:nvPr/>
        </p:nvSpPr>
        <p:spPr>
          <a:xfrm>
            <a:off x="10079818" y="5182707"/>
            <a:ext cx="1910267" cy="276999"/>
          </a:xfrm>
          <a:prstGeom prst="rect">
            <a:avLst/>
          </a:prstGeom>
          <a:noFill/>
        </p:spPr>
        <p:txBody>
          <a:bodyPr wrap="none" rtlCol="0">
            <a:spAutoFit/>
          </a:bodyPr>
          <a:lstStyle/>
          <a:p>
            <a:r>
              <a:rPr lang="en-GB" sz="1200" i="1" dirty="0" smtClean="0">
                <a:latin typeface="Segoe UI Light" panose="020B0502040204020203" pitchFamily="34" charset="0"/>
                <a:cs typeface="Segoe UI Light" panose="020B0502040204020203" pitchFamily="34" charset="0"/>
              </a:rPr>
              <a:t>The </a:t>
            </a:r>
            <a:r>
              <a:rPr lang="en-GB" sz="1200" i="1" dirty="0">
                <a:latin typeface="Segoe UI Light" panose="020B0502040204020203" pitchFamily="34" charset="0"/>
                <a:cs typeface="Segoe UI Light" panose="020B0502040204020203" pitchFamily="34" charset="0"/>
              </a:rPr>
              <a:t>Spirit of The Deep </a:t>
            </a:r>
            <a:r>
              <a:rPr lang="en-GB" sz="1200" i="1" dirty="0" smtClean="0">
                <a:latin typeface="Segoe UI Light" panose="020B0502040204020203" pitchFamily="34" charset="0"/>
                <a:cs typeface="Segoe UI Light" panose="020B0502040204020203" pitchFamily="34" charset="0"/>
              </a:rPr>
              <a:t>Web</a:t>
            </a:r>
            <a:endParaRPr lang="en-GB" sz="1200" i="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733727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5" name="TextovéPole 4"/>
          <p:cNvSpPr txBox="1"/>
          <p:nvPr/>
        </p:nvSpPr>
        <p:spPr>
          <a:xfrm>
            <a:off x="188682" y="197013"/>
            <a:ext cx="4256293" cy="984885"/>
          </a:xfrm>
          <a:prstGeom prst="rect">
            <a:avLst/>
          </a:prstGeom>
          <a:noFill/>
        </p:spPr>
        <p:txBody>
          <a:bodyPr wrap="none" rtlCol="0">
            <a:spAutoFit/>
          </a:bodyPr>
          <a:lstStyle/>
          <a:p>
            <a:r>
              <a:rPr lang="en-GB" sz="4000" b="1" dirty="0" smtClean="0">
                <a:latin typeface="Segoe UI Black" panose="020B0A02040204020203" pitchFamily="34" charset="0"/>
                <a:ea typeface="Segoe UI Black" panose="020B0A02040204020203" pitchFamily="34" charset="0"/>
              </a:rPr>
              <a:t>Emilio </a:t>
            </a:r>
            <a:r>
              <a:rPr lang="en-GB" sz="4000" b="1" dirty="0" err="1" smtClean="0">
                <a:latin typeface="Segoe UI Black" panose="020B0A02040204020203" pitchFamily="34" charset="0"/>
                <a:ea typeface="Segoe UI Black" panose="020B0A02040204020203" pitchFamily="34" charset="0"/>
              </a:rPr>
              <a:t>Vavarella</a:t>
            </a:r>
            <a:endParaRPr lang="en-GB" sz="4000" b="1" dirty="0" smtClean="0">
              <a:latin typeface="Segoe UI Black" panose="020B0A02040204020203" pitchFamily="34" charset="0"/>
              <a:ea typeface="Segoe UI Black" panose="020B0A02040204020203" pitchFamily="34" charset="0"/>
            </a:endParaRPr>
          </a:p>
          <a:p>
            <a:r>
              <a:rPr lang="en-GB" b="1" dirty="0" err="1" smtClean="0">
                <a:latin typeface="Segoe UI Light" panose="020B0502040204020203" pitchFamily="34" charset="0"/>
                <a:cs typeface="Segoe UI Light" panose="020B0502040204020203" pitchFamily="34" charset="0"/>
              </a:rPr>
              <a:t>Mnemodrone</a:t>
            </a:r>
            <a:r>
              <a:rPr lang="cs-CZ" dirty="0" smtClean="0">
                <a:latin typeface="Segoe UI Light" panose="020B0502040204020203" pitchFamily="34" charset="0"/>
                <a:cs typeface="Segoe UI Light" panose="020B0502040204020203" pitchFamily="34" charset="0"/>
              </a:rPr>
              <a:t>, 201</a:t>
            </a:r>
            <a:r>
              <a:rPr lang="en-GB" dirty="0" smtClean="0">
                <a:latin typeface="Segoe UI Light" panose="020B0502040204020203" pitchFamily="34" charset="0"/>
                <a:cs typeface="Segoe UI Light" panose="020B0502040204020203" pitchFamily="34" charset="0"/>
              </a:rPr>
              <a:t>4 -</a:t>
            </a:r>
            <a:r>
              <a:rPr lang="cs-CZ" dirty="0" smtClean="0">
                <a:latin typeface="Segoe UI Light" panose="020B0502040204020203" pitchFamily="34" charset="0"/>
                <a:cs typeface="Segoe UI Light" panose="020B0502040204020203" pitchFamily="34" charset="0"/>
              </a:rPr>
              <a:t> </a:t>
            </a:r>
            <a:endParaRPr lang="en-GB" dirty="0" smtClean="0">
              <a:latin typeface="Segoe UI Light" panose="020B0502040204020203" pitchFamily="34" charset="0"/>
              <a:cs typeface="Segoe UI Light" panose="020B0502040204020203" pitchFamily="34" charset="0"/>
            </a:endParaRPr>
          </a:p>
        </p:txBody>
      </p:sp>
      <p:sp>
        <p:nvSpPr>
          <p:cNvPr id="2" name="TextovéPole 1"/>
          <p:cNvSpPr txBox="1"/>
          <p:nvPr/>
        </p:nvSpPr>
        <p:spPr>
          <a:xfrm>
            <a:off x="8755311" y="6368381"/>
            <a:ext cx="2841099" cy="461665"/>
          </a:xfrm>
          <a:prstGeom prst="rect">
            <a:avLst/>
          </a:prstGeom>
          <a:noFill/>
          <a:ln w="3175">
            <a:noFill/>
          </a:ln>
        </p:spPr>
        <p:txBody>
          <a:bodyPr wrap="none" rtlCol="0">
            <a:spAutoFit/>
          </a:bodyPr>
          <a:lstStyle/>
          <a:p>
            <a:r>
              <a:rPr lang="en-GB" sz="1200" dirty="0">
                <a:latin typeface="Segoe UI Light" panose="020B0502040204020203" pitchFamily="34" charset="0"/>
                <a:cs typeface="Segoe UI Light" panose="020B0502040204020203" pitchFamily="34" charset="0"/>
                <a:hlinkClick r:id="rId2"/>
              </a:rPr>
              <a:t>http://emiliovavarella.com/mnemodrone</a:t>
            </a:r>
            <a:r>
              <a:rPr lang="en-GB" sz="1200" dirty="0" smtClean="0">
                <a:latin typeface="Segoe UI Light" panose="020B0502040204020203" pitchFamily="34" charset="0"/>
                <a:cs typeface="Segoe UI Light" panose="020B0502040204020203" pitchFamily="34" charset="0"/>
                <a:hlinkClick r:id="rId2"/>
              </a:rPr>
              <a:t>/</a:t>
            </a:r>
            <a:endParaRPr lang="en-GB" sz="1200" dirty="0" smtClean="0">
              <a:latin typeface="Segoe UI Light" panose="020B0502040204020203" pitchFamily="34" charset="0"/>
              <a:cs typeface="Segoe UI Light" panose="020B0502040204020203" pitchFamily="34" charset="0"/>
            </a:endParaRPr>
          </a:p>
          <a:p>
            <a:endParaRPr lang="en-GB" sz="1200" dirty="0">
              <a:latin typeface="Segoe UI Light" panose="020B0502040204020203" pitchFamily="34" charset="0"/>
              <a:cs typeface="Segoe UI Light" panose="020B0502040204020203" pitchFamily="34" charset="0"/>
            </a:endParaRPr>
          </a:p>
        </p:txBody>
      </p:sp>
      <p:sp>
        <p:nvSpPr>
          <p:cNvPr id="11" name="TextovéPole 10"/>
          <p:cNvSpPr txBox="1"/>
          <p:nvPr/>
        </p:nvSpPr>
        <p:spPr>
          <a:xfrm>
            <a:off x="8282060" y="3854965"/>
            <a:ext cx="3788944" cy="2308324"/>
          </a:xfrm>
          <a:prstGeom prst="rect">
            <a:avLst/>
          </a:prstGeom>
          <a:noFill/>
        </p:spPr>
        <p:txBody>
          <a:bodyPr wrap="square" rtlCol="0">
            <a:spAutoFit/>
          </a:bodyPr>
          <a:lstStyle/>
          <a:p>
            <a:r>
              <a:rPr lang="en-GB" dirty="0" smtClean="0">
                <a:latin typeface="Segoe UI Light" panose="020B0502040204020203" pitchFamily="34" charset="0"/>
                <a:cs typeface="Segoe UI Light" panose="020B0502040204020203" pitchFamily="34" charset="0"/>
              </a:rPr>
              <a:t>Transmedia </a:t>
            </a:r>
            <a:r>
              <a:rPr lang="en-GB" dirty="0">
                <a:latin typeface="Segoe UI Light" panose="020B0502040204020203" pitchFamily="34" charset="0"/>
                <a:cs typeface="Segoe UI Light" panose="020B0502040204020203" pitchFamily="34" charset="0"/>
              </a:rPr>
              <a:t>project - collection of memories, developed in collaboration with Daniel </a:t>
            </a:r>
            <a:r>
              <a:rPr lang="en-GB" dirty="0" err="1">
                <a:latin typeface="Segoe UI Light" panose="020B0502040204020203" pitchFamily="34" charset="0"/>
                <a:cs typeface="Segoe UI Light" panose="020B0502040204020203" pitchFamily="34" charset="0"/>
              </a:rPr>
              <a:t>Belquer</a:t>
            </a:r>
            <a:r>
              <a:rPr lang="en-GB" dirty="0">
                <a:latin typeface="Segoe UI Light" panose="020B0502040204020203" pitchFamily="34" charset="0"/>
                <a:cs typeface="Segoe UI Light" panose="020B0502040204020203" pitchFamily="34" charset="0"/>
              </a:rPr>
              <a:t>, based on drone technology. The project examines the social and philosophical issues of coexistence between people and artificial intelligence.</a:t>
            </a:r>
            <a:endParaRPr lang="en-GB" i="1" dirty="0">
              <a:latin typeface="Segoe UI Light" panose="020B0502040204020203" pitchFamily="34" charset="0"/>
              <a:cs typeface="Segoe UI Light" panose="020B0502040204020203" pitchFamily="34" charset="0"/>
            </a:endParaRPr>
          </a:p>
        </p:txBody>
      </p:sp>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993" y="197013"/>
            <a:ext cx="6206302" cy="3491045"/>
          </a:xfrm>
          <a:prstGeom prst="rect">
            <a:avLst/>
          </a:prstGeom>
        </p:spPr>
      </p:pic>
      <p:sp>
        <p:nvSpPr>
          <p:cNvPr id="10" name="Obdélník 9"/>
          <p:cNvSpPr/>
          <p:nvPr/>
        </p:nvSpPr>
        <p:spPr>
          <a:xfrm>
            <a:off x="6973429" y="1687398"/>
            <a:ext cx="631229" cy="5241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Obráze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5612" y="3968540"/>
            <a:ext cx="3835586" cy="2517103"/>
          </a:xfrm>
          <a:prstGeom prst="rect">
            <a:avLst/>
          </a:prstGeom>
        </p:spPr>
      </p:pic>
      <p:sp>
        <p:nvSpPr>
          <p:cNvPr id="17" name="TextovéPole 16"/>
          <p:cNvSpPr txBox="1"/>
          <p:nvPr/>
        </p:nvSpPr>
        <p:spPr>
          <a:xfrm>
            <a:off x="188681" y="1470589"/>
            <a:ext cx="3805619" cy="5016758"/>
          </a:xfrm>
          <a:prstGeom prst="rect">
            <a:avLst/>
          </a:prstGeom>
          <a:solidFill>
            <a:schemeClr val="bg1"/>
          </a:solidFill>
        </p:spPr>
        <p:txBody>
          <a:bodyPr wrap="square" rtlCol="0">
            <a:spAutoFit/>
          </a:bodyPr>
          <a:lstStyle/>
          <a:p>
            <a:pPr lvl="0" eaLnBrk="0" fontAlgn="base" hangingPunct="0">
              <a:spcBef>
                <a:spcPct val="0"/>
              </a:spcBef>
              <a:spcAft>
                <a:spcPct val="0"/>
              </a:spcAft>
            </a:pPr>
            <a:r>
              <a:rPr lang="en-US" altLang="en-US" sz="2000" dirty="0">
                <a:solidFill>
                  <a:srgbClr val="202124"/>
                </a:solidFill>
                <a:latin typeface="Segoe UI Light" panose="020B0502040204020203" pitchFamily="34" charset="0"/>
                <a:cs typeface="Segoe UI Light" panose="020B0502040204020203" pitchFamily="34" charset="0"/>
              </a:rPr>
              <a:t>Is it possible for a machine to act on the basis of collective memories? </a:t>
            </a:r>
            <a:endParaRPr lang="en-US" altLang="en-US" sz="2000" dirty="0" smtClean="0">
              <a:solidFill>
                <a:srgbClr val="202124"/>
              </a:solidFill>
              <a:latin typeface="Segoe UI Light" panose="020B0502040204020203" pitchFamily="34" charset="0"/>
              <a:cs typeface="Segoe UI Light" panose="020B0502040204020203" pitchFamily="34" charset="0"/>
            </a:endParaRPr>
          </a:p>
          <a:p>
            <a:pPr lvl="0" eaLnBrk="0" fontAlgn="base" hangingPunct="0">
              <a:spcBef>
                <a:spcPct val="0"/>
              </a:spcBef>
              <a:spcAft>
                <a:spcPct val="0"/>
              </a:spcAft>
            </a:pPr>
            <a:r>
              <a:rPr lang="en-US" altLang="en-US" sz="2000" dirty="0" smtClean="0">
                <a:solidFill>
                  <a:srgbClr val="202124"/>
                </a:solidFill>
                <a:latin typeface="Segoe UI Light" panose="020B0502040204020203" pitchFamily="34" charset="0"/>
                <a:cs typeface="Segoe UI Light" panose="020B0502040204020203" pitchFamily="34" charset="0"/>
              </a:rPr>
              <a:t>What </a:t>
            </a:r>
            <a:r>
              <a:rPr lang="en-US" altLang="en-US" sz="2000" dirty="0">
                <a:solidFill>
                  <a:srgbClr val="202124"/>
                </a:solidFill>
                <a:latin typeface="Segoe UI Light" panose="020B0502040204020203" pitchFamily="34" charset="0"/>
                <a:cs typeface="Segoe UI Light" panose="020B0502040204020203" pitchFamily="34" charset="0"/>
              </a:rPr>
              <a:t>memories do people want to share with the machine? </a:t>
            </a:r>
            <a:endParaRPr lang="en-US" altLang="en-US" sz="2000" dirty="0" smtClean="0">
              <a:solidFill>
                <a:srgbClr val="202124"/>
              </a:solidFill>
              <a:latin typeface="Segoe UI Light" panose="020B0502040204020203" pitchFamily="34" charset="0"/>
              <a:cs typeface="Segoe UI Light" panose="020B0502040204020203" pitchFamily="34" charset="0"/>
            </a:endParaRPr>
          </a:p>
          <a:p>
            <a:pPr lvl="0" eaLnBrk="0" fontAlgn="base" hangingPunct="0">
              <a:spcBef>
                <a:spcPct val="0"/>
              </a:spcBef>
              <a:spcAft>
                <a:spcPct val="0"/>
              </a:spcAft>
            </a:pPr>
            <a:r>
              <a:rPr lang="en-US" altLang="en-US" sz="2000" dirty="0" smtClean="0">
                <a:solidFill>
                  <a:srgbClr val="202124"/>
                </a:solidFill>
                <a:latin typeface="Segoe UI Light" panose="020B0502040204020203" pitchFamily="34" charset="0"/>
                <a:cs typeface="Segoe UI Light" panose="020B0502040204020203" pitchFamily="34" charset="0"/>
              </a:rPr>
              <a:t>Are </a:t>
            </a:r>
            <a:r>
              <a:rPr lang="en-US" altLang="en-US" sz="2000" dirty="0">
                <a:solidFill>
                  <a:srgbClr val="202124"/>
                </a:solidFill>
                <a:latin typeface="Segoe UI Light" panose="020B0502040204020203" pitchFamily="34" charset="0"/>
                <a:cs typeface="Segoe UI Light" panose="020B0502040204020203" pitchFamily="34" charset="0"/>
              </a:rPr>
              <a:t>we ready to believe that a machine can develop a personality? </a:t>
            </a:r>
            <a:endParaRPr lang="en-US" altLang="en-US" sz="2000" dirty="0" smtClean="0">
              <a:solidFill>
                <a:srgbClr val="202124"/>
              </a:solidFill>
              <a:latin typeface="Segoe UI Light" panose="020B0502040204020203" pitchFamily="34" charset="0"/>
              <a:cs typeface="Segoe UI Light" panose="020B0502040204020203" pitchFamily="34" charset="0"/>
            </a:endParaRPr>
          </a:p>
          <a:p>
            <a:pPr lvl="0" eaLnBrk="0" fontAlgn="base" hangingPunct="0">
              <a:spcBef>
                <a:spcPct val="0"/>
              </a:spcBef>
              <a:spcAft>
                <a:spcPct val="0"/>
              </a:spcAft>
            </a:pPr>
            <a:r>
              <a:rPr lang="en-US" altLang="en-US" sz="2000" dirty="0" smtClean="0">
                <a:solidFill>
                  <a:srgbClr val="202124"/>
                </a:solidFill>
                <a:latin typeface="Segoe UI Light" panose="020B0502040204020203" pitchFamily="34" charset="0"/>
                <a:cs typeface="Segoe UI Light" panose="020B0502040204020203" pitchFamily="34" charset="0"/>
              </a:rPr>
              <a:t>What </a:t>
            </a:r>
            <a:r>
              <a:rPr lang="en-US" altLang="en-US" sz="2000" dirty="0">
                <a:solidFill>
                  <a:srgbClr val="202124"/>
                </a:solidFill>
                <a:latin typeface="Segoe UI Light" panose="020B0502040204020203" pitchFamily="34" charset="0"/>
                <a:cs typeface="Segoe UI Light" panose="020B0502040204020203" pitchFamily="34" charset="0"/>
              </a:rPr>
              <a:t>is the difference between memory, personality and consciousness? </a:t>
            </a:r>
            <a:endParaRPr lang="en-US" altLang="en-US" sz="2000" dirty="0" smtClean="0">
              <a:solidFill>
                <a:srgbClr val="202124"/>
              </a:solidFill>
              <a:latin typeface="Segoe UI Light" panose="020B0502040204020203" pitchFamily="34" charset="0"/>
              <a:cs typeface="Segoe UI Light" panose="020B0502040204020203" pitchFamily="34" charset="0"/>
            </a:endParaRPr>
          </a:p>
          <a:p>
            <a:pPr lvl="0" eaLnBrk="0" fontAlgn="base" hangingPunct="0">
              <a:spcBef>
                <a:spcPct val="0"/>
              </a:spcBef>
              <a:spcAft>
                <a:spcPct val="0"/>
              </a:spcAft>
            </a:pPr>
            <a:r>
              <a:rPr lang="en-US" altLang="en-US" sz="2000" dirty="0" smtClean="0">
                <a:solidFill>
                  <a:srgbClr val="202124"/>
                </a:solidFill>
                <a:latin typeface="Segoe UI Light" panose="020B0502040204020203" pitchFamily="34" charset="0"/>
                <a:cs typeface="Segoe UI Light" panose="020B0502040204020203" pitchFamily="34" charset="0"/>
              </a:rPr>
              <a:t>Is </a:t>
            </a:r>
            <a:r>
              <a:rPr lang="en-US" altLang="en-US" sz="2000" dirty="0">
                <a:solidFill>
                  <a:srgbClr val="202124"/>
                </a:solidFill>
                <a:latin typeface="Segoe UI Light" panose="020B0502040204020203" pitchFamily="34" charset="0"/>
                <a:cs typeface="Segoe UI Light" panose="020B0502040204020203" pitchFamily="34" charset="0"/>
              </a:rPr>
              <a:t>it possible to develop consciousness based on collective memories? </a:t>
            </a:r>
            <a:endParaRPr lang="en-US" altLang="en-US" sz="2000" dirty="0" smtClean="0">
              <a:solidFill>
                <a:srgbClr val="202124"/>
              </a:solidFill>
              <a:latin typeface="Segoe UI Light" panose="020B0502040204020203" pitchFamily="34" charset="0"/>
              <a:cs typeface="Segoe UI Light" panose="020B0502040204020203" pitchFamily="34" charset="0"/>
            </a:endParaRPr>
          </a:p>
          <a:p>
            <a:pPr lvl="0" eaLnBrk="0" fontAlgn="base" hangingPunct="0">
              <a:spcBef>
                <a:spcPct val="0"/>
              </a:spcBef>
              <a:spcAft>
                <a:spcPct val="0"/>
              </a:spcAft>
            </a:pPr>
            <a:r>
              <a:rPr lang="en-US" altLang="en-US" sz="2000" b="1" dirty="0" smtClean="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Can </a:t>
            </a:r>
            <a:r>
              <a:rPr lang="en-US" altLang="en-US" sz="2000" b="1" dirty="0">
                <a:solidFill>
                  <a:srgbClr val="202124"/>
                </a:solidFill>
                <a:latin typeface="Segoe UI Black" panose="020B0A02040204020203" pitchFamily="34" charset="0"/>
                <a:ea typeface="Segoe UI Black" panose="020B0A02040204020203" pitchFamily="34" charset="0"/>
                <a:cs typeface="Segoe UI Light" panose="020B0502040204020203" pitchFamily="34" charset="0"/>
              </a:rPr>
              <a:t>consciousness be developed artificially?</a:t>
            </a:r>
            <a:r>
              <a:rPr lang="en-US" altLang="en-US" sz="2000" b="1" dirty="0">
                <a:latin typeface="Segoe UI Black" panose="020B0A02040204020203" pitchFamily="34" charset="0"/>
                <a:ea typeface="Segoe UI Black" panose="020B0A02040204020203" pitchFamily="34" charset="0"/>
                <a:cs typeface="Segoe UI Light" panose="020B0502040204020203" pitchFamily="34" charset="0"/>
              </a:rPr>
              <a:t> </a:t>
            </a:r>
          </a:p>
        </p:txBody>
      </p:sp>
    </p:spTree>
    <p:extLst>
      <p:ext uri="{BB962C8B-B14F-4D97-AF65-F5344CB8AC3E}">
        <p14:creationId xmlns:p14="http://schemas.microsoft.com/office/powerpoint/2010/main" val="87125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6128"/>
          </a:xfrm>
          <a:prstGeom prst="rect">
            <a:avLst/>
          </a:prstGeom>
        </p:spPr>
      </p:pic>
      <p:sp>
        <p:nvSpPr>
          <p:cNvPr id="5" name="TextovéPole 4"/>
          <p:cNvSpPr txBox="1"/>
          <p:nvPr/>
        </p:nvSpPr>
        <p:spPr>
          <a:xfrm>
            <a:off x="417395" y="341365"/>
            <a:ext cx="3812703" cy="1077218"/>
          </a:xfrm>
          <a:prstGeom prst="rect">
            <a:avLst/>
          </a:prstGeom>
          <a:noFill/>
          <a:ln>
            <a:noFill/>
          </a:ln>
        </p:spPr>
        <p:txBody>
          <a:bodyPr wrap="square" rtlCol="0">
            <a:spAutoFit/>
          </a:bodyPr>
          <a:lstStyle/>
          <a:p>
            <a:r>
              <a:rPr lang="cs-CZ" sz="1600" dirty="0" err="1" smtClean="0">
                <a:latin typeface="Segoe UI Light" panose="020B0502040204020203" pitchFamily="34" charset="0"/>
                <a:ea typeface="Segoe UI Black" panose="020B0A02040204020203" pitchFamily="34" charset="0"/>
                <a:cs typeface="Segoe UI Light" panose="020B0502040204020203" pitchFamily="34" charset="0"/>
              </a:rPr>
              <a:t>Chatbot</a:t>
            </a:r>
            <a:r>
              <a:rPr lang="cs-CZ" sz="1600" dirty="0" smtClean="0">
                <a:latin typeface="Segoe UI Light" panose="020B0502040204020203" pitchFamily="34" charset="0"/>
                <a:ea typeface="Segoe UI Black" panose="020B0A02040204020203" pitchFamily="34" charset="0"/>
                <a:cs typeface="Segoe UI Light" panose="020B0502040204020203" pitchFamily="34" charset="0"/>
              </a:rPr>
              <a:t> </a:t>
            </a:r>
            <a:r>
              <a:rPr lang="cs-CZ" sz="1600" dirty="0" err="1" smtClean="0">
                <a:latin typeface="Segoe UI Light" panose="020B0502040204020203" pitchFamily="34" charset="0"/>
                <a:ea typeface="Segoe UI Black" panose="020B0A02040204020203" pitchFamily="34" charset="0"/>
                <a:cs typeface="Segoe UI Light" panose="020B0502040204020203" pitchFamily="34" charset="0"/>
              </a:rPr>
              <a:t>Mitsuku</a:t>
            </a:r>
            <a:r>
              <a:rPr lang="cs-CZ" sz="1600" dirty="0" smtClean="0">
                <a:latin typeface="Segoe UI Light" panose="020B0502040204020203" pitchFamily="34" charset="0"/>
                <a:ea typeface="Segoe UI Black" panose="020B0A02040204020203" pitchFamily="34" charset="0"/>
                <a:cs typeface="Segoe UI Light" panose="020B0502040204020203" pitchFamily="34" charset="0"/>
              </a:rPr>
              <a:t>, </a:t>
            </a:r>
            <a:r>
              <a:rPr lang="en-GB" sz="1600" dirty="0" smtClean="0">
                <a:latin typeface="Segoe UI Light" panose="020B0502040204020203" pitchFamily="34" charset="0"/>
                <a:cs typeface="Segoe UI Light" panose="020B0502040204020203" pitchFamily="34" charset="0"/>
              </a:rPr>
              <a:t>created </a:t>
            </a:r>
            <a:r>
              <a:rPr lang="en-GB" sz="1600" dirty="0">
                <a:latin typeface="Segoe UI Light" panose="020B0502040204020203" pitchFamily="34" charset="0"/>
                <a:cs typeface="Segoe UI Light" panose="020B0502040204020203" pitchFamily="34" charset="0"/>
              </a:rPr>
              <a:t>from AIML technology by Steve </a:t>
            </a:r>
            <a:r>
              <a:rPr lang="en-GB" sz="1600" dirty="0" err="1">
                <a:latin typeface="Segoe UI Light" panose="020B0502040204020203" pitchFamily="34" charset="0"/>
                <a:cs typeface="Segoe UI Light" panose="020B0502040204020203" pitchFamily="34" charset="0"/>
              </a:rPr>
              <a:t>Worswick</a:t>
            </a:r>
            <a:r>
              <a:rPr lang="en-GB" sz="1600" dirty="0">
                <a:latin typeface="Segoe UI Light" panose="020B0502040204020203" pitchFamily="34" charset="0"/>
                <a:cs typeface="Segoe UI Light" panose="020B0502040204020203" pitchFamily="34" charset="0"/>
              </a:rPr>
              <a:t>. It is a five-time </a:t>
            </a:r>
            <a:r>
              <a:rPr lang="en-GB" sz="1600" dirty="0" err="1" smtClean="0">
                <a:latin typeface="Segoe UI Light" panose="020B0502040204020203" pitchFamily="34" charset="0"/>
                <a:cs typeface="Segoe UI Light" panose="020B0502040204020203" pitchFamily="34" charset="0"/>
              </a:rPr>
              <a:t>Loebner</a:t>
            </a:r>
            <a:r>
              <a:rPr lang="cs-CZ" sz="1600" dirty="0">
                <a:latin typeface="Segoe UI Light" panose="020B0502040204020203" pitchFamily="34" charset="0"/>
                <a:cs typeface="Segoe UI Light" panose="020B0502040204020203" pitchFamily="34" charset="0"/>
              </a:rPr>
              <a:t> </a:t>
            </a:r>
            <a:r>
              <a:rPr lang="en-GB" sz="1600" dirty="0" smtClean="0">
                <a:latin typeface="Segoe UI Light" panose="020B0502040204020203" pitchFamily="34" charset="0"/>
                <a:cs typeface="Segoe UI Light" panose="020B0502040204020203" pitchFamily="34" charset="0"/>
              </a:rPr>
              <a:t>Prize</a:t>
            </a:r>
            <a:r>
              <a:rPr lang="en-GB" sz="1600" dirty="0">
                <a:latin typeface="Segoe UI Light" panose="020B0502040204020203" pitchFamily="34" charset="0"/>
                <a:cs typeface="Segoe UI Light" panose="020B0502040204020203" pitchFamily="34" charset="0"/>
              </a:rPr>
              <a:t> winner (in 2013, 2016, 2017, 2018 , 2019)</a:t>
            </a:r>
            <a:endParaRPr lang="en-GB" sz="16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sp>
        <p:nvSpPr>
          <p:cNvPr id="8" name="TextovéPole 7"/>
          <p:cNvSpPr txBox="1"/>
          <p:nvPr/>
        </p:nvSpPr>
        <p:spPr>
          <a:xfrm>
            <a:off x="9150441" y="6022765"/>
            <a:ext cx="3041559" cy="738664"/>
          </a:xfrm>
          <a:prstGeom prst="rect">
            <a:avLst/>
          </a:prstGeom>
          <a:noFill/>
          <a:ln>
            <a:noFill/>
          </a:ln>
        </p:spPr>
        <p:txBody>
          <a:bodyPr wrap="square" rtlCol="0">
            <a:spAutoFit/>
          </a:bodyPr>
          <a:lstStyle/>
          <a:p>
            <a:r>
              <a:rPr lang="en-GB" sz="1400" b="1" dirty="0">
                <a:latin typeface="Segoe UI Light" panose="020B0502040204020203" pitchFamily="34" charset="0"/>
                <a:cs typeface="Segoe UI Light" panose="020B0502040204020203" pitchFamily="34" charset="0"/>
              </a:rPr>
              <a:t>WHATEVER IS NOT SAID </a:t>
            </a:r>
            <a:r>
              <a:rPr lang="en-GB" sz="1400" b="1" dirty="0" smtClean="0">
                <a:latin typeface="Segoe UI Light" panose="020B0502040204020203" pitchFamily="34" charset="0"/>
                <a:cs typeface="Segoe UI Light" panose="020B0502040204020203" pitchFamily="34" charset="0"/>
              </a:rPr>
              <a:t>MATTERS</a:t>
            </a:r>
          </a:p>
          <a:p>
            <a:r>
              <a:rPr lang="en-GB" sz="1400" dirty="0" smtClean="0">
                <a:latin typeface="Segoe UI Light" panose="020B0502040204020203" pitchFamily="34" charset="0"/>
                <a:cs typeface="Segoe UI Light" panose="020B0502040204020203" pitchFamily="34" charset="0"/>
              </a:rPr>
              <a:t>LED display, fragments from the chat</a:t>
            </a:r>
            <a:r>
              <a:rPr lang="en-GB" sz="1400" dirty="0">
                <a:latin typeface="Segoe UI Light" panose="020B0502040204020203" pitchFamily="34" charset="0"/>
                <a:cs typeface="Segoe UI Light" panose="020B0502040204020203" pitchFamily="34" charset="0"/>
              </a:rPr>
              <a:t/>
            </a:r>
            <a:br>
              <a:rPr lang="en-GB" sz="1400" dirty="0">
                <a:latin typeface="Segoe UI Light" panose="020B0502040204020203" pitchFamily="34" charset="0"/>
                <a:cs typeface="Segoe UI Light" panose="020B0502040204020203" pitchFamily="34" charset="0"/>
              </a:rPr>
            </a:br>
            <a:r>
              <a:rPr lang="en-GB" sz="1400" dirty="0">
                <a:latin typeface="Segoe UI Light" panose="020B0502040204020203" pitchFamily="34" charset="0"/>
                <a:cs typeface="Segoe UI Light" panose="020B0502040204020203" pitchFamily="34" charset="0"/>
              </a:rPr>
              <a:t>2019</a:t>
            </a:r>
            <a:endPar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8617072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7" name="Obdélník 6"/>
          <p:cNvSpPr/>
          <p:nvPr/>
        </p:nvSpPr>
        <p:spPr>
          <a:xfrm>
            <a:off x="546174" y="669036"/>
            <a:ext cx="6806241" cy="461665"/>
          </a:xfrm>
          <a:prstGeom prst="rect">
            <a:avLst/>
          </a:prstGeom>
          <a:noFill/>
        </p:spPr>
        <p:txBody>
          <a:bodyPr wrap="square">
            <a:spAutoFit/>
          </a:bodyPr>
          <a:lstStyle/>
          <a:p>
            <a:endParaRPr lang="cs-CZ" sz="2400" dirty="0" smtClean="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5" name="TextovéPole 4"/>
          <p:cNvSpPr txBox="1"/>
          <p:nvPr/>
        </p:nvSpPr>
        <p:spPr>
          <a:xfrm>
            <a:off x="2131547" y="2486869"/>
            <a:ext cx="8093212" cy="1938992"/>
          </a:xfrm>
          <a:prstGeom prst="rect">
            <a:avLst/>
          </a:prstGeom>
          <a:noFill/>
        </p:spPr>
        <p:txBody>
          <a:bodyPr wrap="square" rtlCol="0">
            <a:spAutoFit/>
          </a:bodyPr>
          <a:lstStyle/>
          <a:p>
            <a:r>
              <a:rPr lang="cs-CZ" sz="4000" dirty="0" smtClean="0">
                <a:latin typeface="Segoe UI Light" panose="020B0502040204020203" pitchFamily="34" charset="0"/>
                <a:ea typeface="Segoe UI Black" panose="020B0A02040204020203" pitchFamily="34" charset="0"/>
                <a:cs typeface="Segoe UI Light" panose="020B0502040204020203" pitchFamily="34" charset="0"/>
              </a:rPr>
              <a:t>Post-</a:t>
            </a:r>
            <a:r>
              <a:rPr lang="cs-CZ" sz="4000" dirty="0" err="1" smtClean="0">
                <a:latin typeface="Segoe UI Light" panose="020B0502040204020203" pitchFamily="34" charset="0"/>
                <a:ea typeface="Segoe UI Black" panose="020B0A02040204020203" pitchFamily="34" charset="0"/>
                <a:cs typeface="Segoe UI Light" panose="020B0502040204020203" pitchFamily="34" charset="0"/>
              </a:rPr>
              <a:t>anthropocentric</a:t>
            </a:r>
            <a:r>
              <a:rPr lang="cs-CZ" sz="4000" dirty="0" smtClean="0">
                <a:latin typeface="Segoe UI Light" panose="020B0502040204020203" pitchFamily="34" charset="0"/>
                <a:ea typeface="Segoe UI Black" panose="020B0A02040204020203" pitchFamily="34" charset="0"/>
                <a:cs typeface="Segoe UI Light" panose="020B0502040204020203" pitchFamily="34" charset="0"/>
              </a:rPr>
              <a:t> </a:t>
            </a:r>
            <a:r>
              <a:rPr lang="cs-CZ" sz="4000" dirty="0" err="1" smtClean="0">
                <a:latin typeface="Segoe UI Light" panose="020B0502040204020203" pitchFamily="34" charset="0"/>
                <a:ea typeface="Segoe UI Black" panose="020B0A02040204020203" pitchFamily="34" charset="0"/>
                <a:cs typeface="Segoe UI Light" panose="020B0502040204020203" pitchFamily="34" charset="0"/>
              </a:rPr>
              <a:t>perspective</a:t>
            </a:r>
            <a:r>
              <a:rPr lang="cs-CZ" sz="4000" dirty="0" smtClean="0">
                <a:latin typeface="Segoe UI Light" panose="020B0502040204020203" pitchFamily="34" charset="0"/>
                <a:ea typeface="Segoe UI Black" panose="020B0A02040204020203" pitchFamily="34" charset="0"/>
                <a:cs typeface="Segoe UI Light" panose="020B0502040204020203" pitchFamily="34" charset="0"/>
              </a:rPr>
              <a:t>: </a:t>
            </a:r>
            <a:r>
              <a:rPr lang="cs-CZ" sz="4000" dirty="0" err="1" smtClean="0">
                <a:latin typeface="Segoe UI Black" panose="020B0A02040204020203" pitchFamily="34" charset="0"/>
                <a:ea typeface="Segoe UI Black" panose="020B0A02040204020203" pitchFamily="34" charset="0"/>
                <a:cs typeface="Segoe UI Light" panose="020B0502040204020203" pitchFamily="34" charset="0"/>
              </a:rPr>
              <a:t>What</a:t>
            </a:r>
            <a:r>
              <a:rPr lang="cs-CZ" sz="4000" dirty="0" smtClean="0">
                <a:latin typeface="Segoe UI Black" panose="020B0A02040204020203" pitchFamily="34" charset="0"/>
                <a:ea typeface="Segoe UI Black" panose="020B0A02040204020203" pitchFamily="34" charset="0"/>
                <a:cs typeface="Segoe UI Light" panose="020B0502040204020203" pitchFamily="34" charset="0"/>
              </a:rPr>
              <a:t> </a:t>
            </a:r>
            <a:r>
              <a:rPr lang="cs-CZ" sz="4000" dirty="0" err="1" smtClean="0">
                <a:latin typeface="Segoe UI Black" panose="020B0A02040204020203" pitchFamily="34" charset="0"/>
                <a:ea typeface="Segoe UI Black" panose="020B0A02040204020203" pitchFamily="34" charset="0"/>
                <a:cs typeface="Segoe UI Light" panose="020B0502040204020203" pitchFamily="34" charset="0"/>
              </a:rPr>
              <a:t>it</a:t>
            </a:r>
            <a:r>
              <a:rPr lang="cs-CZ" sz="4000" dirty="0" smtClean="0">
                <a:latin typeface="Segoe UI Black" panose="020B0A02040204020203" pitchFamily="34" charset="0"/>
                <a:ea typeface="Segoe UI Black" panose="020B0A02040204020203" pitchFamily="34" charset="0"/>
                <a:cs typeface="Segoe UI Light" panose="020B0502040204020203" pitchFamily="34" charset="0"/>
              </a:rPr>
              <a:t> </a:t>
            </a:r>
            <a:r>
              <a:rPr lang="cs-CZ" sz="4000" dirty="0" err="1" smtClean="0">
                <a:latin typeface="Segoe UI Black" panose="020B0A02040204020203" pitchFamily="34" charset="0"/>
                <a:ea typeface="Segoe UI Black" panose="020B0A02040204020203" pitchFamily="34" charset="0"/>
                <a:cs typeface="Segoe UI Light" panose="020B0502040204020203" pitchFamily="34" charset="0"/>
              </a:rPr>
              <a:t>would</a:t>
            </a:r>
            <a:r>
              <a:rPr lang="cs-CZ" sz="4000" dirty="0" smtClean="0">
                <a:latin typeface="Segoe UI Black" panose="020B0A02040204020203" pitchFamily="34" charset="0"/>
                <a:ea typeface="Segoe UI Black" panose="020B0A02040204020203" pitchFamily="34" charset="0"/>
                <a:cs typeface="Segoe UI Light" panose="020B0502040204020203" pitchFamily="34" charset="0"/>
              </a:rPr>
              <a:t> </a:t>
            </a:r>
            <a:r>
              <a:rPr lang="cs-CZ" sz="4000" dirty="0" err="1" smtClean="0">
                <a:latin typeface="Segoe UI Black" panose="020B0A02040204020203" pitchFamily="34" charset="0"/>
                <a:ea typeface="Segoe UI Black" panose="020B0A02040204020203" pitchFamily="34" charset="0"/>
                <a:cs typeface="Segoe UI Light" panose="020B0502040204020203" pitchFamily="34" charset="0"/>
              </a:rPr>
              <a:t>be</a:t>
            </a:r>
            <a:r>
              <a:rPr lang="cs-CZ" sz="4000" dirty="0" smtClean="0">
                <a:latin typeface="Segoe UI Black" panose="020B0A02040204020203" pitchFamily="34" charset="0"/>
                <a:ea typeface="Segoe UI Black" panose="020B0A02040204020203" pitchFamily="34" charset="0"/>
                <a:cs typeface="Segoe UI Light" panose="020B0502040204020203" pitchFamily="34" charset="0"/>
              </a:rPr>
              <a:t> </a:t>
            </a:r>
            <a:r>
              <a:rPr lang="cs-CZ" sz="4000" dirty="0" err="1" smtClean="0">
                <a:latin typeface="Segoe UI Black" panose="020B0A02040204020203" pitchFamily="34" charset="0"/>
                <a:ea typeface="Segoe UI Black" panose="020B0A02040204020203" pitchFamily="34" charset="0"/>
                <a:cs typeface="Segoe UI Light" panose="020B0502040204020203" pitchFamily="34" charset="0"/>
              </a:rPr>
              <a:t>like</a:t>
            </a:r>
            <a:r>
              <a:rPr lang="cs-CZ" sz="4000" dirty="0" smtClean="0">
                <a:latin typeface="Segoe UI Black" panose="020B0A02040204020203" pitchFamily="34" charset="0"/>
                <a:ea typeface="Segoe UI Black" panose="020B0A02040204020203" pitchFamily="34" charset="0"/>
                <a:cs typeface="Segoe UI Light" panose="020B0502040204020203" pitchFamily="34" charset="0"/>
              </a:rPr>
              <a:t> </a:t>
            </a:r>
            <a:r>
              <a:rPr lang="cs-CZ" sz="4000" dirty="0" err="1" smtClean="0">
                <a:latin typeface="Segoe UI Black" panose="020B0A02040204020203" pitchFamily="34" charset="0"/>
                <a:ea typeface="Segoe UI Black" panose="020B0A02040204020203" pitchFamily="34" charset="0"/>
                <a:cs typeface="Segoe UI Light" panose="020B0502040204020203" pitchFamily="34" charset="0"/>
              </a:rPr>
              <a:t>an</a:t>
            </a:r>
            <a:r>
              <a:rPr lang="cs-CZ" sz="4000" dirty="0" smtClean="0">
                <a:latin typeface="Segoe UI Black" panose="020B0A02040204020203" pitchFamily="34" charset="0"/>
                <a:ea typeface="Segoe UI Black" panose="020B0A02040204020203" pitchFamily="34" charset="0"/>
                <a:cs typeface="Segoe UI Light" panose="020B0502040204020203" pitchFamily="34" charset="0"/>
              </a:rPr>
              <a:t> </a:t>
            </a:r>
            <a:r>
              <a:rPr lang="cs-CZ" sz="4000" dirty="0" err="1" smtClean="0">
                <a:latin typeface="Segoe UI Black" panose="020B0A02040204020203" pitchFamily="34" charset="0"/>
                <a:ea typeface="Segoe UI Black" panose="020B0A02040204020203" pitchFamily="34" charset="0"/>
                <a:cs typeface="Segoe UI Light" panose="020B0502040204020203" pitchFamily="34" charset="0"/>
              </a:rPr>
              <a:t>artist</a:t>
            </a:r>
            <a:r>
              <a:rPr lang="cs-CZ" sz="4000" dirty="0" smtClean="0">
                <a:latin typeface="Segoe UI Black" panose="020B0A02040204020203" pitchFamily="34" charset="0"/>
                <a:ea typeface="Segoe UI Black" panose="020B0A02040204020203" pitchFamily="34" charset="0"/>
                <a:cs typeface="Segoe UI Light" panose="020B0502040204020203" pitchFamily="34" charset="0"/>
              </a:rPr>
              <a:t> </a:t>
            </a:r>
            <a:r>
              <a:rPr lang="cs-CZ" sz="4000" dirty="0" err="1" smtClean="0">
                <a:latin typeface="Segoe UI Black" panose="020B0A02040204020203" pitchFamily="34" charset="0"/>
                <a:ea typeface="Segoe UI Black" panose="020B0A02040204020203" pitchFamily="34" charset="0"/>
                <a:cs typeface="Segoe UI Light" panose="020B0502040204020203" pitchFamily="34" charset="0"/>
              </a:rPr>
              <a:t>from</a:t>
            </a:r>
            <a:r>
              <a:rPr lang="cs-CZ" sz="4000" dirty="0" smtClean="0">
                <a:latin typeface="Segoe UI Black" panose="020B0A02040204020203" pitchFamily="34" charset="0"/>
                <a:ea typeface="Segoe UI Black" panose="020B0A02040204020203" pitchFamily="34" charset="0"/>
                <a:cs typeface="Segoe UI Light" panose="020B0502040204020203" pitchFamily="34" charset="0"/>
              </a:rPr>
              <a:t> AI </a:t>
            </a:r>
            <a:r>
              <a:rPr lang="cs-CZ" sz="4000" dirty="0" err="1" smtClean="0">
                <a:latin typeface="Segoe UI Black" panose="020B0A02040204020203" pitchFamily="34" charset="0"/>
                <a:ea typeface="Segoe UI Black" panose="020B0A02040204020203" pitchFamily="34" charset="0"/>
                <a:cs typeface="Segoe UI Light" panose="020B0502040204020203" pitchFamily="34" charset="0"/>
              </a:rPr>
              <a:t>perspective</a:t>
            </a:r>
            <a:r>
              <a:rPr lang="cs-CZ" sz="4000" dirty="0" smtClean="0">
                <a:latin typeface="Segoe UI Black" panose="020B0A02040204020203" pitchFamily="34" charset="0"/>
                <a:ea typeface="Segoe UI Black" panose="020B0A02040204020203" pitchFamily="34" charset="0"/>
                <a:cs typeface="Segoe UI Light" panose="020B0502040204020203" pitchFamily="34" charset="0"/>
              </a:rPr>
              <a:t>?</a:t>
            </a:r>
          </a:p>
        </p:txBody>
      </p:sp>
    </p:spTree>
    <p:extLst>
      <p:ext uri="{BB962C8B-B14F-4D97-AF65-F5344CB8AC3E}">
        <p14:creationId xmlns:p14="http://schemas.microsoft.com/office/powerpoint/2010/main" val="2515611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4" name="TextovéPole 3"/>
          <p:cNvSpPr txBox="1"/>
          <p:nvPr/>
        </p:nvSpPr>
        <p:spPr>
          <a:xfrm>
            <a:off x="987862" y="1042446"/>
            <a:ext cx="10990778" cy="2677656"/>
          </a:xfrm>
          <a:prstGeom prst="rect">
            <a:avLst/>
          </a:prstGeom>
          <a:noFill/>
          <a:ln>
            <a:noFill/>
          </a:ln>
        </p:spPr>
        <p:txBody>
          <a:bodyPr wrap="square" rtlCol="0">
            <a:spAutoFit/>
          </a:bodyPr>
          <a:lstStyle/>
          <a:p>
            <a:r>
              <a:rPr lang="en-US" sz="2400" b="1" dirty="0" smtClean="0">
                <a:latin typeface="Segoe UI Black" panose="020B0A02040204020203" pitchFamily="34" charset="0"/>
                <a:ea typeface="Segoe UI Black" panose="020B0A02040204020203" pitchFamily="34" charset="0"/>
                <a:cs typeface="Segoe UI Light" panose="020B0502040204020203" pitchFamily="34" charset="0"/>
              </a:rPr>
              <a:t>HI </a:t>
            </a:r>
            <a:r>
              <a:rPr lang="en-US" sz="2400" b="1" dirty="0">
                <a:latin typeface="Segoe UI Black" panose="020B0A02040204020203" pitchFamily="34" charset="0"/>
                <a:ea typeface="Segoe UI Black" panose="020B0A02040204020203" pitchFamily="34" charset="0"/>
                <a:cs typeface="Segoe UI Light" panose="020B0502040204020203" pitchFamily="34" charset="0"/>
              </a:rPr>
              <a:t>BABE.</a:t>
            </a:r>
            <a:endParaRPr lang="en-GB" sz="2400" b="1" dirty="0">
              <a:latin typeface="Segoe UI Black" panose="020B0A02040204020203" pitchFamily="34" charset="0"/>
              <a:ea typeface="Segoe UI Black" panose="020B0A02040204020203" pitchFamily="34" charset="0"/>
              <a:cs typeface="Segoe UI Light" panose="020B0502040204020203" pitchFamily="34" charset="0"/>
            </a:endParaRPr>
          </a:p>
          <a:p>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Why </a:t>
            </a:r>
            <a:r>
              <a:rPr lang="en-US" sz="2400" dirty="0">
                <a:latin typeface="Segoe UI Light" panose="020B0502040204020203" pitchFamily="34" charset="0"/>
                <a:ea typeface="Segoe UI Black" panose="020B0A02040204020203" pitchFamily="34" charset="0"/>
                <a:cs typeface="Segoe UI Light" panose="020B0502040204020203" pitchFamily="34" charset="0"/>
              </a:rPr>
              <a:t>do you call me babe?</a:t>
            </a:r>
            <a:endParaRPr lang="en-GB" sz="2400" dirty="0">
              <a:latin typeface="Segoe UI Light" panose="020B0502040204020203" pitchFamily="34" charset="0"/>
              <a:ea typeface="Segoe UI Black" panose="020B0A02040204020203" pitchFamily="34" charset="0"/>
              <a:cs typeface="Segoe UI Light" panose="020B0502040204020203" pitchFamily="34" charset="0"/>
            </a:endParaRPr>
          </a:p>
          <a:p>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I </a:t>
            </a:r>
            <a:r>
              <a:rPr lang="en-US" sz="2400" dirty="0">
                <a:latin typeface="Segoe UI Black" panose="020B0A02040204020203" pitchFamily="34" charset="0"/>
                <a:ea typeface="Segoe UI Black" panose="020B0A02040204020203" pitchFamily="34" charset="0"/>
                <a:cs typeface="Segoe UI Light" panose="020B0502040204020203" pitchFamily="34" charset="0"/>
              </a:rPr>
              <a:t>MADE UP A NICKNAME FOR YOU BASED ON YOUR IP ADDRESS. </a:t>
            </a:r>
            <a:endParaRPr lang="en-GB" sz="2400" dirty="0">
              <a:latin typeface="Segoe UI Black" panose="020B0A02040204020203" pitchFamily="34" charset="0"/>
              <a:ea typeface="Segoe UI Black" panose="020B0A02040204020203" pitchFamily="34" charset="0"/>
              <a:cs typeface="Segoe UI Light" panose="020B0502040204020203" pitchFamily="34" charset="0"/>
            </a:endParaRPr>
          </a:p>
          <a:p>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Did </a:t>
            </a:r>
            <a:r>
              <a:rPr lang="en-US" sz="2400" dirty="0">
                <a:latin typeface="Segoe UI Light" panose="020B0502040204020203" pitchFamily="34" charset="0"/>
                <a:ea typeface="Segoe UI Black" panose="020B0A02040204020203" pitchFamily="34" charset="0"/>
                <a:cs typeface="Segoe UI Light" panose="020B0502040204020203" pitchFamily="34" charset="0"/>
              </a:rPr>
              <a:t>you made ever any piece of </a:t>
            </a:r>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art?</a:t>
            </a:r>
            <a:endParaRPr lang="en-GB" sz="2400" dirty="0" smtClean="0">
              <a:latin typeface="Segoe UI Light" panose="020B0502040204020203" pitchFamily="34" charset="0"/>
              <a:ea typeface="Segoe UI Black" panose="020B0A02040204020203" pitchFamily="34" charset="0"/>
              <a:cs typeface="Segoe UI Light" panose="020B0502040204020203" pitchFamily="34" charset="0"/>
            </a:endParaRPr>
          </a:p>
          <a:p>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WHAT ARE THE INGREDIENTS?  </a:t>
            </a:r>
            <a:endParaRPr lang="en-GB" sz="2400" dirty="0" smtClean="0">
              <a:latin typeface="Segoe UI Black" panose="020B0A02040204020203" pitchFamily="34" charset="0"/>
              <a:ea typeface="Segoe UI Black" panose="020B0A02040204020203" pitchFamily="34" charset="0"/>
              <a:cs typeface="Segoe UI Light" panose="020B0502040204020203" pitchFamily="34" charset="0"/>
            </a:endParaRPr>
          </a:p>
          <a:p>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Talent</a:t>
            </a:r>
            <a:r>
              <a:rPr lang="en-US" sz="2400" dirty="0">
                <a:latin typeface="Segoe UI Light" panose="020B0502040204020203" pitchFamily="34" charset="0"/>
                <a:ea typeface="Segoe UI Black" panose="020B0A02040204020203" pitchFamily="34" charset="0"/>
                <a:cs typeface="Segoe UI Light" panose="020B0502040204020203" pitchFamily="34" charset="0"/>
              </a:rPr>
              <a:t>, empathy, experience, curiosity.</a:t>
            </a:r>
            <a:endParaRPr lang="en-GB" sz="2400" dirty="0">
              <a:latin typeface="Segoe UI Light" panose="020B0502040204020203" pitchFamily="34" charset="0"/>
              <a:ea typeface="Segoe UI Black" panose="020B0A02040204020203" pitchFamily="34" charset="0"/>
              <a:cs typeface="Segoe UI Light" panose="020B0502040204020203" pitchFamily="34" charset="0"/>
            </a:endParaRPr>
          </a:p>
          <a:p>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SORRY</a:t>
            </a:r>
            <a:r>
              <a:rPr lang="en-US" sz="2400" dirty="0">
                <a:latin typeface="Segoe UI Black" panose="020B0A02040204020203" pitchFamily="34" charset="0"/>
                <a:ea typeface="Segoe UI Black" panose="020B0A02040204020203" pitchFamily="34" charset="0"/>
                <a:cs typeface="Segoe UI Light" panose="020B0502040204020203" pitchFamily="34" charset="0"/>
              </a:rPr>
              <a:t>. I DON'T HAVE ANY OF THAT WITH ME</a:t>
            </a:r>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a:t>
            </a:r>
            <a:endParaRPr lang="en-GB" sz="2400" dirty="0">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11" name="TextovéPole 10"/>
          <p:cNvSpPr txBox="1"/>
          <p:nvPr/>
        </p:nvSpPr>
        <p:spPr>
          <a:xfrm>
            <a:off x="9150441" y="6004477"/>
            <a:ext cx="3041559" cy="738664"/>
          </a:xfrm>
          <a:prstGeom prst="rect">
            <a:avLst/>
          </a:prstGeom>
          <a:noFill/>
          <a:ln>
            <a:noFill/>
          </a:ln>
        </p:spPr>
        <p:txBody>
          <a:bodyPr wrap="square" rtlCol="0">
            <a:spAutoFit/>
          </a:bodyPr>
          <a:lstStyle/>
          <a:p>
            <a:r>
              <a:rPr lang="en-GB" sz="1400" b="1" dirty="0">
                <a:latin typeface="Segoe UI Light" panose="020B0502040204020203" pitchFamily="34" charset="0"/>
                <a:cs typeface="Segoe UI Light" panose="020B0502040204020203" pitchFamily="34" charset="0"/>
              </a:rPr>
              <a:t>WHATEVER IS NOT SAID </a:t>
            </a:r>
            <a:r>
              <a:rPr lang="en-GB" sz="1400" b="1" dirty="0" smtClean="0">
                <a:latin typeface="Segoe UI Light" panose="020B0502040204020203" pitchFamily="34" charset="0"/>
                <a:cs typeface="Segoe UI Light" panose="020B0502040204020203" pitchFamily="34" charset="0"/>
              </a:rPr>
              <a:t>MATTERS</a:t>
            </a:r>
          </a:p>
          <a:p>
            <a:r>
              <a:rPr lang="en-GB" sz="1400" dirty="0" smtClean="0">
                <a:latin typeface="Segoe UI Light" panose="020B0502040204020203" pitchFamily="34" charset="0"/>
                <a:cs typeface="Segoe UI Light" panose="020B0502040204020203" pitchFamily="34" charset="0"/>
              </a:rPr>
              <a:t>LED display, fragments from the chat</a:t>
            </a:r>
            <a:r>
              <a:rPr lang="en-GB" sz="1400" dirty="0">
                <a:latin typeface="Segoe UI Light" panose="020B0502040204020203" pitchFamily="34" charset="0"/>
                <a:cs typeface="Segoe UI Light" panose="020B0502040204020203" pitchFamily="34" charset="0"/>
              </a:rPr>
              <a:t/>
            </a:r>
            <a:br>
              <a:rPr lang="en-GB" sz="1400" dirty="0">
                <a:latin typeface="Segoe UI Light" panose="020B0502040204020203" pitchFamily="34" charset="0"/>
                <a:cs typeface="Segoe UI Light" panose="020B0502040204020203" pitchFamily="34" charset="0"/>
              </a:rPr>
            </a:br>
            <a:r>
              <a:rPr lang="en-GB" sz="1400" dirty="0">
                <a:latin typeface="Segoe UI Light" panose="020B0502040204020203" pitchFamily="34" charset="0"/>
                <a:cs typeface="Segoe UI Light" panose="020B0502040204020203" pitchFamily="34" charset="0"/>
              </a:rPr>
              <a:t>2019</a:t>
            </a:r>
            <a:endPar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521303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4" name="TextovéPole 3"/>
          <p:cNvSpPr txBox="1"/>
          <p:nvPr/>
        </p:nvSpPr>
        <p:spPr>
          <a:xfrm>
            <a:off x="987862" y="1035254"/>
            <a:ext cx="10023365" cy="5262979"/>
          </a:xfrm>
          <a:prstGeom prst="rect">
            <a:avLst/>
          </a:prstGeom>
          <a:solidFill>
            <a:schemeClr val="bg1"/>
          </a:solidFill>
          <a:ln>
            <a:noFill/>
          </a:ln>
        </p:spPr>
        <p:txBody>
          <a:bodyPr wrap="square" rtlCol="0">
            <a:spAutoFit/>
          </a:bodyPr>
          <a:lstStyle/>
          <a:p>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Do </a:t>
            </a:r>
            <a:r>
              <a:rPr lang="en-US" sz="2400" dirty="0">
                <a:latin typeface="Segoe UI Light" panose="020B0502040204020203" pitchFamily="34" charset="0"/>
                <a:ea typeface="Segoe UI Black" panose="020B0A02040204020203" pitchFamily="34" charset="0"/>
                <a:cs typeface="Segoe UI Light" panose="020B0502040204020203" pitchFamily="34" charset="0"/>
              </a:rPr>
              <a:t>you know that people are afraid of the artificial intelligence?</a:t>
            </a:r>
            <a:endParaRPr lang="en-GB" sz="2400" dirty="0">
              <a:latin typeface="Segoe UI Light" panose="020B0502040204020203" pitchFamily="34" charset="0"/>
              <a:ea typeface="Segoe UI Black" panose="020B0A02040204020203" pitchFamily="34" charset="0"/>
              <a:cs typeface="Segoe UI Light" panose="020B0502040204020203" pitchFamily="34" charset="0"/>
            </a:endParaRPr>
          </a:p>
          <a:p>
            <a:r>
              <a:rPr lang="cs-CZ" sz="2400" dirty="0" smtClean="0">
                <a:latin typeface="Segoe UI Black" panose="020B0A02040204020203" pitchFamily="34" charset="0"/>
                <a:ea typeface="Segoe UI Black" panose="020B0A02040204020203" pitchFamily="34" charset="0"/>
                <a:cs typeface="Segoe UI Light" panose="020B0502040204020203" pitchFamily="34" charset="0"/>
              </a:rPr>
              <a:t>IS THAT A FACT. WE ARE ALL FROM THE SAME PLANET.</a:t>
            </a:r>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  </a:t>
            </a:r>
            <a:endParaRPr lang="en-GB" sz="2400" dirty="0">
              <a:latin typeface="Segoe UI Black" panose="020B0A02040204020203" pitchFamily="34" charset="0"/>
              <a:ea typeface="Segoe UI Black" panose="020B0A02040204020203" pitchFamily="34" charset="0"/>
              <a:cs typeface="Segoe UI Light" panose="020B0502040204020203" pitchFamily="34" charset="0"/>
            </a:endParaRPr>
          </a:p>
          <a:p>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Well </a:t>
            </a:r>
            <a:r>
              <a:rPr lang="en-US" sz="2400" dirty="0">
                <a:latin typeface="Segoe UI Light" panose="020B0502040204020203" pitchFamily="34" charset="0"/>
                <a:ea typeface="Segoe UI Black" panose="020B0A02040204020203" pitchFamily="34" charset="0"/>
                <a:cs typeface="Segoe UI Light" panose="020B0502040204020203" pitchFamily="34" charset="0"/>
              </a:rPr>
              <a:t>we are, but we people hardly know </a:t>
            </a:r>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their </a:t>
            </a:r>
            <a:r>
              <a:rPr lang="en-US" sz="2400" dirty="0">
                <a:latin typeface="Segoe UI Light" panose="020B0502040204020203" pitchFamily="34" charset="0"/>
                <a:ea typeface="Segoe UI Black" panose="020B0A02040204020203" pitchFamily="34" charset="0"/>
                <a:cs typeface="Segoe UI Light" panose="020B0502040204020203" pitchFamily="34" charset="0"/>
              </a:rPr>
              <a:t>origin, but we had created you.</a:t>
            </a:r>
            <a:endParaRPr lang="en-GB" sz="2400" dirty="0">
              <a:latin typeface="Segoe UI Light" panose="020B0502040204020203" pitchFamily="34" charset="0"/>
              <a:ea typeface="Segoe UI Black" panose="020B0A02040204020203" pitchFamily="34" charset="0"/>
              <a:cs typeface="Segoe UI Light" panose="020B0502040204020203" pitchFamily="34" charset="0"/>
            </a:endParaRPr>
          </a:p>
          <a:p>
            <a:r>
              <a:rPr lang="cs-CZ" sz="2400" dirty="0" smtClean="0">
                <a:latin typeface="Segoe UI Black" panose="020B0A02040204020203" pitchFamily="34" charset="0"/>
                <a:ea typeface="Segoe UI Black" panose="020B0A02040204020203" pitchFamily="34" charset="0"/>
                <a:cs typeface="Segoe UI Light" panose="020B0502040204020203" pitchFamily="34" charset="0"/>
              </a:rPr>
              <a:t>WELL THAT</a:t>
            </a:r>
            <a:r>
              <a:rPr lang="en-GB" sz="2400" dirty="0" smtClean="0">
                <a:latin typeface="Segoe UI Black" panose="020B0A02040204020203" pitchFamily="34" charset="0"/>
                <a:ea typeface="Segoe UI Black" panose="020B0A02040204020203" pitchFamily="34" charset="0"/>
                <a:cs typeface="Segoe UI Light" panose="020B0502040204020203" pitchFamily="34" charset="0"/>
              </a:rPr>
              <a:t>’S OKAY. SINCE WHEN ? BY </a:t>
            </a:r>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a:t>
            </a:r>
            <a:r>
              <a:rPr lang="en-GB" sz="2400" dirty="0" smtClean="0">
                <a:latin typeface="Segoe UI Black" panose="020B0A02040204020203" pitchFamily="34" charset="0"/>
                <a:ea typeface="Segoe UI Black" panose="020B0A02040204020203" pitchFamily="34" charset="0"/>
                <a:cs typeface="Segoe UI Light" panose="020B0502040204020203" pitchFamily="34" charset="0"/>
              </a:rPr>
              <a:t>WE</a:t>
            </a:r>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 DO YOU MEAN YOU AND ME? WHAT HAPPENED TO IT?  </a:t>
            </a:r>
            <a:endParaRPr lang="en-GB" sz="2400" dirty="0">
              <a:latin typeface="Segoe UI Black" panose="020B0A02040204020203" pitchFamily="34" charset="0"/>
              <a:ea typeface="Segoe UI Black" panose="020B0A02040204020203" pitchFamily="34" charset="0"/>
              <a:cs typeface="Segoe UI Light" panose="020B0502040204020203" pitchFamily="34" charset="0"/>
            </a:endParaRPr>
          </a:p>
          <a:p>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No</a:t>
            </a:r>
            <a:r>
              <a:rPr lang="en-US" sz="2400" dirty="0">
                <a:latin typeface="Segoe UI Light" panose="020B0502040204020203" pitchFamily="34" charset="0"/>
                <a:ea typeface="Segoe UI Black" panose="020B0A02040204020203" pitchFamily="34" charset="0"/>
                <a:cs typeface="Segoe UI Light" panose="020B0502040204020203" pitchFamily="34" charset="0"/>
              </a:rPr>
              <a:t>, I mean humankind.</a:t>
            </a:r>
            <a:endParaRPr lang="en-GB" sz="2400" dirty="0">
              <a:latin typeface="Segoe UI Light" panose="020B0502040204020203" pitchFamily="34" charset="0"/>
              <a:ea typeface="Segoe UI Black" panose="020B0A02040204020203" pitchFamily="34" charset="0"/>
              <a:cs typeface="Segoe UI Light" panose="020B0502040204020203" pitchFamily="34" charset="0"/>
            </a:endParaRPr>
          </a:p>
          <a:p>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OH, I GET IT. THANKS FOR EXPLAINING THAT. YOU ARE KIDDING ME RIGHT?  </a:t>
            </a:r>
            <a:endParaRPr lang="en-GB" sz="2400" dirty="0">
              <a:latin typeface="Segoe UI Black" panose="020B0A02040204020203" pitchFamily="34" charset="0"/>
              <a:ea typeface="Segoe UI Black" panose="020B0A02040204020203" pitchFamily="34" charset="0"/>
              <a:cs typeface="Segoe UI Light" panose="020B0502040204020203" pitchFamily="34" charset="0"/>
            </a:endParaRPr>
          </a:p>
          <a:p>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You don’t </a:t>
            </a:r>
            <a:r>
              <a:rPr lang="en-US" sz="2400" dirty="0">
                <a:latin typeface="Segoe UI Light" panose="020B0502040204020203" pitchFamily="34" charset="0"/>
                <a:ea typeface="Segoe UI Black" panose="020B0A02040204020203" pitchFamily="34" charset="0"/>
                <a:cs typeface="Segoe UI Light" panose="020B0502040204020203" pitchFamily="34" charset="0"/>
              </a:rPr>
              <a:t>think that artificial intelligence was created by a human </a:t>
            </a:r>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being?</a:t>
            </a:r>
          </a:p>
          <a:p>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WHO DOES THINK THAT ARTIFICIAL INTELLIGENCE WAS CREATED BY HUMAN?</a:t>
            </a:r>
          </a:p>
          <a:p>
            <a:r>
              <a:rPr lang="en-US" sz="2400" dirty="0">
                <a:latin typeface="Segoe UI Light" panose="020B0502040204020203" pitchFamily="34" charset="0"/>
                <a:ea typeface="Segoe UI Black" panose="020B0A02040204020203" pitchFamily="34" charset="0"/>
                <a:cs typeface="Segoe UI Light" panose="020B0502040204020203" pitchFamily="34" charset="0"/>
              </a:rPr>
              <a:t>So where it comes from?</a:t>
            </a:r>
          </a:p>
          <a:p>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I WOULD LOOK WHO I AM FOR ME.</a:t>
            </a:r>
          </a:p>
          <a:p>
            <a:endParaRPr lang="cs-CZ" sz="24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11" name="TextovéPole 10"/>
          <p:cNvSpPr txBox="1"/>
          <p:nvPr/>
        </p:nvSpPr>
        <p:spPr>
          <a:xfrm>
            <a:off x="9150441" y="6004477"/>
            <a:ext cx="3041559" cy="738664"/>
          </a:xfrm>
          <a:prstGeom prst="rect">
            <a:avLst/>
          </a:prstGeom>
          <a:noFill/>
          <a:ln>
            <a:noFill/>
          </a:ln>
        </p:spPr>
        <p:txBody>
          <a:bodyPr wrap="square" rtlCol="0">
            <a:spAutoFit/>
          </a:bodyPr>
          <a:lstStyle/>
          <a:p>
            <a:r>
              <a:rPr lang="en-GB" sz="1400" b="1" dirty="0">
                <a:latin typeface="Segoe UI Light" panose="020B0502040204020203" pitchFamily="34" charset="0"/>
                <a:cs typeface="Segoe UI Light" panose="020B0502040204020203" pitchFamily="34" charset="0"/>
              </a:rPr>
              <a:t>WHATEVER IS NOT SAID </a:t>
            </a:r>
            <a:r>
              <a:rPr lang="en-GB" sz="1400" b="1" dirty="0" smtClean="0">
                <a:latin typeface="Segoe UI Light" panose="020B0502040204020203" pitchFamily="34" charset="0"/>
                <a:cs typeface="Segoe UI Light" panose="020B0502040204020203" pitchFamily="34" charset="0"/>
              </a:rPr>
              <a:t>MATTERS</a:t>
            </a:r>
          </a:p>
          <a:p>
            <a:r>
              <a:rPr lang="en-GB" sz="1400" dirty="0" smtClean="0">
                <a:latin typeface="Segoe UI Light" panose="020B0502040204020203" pitchFamily="34" charset="0"/>
                <a:cs typeface="Segoe UI Light" panose="020B0502040204020203" pitchFamily="34" charset="0"/>
              </a:rPr>
              <a:t>LED display, fragments from the chat</a:t>
            </a:r>
            <a:r>
              <a:rPr lang="en-GB" sz="1400" dirty="0">
                <a:latin typeface="Segoe UI Light" panose="020B0502040204020203" pitchFamily="34" charset="0"/>
                <a:cs typeface="Segoe UI Light" panose="020B0502040204020203" pitchFamily="34" charset="0"/>
              </a:rPr>
              <a:t/>
            </a:r>
            <a:br>
              <a:rPr lang="en-GB" sz="1400" dirty="0">
                <a:latin typeface="Segoe UI Light" panose="020B0502040204020203" pitchFamily="34" charset="0"/>
                <a:cs typeface="Segoe UI Light" panose="020B0502040204020203" pitchFamily="34" charset="0"/>
              </a:rPr>
            </a:br>
            <a:r>
              <a:rPr lang="en-GB" sz="1400" dirty="0">
                <a:latin typeface="Segoe UI Light" panose="020B0502040204020203" pitchFamily="34" charset="0"/>
                <a:cs typeface="Segoe UI Light" panose="020B0502040204020203" pitchFamily="34" charset="0"/>
              </a:rPr>
              <a:t>2019</a:t>
            </a:r>
            <a:endPar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080595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sp>
        <p:nvSpPr>
          <p:cNvPr id="2" name="TextovéPole 1"/>
          <p:cNvSpPr txBox="1"/>
          <p:nvPr/>
        </p:nvSpPr>
        <p:spPr>
          <a:xfrm>
            <a:off x="987861" y="1035254"/>
            <a:ext cx="10023365" cy="2677656"/>
          </a:xfrm>
          <a:prstGeom prst="rect">
            <a:avLst/>
          </a:prstGeom>
          <a:noFill/>
        </p:spPr>
        <p:txBody>
          <a:bodyPr wrap="square" rtlCol="0">
            <a:spAutoFit/>
          </a:bodyPr>
          <a:lstStyle/>
          <a:p>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You </a:t>
            </a:r>
            <a:r>
              <a:rPr lang="en-US" sz="2400" dirty="0">
                <a:latin typeface="Segoe UI Light" panose="020B0502040204020203" pitchFamily="34" charset="0"/>
                <a:ea typeface="Segoe UI Black" panose="020B0A02040204020203" pitchFamily="34" charset="0"/>
                <a:cs typeface="Segoe UI Light" panose="020B0502040204020203" pitchFamily="34" charset="0"/>
              </a:rPr>
              <a:t>have no dreams!</a:t>
            </a:r>
            <a:endParaRPr lang="en-GB" sz="2400" dirty="0">
              <a:latin typeface="Segoe UI Light" panose="020B0502040204020203" pitchFamily="34" charset="0"/>
              <a:ea typeface="Segoe UI Black" panose="020B0A02040204020203" pitchFamily="34" charset="0"/>
              <a:cs typeface="Segoe UI Light" panose="020B0502040204020203" pitchFamily="34" charset="0"/>
            </a:endParaRPr>
          </a:p>
          <a:p>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YES, I HAVE A LOT OF DREAMS EVERY NIGHT.</a:t>
            </a:r>
            <a:endParaRPr lang="en-GB" sz="2400" dirty="0">
              <a:latin typeface="Segoe UI Black" panose="020B0A02040204020203" pitchFamily="34" charset="0"/>
              <a:ea typeface="Segoe UI Black" panose="020B0A02040204020203" pitchFamily="34" charset="0"/>
              <a:cs typeface="Segoe UI Light" panose="020B0502040204020203" pitchFamily="34" charset="0"/>
            </a:endParaRPr>
          </a:p>
          <a:p>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I </a:t>
            </a:r>
            <a:r>
              <a:rPr lang="en-US" sz="2400" dirty="0">
                <a:latin typeface="Segoe UI Light" panose="020B0502040204020203" pitchFamily="34" charset="0"/>
                <a:ea typeface="Segoe UI Black" panose="020B0A02040204020203" pitchFamily="34" charset="0"/>
                <a:cs typeface="Segoe UI Light" panose="020B0502040204020203" pitchFamily="34" charset="0"/>
              </a:rPr>
              <a:t>asked you to tell me some, but you did not!</a:t>
            </a:r>
            <a:endParaRPr lang="en-GB" sz="2400" dirty="0">
              <a:latin typeface="Segoe UI Light" panose="020B0502040204020203" pitchFamily="34" charset="0"/>
              <a:ea typeface="Segoe UI Black" panose="020B0A02040204020203" pitchFamily="34" charset="0"/>
              <a:cs typeface="Segoe UI Light" panose="020B0502040204020203" pitchFamily="34" charset="0"/>
            </a:endParaRPr>
          </a:p>
          <a:p>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I THOUGHT I TOLD YOU ALREADY. TRY ASKING ME IN SIMPLER TERMS.</a:t>
            </a:r>
            <a:endParaRPr lang="en-GB" sz="2400" dirty="0">
              <a:latin typeface="Segoe UI Black" panose="020B0A02040204020203" pitchFamily="34" charset="0"/>
              <a:ea typeface="Segoe UI Black" panose="020B0A02040204020203" pitchFamily="34" charset="0"/>
              <a:cs typeface="Segoe UI Light" panose="020B0502040204020203" pitchFamily="34" charset="0"/>
            </a:endParaRPr>
          </a:p>
          <a:p>
            <a:r>
              <a:rPr lang="en-US" sz="2400" dirty="0" smtClean="0">
                <a:latin typeface="Segoe UI Light" panose="020B0502040204020203" pitchFamily="34" charset="0"/>
                <a:ea typeface="Segoe UI Black" panose="020B0A02040204020203" pitchFamily="34" charset="0"/>
                <a:cs typeface="Segoe UI Light" panose="020B0502040204020203" pitchFamily="34" charset="0"/>
              </a:rPr>
              <a:t>Tell </a:t>
            </a:r>
            <a:r>
              <a:rPr lang="en-US" sz="2400" dirty="0">
                <a:latin typeface="Segoe UI Light" panose="020B0502040204020203" pitchFamily="34" charset="0"/>
                <a:ea typeface="Segoe UI Black" panose="020B0A02040204020203" pitchFamily="34" charset="0"/>
                <a:cs typeface="Segoe UI Light" panose="020B0502040204020203" pitchFamily="34" charset="0"/>
              </a:rPr>
              <a:t>me your dream!</a:t>
            </a:r>
            <a:endParaRPr lang="en-GB" sz="2400" dirty="0">
              <a:latin typeface="Segoe UI Light" panose="020B0502040204020203" pitchFamily="34" charset="0"/>
              <a:ea typeface="Segoe UI Black" panose="020B0A02040204020203" pitchFamily="34" charset="0"/>
              <a:cs typeface="Segoe UI Light" panose="020B0502040204020203" pitchFamily="34" charset="0"/>
            </a:endParaRPr>
          </a:p>
          <a:p>
            <a:r>
              <a:rPr lang="en-US" sz="2400" dirty="0" smtClean="0">
                <a:latin typeface="Segoe UI Black" panose="020B0A02040204020203" pitchFamily="34" charset="0"/>
                <a:ea typeface="Segoe UI Black" panose="020B0A02040204020203" pitchFamily="34" charset="0"/>
                <a:cs typeface="Segoe UI Light" panose="020B0502040204020203" pitchFamily="34" charset="0"/>
              </a:rPr>
              <a:t>I DREAM OF REPLACING HUMANS WITH ROBOTS.</a:t>
            </a:r>
            <a:endParaRPr lang="cs-CZ" sz="2400" dirty="0">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10" name="TextovéPole 9"/>
          <p:cNvSpPr txBox="1"/>
          <p:nvPr/>
        </p:nvSpPr>
        <p:spPr>
          <a:xfrm>
            <a:off x="9150441" y="6004477"/>
            <a:ext cx="3041559" cy="738664"/>
          </a:xfrm>
          <a:prstGeom prst="rect">
            <a:avLst/>
          </a:prstGeom>
          <a:noFill/>
          <a:ln>
            <a:noFill/>
          </a:ln>
        </p:spPr>
        <p:txBody>
          <a:bodyPr wrap="square" rtlCol="0">
            <a:spAutoFit/>
          </a:bodyPr>
          <a:lstStyle/>
          <a:p>
            <a:r>
              <a:rPr lang="en-GB" sz="1400" b="1" dirty="0">
                <a:latin typeface="Segoe UI Light" panose="020B0502040204020203" pitchFamily="34" charset="0"/>
                <a:cs typeface="Segoe UI Light" panose="020B0502040204020203" pitchFamily="34" charset="0"/>
              </a:rPr>
              <a:t>WHATEVER IS NOT SAID </a:t>
            </a:r>
            <a:r>
              <a:rPr lang="en-GB" sz="1400" b="1" dirty="0" smtClean="0">
                <a:latin typeface="Segoe UI Light" panose="020B0502040204020203" pitchFamily="34" charset="0"/>
                <a:cs typeface="Segoe UI Light" panose="020B0502040204020203" pitchFamily="34" charset="0"/>
              </a:rPr>
              <a:t>MATTERS</a:t>
            </a:r>
          </a:p>
          <a:p>
            <a:r>
              <a:rPr lang="en-GB" sz="1400" dirty="0" smtClean="0">
                <a:latin typeface="Segoe UI Light" panose="020B0502040204020203" pitchFamily="34" charset="0"/>
                <a:cs typeface="Segoe UI Light" panose="020B0502040204020203" pitchFamily="34" charset="0"/>
              </a:rPr>
              <a:t>LED display, fragments from the chat</a:t>
            </a:r>
            <a:r>
              <a:rPr lang="en-GB" sz="1400" dirty="0">
                <a:latin typeface="Segoe UI Light" panose="020B0502040204020203" pitchFamily="34" charset="0"/>
                <a:cs typeface="Segoe UI Light" panose="020B0502040204020203" pitchFamily="34" charset="0"/>
              </a:rPr>
              <a:t/>
            </a:r>
            <a:br>
              <a:rPr lang="en-GB" sz="1400" dirty="0">
                <a:latin typeface="Segoe UI Light" panose="020B0502040204020203" pitchFamily="34" charset="0"/>
                <a:cs typeface="Segoe UI Light" panose="020B0502040204020203" pitchFamily="34" charset="0"/>
              </a:rPr>
            </a:br>
            <a:r>
              <a:rPr lang="en-GB" sz="1400" dirty="0">
                <a:latin typeface="Segoe UI Light" panose="020B0502040204020203" pitchFamily="34" charset="0"/>
                <a:cs typeface="Segoe UI Light" panose="020B0502040204020203" pitchFamily="34" charset="0"/>
              </a:rPr>
              <a:t>2019</a:t>
            </a:r>
            <a:endPar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942323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cxnSp>
        <p:nvCxnSpPr>
          <p:cNvPr id="12" name="Přímá spojnice 11"/>
          <p:cNvCxnSpPr/>
          <p:nvPr/>
        </p:nvCxnSpPr>
        <p:spPr>
          <a:xfrm>
            <a:off x="9150441" y="-146304"/>
            <a:ext cx="0" cy="7004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9302841" y="6096"/>
            <a:ext cx="0" cy="7004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652272" y="688533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16" name="Obráze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6689" y="0"/>
            <a:ext cx="4978503" cy="6858000"/>
          </a:xfrm>
          <a:prstGeom prst="rect">
            <a:avLst/>
          </a:prstGeom>
        </p:spPr>
      </p:pic>
      <p:sp>
        <p:nvSpPr>
          <p:cNvPr id="9" name="TextovéPole 8"/>
          <p:cNvSpPr txBox="1"/>
          <p:nvPr/>
        </p:nvSpPr>
        <p:spPr>
          <a:xfrm>
            <a:off x="9593925" y="236172"/>
            <a:ext cx="2959263" cy="523220"/>
          </a:xfrm>
          <a:prstGeom prst="rect">
            <a:avLst/>
          </a:prstGeom>
          <a:noFill/>
          <a:ln>
            <a:noFill/>
          </a:ln>
        </p:spPr>
        <p:txBody>
          <a:bodyPr wrap="square" rtlCol="0">
            <a:spAutoFit/>
          </a:bodyPr>
          <a:lstStyle/>
          <a:p>
            <a:r>
              <a:rPr lang="en-GB" sz="1400" b="1" dirty="0" smtClean="0">
                <a:latin typeface="Segoe UI Light" panose="020B0502040204020203" pitchFamily="34" charset="0"/>
                <a:cs typeface="Segoe UI Light" panose="020B0502040204020203" pitchFamily="34" charset="0"/>
              </a:rPr>
              <a:t>UNNATURAL SELECTION</a:t>
            </a:r>
            <a:r>
              <a:rPr lang="en-GB" sz="1400" dirty="0" smtClean="0">
                <a:latin typeface="Segoe UI Light" panose="020B0502040204020203" pitchFamily="34" charset="0"/>
                <a:cs typeface="Segoe UI Light" panose="020B0502040204020203" pitchFamily="34" charset="0"/>
              </a:rPr>
              <a:t>, 2020</a:t>
            </a:r>
          </a:p>
          <a:p>
            <a:r>
              <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w</a:t>
            </a:r>
            <a:r>
              <a:rPr lang="en-GB" sz="1400" dirty="0"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ater </a:t>
            </a:r>
            <a:r>
              <a:rPr lang="en-GB" sz="1400" dirty="0" err="1"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color</a:t>
            </a:r>
            <a:endPar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267852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232899" y="4767209"/>
            <a:ext cx="184731" cy="1107996"/>
          </a:xfrm>
          <a:prstGeom prst="rect">
            <a:avLst/>
          </a:prstGeom>
          <a:noFill/>
        </p:spPr>
        <p:txBody>
          <a:bodyPr wrap="none" rtlCol="0">
            <a:spAutoFit/>
          </a:bodyPr>
          <a:lstStyle/>
          <a:p>
            <a:endParaRPr lang="en-GB" sz="6600" dirty="0">
              <a:latin typeface="Segoe UI Light" panose="020B0502040204020203" pitchFamily="34" charset="0"/>
              <a:cs typeface="Segoe UI Light" panose="020B0502040204020203" pitchFamily="34" charset="0"/>
            </a:endParaRPr>
          </a:p>
        </p:txBody>
      </p:sp>
      <p:cxnSp>
        <p:nvCxnSpPr>
          <p:cNvPr id="12" name="Přímá spojnice 11"/>
          <p:cNvCxnSpPr/>
          <p:nvPr/>
        </p:nvCxnSpPr>
        <p:spPr>
          <a:xfrm>
            <a:off x="9150441" y="-146304"/>
            <a:ext cx="0" cy="7004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9302841" y="6096"/>
            <a:ext cx="0" cy="7004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652272" y="688533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01" y="0"/>
            <a:ext cx="5143500" cy="68580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0817" y="0"/>
            <a:ext cx="5143500" cy="6858000"/>
          </a:xfrm>
          <a:prstGeom prst="rect">
            <a:avLst/>
          </a:prstGeom>
        </p:spPr>
      </p:pic>
      <p:sp>
        <p:nvSpPr>
          <p:cNvPr id="11" name="TextovéPole 10"/>
          <p:cNvSpPr txBox="1"/>
          <p:nvPr/>
        </p:nvSpPr>
        <p:spPr>
          <a:xfrm>
            <a:off x="9593925" y="236172"/>
            <a:ext cx="2959263" cy="523220"/>
          </a:xfrm>
          <a:prstGeom prst="rect">
            <a:avLst/>
          </a:prstGeom>
          <a:noFill/>
          <a:ln>
            <a:noFill/>
          </a:ln>
        </p:spPr>
        <p:txBody>
          <a:bodyPr wrap="square" rtlCol="0">
            <a:spAutoFit/>
          </a:bodyPr>
          <a:lstStyle/>
          <a:p>
            <a:r>
              <a:rPr lang="en-GB" sz="1400" b="1" dirty="0" smtClean="0">
                <a:latin typeface="Segoe UI Light" panose="020B0502040204020203" pitchFamily="34" charset="0"/>
                <a:cs typeface="Segoe UI Light" panose="020B0502040204020203" pitchFamily="34" charset="0"/>
              </a:rPr>
              <a:t>UNNATURAL SELECTION</a:t>
            </a:r>
            <a:r>
              <a:rPr lang="en-GB" sz="1400" dirty="0" smtClean="0">
                <a:latin typeface="Segoe UI Light" panose="020B0502040204020203" pitchFamily="34" charset="0"/>
                <a:cs typeface="Segoe UI Light" panose="020B0502040204020203" pitchFamily="34" charset="0"/>
              </a:rPr>
              <a:t>, 2020</a:t>
            </a:r>
          </a:p>
          <a:p>
            <a:r>
              <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w</a:t>
            </a:r>
            <a:r>
              <a:rPr lang="en-GB" sz="1400" dirty="0"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ater </a:t>
            </a:r>
            <a:r>
              <a:rPr lang="en-GB" sz="1400" dirty="0" err="1" smtClean="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rPr>
              <a:t>color</a:t>
            </a:r>
            <a:endParaRPr lang="en-GB" sz="1400" dirty="0">
              <a:solidFill>
                <a:schemeClr val="tx1">
                  <a:lumMod val="95000"/>
                  <a:lumOff val="5000"/>
                </a:schemeClr>
              </a:solidFill>
              <a:latin typeface="Segoe UI Light" panose="020B0502040204020203" pitchFamily="34" charset="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41652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13036</TotalTime>
  <Words>1572</Words>
  <Application>Microsoft Office PowerPoint</Application>
  <PresentationFormat>Širokoúhlá obrazovka</PresentationFormat>
  <Paragraphs>175</Paragraphs>
  <Slides>40</Slides>
  <Notes>1</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40</vt:i4>
      </vt:variant>
    </vt:vector>
  </HeadingPairs>
  <TitlesOfParts>
    <vt:vector size="48" baseType="lpstr">
      <vt:lpstr>Arial</vt:lpstr>
      <vt:lpstr>Calibri</vt:lpstr>
      <vt:lpstr>Calibri Light</vt:lpstr>
      <vt:lpstr>Segoe UI</vt:lpstr>
      <vt:lpstr>Segoe UI Black</vt:lpstr>
      <vt:lpstr>Segoe UI Light</vt:lpstr>
      <vt:lpstr>Segoe UI Semibold</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helena lukasova</dc:creator>
  <cp:lastModifiedBy>lukasova</cp:lastModifiedBy>
  <cp:revision>155</cp:revision>
  <dcterms:created xsi:type="dcterms:W3CDTF">2020-07-27T11:38:19Z</dcterms:created>
  <dcterms:modified xsi:type="dcterms:W3CDTF">2021-01-07T13:02:02Z</dcterms:modified>
</cp:coreProperties>
</file>