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623050" cy="98107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1" roundtripDataSignature="AMtx7mj7Qke21UrjzNZWq3zgE9r71eoR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090" orient="horz"/>
        <p:guide pos="2086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:notes"/>
          <p:cNvSpPr txBox="1"/>
          <p:nvPr>
            <p:ph idx="3" type="hdr"/>
          </p:nvPr>
        </p:nvSpPr>
        <p:spPr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:notes"/>
          <p:cNvSpPr txBox="1"/>
          <p:nvPr>
            <p:ph idx="11" type="ftr"/>
          </p:nvPr>
        </p:nvSpPr>
        <p:spPr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:notes"/>
          <p:cNvSpPr txBox="1"/>
          <p:nvPr>
            <p:ph idx="12" type="sldNum"/>
          </p:nvPr>
        </p:nvSpPr>
        <p:spPr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4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7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" type="body"/>
          </p:nvPr>
        </p:nvSpPr>
        <p:spPr>
          <a:xfrm rot="5400000">
            <a:off x="2543176" y="-168275"/>
            <a:ext cx="4149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6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Font typeface="Arial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3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722313" y="2636912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10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504000" y="1844824"/>
            <a:ext cx="3956248" cy="428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4648200" y="1844824"/>
            <a:ext cx="4038600" cy="428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" type="body"/>
          </p:nvPr>
        </p:nvSpPr>
        <p:spPr>
          <a:xfrm>
            <a:off x="518864" y="1916832"/>
            <a:ext cx="4040188" cy="5959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SzPts val="2700"/>
              <a:buNone/>
              <a:defRPr b="1" sz="27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2"/>
          <p:cNvSpPr txBox="1"/>
          <p:nvPr>
            <p:ph idx="2" type="body"/>
          </p:nvPr>
        </p:nvSpPr>
        <p:spPr>
          <a:xfrm>
            <a:off x="518864" y="2556594"/>
            <a:ext cx="4040188" cy="36807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3" name="Google Shape;43;p12"/>
          <p:cNvSpPr txBox="1"/>
          <p:nvPr>
            <p:ph idx="3" type="body"/>
          </p:nvPr>
        </p:nvSpPr>
        <p:spPr>
          <a:xfrm>
            <a:off x="4706689" y="1916832"/>
            <a:ext cx="4041775" cy="5959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SzPts val="2700"/>
              <a:buNone/>
              <a:defRPr b="1" sz="27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2"/>
          <p:cNvSpPr txBox="1"/>
          <p:nvPr>
            <p:ph idx="4" type="body"/>
          </p:nvPr>
        </p:nvSpPr>
        <p:spPr>
          <a:xfrm>
            <a:off x="4706689" y="2556594"/>
            <a:ext cx="4041775" cy="36807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13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457200" y="764704"/>
            <a:ext cx="3008313" cy="9845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3575050" y="764704"/>
            <a:ext cx="5111750" cy="54006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457200" y="1916831"/>
            <a:ext cx="3008313" cy="42484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/>
          <p:nvPr>
            <p:ph idx="2" type="pic"/>
          </p:nvPr>
        </p:nvSpPr>
        <p:spPr>
          <a:xfrm>
            <a:off x="1792288" y="1052735"/>
            <a:ext cx="5486400" cy="3674839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:\CRCS\2012_0178_Redesign_loga_a_JVS\PPT_prezentace\sablona\pracovni\normalni.jpg" id="10" name="Google Shape;10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marR="0" rtl="0" algn="l">
              <a:spcBef>
                <a:spcPts val="540"/>
              </a:spcBef>
              <a:spcAft>
                <a:spcPts val="0"/>
              </a:spcAft>
              <a:buClr>
                <a:srgbClr val="1E4485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74650" lvl="1" marL="9144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4650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74650" lvl="3" marL="18288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74650" lvl="4" marL="22860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6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hyperlink" Target="mailto:syso@mail.muni.cz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ulka" id="75" name="Google Shape;7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"/>
          <p:cNvSpPr txBox="1"/>
          <p:nvPr>
            <p:ph idx="4294967295" type="ctrTitle"/>
          </p:nvPr>
        </p:nvSpPr>
        <p:spPr>
          <a:xfrm>
            <a:off x="503238" y="476250"/>
            <a:ext cx="5754687" cy="1873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PV181 Laboratory of security and applied cryptography</a:t>
            </a:r>
            <a:endParaRPr b="1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/>
          <p:nvPr>
            <p:ph idx="4294967295" type="subTitle"/>
          </p:nvPr>
        </p:nvSpPr>
        <p:spPr>
          <a:xfrm>
            <a:off x="503238" y="3284538"/>
            <a:ext cx="5724525" cy="1081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1E4485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rPr>
              <a:t>Course organization</a:t>
            </a:r>
            <a:endParaRPr b="1" i="0" sz="1800" u="none" cap="none" strike="noStrike">
              <a:solidFill>
                <a:srgbClr val="1E44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>
            <p:ph idx="4294967295" type="body"/>
          </p:nvPr>
        </p:nvSpPr>
        <p:spPr>
          <a:xfrm>
            <a:off x="503238" y="5254625"/>
            <a:ext cx="5724525" cy="86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>
                <a:solidFill>
                  <a:srgbClr val="1E4485"/>
                </a:solidFill>
              </a:rPr>
              <a:t>Marek Sýs</a:t>
            </a:r>
            <a:endParaRPr sz="1800">
              <a:solidFill>
                <a:srgbClr val="1E4485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 u="sng">
                <a:solidFill>
                  <a:srgbClr val="1E448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syso@mail.muni.cz</a:t>
            </a:r>
            <a:r>
              <a:rPr lang="en-US" sz="1800">
                <a:solidFill>
                  <a:srgbClr val="1E4485"/>
                </a:solidFill>
              </a:rPr>
              <a:t>, A405</a:t>
            </a:r>
            <a:endParaRPr sz="1800">
              <a:solidFill>
                <a:srgbClr val="1E448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Course  info </a:t>
            </a:r>
            <a:endParaRPr/>
          </a:p>
        </p:txBody>
      </p:sp>
      <p:sp>
        <p:nvSpPr>
          <p:cNvPr id="84" name="Google Shape;84;p2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00050" lvl="0" marL="342900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Practical focus (hands-on) - working with tools and libraries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Style of seminars may vary (different lecturers) but:</a:t>
            </a:r>
            <a:endParaRPr/>
          </a:p>
          <a:p>
            <a:pPr indent="-266700" lvl="1" marL="62865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small intro at the </a:t>
            </a:r>
            <a:r>
              <a:rPr lang="en-US"/>
              <a:t>beginning</a:t>
            </a:r>
            <a:r>
              <a:rPr lang="en-US"/>
              <a:t> of every seminar (no lectures) with materials and tasks</a:t>
            </a:r>
            <a:endParaRPr/>
          </a:p>
          <a:p>
            <a:pPr indent="-266700" lvl="1" marL="62865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individual work = coding </a:t>
            </a:r>
            <a:endParaRPr/>
          </a:p>
          <a:p>
            <a:pPr indent="-342900" lvl="0" marL="342900" rtl="0" algn="l">
              <a:spcBef>
                <a:spcPts val="54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Discussion: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ask (me) when stucked (within the seminar),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IS discussion group if everybody might be </a:t>
            </a:r>
            <a:r>
              <a:rPr lang="en-US"/>
              <a:t>interested</a:t>
            </a:r>
            <a:r>
              <a:rPr lang="en-US"/>
              <a:t> (e.g. if </a:t>
            </a:r>
            <a:r>
              <a:rPr lang="en-US"/>
              <a:t>assignment</a:t>
            </a:r>
            <a:r>
              <a:rPr lang="en-US"/>
              <a:t> is not clear)</a:t>
            </a:r>
            <a:endParaRPr/>
          </a:p>
          <a:p>
            <a:pPr indent="-171450" lvl="0" marL="342900" rtl="0" algn="l">
              <a:spcBef>
                <a:spcPts val="540"/>
              </a:spcBef>
              <a:spcAft>
                <a:spcPts val="0"/>
              </a:spcAft>
              <a:buSzPts val="27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Seminars overview</a:t>
            </a:r>
            <a:endParaRPr/>
          </a:p>
        </p:txBody>
      </p:sp>
      <p:sp>
        <p:nvSpPr>
          <p:cNvPr id="90" name="Google Shape;90;p3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/>
              <a:t>1x</a:t>
            </a:r>
            <a:r>
              <a:rPr lang="en-US" sz="2400"/>
              <a:t> RNG (Marek Sys)</a:t>
            </a:r>
            <a:endParaRPr sz="24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2x Basic crypto, Advanced crypto (Arnab Roy)</a:t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/>
              <a:t>1x </a:t>
            </a:r>
            <a:r>
              <a:rPr lang="en-US" sz="2400"/>
              <a:t>ASN1 (Marek Sys)</a:t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1x Certificates (</a:t>
            </a:r>
            <a:r>
              <a:rPr lang="en-US" sz="2400"/>
              <a:t>Arnab Roy</a:t>
            </a:r>
            <a:r>
              <a:rPr lang="en-US" sz="2400"/>
              <a:t> )</a:t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/>
              <a:t>3x Crypto libs in(C, C++) (Milan Broz)</a:t>
            </a:r>
            <a:endParaRPr/>
          </a:p>
          <a:p>
            <a:pPr indent="-266700" lvl="1" marL="6286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OpenSSL and various libs</a:t>
            </a:r>
            <a:endParaRPr sz="2400"/>
          </a:p>
          <a:p>
            <a:pPr indent="-323850" lvl="0" marL="3429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1x OpenSSL in python </a:t>
            </a:r>
            <a:r>
              <a:rPr lang="en-US" sz="2400"/>
              <a:t>(Arnab Roy)</a:t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/>
              <a:t>1x Standards (Zdenek Riha)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/>
              <a:t>2x Biometrics (Martin Ukrop, Agata Kruzikova)</a:t>
            </a:r>
            <a:endParaRPr/>
          </a:p>
          <a:p>
            <a:pPr indent="-266700" lvl="1" marL="6286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also partly in PV080</a:t>
            </a:r>
            <a:endParaRPr sz="2400"/>
          </a:p>
          <a:p>
            <a:pPr indent="-317500" lvl="0" marL="342900" rtl="0" algn="l">
              <a:spcBef>
                <a:spcPts val="48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Extra(voluntary, bonus points): 17.11 Exploits (Milan Patnaik)</a:t>
            </a:r>
            <a:endParaRPr sz="2300"/>
          </a:p>
          <a:p>
            <a:pPr indent="-12065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  <a:p>
            <a:pPr indent="0" lvl="1" marL="3619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SzPts val="27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Assignments</a:t>
            </a:r>
            <a:endParaRPr/>
          </a:p>
        </p:txBody>
      </p:sp>
      <p:sp>
        <p:nvSpPr>
          <p:cNvPr id="96" name="Google Shape;96;p4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Homeworks/assignments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10 points maximum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10 assignments (100 points + 10), one extra seminar (17.11) with bonus points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65 % required (i.e. 65 points or 50 points)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Submit files into is.muni.cz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Points for your HW within one week in is.muni.cz</a:t>
            </a:r>
            <a:endParaRPr/>
          </a:p>
          <a:p>
            <a:pPr indent="-234950" lvl="1" marL="628650" rtl="0" algn="l">
              <a:spcBef>
                <a:spcPts val="460"/>
              </a:spcBef>
              <a:spcAft>
                <a:spcPts val="0"/>
              </a:spcAft>
              <a:buSzPts val="1800"/>
              <a:buChar char="–"/>
            </a:pPr>
            <a:r>
              <a:rPr b="1" lang="en-US"/>
              <a:t>plagiarism</a:t>
            </a:r>
            <a:r>
              <a:rPr b="1" lang="en-US"/>
              <a:t> is </a:t>
            </a:r>
            <a:r>
              <a:rPr b="1" lang="en-US"/>
              <a:t>strictly</a:t>
            </a:r>
            <a:r>
              <a:rPr b="1" lang="en-US"/>
              <a:t> </a:t>
            </a:r>
            <a:r>
              <a:rPr b="1" lang="en-US"/>
              <a:t>forbidden</a:t>
            </a:r>
            <a:r>
              <a:rPr lang="en-US"/>
              <a:t>: </a:t>
            </a:r>
            <a:endParaRPr/>
          </a:p>
          <a:p>
            <a:pPr indent="-276225" lvl="2" marL="990600" rtl="0" algn="l">
              <a:spcBef>
                <a:spcPts val="4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source of the copied code must be cited</a:t>
            </a:r>
            <a:endParaRPr/>
          </a:p>
          <a:p>
            <a:pPr indent="0" lvl="0" marL="171450" rtl="0" algn="l">
              <a:spcBef>
                <a:spcPts val="540"/>
              </a:spcBef>
              <a:spcAft>
                <a:spcPts val="0"/>
              </a:spcAft>
              <a:buSzPts val="2700"/>
              <a:buNone/>
            </a:pPr>
            <a:r>
              <a:t/>
            </a:r>
            <a:endParaRPr/>
          </a:p>
          <a:p>
            <a:pPr indent="-171450" lvl="0" marL="342900" rtl="0" algn="l">
              <a:spcBef>
                <a:spcPts val="540"/>
              </a:spcBef>
              <a:spcAft>
                <a:spcPts val="0"/>
              </a:spcAft>
              <a:buSzPts val="27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Credit/colloquium</a:t>
            </a:r>
            <a:endParaRPr/>
          </a:p>
        </p:txBody>
      </p:sp>
      <p:sp>
        <p:nvSpPr>
          <p:cNvPr id="102" name="Google Shape;102;p5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To get the credit or colloquium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You must be present at seminars (2 absences OK)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You must be active at seminars</a:t>
            </a:r>
            <a:endParaRPr/>
          </a:p>
          <a:p>
            <a:pPr indent="-266700" lvl="1" marL="62865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/>
              <a:t>You must submit assignments and get:</a:t>
            </a:r>
            <a:endParaRPr/>
          </a:p>
          <a:p>
            <a:pPr indent="-276225" lvl="2" marL="99060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/>
              <a:t>50 %  of maximum number of points for the credit</a:t>
            </a:r>
            <a:endParaRPr/>
          </a:p>
          <a:p>
            <a:pPr indent="-276225" lvl="2" marL="99060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/>
              <a:t>65 % of maximum number of points for the colloquium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RCS_prezenta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2013-08-19T12:15:33Z</dcterms:created>
  <dc:creator>Jmeno uzivatele</dc:creator>
</cp:coreProperties>
</file>