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2" r:id="rId3"/>
    <p:sldId id="263" r:id="rId4"/>
    <p:sldId id="257" r:id="rId5"/>
    <p:sldId id="264" r:id="rId6"/>
    <p:sldId id="267" r:id="rId7"/>
    <p:sldId id="265" r:id="rId8"/>
    <p:sldId id="266" r:id="rId9"/>
    <p:sldId id="268" r:id="rId10"/>
    <p:sldId id="272" r:id="rId11"/>
    <p:sldId id="270" r:id="rId12"/>
    <p:sldId id="269" r:id="rId13"/>
    <p:sldId id="258" r:id="rId1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53" d="100"/>
          <a:sy n="153" d="100"/>
        </p:scale>
        <p:origin x="276" y="132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US" altLang="cs-CZ" noProof="0"/>
              <a:t>Click to edit Master title style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tioncontroltips.com/what-is-nested-vector-interrupt-control-nvic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tioncontroltips.com/what-is-nested-vector-interrupt-control-nvic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ache.freescale.com/files/training/Nested-Vector-Interrupt-Controller-Training.pdf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ache.freescale.com/files/training/Nested-Vector-Interrupt-Controller-Training.pdf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en-GB" altLang="cs-CZ" dirty="0"/>
              <a:t>PV198 – One-chip Controllers, Interrupts / D</a:t>
            </a:r>
            <a:r>
              <a:rPr lang="sk-SK" altLang="cs-CZ" dirty="0"/>
              <a:t>ávid Danaj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cs-CZ" dirty="0"/>
              <a:t>PV198 – One-chip Controllers</a:t>
            </a:r>
            <a:br>
              <a:rPr lang="en-GB" altLang="cs-CZ" dirty="0"/>
            </a:br>
            <a:br>
              <a:rPr lang="en-GB" altLang="cs-CZ" dirty="0"/>
            </a:br>
            <a:r>
              <a:rPr lang="en-GB" altLang="cs-CZ" dirty="0"/>
              <a:t>Interrupts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 dirty="0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 – Code (GPIO button)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/>
              <a:t>Configure interrupt for a pin (button) – </a:t>
            </a:r>
            <a:r>
              <a:rPr lang="en-US" altLang="cs-CZ" i="1" dirty="0"/>
              <a:t>can be done in Pins tool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725054-CAC0-4537-A702-CC29FF23BB59}"/>
              </a:ext>
            </a:extLst>
          </p:cNvPr>
          <p:cNvSpPr txBox="1"/>
          <p:nvPr/>
        </p:nvSpPr>
        <p:spPr>
          <a:xfrm>
            <a:off x="106751" y="3104247"/>
            <a:ext cx="8778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/* Interrupt configuration on PORTA10 (pin M9): Interrupt on falling edge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PORT_SetPinInterruptConfig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(BOARD_SW3_PORT, BOARD_SW3_PIN, </a:t>
            </a:r>
            <a:r>
              <a:rPr lang="en-US" sz="16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kPORT_InterruptFallingEdge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78430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 – Code (GPIO button)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/>
              <a:t>Enable interrupts for a port (GPIOA for SW3) – </a:t>
            </a:r>
            <a:r>
              <a:rPr lang="en-US" altLang="cs-CZ" i="1" dirty="0"/>
              <a:t>can be done in Peripherals tool</a:t>
            </a:r>
          </a:p>
          <a:p>
            <a:r>
              <a:rPr lang="en-US" altLang="cs-CZ" dirty="0"/>
              <a:t>(Optionally) Define your handler name – </a:t>
            </a:r>
            <a:r>
              <a:rPr lang="en-US" altLang="cs-CZ" i="1" dirty="0"/>
              <a:t>Peripherals tool</a:t>
            </a:r>
            <a:endParaRPr lang="en-US" altLang="cs-C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725054-CAC0-4537-A702-CC29FF23BB59}"/>
              </a:ext>
            </a:extLst>
          </p:cNvPr>
          <p:cNvSpPr txBox="1"/>
          <p:nvPr/>
        </p:nvSpPr>
        <p:spPr>
          <a:xfrm>
            <a:off x="552091" y="3714571"/>
            <a:ext cx="8778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/* Enable interrupt </a:t>
            </a:r>
            <a:r>
              <a:rPr lang="en-US" sz="1600" dirty="0" err="1">
                <a:solidFill>
                  <a:srgbClr val="3F7F5F"/>
                </a:solidFill>
                <a:latin typeface="Consolas" panose="020B0609020204030204" pitchFamily="49" charset="0"/>
              </a:rPr>
              <a:t>PORTA_IRQn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 request in the NVIC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EnableIRQ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PORTA_IRQn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784D88-E4BE-4BCC-819E-E203FB29B9DC}"/>
              </a:ext>
            </a:extLst>
          </p:cNvPr>
          <p:cNvSpPr/>
          <p:nvPr/>
        </p:nvSpPr>
        <p:spPr>
          <a:xfrm>
            <a:off x="552091" y="2911688"/>
            <a:ext cx="6489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/* GPIO_1 interrupt handler identifier.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SW3_BUTTON_PRESSED_IRQ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PORTA_IRQHandler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14607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 – Code (GPIO button)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/>
              <a:t>Write interrupt handler</a:t>
            </a:r>
          </a:p>
          <a:p>
            <a:r>
              <a:rPr lang="en-US" altLang="cs-CZ" dirty="0"/>
              <a:t>Don’t forget to clear a flag that triggers interrupt</a:t>
            </a:r>
          </a:p>
          <a:p>
            <a:endParaRPr lang="en-US" altLang="cs-C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725054-CAC0-4537-A702-CC29FF23BB59}"/>
              </a:ext>
            </a:extLst>
          </p:cNvPr>
          <p:cNvSpPr txBox="1"/>
          <p:nvPr/>
        </p:nvSpPr>
        <p:spPr>
          <a:xfrm>
            <a:off x="422694" y="2303205"/>
            <a:ext cx="88312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 * Interrupt handler for button SW3.</a:t>
            </a:r>
          </a:p>
          <a:p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 * Set flag when SW3 button is pressed.</a:t>
            </a:r>
          </a:p>
          <a:p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SW3_BUTTON_PRESSED_IRQ(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1"/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/* Clear external interrupt flag. */</a:t>
            </a:r>
          </a:p>
          <a:p>
            <a:pPr lvl="1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GPIO_PortClearInterruptFlags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(BOARD_SW3_GPIO, 1U &lt;&lt; BOARD_SW3_GPIO_PIN);</a:t>
            </a:r>
          </a:p>
          <a:p>
            <a:pPr lvl="1"/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/* Change state of button. */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g_ButtonSw3Press = true;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19376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Goal:</a:t>
            </a:r>
          </a:p>
          <a:p>
            <a:r>
              <a:rPr lang="en-US" dirty="0"/>
              <a:t>Write an application that prints text to a console when SW3 button is pressed. </a:t>
            </a:r>
            <a:r>
              <a:rPr lang="en-US"/>
              <a:t>Use interrupts.</a:t>
            </a:r>
            <a:endParaRPr lang="en-US" dirty="0"/>
          </a:p>
          <a:p>
            <a:endParaRPr lang="en-US" dirty="0"/>
          </a:p>
          <a:p>
            <a:r>
              <a:rPr lang="en-US" dirty="0"/>
              <a:t>You can use the application from the previous lesson and modify it to use interrupt instead of polling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GB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Interrupt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How does it 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NVIC –</a:t>
            </a:r>
            <a:r>
              <a:rPr lang="en-US" altLang="cs-CZ" b="1" dirty="0"/>
              <a:t> N</a:t>
            </a:r>
            <a:r>
              <a:rPr lang="en-US" altLang="cs-CZ" dirty="0"/>
              <a:t>ested </a:t>
            </a:r>
            <a:r>
              <a:rPr lang="en-US" altLang="cs-CZ" b="1" dirty="0"/>
              <a:t>V</a:t>
            </a:r>
            <a:r>
              <a:rPr lang="en-US" altLang="cs-CZ" dirty="0"/>
              <a:t>ector </a:t>
            </a:r>
            <a:r>
              <a:rPr lang="en-US" altLang="cs-CZ" b="1" dirty="0"/>
              <a:t>I</a:t>
            </a:r>
            <a:r>
              <a:rPr lang="en-US" altLang="cs-CZ" dirty="0"/>
              <a:t>nterrupt </a:t>
            </a:r>
            <a:r>
              <a:rPr lang="en-US" altLang="cs-CZ" b="1" dirty="0"/>
              <a:t>C</a:t>
            </a:r>
            <a:r>
              <a:rPr lang="en-US" altLang="cs-CZ" dirty="0"/>
              <a:t>ontroller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Code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Application</a:t>
            </a:r>
          </a:p>
          <a:p>
            <a:pPr marL="457200" indent="-457200">
              <a:buFont typeface="+mj-lt"/>
              <a:buAutoNum type="arabicPeriod"/>
            </a:pPr>
            <a:endParaRPr lang="en-US" altLang="cs-CZ" dirty="0"/>
          </a:p>
          <a:p>
            <a:pPr marL="457200" indent="-457200">
              <a:buFont typeface="+mj-lt"/>
              <a:buAutoNum type="arabicPeriod"/>
            </a:pPr>
            <a:endParaRPr lang="en-US" altLang="cs-CZ" dirty="0"/>
          </a:p>
          <a:p>
            <a:pPr marL="457200" indent="-457200">
              <a:buFont typeface="+mj-lt"/>
              <a:buAutoNum type="arabicPeriod"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30287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 – What it is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Signal to the processor indicating an event</a:t>
            </a:r>
          </a:p>
          <a:p>
            <a:endParaRPr lang="cs-CZ" altLang="cs-CZ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0F20805-5260-4E0D-84FA-6C130EE2E814}"/>
              </a:ext>
            </a:extLst>
          </p:cNvPr>
          <p:cNvGrpSpPr/>
          <p:nvPr/>
        </p:nvGrpSpPr>
        <p:grpSpPr>
          <a:xfrm>
            <a:off x="1121664" y="1981200"/>
            <a:ext cx="5781294" cy="2801540"/>
            <a:chOff x="1351026" y="1513285"/>
            <a:chExt cx="5905500" cy="2901494"/>
          </a:xfrm>
        </p:grpSpPr>
        <p:pic>
          <p:nvPicPr>
            <p:cNvPr id="3" name="Picture 2" descr="A screenshot of a cell phone&#10;&#10;Description generated with high confidence">
              <a:extLst>
                <a:ext uri="{FF2B5EF4-FFF2-40B4-BE49-F238E27FC236}">
                  <a16:creationId xmlns:a16="http://schemas.microsoft.com/office/drawing/2014/main" id="{8033DEF8-519B-46C6-B266-02A0B52BBF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1026" y="1513285"/>
              <a:ext cx="5905500" cy="268605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57CA606-56C9-441D-BB6A-865919D1DA03}"/>
                </a:ext>
              </a:extLst>
            </p:cNvPr>
            <p:cNvSpPr txBox="1"/>
            <p:nvPr/>
          </p:nvSpPr>
          <p:spPr>
            <a:xfrm>
              <a:off x="1351026" y="4199335"/>
              <a:ext cx="385554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hlinkClick r:id="rId3"/>
                </a:rPr>
                <a:t>https://www.motioncontroltips.com/what-is-nested-vector-interrupt-control-nvic/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5049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 – Types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/>
              <a:t>Level / Edge trigger</a:t>
            </a:r>
          </a:p>
          <a:p>
            <a:r>
              <a:rPr lang="en-US" altLang="cs-CZ" dirty="0"/>
              <a:t>HW / SW interrupt</a:t>
            </a:r>
          </a:p>
          <a:p>
            <a:endParaRPr lang="en-US" altLang="cs-CZ" dirty="0"/>
          </a:p>
          <a:p>
            <a:endParaRPr lang="en-US" altLang="cs-CZ" dirty="0"/>
          </a:p>
          <a:p>
            <a:endParaRPr lang="cs-CZ" altLang="cs-CZ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3A8A10-A969-4209-B77E-6A37BF299C84}"/>
              </a:ext>
            </a:extLst>
          </p:cNvPr>
          <p:cNvGrpSpPr/>
          <p:nvPr/>
        </p:nvGrpSpPr>
        <p:grpSpPr>
          <a:xfrm>
            <a:off x="3751906" y="1513285"/>
            <a:ext cx="5245789" cy="2733521"/>
            <a:chOff x="3751906" y="1513285"/>
            <a:chExt cx="5245789" cy="2733521"/>
          </a:xfrm>
        </p:grpSpPr>
        <p:pic>
          <p:nvPicPr>
            <p:cNvPr id="10" name="Picture 9" descr="A screenshot of a cell phone&#10;&#10;Description generated with high confidence">
              <a:extLst>
                <a:ext uri="{FF2B5EF4-FFF2-40B4-BE49-F238E27FC236}">
                  <a16:creationId xmlns:a16="http://schemas.microsoft.com/office/drawing/2014/main" id="{CA7B4298-032C-48CC-AFA6-C0F93370AE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51906" y="1513285"/>
              <a:ext cx="5245789" cy="250947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BC518E9-0371-47D4-9AB2-64DEEE34862F}"/>
                </a:ext>
              </a:extLst>
            </p:cNvPr>
            <p:cNvSpPr txBox="1"/>
            <p:nvPr/>
          </p:nvSpPr>
          <p:spPr>
            <a:xfrm>
              <a:off x="3751906" y="4031362"/>
              <a:ext cx="385554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hlinkClick r:id="rId3"/>
                </a:rPr>
                <a:t>https://www.motioncontroltips.com/what-is-nested-vector-interrupt-control-nvic/</a:t>
              </a:r>
              <a:endParaRPr lang="en-US" sz="8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 – How does it work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513285"/>
            <a:ext cx="8082321" cy="3086100"/>
          </a:xfrm>
        </p:spPr>
        <p:txBody>
          <a:bodyPr/>
          <a:lstStyle/>
          <a:p>
            <a:r>
              <a:rPr lang="en-US" altLang="cs-CZ" dirty="0"/>
              <a:t>Interrupt is triggered</a:t>
            </a:r>
          </a:p>
          <a:p>
            <a:r>
              <a:rPr lang="en-US" altLang="cs-CZ" dirty="0"/>
              <a:t>MCU finish execution of current instruction</a:t>
            </a:r>
          </a:p>
          <a:p>
            <a:r>
              <a:rPr lang="en-US" altLang="cs-CZ" dirty="0"/>
              <a:t>Save current state (PC, flags, registers)</a:t>
            </a:r>
          </a:p>
          <a:p>
            <a:r>
              <a:rPr lang="en-US" altLang="cs-CZ" dirty="0"/>
              <a:t>Get address of an </a:t>
            </a:r>
            <a:r>
              <a:rPr lang="en-US" altLang="cs-CZ" b="1" dirty="0"/>
              <a:t>ISR</a:t>
            </a:r>
            <a:r>
              <a:rPr lang="en-US" altLang="cs-CZ" dirty="0"/>
              <a:t> (</a:t>
            </a:r>
            <a:r>
              <a:rPr lang="en-US" altLang="cs-CZ" b="1" dirty="0"/>
              <a:t>I</a:t>
            </a:r>
            <a:r>
              <a:rPr lang="en-US" altLang="cs-CZ" dirty="0"/>
              <a:t>nterrupt </a:t>
            </a:r>
            <a:r>
              <a:rPr lang="en-US" altLang="cs-CZ" b="1" dirty="0"/>
              <a:t>S</a:t>
            </a:r>
            <a:r>
              <a:rPr lang="en-US" altLang="cs-CZ" dirty="0"/>
              <a:t>ervice </a:t>
            </a:r>
            <a:r>
              <a:rPr lang="en-US" altLang="cs-CZ" b="1" dirty="0"/>
              <a:t>R</a:t>
            </a:r>
            <a:r>
              <a:rPr lang="en-US" altLang="cs-CZ" dirty="0"/>
              <a:t>outine) from Interrupt Vector Table</a:t>
            </a:r>
          </a:p>
          <a:p>
            <a:r>
              <a:rPr lang="en-US" altLang="cs-CZ" dirty="0"/>
              <a:t>Execute ISR</a:t>
            </a:r>
          </a:p>
          <a:p>
            <a:r>
              <a:rPr lang="en-US" altLang="cs-CZ" dirty="0"/>
              <a:t>Load previously saved state and continue</a:t>
            </a:r>
          </a:p>
          <a:p>
            <a:endParaRPr lang="en-US" altLang="cs-CZ" dirty="0"/>
          </a:p>
          <a:p>
            <a:endParaRPr lang="en-US" altLang="cs-CZ" dirty="0"/>
          </a:p>
          <a:p>
            <a:endParaRPr lang="en-US" altLang="cs-CZ" dirty="0"/>
          </a:p>
          <a:p>
            <a:endParaRPr lang="en-US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9768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 – NVIC (FRDM-K66F)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b="1" dirty="0"/>
              <a:t>NVIC – N</a:t>
            </a:r>
            <a:r>
              <a:rPr lang="en-US" altLang="cs-CZ" dirty="0"/>
              <a:t>ested </a:t>
            </a:r>
            <a:r>
              <a:rPr lang="en-US" altLang="cs-CZ" b="1" dirty="0"/>
              <a:t>V</a:t>
            </a:r>
            <a:r>
              <a:rPr lang="en-US" altLang="cs-CZ" dirty="0"/>
              <a:t>ector </a:t>
            </a:r>
            <a:r>
              <a:rPr lang="en-US" altLang="cs-CZ" b="1" dirty="0"/>
              <a:t>I</a:t>
            </a:r>
            <a:r>
              <a:rPr lang="en-US" altLang="cs-CZ" dirty="0"/>
              <a:t>nterrupt </a:t>
            </a:r>
            <a:r>
              <a:rPr lang="en-US" altLang="cs-CZ" b="1" dirty="0"/>
              <a:t>C</a:t>
            </a:r>
            <a:r>
              <a:rPr lang="en-US" altLang="cs-CZ" dirty="0"/>
              <a:t>ontroller</a:t>
            </a:r>
          </a:p>
          <a:p>
            <a:r>
              <a:rPr lang="en-US" altLang="cs-CZ" dirty="0"/>
              <a:t>Up to 120 interrupt sources</a:t>
            </a:r>
          </a:p>
          <a:p>
            <a:r>
              <a:rPr lang="en-US" altLang="cs-CZ" dirty="0"/>
              <a:t>Up to 16 priority levels</a:t>
            </a:r>
          </a:p>
          <a:p>
            <a:r>
              <a:rPr lang="en-US" altLang="cs-CZ" dirty="0"/>
              <a:t>Nested interrupts</a:t>
            </a:r>
          </a:p>
          <a:p>
            <a:r>
              <a:rPr lang="en-US" altLang="cs-CZ" dirty="0"/>
              <a:t>12 clock cycles to enter/exit an </a:t>
            </a:r>
            <a:r>
              <a:rPr lang="en-US" altLang="cs-CZ" b="1" dirty="0"/>
              <a:t>ISR</a:t>
            </a:r>
            <a:r>
              <a:rPr lang="en-US" altLang="cs-CZ" dirty="0"/>
              <a:t> (</a:t>
            </a:r>
            <a:r>
              <a:rPr lang="en-US" altLang="cs-CZ" b="1" dirty="0"/>
              <a:t>I</a:t>
            </a:r>
            <a:r>
              <a:rPr lang="en-US" altLang="cs-CZ" dirty="0"/>
              <a:t>nterrupt </a:t>
            </a:r>
            <a:r>
              <a:rPr lang="en-US" altLang="cs-CZ" b="1" dirty="0"/>
              <a:t>S</a:t>
            </a:r>
            <a:r>
              <a:rPr lang="en-US" altLang="cs-CZ" dirty="0"/>
              <a:t>ervice </a:t>
            </a:r>
            <a:r>
              <a:rPr lang="en-US" altLang="cs-CZ" b="1" dirty="0"/>
              <a:t>R</a:t>
            </a:r>
            <a:r>
              <a:rPr lang="en-US" altLang="cs-CZ" dirty="0"/>
              <a:t>outine)</a:t>
            </a:r>
          </a:p>
          <a:p>
            <a:r>
              <a:rPr lang="en-US" altLang="cs-CZ" dirty="0"/>
              <a:t>6 clock cycles when switching from one ISR to another</a:t>
            </a:r>
          </a:p>
          <a:p>
            <a:endParaRPr lang="en-US" altLang="cs-CZ" dirty="0"/>
          </a:p>
          <a:p>
            <a:endParaRPr lang="en-US" altLang="cs-CZ" dirty="0"/>
          </a:p>
          <a:p>
            <a:endParaRPr lang="en-US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056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/>
              <a:t>Tail Chaining</a:t>
            </a:r>
            <a:endParaRPr lang="cs-CZ" altLang="cs-CZ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2E10A81-6629-46F6-A2A9-95BAFD6F22EE}"/>
              </a:ext>
            </a:extLst>
          </p:cNvPr>
          <p:cNvGrpSpPr/>
          <p:nvPr/>
        </p:nvGrpSpPr>
        <p:grpSpPr>
          <a:xfrm>
            <a:off x="3136403" y="1735884"/>
            <a:ext cx="4456154" cy="2856202"/>
            <a:chOff x="3136403" y="1735884"/>
            <a:chExt cx="4456154" cy="2856202"/>
          </a:xfrm>
        </p:grpSpPr>
        <p:pic>
          <p:nvPicPr>
            <p:cNvPr id="3" name="Picture 2" descr="A close up of a map&#10;&#10;Description generated with high confidence">
              <a:extLst>
                <a:ext uri="{FF2B5EF4-FFF2-40B4-BE49-F238E27FC236}">
                  <a16:creationId xmlns:a16="http://schemas.microsoft.com/office/drawing/2014/main" id="{EAFEDC88-FEBA-4B88-A40A-055173630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6403" y="1735884"/>
              <a:ext cx="4456154" cy="264090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0AF800-BF15-4806-9677-6D9ADCE8F6F1}"/>
                </a:ext>
              </a:extLst>
            </p:cNvPr>
            <p:cNvSpPr txBox="1"/>
            <p:nvPr/>
          </p:nvSpPr>
          <p:spPr>
            <a:xfrm>
              <a:off x="3136403" y="4376642"/>
              <a:ext cx="41841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hlinkClick r:id="rId3"/>
                </a:rPr>
                <a:t>http://cache.freescale.com/files/training/Nested-Vector-Interrupt-Controller-Training.pdf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42666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/>
              <a:t>Preemption</a:t>
            </a:r>
            <a:endParaRPr lang="cs-CZ" altLang="cs-CZ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2D4606D-4C6D-4B98-992E-0A56A03D6CC7}"/>
              </a:ext>
            </a:extLst>
          </p:cNvPr>
          <p:cNvGrpSpPr/>
          <p:nvPr/>
        </p:nvGrpSpPr>
        <p:grpSpPr>
          <a:xfrm>
            <a:off x="3073264" y="1735884"/>
            <a:ext cx="4362976" cy="2856345"/>
            <a:chOff x="3073264" y="1735884"/>
            <a:chExt cx="4362976" cy="285634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AFEDC88-FEBA-4B88-A40A-055173630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3264" y="1735884"/>
              <a:ext cx="4362976" cy="2640901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DF1EF47-740A-4828-B6E2-3BFBB4AD1263}"/>
                </a:ext>
              </a:extLst>
            </p:cNvPr>
            <p:cNvSpPr txBox="1"/>
            <p:nvPr/>
          </p:nvSpPr>
          <p:spPr>
            <a:xfrm>
              <a:off x="3073264" y="4376785"/>
              <a:ext cx="41841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hlinkClick r:id="rId3"/>
                </a:rPr>
                <a:t>http://cache.freescale.com/files/training/Nested-Vector-Interrupt-Controller-Training.pdf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1297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Interrupts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Interrupts – Code (GPIO button)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Configure interrupt for a pin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Enable interrupts for a 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Write interrupt handler</a:t>
            </a:r>
          </a:p>
        </p:txBody>
      </p:sp>
    </p:spTree>
    <p:extLst>
      <p:ext uri="{BB962C8B-B14F-4D97-AF65-F5344CB8AC3E}">
        <p14:creationId xmlns:p14="http://schemas.microsoft.com/office/powerpoint/2010/main" val="345173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0</TotalTime>
  <Words>606</Words>
  <Application>Microsoft Office PowerPoint</Application>
  <PresentationFormat>On-screen Show (16:9)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Consolas</vt:lpstr>
      <vt:lpstr>Tahoma</vt:lpstr>
      <vt:lpstr>Wingdings</vt:lpstr>
      <vt:lpstr>Prezentace_MU_CZ</vt:lpstr>
      <vt:lpstr>PV198 – One-chip Controllers  Interrupts</vt:lpstr>
      <vt:lpstr>Content</vt:lpstr>
      <vt:lpstr>Interrupts – What it is</vt:lpstr>
      <vt:lpstr>Interrupts – Types</vt:lpstr>
      <vt:lpstr>Interrupts – How does it work</vt:lpstr>
      <vt:lpstr>Interrupts – NVIC (FRDM-K66F)</vt:lpstr>
      <vt:lpstr>Interrupts</vt:lpstr>
      <vt:lpstr>Interrupts</vt:lpstr>
      <vt:lpstr>Interrupts – Code (GPIO button)</vt:lpstr>
      <vt:lpstr>Interrupts – Code (GPIO button)</vt:lpstr>
      <vt:lpstr>Interrupts – Code (GPIO button)</vt:lpstr>
      <vt:lpstr>Interrupts – Code (GPIO button)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PV198 – One-chip Controllers  Interrupts &amp; Timers</dc:title>
  <dc:creator>David Danaj</dc:creator>
  <cp:lastModifiedBy>David Danaj</cp:lastModifiedBy>
  <cp:revision>27</cp:revision>
  <cp:lastPrinted>1601-01-01T00:00:00Z</cp:lastPrinted>
  <dcterms:created xsi:type="dcterms:W3CDTF">2019-09-10T09:00:44Z</dcterms:created>
  <dcterms:modified xsi:type="dcterms:W3CDTF">2019-09-24T18:45:36Z</dcterms:modified>
</cp:coreProperties>
</file>