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_rels/presentation.xml.rels" ContentType="application/vnd.openxmlformats-package.relationships+xml"/>
  <Override PartName="/ppt/media/image13.png" ContentType="image/png"/>
  <Override PartName="/ppt/media/image11.png" ContentType="image/png"/>
  <Override PartName="/ppt/media/image6.wmf" ContentType="image/x-wmf"/>
  <Override PartName="/ppt/media/image9.png" ContentType="image/png"/>
  <Override PartName="/ppt/media/image17.wmf" ContentType="image/x-wmf"/>
  <Override PartName="/ppt/media/media8.mp4" ContentType="video/mp4"/>
  <Override PartName="/ppt/media/image19.png" ContentType="image/png"/>
  <Override PartName="/ppt/media/image21.png" ContentType="image/png"/>
  <Override PartName="/ppt/media/image20.png" ContentType="image/png"/>
  <Override PartName="/ppt/media/image3.png" ContentType="image/png"/>
  <Override PartName="/ppt/media/image18.jpeg" ContentType="image/jpeg"/>
  <Override PartName="/ppt/media/image7.png" ContentType="image/png"/>
  <Override PartName="/ppt/media/image12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1.png" ContentType="image/png"/>
  <Override PartName="/ppt/media/image2.png" ContentType="image/png"/>
  <Override PartName="/ppt/media/image4.png" ContentType="image/png"/>
  <Override PartName="/ppt/media/image5.png" ContentType="image/png"/>
  <Override PartName="/ppt/media/image10.png" ContentType="image/png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23.xml.rels" ContentType="application/vnd.openxmlformats-package.relationships+xml"/>
  <Override PartName="/ppt/slides/_rels/slide11.xml.rels" ContentType="application/vnd.openxmlformats-package.relationships+xml"/>
  <Override PartName="/ppt/slides/_rels/slide24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9144000" cy="51435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en-US" sz="1800" spc="-1" strike="noStrike">
                <a:solidFill>
                  <a:srgbClr val="595959"/>
                </a:solidFill>
                <a:latin typeface="Arial"/>
              </a:defRPr>
            </a:pPr>
            <a:r>
              <a:rPr b="0" lang="en-US" sz="1800" spc="-1" strike="noStrike">
                <a:solidFill>
                  <a:srgbClr val="595959"/>
                </a:solidFill>
                <a:latin typeface="Arial"/>
              </a:rPr>
              <a:t>Measured heartrate</a:t>
            </a:r>
          </a:p>
        </c:rich>
      </c:tx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847852268165395"/>
          <c:y val="0.167794698251551"/>
          <c:w val="0.842874347651546"/>
          <c:h val="0.695290468133108"/>
        </c:manualLayout>
      </c:layout>
      <c:lineChart>
        <c:grouping val="standar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ADC value</c:v>
                </c:pt>
              </c:strCache>
            </c:strRef>
          </c:tx>
          <c:spPr>
            <a:solidFill>
              <a:srgbClr val="f9b500"/>
            </a:solidFill>
            <a:ln w="28440">
              <a:solidFill>
                <a:srgbClr val="f9b500"/>
              </a:solidFill>
              <a:round/>
            </a:ln>
          </c:spPr>
          <c:marker>
            <c:symbol val="none"/>
          </c:marker>
          <c:dLbls>
            <c:txPr>
              <a:bodyPr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0"/>
          </c:dLbls>
          <c:cat>
            <c:strRef>
              <c:f>categories</c:f>
              <c:strCache>
                <c:ptCount val="20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201"/>
                <c:pt idx="0">
                  <c:v>2033</c:v>
                </c:pt>
                <c:pt idx="1">
                  <c:v>2032</c:v>
                </c:pt>
                <c:pt idx="2">
                  <c:v>2029</c:v>
                </c:pt>
                <c:pt idx="3">
                  <c:v>2030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2037</c:v>
                </c:pt>
                <c:pt idx="8">
                  <c:v>2039</c:v>
                </c:pt>
                <c:pt idx="9">
                  <c:v>2030</c:v>
                </c:pt>
                <c:pt idx="10">
                  <c:v>2037</c:v>
                </c:pt>
                <c:pt idx="11">
                  <c:v>2028</c:v>
                </c:pt>
                <c:pt idx="12">
                  <c:v>2040</c:v>
                </c:pt>
                <c:pt idx="13">
                  <c:v>2075</c:v>
                </c:pt>
                <c:pt idx="14">
                  <c:v>2112</c:v>
                </c:pt>
                <c:pt idx="15">
                  <c:v>2130</c:v>
                </c:pt>
                <c:pt idx="16">
                  <c:v>2112</c:v>
                </c:pt>
                <c:pt idx="17">
                  <c:v>2081</c:v>
                </c:pt>
                <c:pt idx="18">
                  <c:v>2056</c:v>
                </c:pt>
                <c:pt idx="19">
                  <c:v>2038</c:v>
                </c:pt>
                <c:pt idx="20">
                  <c:v>2036</c:v>
                </c:pt>
                <c:pt idx="21">
                  <c:v>2025</c:v>
                </c:pt>
                <c:pt idx="22">
                  <c:v>2030</c:v>
                </c:pt>
                <c:pt idx="23">
                  <c:v>2035</c:v>
                </c:pt>
                <c:pt idx="24">
                  <c:v>2040</c:v>
                </c:pt>
                <c:pt idx="25">
                  <c:v>2048</c:v>
                </c:pt>
                <c:pt idx="26">
                  <c:v>2043</c:v>
                </c:pt>
                <c:pt idx="27">
                  <c:v>2040</c:v>
                </c:pt>
                <c:pt idx="28">
                  <c:v>2025</c:v>
                </c:pt>
                <c:pt idx="29">
                  <c:v>2027</c:v>
                </c:pt>
                <c:pt idx="30">
                  <c:v>2028</c:v>
                </c:pt>
                <c:pt idx="31">
                  <c:v>2024</c:v>
                </c:pt>
                <c:pt idx="32">
                  <c:v>2031</c:v>
                </c:pt>
                <c:pt idx="33">
                  <c:v>2038</c:v>
                </c:pt>
                <c:pt idx="34">
                  <c:v>2040</c:v>
                </c:pt>
                <c:pt idx="35">
                  <c:v>2047</c:v>
                </c:pt>
                <c:pt idx="36">
                  <c:v>2046</c:v>
                </c:pt>
                <c:pt idx="37">
                  <c:v>2043</c:v>
                </c:pt>
                <c:pt idx="38">
                  <c:v>2039</c:v>
                </c:pt>
                <c:pt idx="39">
                  <c:v>2031</c:v>
                </c:pt>
                <c:pt idx="40">
                  <c:v>2034</c:v>
                </c:pt>
                <c:pt idx="41">
                  <c:v>2028</c:v>
                </c:pt>
                <c:pt idx="42">
                  <c:v>2030</c:v>
                </c:pt>
                <c:pt idx="43">
                  <c:v>2041</c:v>
                </c:pt>
                <c:pt idx="44">
                  <c:v>2076</c:v>
                </c:pt>
                <c:pt idx="45">
                  <c:v>2123</c:v>
                </c:pt>
                <c:pt idx="46">
                  <c:v>2139</c:v>
                </c:pt>
                <c:pt idx="47">
                  <c:v>2127</c:v>
                </c:pt>
                <c:pt idx="48">
                  <c:v>2095</c:v>
                </c:pt>
                <c:pt idx="49">
                  <c:v>2061</c:v>
                </c:pt>
                <c:pt idx="50">
                  <c:v>2044</c:v>
                </c:pt>
                <c:pt idx="51">
                  <c:v>2033</c:v>
                </c:pt>
                <c:pt idx="52">
                  <c:v>2033</c:v>
                </c:pt>
                <c:pt idx="53">
                  <c:v>2032</c:v>
                </c:pt>
                <c:pt idx="54">
                  <c:v>2042</c:v>
                </c:pt>
                <c:pt idx="55">
                  <c:v>2043</c:v>
                </c:pt>
                <c:pt idx="56">
                  <c:v>2048</c:v>
                </c:pt>
                <c:pt idx="57">
                  <c:v>2044</c:v>
                </c:pt>
                <c:pt idx="58">
                  <c:v>2031</c:v>
                </c:pt>
                <c:pt idx="59">
                  <c:v>2028</c:v>
                </c:pt>
                <c:pt idx="60">
                  <c:v>2020</c:v>
                </c:pt>
                <c:pt idx="61">
                  <c:v>2027</c:v>
                </c:pt>
                <c:pt idx="62">
                  <c:v>2031</c:v>
                </c:pt>
                <c:pt idx="63">
                  <c:v>2035</c:v>
                </c:pt>
                <c:pt idx="64">
                  <c:v>2041</c:v>
                </c:pt>
                <c:pt idx="65">
                  <c:v>2040</c:v>
                </c:pt>
                <c:pt idx="66">
                  <c:v>2042</c:v>
                </c:pt>
                <c:pt idx="67">
                  <c:v>2036</c:v>
                </c:pt>
                <c:pt idx="68">
                  <c:v>2031</c:v>
                </c:pt>
                <c:pt idx="69">
                  <c:v>2033</c:v>
                </c:pt>
                <c:pt idx="70">
                  <c:v>2032</c:v>
                </c:pt>
                <c:pt idx="71">
                  <c:v>2038</c:v>
                </c:pt>
                <c:pt idx="72">
                  <c:v>2033</c:v>
                </c:pt>
                <c:pt idx="73">
                  <c:v>2033</c:v>
                </c:pt>
                <c:pt idx="74">
                  <c:v>2056</c:v>
                </c:pt>
                <c:pt idx="75">
                  <c:v>2098</c:v>
                </c:pt>
                <c:pt idx="76">
                  <c:v>2139</c:v>
                </c:pt>
                <c:pt idx="77">
                  <c:v>2140</c:v>
                </c:pt>
                <c:pt idx="78">
                  <c:v>2113</c:v>
                </c:pt>
                <c:pt idx="79">
                  <c:v>2077</c:v>
                </c:pt>
                <c:pt idx="80">
                  <c:v>2044</c:v>
                </c:pt>
                <c:pt idx="81">
                  <c:v>2032</c:v>
                </c:pt>
                <c:pt idx="82">
                  <c:v>2023</c:v>
                </c:pt>
                <c:pt idx="83">
                  <c:v>2027</c:v>
                </c:pt>
                <c:pt idx="84">
                  <c:v>2034</c:v>
                </c:pt>
                <c:pt idx="85">
                  <c:v>2040</c:v>
                </c:pt>
                <c:pt idx="86">
                  <c:v>2051</c:v>
                </c:pt>
                <c:pt idx="87">
                  <c:v>2045</c:v>
                </c:pt>
                <c:pt idx="88">
                  <c:v>2040</c:v>
                </c:pt>
                <c:pt idx="89">
                  <c:v>2035</c:v>
                </c:pt>
                <c:pt idx="90">
                  <c:v>2024</c:v>
                </c:pt>
                <c:pt idx="91">
                  <c:v>2027</c:v>
                </c:pt>
                <c:pt idx="92">
                  <c:v>2027</c:v>
                </c:pt>
                <c:pt idx="93">
                  <c:v>2025</c:v>
                </c:pt>
                <c:pt idx="94">
                  <c:v>2029</c:v>
                </c:pt>
                <c:pt idx="95">
                  <c:v>2026</c:v>
                </c:pt>
                <c:pt idx="96">
                  <c:v>2028</c:v>
                </c:pt>
                <c:pt idx="97">
                  <c:v>2029</c:v>
                </c:pt>
                <c:pt idx="98">
                  <c:v>2030</c:v>
                </c:pt>
                <c:pt idx="99">
                  <c:v>2032</c:v>
                </c:pt>
                <c:pt idx="100">
                  <c:v>2023</c:v>
                </c:pt>
                <c:pt idx="101">
                  <c:v>2033</c:v>
                </c:pt>
                <c:pt idx="102">
                  <c:v>2035</c:v>
                </c:pt>
                <c:pt idx="103">
                  <c:v>2031</c:v>
                </c:pt>
                <c:pt idx="104">
                  <c:v>2030</c:v>
                </c:pt>
                <c:pt idx="105">
                  <c:v>2041</c:v>
                </c:pt>
                <c:pt idx="106">
                  <c:v>2091</c:v>
                </c:pt>
                <c:pt idx="107">
                  <c:v>2129</c:v>
                </c:pt>
                <c:pt idx="108">
                  <c:v>2140</c:v>
                </c:pt>
                <c:pt idx="109">
                  <c:v>2113</c:v>
                </c:pt>
                <c:pt idx="110">
                  <c:v>2076</c:v>
                </c:pt>
                <c:pt idx="111">
                  <c:v>2053</c:v>
                </c:pt>
                <c:pt idx="112">
                  <c:v>2029</c:v>
                </c:pt>
                <c:pt idx="113">
                  <c:v>2026</c:v>
                </c:pt>
                <c:pt idx="114">
                  <c:v>2027</c:v>
                </c:pt>
                <c:pt idx="115">
                  <c:v>2025</c:v>
                </c:pt>
                <c:pt idx="116">
                  <c:v>2037</c:v>
                </c:pt>
                <c:pt idx="117">
                  <c:v>2032</c:v>
                </c:pt>
                <c:pt idx="118">
                  <c:v>2033</c:v>
                </c:pt>
                <c:pt idx="119">
                  <c:v>2033</c:v>
                </c:pt>
                <c:pt idx="120">
                  <c:v>2022</c:v>
                </c:pt>
                <c:pt idx="121">
                  <c:v>2019</c:v>
                </c:pt>
                <c:pt idx="122">
                  <c:v>2019</c:v>
                </c:pt>
                <c:pt idx="123">
                  <c:v>2030</c:v>
                </c:pt>
                <c:pt idx="124">
                  <c:v>2036</c:v>
                </c:pt>
                <c:pt idx="125">
                  <c:v>2036</c:v>
                </c:pt>
                <c:pt idx="126">
                  <c:v>2039</c:v>
                </c:pt>
                <c:pt idx="127">
                  <c:v>2035</c:v>
                </c:pt>
                <c:pt idx="128">
                  <c:v>2036</c:v>
                </c:pt>
                <c:pt idx="129">
                  <c:v>2034</c:v>
                </c:pt>
                <c:pt idx="130">
                  <c:v>2030</c:v>
                </c:pt>
                <c:pt idx="131">
                  <c:v>2034</c:v>
                </c:pt>
                <c:pt idx="132">
                  <c:v>2033</c:v>
                </c:pt>
                <c:pt idx="133">
                  <c:v>2029</c:v>
                </c:pt>
                <c:pt idx="134">
                  <c:v>2033</c:v>
                </c:pt>
                <c:pt idx="135">
                  <c:v>2034</c:v>
                </c:pt>
                <c:pt idx="136">
                  <c:v>2040</c:v>
                </c:pt>
                <c:pt idx="137">
                  <c:v>2035</c:v>
                </c:pt>
                <c:pt idx="138">
                  <c:v>2038</c:v>
                </c:pt>
                <c:pt idx="139">
                  <c:v>2054</c:v>
                </c:pt>
                <c:pt idx="140">
                  <c:v>2102</c:v>
                </c:pt>
                <c:pt idx="141">
                  <c:v>2150</c:v>
                </c:pt>
                <c:pt idx="142">
                  <c:v>2150</c:v>
                </c:pt>
                <c:pt idx="143">
                  <c:v>2124</c:v>
                </c:pt>
                <c:pt idx="144">
                  <c:v>2086</c:v>
                </c:pt>
                <c:pt idx="145">
                  <c:v>2054</c:v>
                </c:pt>
                <c:pt idx="146">
                  <c:v>2039</c:v>
                </c:pt>
                <c:pt idx="147">
                  <c:v>2018</c:v>
                </c:pt>
                <c:pt idx="148">
                  <c:v>2019</c:v>
                </c:pt>
                <c:pt idx="149">
                  <c:v>2019</c:v>
                </c:pt>
                <c:pt idx="150">
                  <c:v>2031</c:v>
                </c:pt>
                <c:pt idx="151">
                  <c:v>2044</c:v>
                </c:pt>
                <c:pt idx="152">
                  <c:v>2039</c:v>
                </c:pt>
                <c:pt idx="153">
                  <c:v>2032</c:v>
                </c:pt>
                <c:pt idx="154">
                  <c:v>2029</c:v>
                </c:pt>
                <c:pt idx="155">
                  <c:v>2025</c:v>
                </c:pt>
                <c:pt idx="156">
                  <c:v>2025</c:v>
                </c:pt>
                <c:pt idx="157">
                  <c:v>2025</c:v>
                </c:pt>
                <c:pt idx="158">
                  <c:v>2030</c:v>
                </c:pt>
                <c:pt idx="159">
                  <c:v>2029</c:v>
                </c:pt>
                <c:pt idx="160">
                  <c:v>2029</c:v>
                </c:pt>
                <c:pt idx="161">
                  <c:v>2033</c:v>
                </c:pt>
                <c:pt idx="162">
                  <c:v>2030</c:v>
                </c:pt>
                <c:pt idx="163">
                  <c:v>2028</c:v>
                </c:pt>
                <c:pt idx="164">
                  <c:v>2027</c:v>
                </c:pt>
                <c:pt idx="165">
                  <c:v>2028</c:v>
                </c:pt>
                <c:pt idx="166">
                  <c:v>2038</c:v>
                </c:pt>
                <c:pt idx="167">
                  <c:v>2034</c:v>
                </c:pt>
                <c:pt idx="168">
                  <c:v>2038</c:v>
                </c:pt>
                <c:pt idx="169">
                  <c:v>2037</c:v>
                </c:pt>
                <c:pt idx="170">
                  <c:v>2040</c:v>
                </c:pt>
                <c:pt idx="171">
                  <c:v>2042</c:v>
                </c:pt>
                <c:pt idx="172">
                  <c:v>2039</c:v>
                </c:pt>
                <c:pt idx="173">
                  <c:v>2037</c:v>
                </c:pt>
                <c:pt idx="174">
                  <c:v>2036</c:v>
                </c:pt>
                <c:pt idx="175">
                  <c:v>2071</c:v>
                </c:pt>
                <c:pt idx="176">
                  <c:v>2126</c:v>
                </c:pt>
                <c:pt idx="177">
                  <c:v>2147</c:v>
                </c:pt>
                <c:pt idx="178">
                  <c:v>2116</c:v>
                </c:pt>
                <c:pt idx="179">
                  <c:v>2079</c:v>
                </c:pt>
                <c:pt idx="180">
                  <c:v>2051</c:v>
                </c:pt>
                <c:pt idx="181">
                  <c:v>2038</c:v>
                </c:pt>
                <c:pt idx="182">
                  <c:v>2029</c:v>
                </c:pt>
                <c:pt idx="183">
                  <c:v>2026</c:v>
                </c:pt>
                <c:pt idx="184">
                  <c:v>2030</c:v>
                </c:pt>
                <c:pt idx="185">
                  <c:v>2036</c:v>
                </c:pt>
                <c:pt idx="186">
                  <c:v>2043</c:v>
                </c:pt>
                <c:pt idx="187">
                  <c:v>2042</c:v>
                </c:pt>
                <c:pt idx="188">
                  <c:v>2038</c:v>
                </c:pt>
                <c:pt idx="189">
                  <c:v>2031</c:v>
                </c:pt>
                <c:pt idx="190">
                  <c:v>2028</c:v>
                </c:pt>
                <c:pt idx="191">
                  <c:v>2028</c:v>
                </c:pt>
                <c:pt idx="192">
                  <c:v>2024</c:v>
                </c:pt>
                <c:pt idx="193">
                  <c:v>2023</c:v>
                </c:pt>
                <c:pt idx="194">
                  <c:v>2030</c:v>
                </c:pt>
                <c:pt idx="195">
                  <c:v>2031</c:v>
                </c:pt>
                <c:pt idx="196">
                  <c:v>2037</c:v>
                </c:pt>
                <c:pt idx="197">
                  <c:v>2033</c:v>
                </c:pt>
                <c:pt idx="198">
                  <c:v>2029</c:v>
                </c:pt>
                <c:pt idx="199">
                  <c:v>2026</c:v>
                </c:pt>
                <c:pt idx="200">
                  <c:v>2023</c:v>
                </c:pt>
              </c:numCache>
            </c:numRef>
          </c:val>
          <c:smooth val="0"/>
        </c:ser>
        <c:hiLowLines>
          <c:spPr>
            <a:ln>
              <a:noFill/>
            </a:ln>
          </c:spPr>
        </c:hiLowLines>
        <c:marker val="0"/>
        <c:axId val="29366046"/>
        <c:axId val="62214273"/>
      </c:lineChart>
      <c:catAx>
        <c:axId val="29366046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b="0" lang="en-US" sz="1000" spc="-1" strike="noStrike">
                    <a:solidFill>
                      <a:srgbClr val="595959"/>
                    </a:solidFill>
                    <a:latin typeface="Arial"/>
                  </a:defRPr>
                </a:pPr>
                <a:r>
                  <a:rPr b="0" lang="en-US" sz="1000" spc="-1" strike="noStrike">
                    <a:solidFill>
                      <a:srgbClr val="595959"/>
                    </a:solidFill>
                    <a:latin typeface="Arial"/>
                  </a:rPr>
                  <a:t>Sample number</a:t>
                </a:r>
              </a:p>
            </c:rich>
          </c:tx>
          <c:overlay val="0"/>
          <c:spPr>
            <a:noFill/>
            <a:ln>
              <a:noFill/>
            </a:ln>
          </c:spPr>
        </c:title>
        <c:numFmt formatCode="[$-409]mm/dd/yyyy" sourceLinked="1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900" spc="-1" strike="noStrike">
                <a:solidFill>
                  <a:srgbClr val="595959"/>
                </a:solidFill>
                <a:latin typeface="Arial"/>
              </a:defRPr>
            </a:pPr>
          </a:p>
        </c:txPr>
        <c:crossAx val="62214273"/>
        <c:crosses val="autoZero"/>
        <c:auto val="1"/>
        <c:lblAlgn val="ctr"/>
        <c:lblOffset val="100"/>
        <c:noMultiLvlLbl val="0"/>
      </c:catAx>
      <c:valAx>
        <c:axId val="62214273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title>
          <c:tx>
            <c:rich>
              <a:bodyPr rot="0"/>
              <a:lstStyle/>
              <a:p>
                <a:pPr>
                  <a:defRPr b="0" lang="en-US" sz="1000" spc="-1" strike="noStrike">
                    <a:solidFill>
                      <a:srgbClr val="595959"/>
                    </a:solidFill>
                    <a:latin typeface="Arial"/>
                  </a:defRPr>
                </a:pPr>
                <a:r>
                  <a:rPr b="0" lang="en-US" sz="1000" spc="-1" strike="noStrike">
                    <a:solidFill>
                      <a:srgbClr val="595959"/>
                    </a:solidFill>
                    <a:latin typeface="Arial"/>
                  </a:rPr>
                  <a:t>ADC value</a:t>
                </a:r>
              </a:p>
            </c:rich>
          </c:tx>
          <c:layout>
            <c:manualLayout>
              <c:xMode val="edge"/>
              <c:yMode val="edge"/>
              <c:x val="8.02890405459655E-005"/>
              <c:y val="0.0497743936830231"/>
            </c:manualLayout>
          </c:layout>
          <c:overlay val="0"/>
          <c:spPr>
            <a:noFill/>
            <a:ln>
              <a:noFill/>
            </a:ln>
          </c:spPr>
        </c:title>
        <c:numFmt formatCode="0.00;[RED]0.00" sourceLinked="0"/>
        <c:majorTickMark val="none"/>
        <c:minorTickMark val="none"/>
        <c:tickLblPos val="nextTo"/>
        <c:spPr>
          <a:ln w="9360">
            <a:noFill/>
          </a:ln>
        </c:spPr>
        <c:txPr>
          <a:bodyPr/>
          <a:lstStyle/>
          <a:p>
            <a:pPr>
              <a:defRPr b="0" sz="900" spc="-1" strike="noStrike">
                <a:solidFill>
                  <a:srgbClr val="595959"/>
                </a:solidFill>
                <a:latin typeface="Arial"/>
              </a:defRPr>
            </a:pPr>
          </a:p>
        </c:txPr>
        <c:crossAx val="29366046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</c:chart>
  <c:spPr>
    <a:noFill/>
    <a:ln w="9360">
      <a:noFill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80820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9760" y="3125160"/>
            <a:ext cx="80820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51200" y="151344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509760" y="312516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51200" y="312516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260208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42160" y="1513440"/>
            <a:ext cx="260208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974920" y="1513440"/>
            <a:ext cx="260208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9760" y="3125160"/>
            <a:ext cx="260208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42160" y="3125160"/>
            <a:ext cx="260208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5974920" y="3125160"/>
            <a:ext cx="260208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509760" y="1513440"/>
            <a:ext cx="8082000" cy="308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8082000" cy="308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3943800" cy="308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51200" y="1513440"/>
            <a:ext cx="3943800" cy="308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509760" y="844200"/>
            <a:ext cx="8086320" cy="2250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51200" y="1513440"/>
            <a:ext cx="3943800" cy="308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09760" y="312516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509760" y="1513440"/>
            <a:ext cx="8082000" cy="308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3943800" cy="308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51200" y="151344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51200" y="312516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51200" y="151344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9760" y="3125160"/>
            <a:ext cx="80820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80820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9760" y="3125160"/>
            <a:ext cx="80820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51200" y="151344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509760" y="312516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651200" y="312516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260208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242160" y="1513440"/>
            <a:ext cx="260208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5974920" y="1513440"/>
            <a:ext cx="260208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509760" y="3125160"/>
            <a:ext cx="260208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242160" y="3125160"/>
            <a:ext cx="260208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5974920" y="3125160"/>
            <a:ext cx="260208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509760" y="1513440"/>
            <a:ext cx="8082000" cy="3085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8082000" cy="308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3943800" cy="308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651200" y="1513440"/>
            <a:ext cx="3943800" cy="308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8082000" cy="308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509760" y="844200"/>
            <a:ext cx="8086320" cy="2250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51200" y="1513440"/>
            <a:ext cx="3943800" cy="308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09760" y="312516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3943800" cy="308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51200" y="151344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651200" y="312516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51200" y="151344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509760" y="3125160"/>
            <a:ext cx="80820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80820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09760" y="3125160"/>
            <a:ext cx="80820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51200" y="151344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509760" y="312516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4651200" y="312516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260208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3242160" y="1513440"/>
            <a:ext cx="260208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5974920" y="1513440"/>
            <a:ext cx="260208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509760" y="3125160"/>
            <a:ext cx="260208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6"/>
          <p:cNvSpPr>
            <a:spLocks noGrp="1"/>
          </p:cNvSpPr>
          <p:nvPr>
            <p:ph type="body"/>
          </p:nvPr>
        </p:nvSpPr>
        <p:spPr>
          <a:xfrm>
            <a:off x="3242160" y="3125160"/>
            <a:ext cx="260208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7"/>
          <p:cNvSpPr>
            <a:spLocks noGrp="1"/>
          </p:cNvSpPr>
          <p:nvPr>
            <p:ph type="body"/>
          </p:nvPr>
        </p:nvSpPr>
        <p:spPr>
          <a:xfrm>
            <a:off x="5974920" y="3125160"/>
            <a:ext cx="260208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3943800" cy="308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51200" y="1513440"/>
            <a:ext cx="3943800" cy="308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509760" y="844200"/>
            <a:ext cx="8086320" cy="2250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51200" y="1513440"/>
            <a:ext cx="3943800" cy="308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509760" y="312516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3943800" cy="3085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51200" y="151344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51200" y="312516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51200" y="1513440"/>
            <a:ext cx="39438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09760" y="3125160"/>
            <a:ext cx="8082000" cy="14716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wmf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082520" y="1924200"/>
            <a:ext cx="7517880" cy="1997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287d"/>
                </a:solidFill>
                <a:latin typeface="Arial"/>
              </a:rPr>
              <a:t>Cl</a:t>
            </a:r>
            <a:r>
              <a:rPr b="1" lang="en-US" sz="3200" spc="-1" strike="noStrike">
                <a:solidFill>
                  <a:srgbClr val="00287d"/>
                </a:solidFill>
                <a:latin typeface="Arial"/>
              </a:rPr>
              <a:t>ic</a:t>
            </a:r>
            <a:r>
              <a:rPr b="1" lang="en-US" sz="3200" spc="-1" strike="noStrike">
                <a:solidFill>
                  <a:srgbClr val="00287d"/>
                </a:solidFill>
                <a:latin typeface="Arial"/>
              </a:rPr>
              <a:t>k </a:t>
            </a:r>
            <a:r>
              <a:rPr b="1" lang="en-US" sz="3200" spc="-1" strike="noStrike">
                <a:solidFill>
                  <a:srgbClr val="00287d"/>
                </a:solidFill>
                <a:latin typeface="Arial"/>
              </a:rPr>
              <a:t>to </a:t>
            </a:r>
            <a:r>
              <a:rPr b="1" lang="en-US" sz="3200" spc="-1" strike="noStrike">
                <a:solidFill>
                  <a:srgbClr val="00287d"/>
                </a:solidFill>
                <a:latin typeface="Arial"/>
              </a:rPr>
              <a:t>ed</a:t>
            </a:r>
            <a:r>
              <a:rPr b="1" lang="en-US" sz="3200" spc="-1" strike="noStrike">
                <a:solidFill>
                  <a:srgbClr val="00287d"/>
                </a:solidFill>
                <a:latin typeface="Arial"/>
              </a:rPr>
              <a:t>it </a:t>
            </a:r>
            <a:r>
              <a:rPr b="1" lang="en-US" sz="3200" spc="-1" strike="noStrike">
                <a:solidFill>
                  <a:srgbClr val="00287d"/>
                </a:solidFill>
                <a:latin typeface="Arial"/>
              </a:rPr>
              <a:t>M</a:t>
            </a:r>
            <a:r>
              <a:rPr b="1" lang="en-US" sz="3200" spc="-1" strike="noStrike">
                <a:solidFill>
                  <a:srgbClr val="00287d"/>
                </a:solidFill>
                <a:latin typeface="Arial"/>
              </a:rPr>
              <a:t>as</a:t>
            </a:r>
            <a:r>
              <a:rPr b="1" lang="en-US" sz="3200" spc="-1" strike="noStrike">
                <a:solidFill>
                  <a:srgbClr val="00287d"/>
                </a:solidFill>
                <a:latin typeface="Arial"/>
              </a:rPr>
              <a:t>te</a:t>
            </a:r>
            <a:r>
              <a:rPr b="1" lang="en-US" sz="3200" spc="-1" strike="noStrike">
                <a:solidFill>
                  <a:srgbClr val="00287d"/>
                </a:solidFill>
                <a:latin typeface="Arial"/>
              </a:rPr>
              <a:t>r </a:t>
            </a:r>
            <a:r>
              <a:rPr b="1" lang="en-US" sz="3200" spc="-1" strike="noStrike">
                <a:solidFill>
                  <a:srgbClr val="00287d"/>
                </a:solidFill>
                <a:latin typeface="Arial"/>
              </a:rPr>
              <a:t>tit</a:t>
            </a:r>
            <a:r>
              <a:rPr b="1" lang="en-US" sz="3200" spc="-1" strike="noStrike">
                <a:solidFill>
                  <a:srgbClr val="00287d"/>
                </a:solidFill>
                <a:latin typeface="Arial"/>
              </a:rPr>
              <a:t>le </a:t>
            </a:r>
            <a:r>
              <a:rPr b="1" lang="en-US" sz="3200" spc="-1" strike="noStrike">
                <a:solidFill>
                  <a:srgbClr val="00287d"/>
                </a:solidFill>
                <a:latin typeface="Arial"/>
              </a:rPr>
              <a:t>st</a:t>
            </a:r>
            <a:r>
              <a:rPr b="1" lang="en-US" sz="3200" spc="-1" strike="noStrike">
                <a:solidFill>
                  <a:srgbClr val="00287d"/>
                </a:solidFill>
                <a:latin typeface="Arial"/>
              </a:rPr>
              <a:t>yl</a:t>
            </a:r>
            <a:r>
              <a:rPr b="1" lang="en-US" sz="3200" spc="-1" strike="noStrike">
                <a:solidFill>
                  <a:srgbClr val="00287d"/>
                </a:solidFill>
                <a:latin typeface="Arial"/>
              </a:rPr>
              <a:t>e</a:t>
            </a:r>
            <a:endParaRPr b="0" lang="en-US" sz="3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6858000" y="4686480"/>
            <a:ext cx="1841400" cy="34272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7A90992-21EF-4724-9A05-5C100D1A3F96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22640" y="4686480"/>
            <a:ext cx="6305400" cy="34272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– One-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chip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Contro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llers,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ADC /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Dávid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9760" y="844200"/>
            <a:ext cx="8086320" cy="485280"/>
          </a:xfrm>
          <a:prstGeom prst="rect">
            <a:avLst/>
          </a:prstGeom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Cli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ck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to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edi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t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Ma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ste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r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titl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e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sty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le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9760" y="1513440"/>
            <a:ext cx="8082000" cy="308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Edit Master text styles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SzPct val="80000"/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sldNum"/>
          </p:nvPr>
        </p:nvSpPr>
        <p:spPr>
          <a:xfrm>
            <a:off x="6858000" y="4686480"/>
            <a:ext cx="1841400" cy="34272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16431B7-8289-427C-98C8-C22BDA2909ED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ftr"/>
          </p:nvPr>
        </p:nvSpPr>
        <p:spPr>
          <a:xfrm>
            <a:off x="422640" y="4686480"/>
            <a:ext cx="6305400" cy="34272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– One-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chip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Contro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llers,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ADC /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Dávid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Danaj</a:t>
            </a:r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224640" y="210600"/>
            <a:ext cx="8746920" cy="49032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262673"/>
                </a:solidFill>
                <a:latin typeface="Arial"/>
              </a:rPr>
              <a:t>Cli</a:t>
            </a:r>
            <a:r>
              <a:rPr b="1" lang="en-US" sz="2400" spc="-1" strike="noStrike">
                <a:solidFill>
                  <a:srgbClr val="262673"/>
                </a:solidFill>
                <a:latin typeface="Arial"/>
              </a:rPr>
              <a:t>ck </a:t>
            </a:r>
            <a:r>
              <a:rPr b="1" lang="en-US" sz="2400" spc="-1" strike="noStrike">
                <a:solidFill>
                  <a:srgbClr val="262673"/>
                </a:solidFill>
                <a:latin typeface="Arial"/>
              </a:rPr>
              <a:t>to </a:t>
            </a:r>
            <a:r>
              <a:rPr b="1" lang="en-US" sz="2400" spc="-1" strike="noStrike">
                <a:solidFill>
                  <a:srgbClr val="262673"/>
                </a:solidFill>
                <a:latin typeface="Arial"/>
              </a:rPr>
              <a:t>edi</a:t>
            </a:r>
            <a:r>
              <a:rPr b="1" lang="en-US" sz="2400" spc="-1" strike="noStrike">
                <a:solidFill>
                  <a:srgbClr val="262673"/>
                </a:solidFill>
                <a:latin typeface="Arial"/>
              </a:rPr>
              <a:t>t </a:t>
            </a:r>
            <a:r>
              <a:rPr b="1" lang="en-US" sz="2400" spc="-1" strike="noStrike">
                <a:solidFill>
                  <a:srgbClr val="262673"/>
                </a:solidFill>
                <a:latin typeface="Arial"/>
              </a:rPr>
              <a:t>Ma</a:t>
            </a:r>
            <a:r>
              <a:rPr b="1" lang="en-US" sz="2400" spc="-1" strike="noStrike">
                <a:solidFill>
                  <a:srgbClr val="262673"/>
                </a:solidFill>
                <a:latin typeface="Arial"/>
              </a:rPr>
              <a:t>ste</a:t>
            </a:r>
            <a:r>
              <a:rPr b="1" lang="en-US" sz="2400" spc="-1" strike="noStrike">
                <a:solidFill>
                  <a:srgbClr val="262673"/>
                </a:solidFill>
                <a:latin typeface="Arial"/>
              </a:rPr>
              <a:t>r </a:t>
            </a:r>
            <a:r>
              <a:rPr b="1" lang="en-US" sz="2400" spc="-1" strike="noStrike">
                <a:solidFill>
                  <a:srgbClr val="262673"/>
                </a:solidFill>
                <a:latin typeface="Arial"/>
              </a:rPr>
              <a:t>titl</a:t>
            </a:r>
            <a:r>
              <a:rPr b="1" lang="en-US" sz="2400" spc="-1" strike="noStrike">
                <a:solidFill>
                  <a:srgbClr val="262673"/>
                </a:solidFill>
                <a:latin typeface="Arial"/>
              </a:rPr>
              <a:t>e </a:t>
            </a:r>
            <a:r>
              <a:rPr b="1" lang="en-US" sz="2400" spc="-1" strike="noStrike">
                <a:solidFill>
                  <a:srgbClr val="262673"/>
                </a:solidFill>
                <a:latin typeface="Arial"/>
              </a:rPr>
              <a:t>sty</a:t>
            </a:r>
            <a:r>
              <a:rPr b="1" lang="en-US" sz="2400" spc="-1" strike="noStrike">
                <a:solidFill>
                  <a:srgbClr val="262673"/>
                </a:solidFill>
                <a:latin typeface="Arial"/>
              </a:rPr>
              <a:t>le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224640" y="765000"/>
            <a:ext cx="8746920" cy="3499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Edit Master text styles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SzPct val="80000"/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Second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SzPct val="100000"/>
              <a:buBlip>
                <a:blip r:embed="rId3"/>
              </a:buBlip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Third level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SzPct val="100000"/>
              <a:buBlip>
                <a:blip r:embed="rId4"/>
              </a:buBlip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Fourth level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240">
              <a:lnSpc>
                <a:spcPct val="100000"/>
              </a:lnSpc>
              <a:spcBef>
                <a:spcPts val="360"/>
              </a:spcBef>
              <a:buSzPct val="100045"/>
              <a:buBlip>
                <a:blip r:embed="rId5"/>
              </a:buBlip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Fifth level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hyperlink" Target="https://www.nxp.com/docs/en/application-note/AN5250.pdf" TargetMode="External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video" Target="../media/media8.mp4"/><Relationship Id="rId2" Type="http://schemas.microsoft.com/office/2007/relationships/media" Target="../media/media8.mp4"/><Relationship Id="rId3" Type="http://schemas.openxmlformats.org/officeDocument/2006/relationships/image" Target="../media/image9.png"/><Relationship Id="rId4" Type="http://schemas.openxmlformats.org/officeDocument/2006/relationships/chart" Target="../charts/chart1.xml"/><Relationship Id="rId5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hyperlink" Target="https://www.allaboutcircuits.com/technical-articles/understanding-the-dynamic-range-specification-of-an-ADC/" TargetMode="External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hyperlink" Target="https://www.electricaltechnology.org/2019/02/analog-to-digital-converter-adc.html" TargetMode="External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414000" y="4686480"/>
            <a:ext cx="631404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– One-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chip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Contro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llers,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ADC /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Dávid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19" name="TextShape 2"/>
          <p:cNvSpPr txBox="1"/>
          <p:nvPr/>
        </p:nvSpPr>
        <p:spPr>
          <a:xfrm>
            <a:off x="6858000" y="4686480"/>
            <a:ext cx="183276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F37CF9F-1951-4770-8502-C84DD79F0A95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20" name="TextShape 3"/>
          <p:cNvSpPr txBox="1"/>
          <p:nvPr/>
        </p:nvSpPr>
        <p:spPr>
          <a:xfrm>
            <a:off x="1082520" y="1924200"/>
            <a:ext cx="7517880" cy="1997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P</a:t>
            </a:r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V</a:t>
            </a:r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19</a:t>
            </a:r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8 </a:t>
            </a:r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– </a:t>
            </a:r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O</a:t>
            </a:r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ne</a:t>
            </a:r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-</a:t>
            </a:r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ch</a:t>
            </a:r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ip </a:t>
            </a:r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C</a:t>
            </a:r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o</a:t>
            </a:r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nt</a:t>
            </a:r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ro</a:t>
            </a:r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lle</a:t>
            </a:r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rs</a:t>
            </a:r>
            <a:br/>
            <a:br/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A</a:t>
            </a:r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D</a:t>
            </a:r>
            <a:r>
              <a:rPr b="1" lang="en-GB" sz="3200" spc="-1" strike="noStrike">
                <a:solidFill>
                  <a:srgbClr val="00287d"/>
                </a:solidFill>
                <a:latin typeface="Arial"/>
              </a:rPr>
              <a:t>C</a:t>
            </a:r>
            <a:endParaRPr b="0" lang="en-US" sz="3200" spc="-1" strike="noStrike">
              <a:solidFill>
                <a:srgbClr val="000000"/>
              </a:solidFill>
              <a:latin typeface="Tahoma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How does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it work –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Quantizati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on error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58" name="TextShape 2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– One-chip Controllers, ADC / Dávid 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59" name="TextShape 3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7BB3097-C54F-49FC-9F03-A9B38F01301F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60" name="TextShape 4"/>
          <p:cNvSpPr txBox="1"/>
          <p:nvPr/>
        </p:nvSpPr>
        <p:spPr>
          <a:xfrm>
            <a:off x="509760" y="1513440"/>
            <a:ext cx="8082000" cy="3114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Difference between analog value and rounded digital value (rounding error)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SzPct val="80000"/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Change in analog value smaller than the step of the digital value is ignored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SzPct val="80000"/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The quantization error is 0.5 LSB for the ADC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How does it work – Sampling rate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62" name="TextShape 2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– One-chip Controllers, ADC / Dávid 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63" name="TextShape 3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72001B8-09EA-4AD9-86EA-8D9B5C232F2D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164" name="Content Placeholder 6" descr="A close up of a map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3863520" y="1450080"/>
            <a:ext cx="4930920" cy="3115800"/>
          </a:xfrm>
          <a:prstGeom prst="rect">
            <a:avLst/>
          </a:prstGeom>
          <a:ln>
            <a:noFill/>
          </a:ln>
        </p:spPr>
      </p:pic>
      <p:sp>
        <p:nvSpPr>
          <p:cNvPr id="165" name="CustomShape 4"/>
          <p:cNvSpPr/>
          <p:nvPr/>
        </p:nvSpPr>
        <p:spPr>
          <a:xfrm>
            <a:off x="509760" y="1513440"/>
            <a:ext cx="3241440" cy="311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Nyquist–Shannon theorem</a:t>
            </a:r>
            <a:endParaRPr b="0" lang="en-US" sz="2400" spc="-1" strike="noStrike"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SzPct val="80000"/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ADC sampling frequency must be at least twice the analog signal frequency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How does it work – Dynamic range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67" name="TextShape 2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– One-chip Controllers, ADC / Dávid 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68" name="TextShape 3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B7F8FF5-FFA6-4E79-9854-49E8E0C50504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169" name="Content Placeholder 4" descr=""/>
          <p:cNvPicPr/>
          <p:nvPr/>
        </p:nvPicPr>
        <p:blipFill>
          <a:blip r:embed="rId1"/>
          <a:stretch/>
        </p:blipFill>
        <p:spPr>
          <a:xfrm>
            <a:off x="2134440" y="1450080"/>
            <a:ext cx="4497120" cy="3115800"/>
          </a:xfrm>
          <a:prstGeom prst="rect">
            <a:avLst/>
          </a:prstGeom>
          <a:ln>
            <a:noFill/>
          </a:ln>
        </p:spPr>
      </p:pic>
      <p:sp>
        <p:nvSpPr>
          <p:cNvPr id="170" name="CustomShape 4"/>
          <p:cNvSpPr/>
          <p:nvPr/>
        </p:nvSpPr>
        <p:spPr>
          <a:xfrm>
            <a:off x="1983600" y="4558680"/>
            <a:ext cx="3204720" cy="21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800" spc="-1" strike="noStrike" u="sng">
                <a:solidFill>
                  <a:srgbClr val="ffcf00"/>
                </a:solidFill>
                <a:uFillTx/>
                <a:latin typeface="Tahoma"/>
                <a:hlinkClick r:id="rId2"/>
              </a:rPr>
              <a:t>https://www.nxp.com/docs/en/application-note/AN5250.pdf</a:t>
            </a:r>
            <a:endParaRPr b="0" lang="en-US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– One-chip Controllers, ADC / Dávid 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72" name="TextShape 2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014441B-A215-4096-B463-1BF8ECFAB272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73" name="TextShape 3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Linear successive approximation algorithm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74" name="TextShape 4"/>
          <p:cNvSpPr txBox="1"/>
          <p:nvPr/>
        </p:nvSpPr>
        <p:spPr>
          <a:xfrm>
            <a:off x="509760" y="1513440"/>
            <a:ext cx="8082000" cy="3085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5" name="Picture 10" descr=""/>
          <p:cNvPicPr/>
          <p:nvPr/>
        </p:nvPicPr>
        <p:blipFill>
          <a:blip r:embed="rId1"/>
          <a:stretch/>
        </p:blipFill>
        <p:spPr>
          <a:xfrm>
            <a:off x="1804680" y="1764720"/>
            <a:ext cx="5801400" cy="2187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– One-chip Controllers, ADC / Dávid 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77" name="TextShape 2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79F24C7-9BBE-43BB-90F5-94F5D2A1EEE8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78" name="TextShape 3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Linear successive approximation algorithm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graphicFrame>
        <p:nvGraphicFramePr>
          <p:cNvPr id="179" name="Table 4"/>
          <p:cNvGraphicFramePr/>
          <p:nvPr/>
        </p:nvGraphicFramePr>
        <p:xfrm>
          <a:off x="2217600" y="1582200"/>
          <a:ext cx="6305760" cy="1482840"/>
        </p:xfrm>
        <a:graphic>
          <a:graphicData uri="http://schemas.openxmlformats.org/drawingml/2006/table">
            <a:tbl>
              <a:tblPr/>
              <a:tblGrid>
                <a:gridCol w="794160"/>
                <a:gridCol w="1477800"/>
                <a:gridCol w="1366920"/>
                <a:gridCol w="1348200"/>
                <a:gridCol w="1318680"/>
              </a:tblGrid>
              <a:tr h="370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Step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9b50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Digital code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9b50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DAC output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9b50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Comparator output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9b50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Digital output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9b500"/>
                    </a:solidFill>
                  </a:tcPr>
                </a:tc>
              </a:tr>
              <a:tr h="370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100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1.65 V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1|00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</a:tr>
              <a:tr h="370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110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2.475 V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10|0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</a:tr>
              <a:tr h="37080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101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2.0625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101</a:t>
                      </a:r>
                      <a:endParaRPr b="0" lang="en-US" sz="20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</a:tr>
            </a:tbl>
          </a:graphicData>
        </a:graphic>
      </p:graphicFrame>
      <p:sp>
        <p:nvSpPr>
          <p:cNvPr id="180" name="CustomShape 5"/>
          <p:cNvSpPr/>
          <p:nvPr/>
        </p:nvSpPr>
        <p:spPr>
          <a:xfrm>
            <a:off x="422640" y="1582200"/>
            <a:ext cx="1724400" cy="149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bIns="45000">
            <a:noAutofit/>
          </a:bodyPr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</a:rPr>
              <a:t>Example: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Vin = 2.1 V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Vref = 3.3 V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3-bit resolution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– One-chip Controllers, ADC / Dávid 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82" name="TextShape 2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7D345BF-D07F-4351-AB60-4EFD2B859A8C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83" name="TextShape 3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Linear successive approximation algorithm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84" name="CustomShape 4"/>
          <p:cNvSpPr/>
          <p:nvPr/>
        </p:nvSpPr>
        <p:spPr>
          <a:xfrm>
            <a:off x="90360" y="1508040"/>
            <a:ext cx="1724400" cy="1499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bIns="45000">
            <a:noAutofit/>
          </a:bodyPr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000000"/>
                </a:solidFill>
                <a:latin typeface="Arial"/>
              </a:rPr>
              <a:t>Example: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Vin = 1.16 V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Vref = 3.3 V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</a:rPr>
              <a:t>5-bit resolution</a:t>
            </a:r>
            <a:endParaRPr b="0" lang="en-US" sz="1800" spc="-1" strike="noStrike">
              <a:latin typeface="Arial"/>
            </a:endParaRPr>
          </a:p>
        </p:txBody>
      </p:sp>
      <p:graphicFrame>
        <p:nvGraphicFramePr>
          <p:cNvPr id="185" name="Table 5"/>
          <p:cNvGraphicFramePr/>
          <p:nvPr/>
        </p:nvGraphicFramePr>
        <p:xfrm>
          <a:off x="1760400" y="1636560"/>
          <a:ext cx="7383240" cy="2394360"/>
        </p:xfrm>
        <a:graphic>
          <a:graphicData uri="http://schemas.openxmlformats.org/drawingml/2006/table">
            <a:tbl>
              <a:tblPr/>
              <a:tblGrid>
                <a:gridCol w="677880"/>
                <a:gridCol w="1226520"/>
                <a:gridCol w="1325880"/>
                <a:gridCol w="1340280"/>
                <a:gridCol w="1543320"/>
                <a:gridCol w="1269360"/>
              </a:tblGrid>
              <a:tr h="56376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Step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9b50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Digital code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9b50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Bit voltage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9b50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DAC output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9b50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Comparator output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9b50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Digital output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9b500"/>
                    </a:solidFill>
                  </a:tcPr>
                </a:tc>
              </a:tr>
              <a:tr h="36108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</a:tr>
              <a:tr h="36108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</a:tr>
              <a:tr h="36108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3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</a:tr>
              <a:tr h="36108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df2e7"/>
                    </a:solidFill>
                  </a:tcPr>
                </a:tc>
              </a:tr>
              <a:tr h="38628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n-US" sz="16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5</a:t>
                      </a:r>
                      <a:endParaRPr b="0" lang="en-US" sz="16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ce5cc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FRDM-K66F ADC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87" name="TextShape 2"/>
          <p:cNvSpPr txBox="1"/>
          <p:nvPr/>
        </p:nvSpPr>
        <p:spPr>
          <a:xfrm>
            <a:off x="509760" y="1513440"/>
            <a:ext cx="8082000" cy="3085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1" lang="en-US" sz="2000" spc="-1" strike="noStrike">
                <a:solidFill>
                  <a:srgbClr val="000000"/>
                </a:solidFill>
                <a:latin typeface="Arial"/>
              </a:rPr>
              <a:t>Linear successive approximation algorithm with up to 16-bit resolution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Single or continuous conversion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Can work in low-power modes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HW trigger to start conversion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HW average function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Conversion complete interrupt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00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000" spc="-1" strike="noStrike">
                <a:solidFill>
                  <a:srgbClr val="000000"/>
                </a:solidFill>
                <a:latin typeface="Arial"/>
              </a:rPr>
              <a:t>DMA support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TextShape 3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– One-chip Controllers, ADC / Dávid 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89" name="TextShape 4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0325991-687D-4F0F-A28B-D8F248310FBF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Joystick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91" name="TextShape 2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– One-chip Controllers, ADC / Dávid 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92" name="TextShape 3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3698419-891B-4D1E-A21E-E0ACAFA1CA65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193" name="Picture 6" descr="A picture containing indoor, table, sitting&#10;&#10;Description generated with high confidence"/>
          <p:cNvPicPr/>
          <p:nvPr/>
        </p:nvPicPr>
        <p:blipFill>
          <a:blip r:embed="rId1"/>
          <a:stretch/>
        </p:blipFill>
        <p:spPr>
          <a:xfrm>
            <a:off x="1892160" y="1329840"/>
            <a:ext cx="5879880" cy="330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Joystick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95" name="TextShape 2"/>
          <p:cNvSpPr txBox="1"/>
          <p:nvPr/>
        </p:nvSpPr>
        <p:spPr>
          <a:xfrm>
            <a:off x="509760" y="1513440"/>
            <a:ext cx="8082000" cy="3085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Connection to board </a:t>
            </a:r>
            <a:r>
              <a:rPr b="1" lang="en-US" sz="2800" spc="-1" strike="noStrike">
                <a:solidFill>
                  <a:srgbClr val="ff0000"/>
                </a:solidFill>
                <a:latin typeface="Arial"/>
              </a:rPr>
              <a:t>(do not use 5V!!!)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TextShape 3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– One-chip Controllers, ADC / Dávid 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97" name="TextShape 4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9F718FB-3B75-41D4-8ECC-40B01CEFCD59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198" name="Picture 5" descr=""/>
          <p:cNvPicPr/>
          <p:nvPr/>
        </p:nvPicPr>
        <p:blipFill>
          <a:blip r:embed="rId1"/>
          <a:stretch/>
        </p:blipFill>
        <p:spPr>
          <a:xfrm>
            <a:off x="952560" y="1996920"/>
            <a:ext cx="6491880" cy="264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Joystick – Easy (2 ADCs)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00" name="TextShape 2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– One-chip Controllers, ADC / Dávid 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201" name="TextShape 3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6BDEC44-86F5-415A-9D1C-74AE399FDA6F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202" name="Picture 5" descr=""/>
          <p:cNvPicPr/>
          <p:nvPr/>
        </p:nvPicPr>
        <p:blipFill>
          <a:blip r:embed="rId1"/>
          <a:stretch/>
        </p:blipFill>
        <p:spPr>
          <a:xfrm>
            <a:off x="4788000" y="137160"/>
            <a:ext cx="4010400" cy="4600440"/>
          </a:xfrm>
          <a:prstGeom prst="rect">
            <a:avLst/>
          </a:prstGeom>
          <a:ln>
            <a:noFill/>
          </a:ln>
        </p:spPr>
      </p:pic>
      <p:sp>
        <p:nvSpPr>
          <p:cNvPr id="203" name="CustomShape 4"/>
          <p:cNvSpPr/>
          <p:nvPr/>
        </p:nvSpPr>
        <p:spPr>
          <a:xfrm>
            <a:off x="624960" y="1699200"/>
            <a:ext cx="1614960" cy="2422800"/>
          </a:xfrm>
          <a:prstGeom prst="rect">
            <a:avLst/>
          </a:prstGeom>
          <a:ln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none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Tahoma"/>
              </a:rPr>
              <a:t>Joystick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204" name="Group 5"/>
          <p:cNvGrpSpPr/>
          <p:nvPr/>
        </p:nvGrpSpPr>
        <p:grpSpPr>
          <a:xfrm>
            <a:off x="2212920" y="1587240"/>
            <a:ext cx="2884680" cy="706320"/>
            <a:chOff x="2212920" y="1587240"/>
            <a:chExt cx="2884680" cy="706320"/>
          </a:xfrm>
        </p:grpSpPr>
        <p:sp>
          <p:nvSpPr>
            <p:cNvPr id="205" name="CustomShape 6"/>
            <p:cNvSpPr/>
            <p:nvPr/>
          </p:nvSpPr>
          <p:spPr>
            <a:xfrm>
              <a:off x="2240280" y="1893960"/>
              <a:ext cx="2857320" cy="399600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28440">
              <a:solidFill>
                <a:schemeClr val="tx1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6" name="CustomShape 7"/>
            <p:cNvSpPr/>
            <p:nvPr/>
          </p:nvSpPr>
          <p:spPr>
            <a:xfrm>
              <a:off x="2212920" y="1587240"/>
              <a:ext cx="7038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Tahoma"/>
                </a:rPr>
                <a:t>GND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207" name="Group 8"/>
          <p:cNvGrpSpPr/>
          <p:nvPr/>
        </p:nvGrpSpPr>
        <p:grpSpPr>
          <a:xfrm>
            <a:off x="2160360" y="1698840"/>
            <a:ext cx="2937240" cy="620640"/>
            <a:chOff x="2160360" y="1698840"/>
            <a:chExt cx="2937240" cy="620640"/>
          </a:xfrm>
        </p:grpSpPr>
        <p:sp>
          <p:nvSpPr>
            <p:cNvPr id="208" name="CustomShape 9"/>
            <p:cNvSpPr/>
            <p:nvPr/>
          </p:nvSpPr>
          <p:spPr>
            <a:xfrm flipV="1">
              <a:off x="2240280" y="1698120"/>
              <a:ext cx="2857320" cy="563400"/>
            </a:xfrm>
            <a:prstGeom prst="bentConnector3">
              <a:avLst>
                <a:gd name="adj1" fmla="val 36133"/>
              </a:avLst>
            </a:prstGeom>
            <a:noFill/>
            <a:ln w="28440">
              <a:solidFill>
                <a:srgbClr val="938e00"/>
              </a:solidFill>
              <a:round/>
              <a:tailEnd len="med" type="triangle" w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/>
          </p:style>
        </p:sp>
        <p:sp>
          <p:nvSpPr>
            <p:cNvPr id="209" name="CustomShape 10"/>
            <p:cNvSpPr/>
            <p:nvPr/>
          </p:nvSpPr>
          <p:spPr>
            <a:xfrm>
              <a:off x="2160360" y="1924200"/>
              <a:ext cx="72828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e7ba00"/>
                  </a:solidFill>
                  <a:latin typeface="Tahoma"/>
                </a:rPr>
                <a:t>+5V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210" name="Group 11"/>
          <p:cNvGrpSpPr/>
          <p:nvPr/>
        </p:nvGrpSpPr>
        <p:grpSpPr>
          <a:xfrm>
            <a:off x="2240280" y="2383200"/>
            <a:ext cx="2948760" cy="395280"/>
            <a:chOff x="2240280" y="2383200"/>
            <a:chExt cx="2948760" cy="395280"/>
          </a:xfrm>
        </p:grpSpPr>
        <p:sp>
          <p:nvSpPr>
            <p:cNvPr id="211" name="CustomShape 12"/>
            <p:cNvSpPr/>
            <p:nvPr/>
          </p:nvSpPr>
          <p:spPr>
            <a:xfrm flipV="1">
              <a:off x="2240280" y="2628000"/>
              <a:ext cx="2948760" cy="114120"/>
            </a:xfrm>
            <a:prstGeom prst="bentConnector3">
              <a:avLst>
                <a:gd name="adj1" fmla="val 42248"/>
              </a:avLst>
            </a:prstGeom>
            <a:solidFill>
              <a:schemeClr val="accent1"/>
            </a:solidFill>
            <a:ln w="28440">
              <a:solidFill>
                <a:schemeClr val="tx1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2" name="CustomShape 13"/>
            <p:cNvSpPr/>
            <p:nvPr/>
          </p:nvSpPr>
          <p:spPr>
            <a:xfrm>
              <a:off x="2259360" y="2383200"/>
              <a:ext cx="35352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Tahoma"/>
                </a:rPr>
                <a:t>X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213" name="Group 14"/>
          <p:cNvGrpSpPr/>
          <p:nvPr/>
        </p:nvGrpSpPr>
        <p:grpSpPr>
          <a:xfrm>
            <a:off x="2240280" y="2907000"/>
            <a:ext cx="3710520" cy="395280"/>
            <a:chOff x="2240280" y="2907000"/>
            <a:chExt cx="3710520" cy="395280"/>
          </a:xfrm>
        </p:grpSpPr>
        <p:sp>
          <p:nvSpPr>
            <p:cNvPr id="214" name="CustomShape 15"/>
            <p:cNvSpPr/>
            <p:nvPr/>
          </p:nvSpPr>
          <p:spPr>
            <a:xfrm flipV="1">
              <a:off x="2240280" y="2910600"/>
              <a:ext cx="3710520" cy="357840"/>
            </a:xfrm>
            <a:prstGeom prst="bentConnector3">
              <a:avLst>
                <a:gd name="adj1" fmla="val 99897"/>
              </a:avLst>
            </a:prstGeom>
            <a:solidFill>
              <a:schemeClr val="accent1"/>
            </a:solidFill>
            <a:ln w="28440">
              <a:solidFill>
                <a:srgbClr val="7030a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5" name="CustomShape 16"/>
            <p:cNvSpPr/>
            <p:nvPr/>
          </p:nvSpPr>
          <p:spPr>
            <a:xfrm>
              <a:off x="2269440" y="2907000"/>
              <a:ext cx="335160" cy="395280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Tahoma"/>
                </a:rPr>
                <a:t>Y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216" name="Group 17"/>
          <p:cNvGrpSpPr/>
          <p:nvPr/>
        </p:nvGrpSpPr>
        <p:grpSpPr>
          <a:xfrm>
            <a:off x="2240280" y="2864160"/>
            <a:ext cx="2948760" cy="876960"/>
            <a:chOff x="2240280" y="2864160"/>
            <a:chExt cx="2948760" cy="876960"/>
          </a:xfrm>
        </p:grpSpPr>
        <p:sp>
          <p:nvSpPr>
            <p:cNvPr id="217" name="CustomShape 18"/>
            <p:cNvSpPr/>
            <p:nvPr/>
          </p:nvSpPr>
          <p:spPr>
            <a:xfrm flipV="1">
              <a:off x="2240280" y="2863800"/>
              <a:ext cx="2948760" cy="876960"/>
            </a:xfrm>
            <a:prstGeom prst="bentConnector3">
              <a:avLst>
                <a:gd name="adj1" fmla="val 58786"/>
              </a:avLst>
            </a:prstGeom>
            <a:solidFill>
              <a:schemeClr val="accent1"/>
            </a:solidFill>
            <a:ln w="28440">
              <a:solidFill>
                <a:schemeClr val="tx1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8" name="CustomShape 19"/>
            <p:cNvSpPr/>
            <p:nvPr/>
          </p:nvSpPr>
          <p:spPr>
            <a:xfrm>
              <a:off x="2253600" y="3343320"/>
              <a:ext cx="59256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Tahoma"/>
                </a:rPr>
                <a:t>SW</a:t>
              </a:r>
              <a:endParaRPr b="0" lang="en-US" sz="2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– One-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chip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Contro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llers,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ADC /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Dávid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22" name="TextShape 2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92348F3-91E8-4CEF-ACEC-7876311E91D3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23" name="TextShape 3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Co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nte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nt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4" name="TextShape 4"/>
          <p:cNvSpPr txBox="1"/>
          <p:nvPr/>
        </p:nvSpPr>
        <p:spPr>
          <a:xfrm>
            <a:off x="509760" y="1513440"/>
            <a:ext cx="8082000" cy="3085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57200" indent="-45684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What is ADC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What is it used for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How does it work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FRDM-K66F ADC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Joystick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Arial"/>
              <a:buAutoNum type="arabicPeriod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Application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Joystick – Difficult (only 1 ADC)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20" name="TextShape 2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– One-chip Controllers, ADC / Dávid 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221" name="TextShape 3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A2651A8-00D1-4BC2-B51B-B8B4B999FE53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pic>
        <p:nvPicPr>
          <p:cNvPr id="222" name="Picture 5" descr=""/>
          <p:cNvPicPr/>
          <p:nvPr/>
        </p:nvPicPr>
        <p:blipFill>
          <a:blip r:embed="rId1"/>
          <a:stretch/>
        </p:blipFill>
        <p:spPr>
          <a:xfrm>
            <a:off x="5446440" y="0"/>
            <a:ext cx="3677040" cy="4785120"/>
          </a:xfrm>
          <a:prstGeom prst="rect">
            <a:avLst/>
          </a:prstGeom>
          <a:ln>
            <a:noFill/>
          </a:ln>
        </p:spPr>
      </p:pic>
      <p:sp>
        <p:nvSpPr>
          <p:cNvPr id="223" name="CustomShape 4"/>
          <p:cNvSpPr/>
          <p:nvPr/>
        </p:nvSpPr>
        <p:spPr>
          <a:xfrm>
            <a:off x="1287720" y="1699200"/>
            <a:ext cx="1614960" cy="2422800"/>
          </a:xfrm>
          <a:prstGeom prst="rect">
            <a:avLst/>
          </a:prstGeom>
          <a:ln>
            <a:rou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wrap="none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Tahoma"/>
              </a:rPr>
              <a:t>Joystick</a:t>
            </a:r>
            <a:endParaRPr b="0" lang="en-US" sz="2400" spc="-1" strike="noStrike">
              <a:latin typeface="Arial"/>
            </a:endParaRPr>
          </a:p>
        </p:txBody>
      </p:sp>
      <p:grpSp>
        <p:nvGrpSpPr>
          <p:cNvPr id="224" name="Group 5"/>
          <p:cNvGrpSpPr/>
          <p:nvPr/>
        </p:nvGrpSpPr>
        <p:grpSpPr>
          <a:xfrm>
            <a:off x="2876040" y="1587240"/>
            <a:ext cx="2884680" cy="706320"/>
            <a:chOff x="2876040" y="1587240"/>
            <a:chExt cx="2884680" cy="706320"/>
          </a:xfrm>
        </p:grpSpPr>
        <p:sp>
          <p:nvSpPr>
            <p:cNvPr id="225" name="CustomShape 6"/>
            <p:cNvSpPr/>
            <p:nvPr/>
          </p:nvSpPr>
          <p:spPr>
            <a:xfrm>
              <a:off x="2903400" y="1893960"/>
              <a:ext cx="2857320" cy="399600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28440">
              <a:solidFill>
                <a:schemeClr val="tx1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6" name="CustomShape 7"/>
            <p:cNvSpPr/>
            <p:nvPr/>
          </p:nvSpPr>
          <p:spPr>
            <a:xfrm>
              <a:off x="2876040" y="1587240"/>
              <a:ext cx="70380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1800" spc="-1" strike="noStrike">
                  <a:solidFill>
                    <a:srgbClr val="000000"/>
                  </a:solidFill>
                  <a:latin typeface="Tahoma"/>
                </a:rPr>
                <a:t>GND</a:t>
              </a:r>
              <a:endParaRPr b="0" lang="en-US" sz="1800" spc="-1" strike="noStrike">
                <a:latin typeface="Arial"/>
              </a:endParaRPr>
            </a:p>
          </p:txBody>
        </p:sp>
      </p:grpSp>
      <p:grpSp>
        <p:nvGrpSpPr>
          <p:cNvPr id="227" name="Group 8"/>
          <p:cNvGrpSpPr/>
          <p:nvPr/>
        </p:nvGrpSpPr>
        <p:grpSpPr>
          <a:xfrm>
            <a:off x="2823480" y="1698840"/>
            <a:ext cx="2937240" cy="620640"/>
            <a:chOff x="2823480" y="1698840"/>
            <a:chExt cx="2937240" cy="620640"/>
          </a:xfrm>
        </p:grpSpPr>
        <p:sp>
          <p:nvSpPr>
            <p:cNvPr id="228" name="CustomShape 9"/>
            <p:cNvSpPr/>
            <p:nvPr/>
          </p:nvSpPr>
          <p:spPr>
            <a:xfrm flipV="1">
              <a:off x="2903400" y="1698120"/>
              <a:ext cx="2857320" cy="563400"/>
            </a:xfrm>
            <a:prstGeom prst="bentConnector3">
              <a:avLst>
                <a:gd name="adj1" fmla="val 36133"/>
              </a:avLst>
            </a:prstGeom>
            <a:noFill/>
            <a:ln w="28440">
              <a:solidFill>
                <a:srgbClr val="938e00"/>
              </a:solidFill>
              <a:round/>
              <a:tailEnd len="med" type="triangle" w="med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/>
          </p:style>
        </p:sp>
        <p:sp>
          <p:nvSpPr>
            <p:cNvPr id="229" name="CustomShape 10"/>
            <p:cNvSpPr/>
            <p:nvPr/>
          </p:nvSpPr>
          <p:spPr>
            <a:xfrm>
              <a:off x="2823480" y="1924200"/>
              <a:ext cx="72828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e7ba00"/>
                  </a:solidFill>
                  <a:latin typeface="Tahoma"/>
                </a:rPr>
                <a:t>+5V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230" name="Group 11"/>
          <p:cNvGrpSpPr/>
          <p:nvPr/>
        </p:nvGrpSpPr>
        <p:grpSpPr>
          <a:xfrm>
            <a:off x="2903400" y="2383200"/>
            <a:ext cx="2948760" cy="395280"/>
            <a:chOff x="2903400" y="2383200"/>
            <a:chExt cx="2948760" cy="395280"/>
          </a:xfrm>
        </p:grpSpPr>
        <p:sp>
          <p:nvSpPr>
            <p:cNvPr id="231" name="CustomShape 12"/>
            <p:cNvSpPr/>
            <p:nvPr/>
          </p:nvSpPr>
          <p:spPr>
            <a:xfrm flipV="1">
              <a:off x="2903400" y="2627640"/>
              <a:ext cx="2948760" cy="114120"/>
            </a:xfrm>
            <a:prstGeom prst="bentConnector3">
              <a:avLst>
                <a:gd name="adj1" fmla="val 42248"/>
              </a:avLst>
            </a:prstGeom>
            <a:solidFill>
              <a:schemeClr val="accent1"/>
            </a:solidFill>
            <a:ln w="28440">
              <a:solidFill>
                <a:schemeClr val="tx1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2" name="CustomShape 13"/>
            <p:cNvSpPr/>
            <p:nvPr/>
          </p:nvSpPr>
          <p:spPr>
            <a:xfrm>
              <a:off x="2922120" y="2383200"/>
              <a:ext cx="35352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Tahoma"/>
                </a:rPr>
                <a:t>X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233" name="Group 14"/>
          <p:cNvGrpSpPr/>
          <p:nvPr/>
        </p:nvGrpSpPr>
        <p:grpSpPr>
          <a:xfrm>
            <a:off x="2903400" y="2735280"/>
            <a:ext cx="2948760" cy="567000"/>
            <a:chOff x="2903400" y="2735280"/>
            <a:chExt cx="2948760" cy="567000"/>
          </a:xfrm>
        </p:grpSpPr>
        <p:sp>
          <p:nvSpPr>
            <p:cNvPr id="234" name="CustomShape 15"/>
            <p:cNvSpPr/>
            <p:nvPr/>
          </p:nvSpPr>
          <p:spPr>
            <a:xfrm flipV="1">
              <a:off x="2903400" y="2734560"/>
              <a:ext cx="2948760" cy="533160"/>
            </a:xfrm>
            <a:prstGeom prst="bentConnector3">
              <a:avLst>
                <a:gd name="adj1" fmla="val 50000"/>
              </a:avLst>
            </a:prstGeom>
            <a:solidFill>
              <a:schemeClr val="accent1"/>
            </a:solidFill>
            <a:ln w="28440">
              <a:solidFill>
                <a:schemeClr val="tx1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5" name="CustomShape 16"/>
            <p:cNvSpPr/>
            <p:nvPr/>
          </p:nvSpPr>
          <p:spPr>
            <a:xfrm>
              <a:off x="2932560" y="2907000"/>
              <a:ext cx="33516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Tahoma"/>
                </a:rPr>
                <a:t>Y</a:t>
              </a:r>
              <a:endParaRPr b="0" lang="en-US" sz="2000" spc="-1" strike="noStrike">
                <a:latin typeface="Arial"/>
              </a:endParaRPr>
            </a:p>
          </p:txBody>
        </p:sp>
      </p:grpSp>
      <p:grpSp>
        <p:nvGrpSpPr>
          <p:cNvPr id="236" name="Group 17"/>
          <p:cNvGrpSpPr/>
          <p:nvPr/>
        </p:nvGrpSpPr>
        <p:grpSpPr>
          <a:xfrm>
            <a:off x="2903400" y="2864160"/>
            <a:ext cx="2948760" cy="876960"/>
            <a:chOff x="2903400" y="2864160"/>
            <a:chExt cx="2948760" cy="876960"/>
          </a:xfrm>
        </p:grpSpPr>
        <p:sp>
          <p:nvSpPr>
            <p:cNvPr id="237" name="CustomShape 18"/>
            <p:cNvSpPr/>
            <p:nvPr/>
          </p:nvSpPr>
          <p:spPr>
            <a:xfrm flipV="1">
              <a:off x="2903400" y="2863800"/>
              <a:ext cx="2948760" cy="876960"/>
            </a:xfrm>
            <a:prstGeom prst="bentConnector3">
              <a:avLst>
                <a:gd name="adj1" fmla="val 58786"/>
              </a:avLst>
            </a:prstGeom>
            <a:solidFill>
              <a:schemeClr val="accent1"/>
            </a:solidFill>
            <a:ln w="28440">
              <a:solidFill>
                <a:schemeClr val="tx1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8" name="CustomShape 19"/>
            <p:cNvSpPr/>
            <p:nvPr/>
          </p:nvSpPr>
          <p:spPr>
            <a:xfrm>
              <a:off x="2916720" y="3343320"/>
              <a:ext cx="592560" cy="395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2000" spc="-1" strike="noStrike">
                  <a:solidFill>
                    <a:srgbClr val="000000"/>
                  </a:solidFill>
                  <a:latin typeface="Tahoma"/>
                </a:rPr>
                <a:t>SW</a:t>
              </a:r>
              <a:endParaRPr b="0" lang="en-US" sz="2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Application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40" name="TextShape 2"/>
          <p:cNvSpPr txBox="1"/>
          <p:nvPr/>
        </p:nvSpPr>
        <p:spPr>
          <a:xfrm>
            <a:off x="509760" y="1513440"/>
            <a:ext cx="8082000" cy="3085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Create an application that reads position of the joystick (both axes) using ADC0 and ADC1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Print position to terminal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TextShape 3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– One-chip Controllers, ADC / Dávid 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242" name="TextShape 4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EF3E04C-030F-4E48-8A67-9AFC2CE49ABA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Application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44" name="TextShape 2"/>
          <p:cNvSpPr txBox="1"/>
          <p:nvPr/>
        </p:nvSpPr>
        <p:spPr>
          <a:xfrm>
            <a:off x="509760" y="1513440"/>
            <a:ext cx="8082000" cy="3085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Write periodic check into while loop to test if measurement is finished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Use PIT to initialize read only once a second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Either: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SzPct val="80000"/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Write ADC read only using Interrupts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SzPct val="80000"/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React to joystick button press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TextShape 3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– One-chip Controllers, ADC / Dávid 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246" name="TextShape 4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2864513-AEDB-4050-A607-A07DE8778A51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Steps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48" name="TextShape 2"/>
          <p:cNvSpPr txBox="1"/>
          <p:nvPr/>
        </p:nvSpPr>
        <p:spPr>
          <a:xfrm>
            <a:off x="509760" y="1513440"/>
            <a:ext cx="8082000" cy="3085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Initialize </a:t>
            </a:r>
            <a:r>
              <a:rPr b="0" i="1" lang="en-US" sz="2400" spc="-1" strike="noStrike">
                <a:solidFill>
                  <a:srgbClr val="000000"/>
                </a:solidFill>
                <a:latin typeface="Arial"/>
              </a:rPr>
              <a:t>(MCUXpresso Configuration Tools help here)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​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SzPct val="80000"/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Pins​ </a:t>
            </a:r>
            <a:r>
              <a:rPr b="0" lang="en-US" sz="2400" spc="-1" strike="noStrike">
                <a:solidFill>
                  <a:srgbClr val="000000"/>
                </a:solidFill>
                <a:highlight>
                  <a:srgbClr val="00ff00"/>
                </a:highlight>
                <a:latin typeface="Arial"/>
              </a:rPr>
              <a:t>(route ADC channels to pins)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SzPct val="80000"/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highlight>
                  <a:srgbClr val="00ff00"/>
                </a:highlight>
                <a:latin typeface="Arial"/>
              </a:rPr>
              <a:t>Clocks​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743040" indent="-28548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SzPct val="80000"/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highlight>
                  <a:srgbClr val="00ff00"/>
                </a:highlight>
                <a:latin typeface="Arial"/>
              </a:rPr>
              <a:t>Peripherals​ (configure ADC0 and ADC1)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highlight>
                  <a:srgbClr val="00ff00"/>
                </a:highlight>
                <a:latin typeface="Arial"/>
              </a:rPr>
              <a:t>Write application code​ (print position of the joystick)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TextShape 3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– One-chip Controllers, ADC / Dávid 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250" name="TextShape 4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D42642E-4290-487A-AD14-10C9522F192E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Homework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509760" y="1513440"/>
            <a:ext cx="8082000" cy="3085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Use joystick to control LEDs (change intensity when joystick moves – use PWM)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Use only ADC1 peripheral, with multiple channels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Warning: ADC has special handling of interrupt flags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TextShape 3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– One-chip Controllers, ADC / Dávid 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254" name="TextShape 4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F90061F-961F-480A-8D39-36D3DFBA2019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– One-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chip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Contro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llers,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ADC /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Dávid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4A154B5-DAD6-42BB-983A-ACB7A4657437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27" name="TextShape 3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Wh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at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is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AD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C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28" name="TextShape 4"/>
          <p:cNvSpPr txBox="1"/>
          <p:nvPr/>
        </p:nvSpPr>
        <p:spPr>
          <a:xfrm>
            <a:off x="509760" y="1513440"/>
            <a:ext cx="8082000" cy="3085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ADC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– </a:t>
            </a: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A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nalog to </a:t>
            </a: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D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igital </a:t>
            </a:r>
            <a:r>
              <a:rPr b="1" lang="en-US" sz="2400" spc="-1" strike="noStrike">
                <a:solidFill>
                  <a:srgbClr val="000000"/>
                </a:solidFill>
                <a:latin typeface="Arial"/>
              </a:rPr>
              <a:t>C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onverter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Converting analog signal into digital values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Graphic 2" descr=""/>
          <p:cNvPicPr/>
          <p:nvPr/>
        </p:nvPicPr>
        <p:blipFill>
          <a:blip r:embed="rId1"/>
          <a:stretch/>
        </p:blipFill>
        <p:spPr>
          <a:xfrm>
            <a:off x="2762280" y="3156480"/>
            <a:ext cx="3619080" cy="1142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– One-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chip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Contro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llers,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ADC /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Dávid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31" name="TextShape 2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6138B53-6383-4DED-A905-902F13C9F306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32" name="TextShape 3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Wh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at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is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it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us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ed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for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33" name="TextShape 4"/>
          <p:cNvSpPr txBox="1"/>
          <p:nvPr/>
        </p:nvSpPr>
        <p:spPr>
          <a:xfrm>
            <a:off x="509760" y="1513440"/>
            <a:ext cx="8082000" cy="3085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Everything that needs to transfer analog values into digital values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Audio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Sensors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Video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…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60840" y="1360440"/>
            <a:ext cx="4422240" cy="2487240"/>
          </a:xfrm>
          <a:prstGeom prst="rect">
            <a:avLst/>
          </a:prstGeom>
          <a:ln>
            <a:noFill/>
          </a:ln>
        </p:spPr>
      </p:pic>
      <p:graphicFrame>
        <p:nvGraphicFramePr>
          <p:cNvPr id="135" name="Chart 8"/>
          <p:cNvGraphicFramePr/>
          <p:nvPr/>
        </p:nvGraphicFramePr>
        <p:xfrm>
          <a:off x="4660200" y="1301040"/>
          <a:ext cx="4483440" cy="2552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6" name="CustomShape 1"/>
          <p:cNvSpPr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717171"/>
                </a:solidFill>
                <a:latin typeface="Arial"/>
              </a:rPr>
              <a:t>Demo – Heartbeat sensor</a:t>
            </a:r>
            <a:endParaRPr b="0" lang="en-US" sz="2400" spc="-1" strike="noStrike">
              <a:latin typeface="Arial"/>
            </a:endParaRPr>
          </a:p>
        </p:txBody>
      </p:sp>
    </p:spTree>
  </p:cSld>
  <p:transition>
    <p:fade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2932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" restart="whenNotActive" nodeType="interactiveSeq" fill="hold">
                <p:stCondLst>
                  <p:cond delay="0" evt="onClick">
                    <p:tgtEl>
                      <p:spTgt spid="134"/>
                    </p:tgtEl>
                  </p:cond>
                </p:stCondLst>
                <p:childTnLst>
                  <p:par>
                    <p:cTn id="8" fill="hold">
                      <p:stCondLst>
                        <p:cond delay="0" evt="onClick">
                          <p:tgtEl>
                            <p:spTgt spid="134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" descr=""/>
          <p:cNvPicPr/>
          <p:nvPr/>
        </p:nvPicPr>
        <p:blipFill>
          <a:blip r:embed="rId1"/>
          <a:stretch/>
        </p:blipFill>
        <p:spPr>
          <a:xfrm>
            <a:off x="4061880" y="2040120"/>
            <a:ext cx="5076720" cy="2218320"/>
          </a:xfrm>
          <a:prstGeom prst="rect">
            <a:avLst/>
          </a:prstGeom>
          <a:ln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717171"/>
                </a:solidFill>
                <a:latin typeface="Arial"/>
              </a:rPr>
              <a:t>Demo – Heartbeat sensor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39" name="Picture 19" descr=""/>
          <p:cNvPicPr/>
          <p:nvPr/>
        </p:nvPicPr>
        <p:blipFill>
          <a:blip r:embed="rId2"/>
          <a:stretch/>
        </p:blipFill>
        <p:spPr>
          <a:xfrm>
            <a:off x="229320" y="1677240"/>
            <a:ext cx="3578400" cy="2741760"/>
          </a:xfrm>
          <a:prstGeom prst="rect">
            <a:avLst/>
          </a:prstGeom>
          <a:ln>
            <a:noFill/>
          </a:ln>
        </p:spPr>
      </p:pic>
      <p:sp>
        <p:nvSpPr>
          <p:cNvPr id="140" name="CustomShape 2"/>
          <p:cNvSpPr/>
          <p:nvPr/>
        </p:nvSpPr>
        <p:spPr>
          <a:xfrm>
            <a:off x="1425240" y="2872440"/>
            <a:ext cx="1440360" cy="27684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d54e12"/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</p:spTree>
  </p:cSld>
  <p:transition>
    <p:fade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Shape 1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Ho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w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do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es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it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wo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rk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142" name="Content Placeholder 9" descr="A close up of a map&#10;&#10;Description generated with very high confidence"/>
          <p:cNvPicPr/>
          <p:nvPr/>
        </p:nvPicPr>
        <p:blipFill>
          <a:blip r:embed="rId1"/>
          <a:stretch/>
        </p:blipFill>
        <p:spPr>
          <a:xfrm>
            <a:off x="2515320" y="1329840"/>
            <a:ext cx="4074840" cy="3085920"/>
          </a:xfrm>
          <a:prstGeom prst="rect">
            <a:avLst/>
          </a:prstGeom>
          <a:ln>
            <a:noFill/>
          </a:ln>
        </p:spPr>
      </p:pic>
      <p:sp>
        <p:nvSpPr>
          <p:cNvPr id="143" name="TextShape 2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– One-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chip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Contro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llers,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ADC /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Dávid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44" name="TextShape 3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B673558-4DD5-4A19-BEE4-CB633504DC7C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45" name="CustomShape 4"/>
          <p:cNvSpPr/>
          <p:nvPr/>
        </p:nvSpPr>
        <p:spPr>
          <a:xfrm>
            <a:off x="2210400" y="4416120"/>
            <a:ext cx="5816880" cy="21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800" spc="-1" strike="noStrike" u="sng">
                <a:solidFill>
                  <a:srgbClr val="ffcf00"/>
                </a:solidFill>
                <a:uFillTx/>
                <a:latin typeface="Tahoma"/>
                <a:hlinkClick r:id="rId2"/>
              </a:rPr>
              <a:t>https://www.allaboutcircuits.com/technical-articles/understanding-the-dynamic-range-specification-of-an-ADC/</a:t>
            </a:r>
            <a:endParaRPr b="0" lang="en-US" sz="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Shape 1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Ho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w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do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es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it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wo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rk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–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Re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sol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uti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on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47" name="TextShape 2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– One-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chip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Contro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llers,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ADC /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Dávid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48" name="TextShape 3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DC94FA9-3781-4E48-839F-7AD41117F0CD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149" name="TextShape 4"/>
          <p:cNvSpPr txBox="1"/>
          <p:nvPr/>
        </p:nvSpPr>
        <p:spPr>
          <a:xfrm>
            <a:off x="509760" y="1513440"/>
            <a:ext cx="8082000" cy="3114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Smallest incremental voltage that can be recognized and thus causes a change in the digital output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2720">
              <a:lnSpc>
                <a:spcPct val="100000"/>
              </a:lnSpc>
              <a:spcBef>
                <a:spcPts val="479"/>
              </a:spcBef>
              <a:buClr>
                <a:srgbClr val="00287d"/>
              </a:buClr>
              <a:buFont typeface="Wingdings" charset="2"/>
              <a:buChar char=""/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</a:rPr>
              <a:t>Expressed as the number of bits output by the ADC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509760" y="844200"/>
            <a:ext cx="8086320" cy="485280"/>
          </a:xfrm>
          <a:prstGeom prst="rect">
            <a:avLst/>
          </a:prstGeom>
          <a:noFill/>
          <a:ln>
            <a:noFill/>
          </a:ln>
        </p:spPr>
        <p:txBody>
          <a:bodyPr lIns="0" rIns="0" anchor="b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Ho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w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do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es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it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wo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rk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– 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Re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sol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uti</a:t>
            </a:r>
            <a:r>
              <a:rPr b="1" lang="en-US" sz="2400" spc="-1" strike="noStrike">
                <a:solidFill>
                  <a:srgbClr val="00287d"/>
                </a:solidFill>
                <a:latin typeface="Arial"/>
              </a:rPr>
              <a:t>on</a:t>
            </a:r>
            <a:endParaRPr b="0" lang="en-US" sz="24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51" name="TextShape 2"/>
          <p:cNvSpPr txBox="1"/>
          <p:nvPr/>
        </p:nvSpPr>
        <p:spPr>
          <a:xfrm>
            <a:off x="422640" y="4686480"/>
            <a:ext cx="6305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PV198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– One-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chip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Contro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llers,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ADC /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Dávid </a:t>
            </a:r>
            <a:r>
              <a:rPr b="0" lang="en-US" sz="1200" spc="-1" strike="noStrike">
                <a:solidFill>
                  <a:srgbClr val="969696"/>
                </a:solidFill>
                <a:latin typeface="Arial"/>
              </a:rPr>
              <a:t>Danaj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152" name="TextShape 3"/>
          <p:cNvSpPr txBox="1"/>
          <p:nvPr/>
        </p:nvSpPr>
        <p:spPr>
          <a:xfrm>
            <a:off x="6858000" y="4686480"/>
            <a:ext cx="1841400" cy="34272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F245EC8-E8A7-4137-AD33-6423A6655B59}" type="slidenum">
              <a:rPr b="0" lang="cs-CZ" sz="1200" spc="-1" strike="noStrike">
                <a:solidFill>
                  <a:srgbClr val="969696"/>
                </a:solidFill>
                <a:latin typeface="Arial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grpSp>
        <p:nvGrpSpPr>
          <p:cNvPr id="153" name="Group 4"/>
          <p:cNvGrpSpPr/>
          <p:nvPr/>
        </p:nvGrpSpPr>
        <p:grpSpPr>
          <a:xfrm>
            <a:off x="873360" y="1527120"/>
            <a:ext cx="6510240" cy="3092040"/>
            <a:chOff x="873360" y="1527120"/>
            <a:chExt cx="6510240" cy="3092040"/>
          </a:xfrm>
        </p:grpSpPr>
        <p:pic>
          <p:nvPicPr>
            <p:cNvPr id="154" name="Picture 7" descr="A screenshot of a cell phone&#10;&#10;Description generated with very high confidence"/>
            <p:cNvPicPr/>
            <p:nvPr/>
          </p:nvPicPr>
          <p:blipFill>
            <a:blip r:embed="rId1"/>
            <a:stretch/>
          </p:blipFill>
          <p:spPr>
            <a:xfrm>
              <a:off x="873360" y="1534680"/>
              <a:ext cx="2981520" cy="28735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5" name="Picture 11" descr="A close up of a map&#10;&#10;Description generated with high confidence"/>
            <p:cNvPicPr/>
            <p:nvPr/>
          </p:nvPicPr>
          <p:blipFill>
            <a:blip r:embed="rId2"/>
            <a:stretch/>
          </p:blipFill>
          <p:spPr>
            <a:xfrm>
              <a:off x="4245120" y="1527120"/>
              <a:ext cx="3138120" cy="287964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6" name="CustomShape 5"/>
            <p:cNvSpPr/>
            <p:nvPr/>
          </p:nvSpPr>
          <p:spPr>
            <a:xfrm>
              <a:off x="1454400" y="4407120"/>
              <a:ext cx="5929200" cy="2120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pPr>
                <a:lnSpc>
                  <a:spcPct val="100000"/>
                </a:lnSpc>
              </a:pPr>
              <a:r>
                <a:rPr b="0" lang="en-US" sz="800" spc="-1" strike="noStrike" u="sng">
                  <a:solidFill>
                    <a:srgbClr val="ffcf00"/>
                  </a:solidFill>
                  <a:uFillTx/>
                  <a:latin typeface="Tahoma"/>
                  <a:hlinkClick r:id="rId3"/>
                </a:rPr>
                <a:t>https://www.electricaltechnology.org/2019/02/analog-to-digital-converter-adc.html</a:t>
              </a:r>
              <a:endParaRPr b="0" lang="en-US" sz="8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mu_sablona_16_9_en</Template>
  <TotalTime>106</TotalTime>
  <Application>LibreOffice/6.4.7.2$Linux_X86_64 LibreOffice_project/40$Build-2</Application>
  <Words>720</Words>
  <Paragraphs>173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2019-10-03T16:01:06Z</dcterms:created>
  <dc:creator>David Danaj</dc:creator>
  <dc:description/>
  <dc:language>en-US</dc:language>
  <cp:lastModifiedBy/>
  <cp:lastPrinted>1601-01-01T00:00:00Z</cp:lastPrinted>
  <dcterms:modified xsi:type="dcterms:W3CDTF">2021-10-13T18:37:50Z</dcterms:modified>
  <cp:revision>28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1</vt:i4>
  </property>
  <property fmtid="{D5CDD505-2E9C-101B-9397-08002B2CF9AE}" pid="7" name="Notes">
    <vt:i4>0</vt:i4>
  </property>
  <property fmtid="{D5CDD505-2E9C-101B-9397-08002B2CF9AE}" pid="8" name="PresentationFormat">
    <vt:lpwstr>On-screen Show (16:9)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24</vt:i4>
  </property>
</Properties>
</file>