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0" r:id="rId3"/>
    <p:sldId id="263" r:id="rId4"/>
    <p:sldId id="264" r:id="rId5"/>
    <p:sldId id="267" r:id="rId6"/>
    <p:sldId id="268" r:id="rId7"/>
    <p:sldId id="275" r:id="rId8"/>
    <p:sldId id="265" r:id="rId9"/>
    <p:sldId id="258" r:id="rId10"/>
    <p:sldId id="436" r:id="rId11"/>
    <p:sldId id="276" r:id="rId12"/>
    <p:sldId id="437" r:id="rId13"/>
    <p:sldId id="435" r:id="rId14"/>
    <p:sldId id="438" r:id="rId15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>
          <p15:clr>
            <a:srgbClr val="A4A3A4"/>
          </p15:clr>
        </p15:guide>
        <p15:guide id="2" orient="horz" pos="954">
          <p15:clr>
            <a:srgbClr val="A4A3A4"/>
          </p15:clr>
        </p15:guide>
        <p15:guide id="3" orient="horz" pos="536">
          <p15:clr>
            <a:srgbClr val="A4A3A4"/>
          </p15:clr>
        </p15:guide>
        <p15:guide id="4" orient="horz" pos="2896">
          <p15:clr>
            <a:srgbClr val="A4A3A4"/>
          </p15:clr>
        </p15:guide>
        <p15:guide id="5" orient="horz" pos="2958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5514"/>
    <a:srgbClr val="E7BA00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82" autoAdjust="0"/>
    <p:restoredTop sz="94611" autoAdjust="0"/>
  </p:normalViewPr>
  <p:slideViewPr>
    <p:cSldViewPr snapToGrid="0">
      <p:cViewPr varScale="1">
        <p:scale>
          <a:sx n="157" d="100"/>
          <a:sy n="157" d="100"/>
        </p:scale>
        <p:origin x="150" y="384"/>
      </p:cViewPr>
      <p:guideLst>
        <p:guide orient="horz" pos="840"/>
        <p:guide orient="horz" pos="954"/>
        <p:guide orient="horz" pos="536"/>
        <p:guide orient="horz" pos="2896"/>
        <p:guide orient="horz" pos="2958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1924050"/>
            <a:ext cx="7518400" cy="1997869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US" altLang="cs-CZ" noProof="0"/>
              <a:t>Click to edit Master title style</a:t>
            </a:r>
            <a:endParaRPr lang="en-GB" altLang="cs-CZ" noProof="0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I2C / Dávid Danaj</a:t>
            </a:r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I2C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844154"/>
            <a:ext cx="1703387" cy="3755231"/>
          </a:xfrm>
        </p:spPr>
        <p:txBody>
          <a:bodyPr vert="eaVert"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844154"/>
            <a:ext cx="6037861" cy="3755231"/>
          </a:xfrm>
        </p:spPr>
        <p:txBody>
          <a:bodyPr vert="eaVert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I2C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I2C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3305176"/>
            <a:ext cx="8091487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8" y="2180035"/>
            <a:ext cx="8091487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I2C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I2C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850900"/>
            <a:ext cx="8091487" cy="4826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8" y="1514475"/>
            <a:ext cx="38786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186796"/>
            <a:ext cx="3874282" cy="24078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8" y="1514475"/>
            <a:ext cx="38779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2" y="2204050"/>
            <a:ext cx="3878113" cy="2393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I2C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/>
              <a:t>PV198 – One-chip Controllers, I2C / Dávid Danaj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7" y="1514475"/>
            <a:ext cx="8091487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I2C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7" y="850900"/>
            <a:ext cx="8091487" cy="48259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514475"/>
            <a:ext cx="5026025" cy="30801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1514475"/>
            <a:ext cx="2746884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I2C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81563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50899"/>
            <a:ext cx="5486400" cy="2905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240684"/>
            <a:ext cx="5486400" cy="3567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I2C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844154"/>
            <a:ext cx="808663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nadpisů</a:t>
            </a:r>
            <a:r>
              <a:rPr lang="en-GB" altLang="cs-CZ" noProof="0" dirty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1513285"/>
            <a:ext cx="8082321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textu</a:t>
            </a:r>
            <a:r>
              <a:rPr lang="en-GB" altLang="cs-CZ" noProof="0" dirty="0"/>
              <a:t>.</a:t>
            </a:r>
          </a:p>
          <a:p>
            <a:pPr lvl="1"/>
            <a:r>
              <a:rPr lang="en-GB" altLang="cs-CZ" noProof="0" dirty="0" err="1"/>
              <a:t>Druhá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úroveň</a:t>
            </a:r>
            <a:endParaRPr lang="en-GB" altLang="cs-CZ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/>
              <a:t>PV198 – One-chip Controllers, I2C / Dávid Danaj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cache.freescale.com/files/sensors/doc/app_note/AN4068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sparkfun.com/tutorials/i2c/al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xp.com/products/sensors/motion-sensors/6-axis/digital-motion-sensor-3d-accelerometer-2g-4g-8g-plus-3d-magnetometer:FXOS8700C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4686300"/>
            <a:ext cx="6314536" cy="342900"/>
          </a:xfrm>
        </p:spPr>
        <p:txBody>
          <a:bodyPr/>
          <a:lstStyle/>
          <a:p>
            <a:r>
              <a:rPr lang="en-US" altLang="cs-CZ"/>
              <a:t>PV198 – One-chip Controllers, I2C / Dávid Danaj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7999" y="4686300"/>
            <a:ext cx="1833113" cy="3429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cs-CZ" dirty="0"/>
              <a:t>PV198 – One-chip Controllers</a:t>
            </a:r>
            <a:br>
              <a:rPr lang="en-GB" altLang="cs-CZ" dirty="0"/>
            </a:br>
            <a:br>
              <a:rPr lang="en-GB" altLang="cs-CZ" dirty="0"/>
            </a:br>
            <a:r>
              <a:rPr lang="en-GB" altLang="cs-CZ" dirty="0"/>
              <a:t>I2C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Accelerometer &amp; Magnetometer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4D51CA-0372-40F3-B505-3C34BEB55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Connected to I2C bus and 2 GPIO signals</a:t>
            </a:r>
          </a:p>
          <a:p>
            <a:endParaRPr lang="en-US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10</a:t>
            </a:fld>
            <a:endParaRPr lang="cs-CZ" alt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I2C / Dávid Danaj</a:t>
            </a:r>
            <a:endParaRPr lang="cs-CZ" altLang="cs-CZ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D8D91F9-4077-4DBB-B140-98CDCCCCD2E0}"/>
              </a:ext>
            </a:extLst>
          </p:cNvPr>
          <p:cNvGrpSpPr/>
          <p:nvPr/>
        </p:nvGrpSpPr>
        <p:grpSpPr>
          <a:xfrm>
            <a:off x="422694" y="2072085"/>
            <a:ext cx="8086635" cy="2352647"/>
            <a:chOff x="422694" y="2072085"/>
            <a:chExt cx="8086635" cy="2352647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FE88AC0-BD11-4E90-B528-D1BB6D2ADE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2694" y="2072085"/>
              <a:ext cx="8086635" cy="2143157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F5167CF-CF8C-4A09-B4AD-C4E80F092E17}"/>
                </a:ext>
              </a:extLst>
            </p:cNvPr>
            <p:cNvSpPr txBox="1"/>
            <p:nvPr/>
          </p:nvSpPr>
          <p:spPr>
            <a:xfrm>
              <a:off x="422694" y="4209288"/>
              <a:ext cx="330411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latin typeface="+mn-lt"/>
                </a:rPr>
                <a:t>Freedom FRDM-K66F Development Platform User’s Guide, Table 6.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03665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– Template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startInitialization</a:t>
            </a:r>
            <a:r>
              <a:rPr lang="en-US" dirty="0"/>
              <a:t> (check sensor ID, wake-up)</a:t>
            </a:r>
          </a:p>
          <a:p>
            <a:r>
              <a:rPr lang="en-US" i="1" dirty="0" err="1"/>
              <a:t>setupOrientationDetection</a:t>
            </a:r>
            <a:r>
              <a:rPr lang="en-US" dirty="0"/>
              <a:t> (enable detection, interrupts, etc.) – Homework</a:t>
            </a:r>
          </a:p>
          <a:p>
            <a:r>
              <a:rPr lang="en-US" i="1" dirty="0" err="1"/>
              <a:t>finishInitialization</a:t>
            </a:r>
            <a:r>
              <a:rPr lang="en-US" i="1" dirty="0"/>
              <a:t> </a:t>
            </a:r>
            <a:r>
              <a:rPr lang="en-US" dirty="0"/>
              <a:t>(setup frequency, activate sensor)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I2C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2211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an application that reads accelerometer output data registers</a:t>
            </a:r>
          </a:p>
          <a:p>
            <a:r>
              <a:rPr lang="en-US" dirty="0"/>
              <a:t>Print register values into console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Bonus:</a:t>
            </a:r>
          </a:p>
          <a:p>
            <a:r>
              <a:rPr lang="en-US" dirty="0"/>
              <a:t>Calculate tilt angle from received values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I2C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02242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8" y="1513284"/>
            <a:ext cx="8082321" cy="3236515"/>
          </a:xfrm>
        </p:spPr>
        <p:txBody>
          <a:bodyPr/>
          <a:lstStyle/>
          <a:p>
            <a:r>
              <a:rPr lang="en-US" dirty="0"/>
              <a:t>Create an application that detects orientation of the board </a:t>
            </a:r>
            <a:r>
              <a:rPr lang="en-US" sz="2000" dirty="0"/>
              <a:t>(the same way as mobile phones do)</a:t>
            </a:r>
          </a:p>
          <a:p>
            <a:r>
              <a:rPr lang="en-US" dirty="0"/>
              <a:t>Use the feature of the sensor – do not calculate it in the MCU from XYZ register values</a:t>
            </a:r>
          </a:p>
          <a:p>
            <a:r>
              <a:rPr lang="en-US" dirty="0"/>
              <a:t>Use interrupt from sensor</a:t>
            </a:r>
          </a:p>
          <a:p>
            <a:r>
              <a:rPr lang="en-US" dirty="0"/>
              <a:t>Print current orientation into console when orientation of the board changes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I2C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5460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8" y="1513284"/>
            <a:ext cx="8082321" cy="3236515"/>
          </a:xfrm>
        </p:spPr>
        <p:txBody>
          <a:bodyPr/>
          <a:lstStyle/>
          <a:p>
            <a:r>
              <a:rPr lang="en-US" dirty="0"/>
              <a:t>Write your code into method</a:t>
            </a:r>
            <a:r>
              <a:rPr lang="en-US" sz="2800" dirty="0"/>
              <a:t> </a:t>
            </a:r>
            <a:r>
              <a:rPr lang="en-US" sz="2800" b="1" i="1" dirty="0" err="1"/>
              <a:t>setupOrientationDetection</a:t>
            </a:r>
            <a:r>
              <a:rPr lang="en-US" sz="2800" b="1" i="1"/>
              <a:t>()</a:t>
            </a:r>
          </a:p>
          <a:p>
            <a:endParaRPr lang="en-US" dirty="0">
              <a:hlinkClick r:id="rId2"/>
            </a:endParaRPr>
          </a:p>
          <a:p>
            <a:r>
              <a:rPr lang="en-US" dirty="0">
                <a:hlinkClick r:id="rId2"/>
              </a:rPr>
              <a:t>Link to Application note: AN4068</a:t>
            </a:r>
            <a:endParaRPr lang="en-US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I2C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00613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I2C / Dávid Danaj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Content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What is I2C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What is it used for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How does it work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FRDM-K66F I2C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Accelerometer &amp; Magnetometer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Application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I2C / Dávid Danaj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844154"/>
            <a:ext cx="8086635" cy="485775"/>
          </a:xfrm>
        </p:spPr>
        <p:txBody>
          <a:bodyPr/>
          <a:lstStyle/>
          <a:p>
            <a:r>
              <a:rPr lang="en-US" altLang="cs-CZ" dirty="0"/>
              <a:t>What is I2C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I2C </a:t>
            </a:r>
            <a:r>
              <a:rPr lang="en-US" dirty="0"/>
              <a:t>– </a:t>
            </a:r>
            <a:r>
              <a:rPr lang="en-US" b="1" dirty="0"/>
              <a:t>I</a:t>
            </a:r>
            <a:r>
              <a:rPr lang="en-US" dirty="0"/>
              <a:t>nter-</a:t>
            </a:r>
            <a:r>
              <a:rPr lang="en-US" b="1" dirty="0"/>
              <a:t>I</a:t>
            </a:r>
            <a:r>
              <a:rPr lang="en-US" dirty="0"/>
              <a:t>ntegrated </a:t>
            </a:r>
            <a:r>
              <a:rPr lang="en-US" b="1" dirty="0"/>
              <a:t>C</a:t>
            </a:r>
            <a:r>
              <a:rPr lang="en-US" dirty="0"/>
              <a:t>ircuit</a:t>
            </a:r>
          </a:p>
          <a:p>
            <a:r>
              <a:rPr lang="en-US" dirty="0"/>
              <a:t>Invented in 1982 by Philips Semiconductor (now NXP Semiconductors)</a:t>
            </a:r>
          </a:p>
          <a:p>
            <a:endParaRPr lang="en-US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50495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I2C / Dávid Danaj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844154"/>
            <a:ext cx="8086635" cy="485775"/>
          </a:xfrm>
        </p:spPr>
        <p:txBody>
          <a:bodyPr/>
          <a:lstStyle/>
          <a:p>
            <a:r>
              <a:rPr lang="en-US" altLang="cs-CZ" dirty="0"/>
              <a:t>What is it used for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Intra-board communication</a:t>
            </a:r>
          </a:p>
          <a:p>
            <a:endParaRPr lang="en-US" dirty="0"/>
          </a:p>
          <a:p>
            <a:r>
              <a:rPr lang="en-US" dirty="0"/>
              <a:t>Peripherals</a:t>
            </a:r>
          </a:p>
          <a:p>
            <a:r>
              <a:rPr lang="en-US" dirty="0"/>
              <a:t>Sensors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48465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How does it work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I2C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5</a:t>
            </a:fld>
            <a:endParaRPr lang="cs-CZ" altLang="cs-CZ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B5BE00-497A-4597-95F9-A0D7BC16F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1513285"/>
            <a:ext cx="8082321" cy="3125771"/>
          </a:xfrm>
        </p:spPr>
        <p:txBody>
          <a:bodyPr/>
          <a:lstStyle/>
          <a:p>
            <a:r>
              <a:rPr lang="en-US" dirty="0"/>
              <a:t>2 wires (Clock – SCL, Data – SDA) – pulled high</a:t>
            </a:r>
          </a:p>
          <a:p>
            <a:r>
              <a:rPr lang="en-US" dirty="0"/>
              <a:t>Multi-master &amp; multi-slave</a:t>
            </a:r>
          </a:p>
          <a:p>
            <a:r>
              <a:rPr lang="en-US" dirty="0"/>
              <a:t>100 </a:t>
            </a:r>
            <a:r>
              <a:rPr lang="en-US" dirty="0" err="1"/>
              <a:t>kbit</a:t>
            </a:r>
            <a:r>
              <a:rPr lang="en-US" dirty="0"/>
              <a:t>/s – 5 Mbit/s</a:t>
            </a:r>
          </a:p>
          <a:p>
            <a:r>
              <a:rPr lang="en-US" dirty="0"/>
              <a:t>7-bit addressing / 10-bit addressing</a:t>
            </a:r>
          </a:p>
          <a:p>
            <a:r>
              <a:rPr lang="en-US" dirty="0"/>
              <a:t>Synchronous</a:t>
            </a:r>
          </a:p>
          <a:p>
            <a:r>
              <a:rPr lang="en-US" dirty="0"/>
              <a:t>Half-duplex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614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How does it work – Scheme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I2C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6858000" y="4686300"/>
            <a:ext cx="1841740" cy="342900"/>
          </a:xfrm>
        </p:spPr>
        <p:txBody>
          <a:bodyPr/>
          <a:lstStyle/>
          <a:p>
            <a:fld id="{7E028F59-B1F6-4801-94DB-4C8B6157CAC0}" type="slidenum">
              <a:rPr lang="cs-CZ" altLang="cs-CZ"/>
              <a:pPr/>
              <a:t>6</a:t>
            </a:fld>
            <a:endParaRPr lang="cs-CZ" altLang="cs-CZ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41B718A-204B-4D2C-9AA2-00384547E16F}"/>
              </a:ext>
            </a:extLst>
          </p:cNvPr>
          <p:cNvGrpSpPr/>
          <p:nvPr/>
        </p:nvGrpSpPr>
        <p:grpSpPr>
          <a:xfrm>
            <a:off x="1603247" y="1385810"/>
            <a:ext cx="5401057" cy="3460053"/>
            <a:chOff x="1603247" y="1385810"/>
            <a:chExt cx="5401057" cy="3460053"/>
          </a:xfrm>
        </p:grpSpPr>
        <p:pic>
          <p:nvPicPr>
            <p:cNvPr id="7" name="Picture 6" descr="A screenshot of a cell phone&#10;&#10;Description generated with very high confidence">
              <a:extLst>
                <a:ext uri="{FF2B5EF4-FFF2-40B4-BE49-F238E27FC236}">
                  <a16:creationId xmlns:a16="http://schemas.microsoft.com/office/drawing/2014/main" id="{D9173D74-8D74-443C-9E3B-4B1BA691E6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3247" y="1385810"/>
              <a:ext cx="5401057" cy="3244609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4A28906-E5DE-42C4-BD4E-D096AEA62C80}"/>
                </a:ext>
              </a:extLst>
            </p:cNvPr>
            <p:cNvSpPr txBox="1"/>
            <p:nvPr/>
          </p:nvSpPr>
          <p:spPr>
            <a:xfrm>
              <a:off x="1603247" y="4630419"/>
              <a:ext cx="211147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latin typeface="+mn-lt"/>
                  <a:hlinkClick r:id="rId3"/>
                </a:rPr>
                <a:t>https://learn.sparkfun.com/tutorials/i2c/all</a:t>
              </a:r>
              <a:endParaRPr lang="en-US" sz="8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73488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How does it work – Message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I2C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6858000" y="4686300"/>
            <a:ext cx="1841740" cy="342900"/>
          </a:xfrm>
        </p:spPr>
        <p:txBody>
          <a:bodyPr/>
          <a:lstStyle/>
          <a:p>
            <a:fld id="{7E028F59-B1F6-4801-94DB-4C8B6157CAC0}" type="slidenum">
              <a:rPr lang="cs-CZ" altLang="cs-CZ"/>
              <a:pPr/>
              <a:t>7</a:t>
            </a:fld>
            <a:endParaRPr lang="cs-CZ" altLang="cs-CZ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44E5AF4-703C-4EFE-BA6F-2700C0BC2179}"/>
              </a:ext>
            </a:extLst>
          </p:cNvPr>
          <p:cNvGrpSpPr/>
          <p:nvPr/>
        </p:nvGrpSpPr>
        <p:grpSpPr>
          <a:xfrm>
            <a:off x="1101845" y="1858661"/>
            <a:ext cx="6677025" cy="2072819"/>
            <a:chOff x="1101845" y="1858661"/>
            <a:chExt cx="6677025" cy="2072819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1DE2D054-B57F-49AC-A172-FA0C712D2B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01845" y="1858661"/>
              <a:ext cx="6677025" cy="1857375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906A884-F923-47A0-8AEF-9C1DF2949518}"/>
                </a:ext>
              </a:extLst>
            </p:cNvPr>
            <p:cNvSpPr txBox="1"/>
            <p:nvPr/>
          </p:nvSpPr>
          <p:spPr>
            <a:xfrm>
              <a:off x="1101845" y="3716036"/>
              <a:ext cx="240322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latin typeface="+mn-lt"/>
                </a:rPr>
                <a:t>K66 Sub-Family Reference Manual, Figure 58-2.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2035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FRDM-K66F I2C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 I2C modules</a:t>
            </a:r>
          </a:p>
          <a:p>
            <a:r>
              <a:rPr lang="en-US" dirty="0"/>
              <a:t>Address match wakeup in low power modes</a:t>
            </a:r>
          </a:p>
          <a:p>
            <a:r>
              <a:rPr lang="en-US" dirty="0" err="1"/>
              <a:t>SMBus</a:t>
            </a:r>
            <a:r>
              <a:rPr lang="en-US" dirty="0"/>
              <a:t> support</a:t>
            </a:r>
          </a:p>
          <a:p>
            <a:r>
              <a:rPr lang="en-US" dirty="0"/>
              <a:t>DMA support</a:t>
            </a:r>
            <a:endParaRPr lang="en-US" sz="2000" dirty="0"/>
          </a:p>
          <a:p>
            <a:r>
              <a:rPr lang="en-US" dirty="0"/>
              <a:t>Methods to use: </a:t>
            </a:r>
          </a:p>
          <a:p>
            <a:pPr lvl="1"/>
            <a:r>
              <a:rPr lang="en-US" dirty="0"/>
              <a:t>BOARD_I2C_Receive</a:t>
            </a:r>
          </a:p>
          <a:p>
            <a:pPr lvl="1"/>
            <a:r>
              <a:rPr lang="en-US" dirty="0"/>
              <a:t>BOARD_I2C_Send</a:t>
            </a:r>
          </a:p>
          <a:p>
            <a:endParaRPr lang="en-US" sz="2000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I2C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8</a:t>
            </a:fld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Accelerometer &amp; Magnetometer</a:t>
            </a:r>
            <a:endParaRPr lang="cs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4D51CA-0372-40F3-B505-3C34BEB55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FXOS8700CQ – </a:t>
            </a:r>
            <a:r>
              <a:rPr lang="en-US" dirty="0">
                <a:hlinkClick r:id="rId2"/>
              </a:rPr>
              <a:t>link</a:t>
            </a:r>
            <a:endParaRPr lang="en-US" dirty="0"/>
          </a:p>
          <a:p>
            <a:r>
              <a:rPr lang="en-US" dirty="0"/>
              <a:t>3-axis, linear accelerometer + 3-axis, magnetometer combined into a single package</a:t>
            </a:r>
          </a:p>
          <a:p>
            <a:endParaRPr lang="en-US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9</a:t>
            </a:fld>
            <a:endParaRPr lang="cs-CZ" alt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I2C / Dávid Danaj</a:t>
            </a:r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mu_sablona_16_9_en</Template>
  <TotalTime>0</TotalTime>
  <Words>452</Words>
  <Application>Microsoft Office PowerPoint</Application>
  <PresentationFormat>On-screen Show (16:9)</PresentationFormat>
  <Paragraphs>91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PV198 – One-chip Controllers  I2C</vt:lpstr>
      <vt:lpstr>Content</vt:lpstr>
      <vt:lpstr>What is I2C</vt:lpstr>
      <vt:lpstr>What is it used for</vt:lpstr>
      <vt:lpstr>How does it work</vt:lpstr>
      <vt:lpstr>How does it work – Scheme</vt:lpstr>
      <vt:lpstr>How does it work – Message</vt:lpstr>
      <vt:lpstr>FRDM-K66F I2C</vt:lpstr>
      <vt:lpstr>Accelerometer &amp; Magnetometer</vt:lpstr>
      <vt:lpstr>Accelerometer &amp; Magnetometer</vt:lpstr>
      <vt:lpstr>Application – Template</vt:lpstr>
      <vt:lpstr>Application</vt:lpstr>
      <vt:lpstr>Homework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Danaj</dc:creator>
  <cp:lastModifiedBy>Daniel Dlhopolcek</cp:lastModifiedBy>
  <cp:revision>43</cp:revision>
  <cp:lastPrinted>1601-01-01T00:00:00Z</cp:lastPrinted>
  <dcterms:created xsi:type="dcterms:W3CDTF">2019-10-03T16:01:06Z</dcterms:created>
  <dcterms:modified xsi:type="dcterms:W3CDTF">2020-11-09T10:35:55Z</dcterms:modified>
</cp:coreProperties>
</file>