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0" r:id="rId3"/>
    <p:sldId id="263" r:id="rId4"/>
    <p:sldId id="264" r:id="rId5"/>
    <p:sldId id="268" r:id="rId6"/>
    <p:sldId id="267" r:id="rId7"/>
    <p:sldId id="444" r:id="rId8"/>
    <p:sldId id="275" r:id="rId9"/>
    <p:sldId id="445" r:id="rId10"/>
    <p:sldId id="265" r:id="rId11"/>
    <p:sldId id="258" r:id="rId12"/>
    <p:sldId id="437" r:id="rId13"/>
    <p:sldId id="276" r:id="rId14"/>
    <p:sldId id="446" r:id="rId15"/>
    <p:sldId id="447" r:id="rId16"/>
    <p:sldId id="435" r:id="rId17"/>
    <p:sldId id="448" r:id="rId18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5514"/>
    <a:srgbClr val="E7BA00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82" autoAdjust="0"/>
    <p:restoredTop sz="94611" autoAdjust="0"/>
  </p:normalViewPr>
  <p:slideViewPr>
    <p:cSldViewPr snapToGrid="0">
      <p:cViewPr varScale="1">
        <p:scale>
          <a:sx n="152" d="100"/>
          <a:sy n="152" d="100"/>
        </p:scale>
        <p:origin x="144" y="582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0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US" altLang="cs-CZ" noProof="0"/>
              <a:t>Click to edit Master title style</a:t>
            </a:r>
            <a:endParaRPr lang="en-GB" altLang="cs-CZ" noProof="0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844154"/>
            <a:ext cx="1703387" cy="3755231"/>
          </a:xfrm>
        </p:spPr>
        <p:txBody>
          <a:bodyPr vert="eaVert"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4"/>
            <a:ext cx="6037861" cy="3755231"/>
          </a:xfrm>
        </p:spPr>
        <p:txBody>
          <a:bodyPr vert="eaVert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8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8" y="1514475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6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8" y="1514475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2" y="2204050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7" y="1514475"/>
            <a:ext cx="8091487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7" y="850900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514475"/>
            <a:ext cx="5026025" cy="30801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899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4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nadpisů</a:t>
            </a:r>
            <a:r>
              <a:rPr lang="en-GB" altLang="cs-CZ" noProof="0" dirty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textu</a:t>
            </a:r>
            <a:r>
              <a:rPr lang="en-GB" altLang="cs-CZ" noProof="0" dirty="0"/>
              <a:t>.</a:t>
            </a:r>
          </a:p>
          <a:p>
            <a:pPr lvl="1"/>
            <a:r>
              <a:rPr lang="en-GB" altLang="cs-CZ" noProof="0" dirty="0" err="1"/>
              <a:t>Druhá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úroveň</a:t>
            </a:r>
            <a:endParaRPr lang="en-GB" altLang="cs-CZ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ilabs.com/products/interface/usb-bridges/classic-usb-bridges/device.cp2102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4686300"/>
            <a:ext cx="6314536" cy="342900"/>
          </a:xfr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7999" y="4686300"/>
            <a:ext cx="1833113" cy="3429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cs-CZ" dirty="0"/>
              <a:t>PV198 – One-chip Controllers</a:t>
            </a:r>
            <a:br>
              <a:rPr lang="en-GB" altLang="cs-CZ" dirty="0"/>
            </a:br>
            <a:br>
              <a:rPr lang="en-GB" altLang="cs-CZ" dirty="0"/>
            </a:br>
            <a:r>
              <a:rPr lang="en-GB" altLang="cs-CZ" dirty="0"/>
              <a:t>UART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FRDM-K66F UART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 UART modules</a:t>
            </a:r>
          </a:p>
          <a:p>
            <a:r>
              <a:rPr lang="en-US" dirty="0"/>
              <a:t>RS-485 support</a:t>
            </a:r>
          </a:p>
          <a:p>
            <a:r>
              <a:rPr lang="en-US" dirty="0"/>
              <a:t>Hardware flow control (RTS/CTS)</a:t>
            </a:r>
          </a:p>
          <a:p>
            <a:r>
              <a:rPr lang="en-US" dirty="0"/>
              <a:t>9-bit UART support</a:t>
            </a:r>
          </a:p>
          <a:p>
            <a:r>
              <a:rPr lang="en-US" dirty="0"/>
              <a:t>Interrupts</a:t>
            </a:r>
          </a:p>
          <a:p>
            <a:r>
              <a:rPr lang="en-US" dirty="0"/>
              <a:t>DMA support</a:t>
            </a:r>
            <a:endParaRPr lang="en-US" sz="2000" dirty="0"/>
          </a:p>
          <a:p>
            <a:r>
              <a:rPr lang="en-US" dirty="0"/>
              <a:t>TX/RX FIFO</a:t>
            </a:r>
          </a:p>
          <a:p>
            <a:endParaRPr lang="en-US" sz="20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USB to UART Bridge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4D51CA-0372-40F3-B505-3C34BEB55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Silicon Labs – </a:t>
            </a:r>
            <a:r>
              <a:rPr lang="en-US" dirty="0">
                <a:hlinkClick r:id="rId2"/>
              </a:rPr>
              <a:t>link</a:t>
            </a:r>
            <a:endParaRPr lang="en-US" dirty="0"/>
          </a:p>
          <a:p>
            <a:r>
              <a:rPr lang="en-US" dirty="0"/>
              <a:t>Might be needed to install driver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11</a:t>
            </a:fld>
            <a:endParaRPr lang="cs-CZ" alt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application that reads data from UART and sends the data back to PC</a:t>
            </a:r>
          </a:p>
          <a:p>
            <a:r>
              <a:rPr lang="en-US" dirty="0"/>
              <a:t>Update your code to rotate received character +2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02242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– Step-by-step guide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>
              <a:buFont typeface="+mj-lt"/>
              <a:buAutoNum type="arabicPeriod"/>
            </a:pPr>
            <a:r>
              <a:rPr lang="en-US" sz="1800" dirty="0"/>
              <a:t>Setup pin routing (done in template)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1800" dirty="0"/>
              <a:t>Setup UART peripheral (done in template)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1800" dirty="0"/>
              <a:t>Connect “USB to UART bridge” to a board (based on pin routing)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1800" dirty="0"/>
              <a:t>When “USB to UART bridge” is connected to a PC, it appears in Device Manage in “Ports (COM &amp; LPT)” as “COM” port.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1800" dirty="0"/>
              <a:t>Open terminal application (or Terminal view in MCUXpresso IDE) and connect to correct COM port with your UART settings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2211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– Step-by-step guide</a:t>
            </a:r>
            <a:endParaRPr lang="cs-CZ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3D75592-4543-4CF6-9D0D-A7B7A72353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9189" y="1908540"/>
            <a:ext cx="5285647" cy="2126488"/>
          </a:xfrm>
          <a:prstGeom prst="rect">
            <a:avLst/>
          </a:prstGeom>
        </p:spPr>
      </p:pic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14</a:t>
            </a:fld>
            <a:endParaRPr lang="cs-CZ" altLang="cs-CZ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7C538C-8F27-4F55-8620-4AFEAB86D3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148" y="1408676"/>
            <a:ext cx="1968539" cy="319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129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– Step-by-step guide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15</a:t>
            </a:fld>
            <a:endParaRPr lang="cs-CZ" altLang="cs-CZ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5DB2929-30A4-4980-8604-12148B36C3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584" y="1985957"/>
            <a:ext cx="6152008" cy="2032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228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2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8" y="1513284"/>
            <a:ext cx="8082321" cy="3236515"/>
          </a:xfrm>
        </p:spPr>
        <p:txBody>
          <a:bodyPr/>
          <a:lstStyle/>
          <a:p>
            <a:r>
              <a:rPr lang="en-US" dirty="0">
                <a:latin typeface="+mj-lt"/>
              </a:rPr>
              <a:t>Open Python3</a:t>
            </a:r>
          </a:p>
          <a:p>
            <a:r>
              <a:rPr lang="en-US" dirty="0">
                <a:latin typeface="+mj-lt"/>
              </a:rPr>
              <a:t>Use import Serial</a:t>
            </a:r>
          </a:p>
          <a:p>
            <a:r>
              <a:rPr lang="en-US" dirty="0">
                <a:latin typeface="+mj-lt"/>
              </a:rPr>
              <a:t>Using Serial send string to device</a:t>
            </a:r>
          </a:p>
          <a:p>
            <a:r>
              <a:rPr lang="en-US" dirty="0">
                <a:latin typeface="+mj-lt"/>
              </a:rPr>
              <a:t>Check if device correctly encrypted string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54602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8" y="1513284"/>
            <a:ext cx="8082321" cy="3236515"/>
          </a:xfrm>
        </p:spPr>
        <p:txBody>
          <a:bodyPr/>
          <a:lstStyle/>
          <a:p>
            <a:r>
              <a:rPr lang="en-US" dirty="0">
                <a:latin typeface="+mj-lt"/>
              </a:rPr>
              <a:t>On device side you will receive 3 characters </a:t>
            </a:r>
          </a:p>
          <a:p>
            <a:r>
              <a:rPr lang="en-US" dirty="0">
                <a:latin typeface="+mj-lt"/>
              </a:rPr>
              <a:t>These 3 characters represent RGB values in order</a:t>
            </a:r>
          </a:p>
          <a:p>
            <a:r>
              <a:rPr lang="en-US" dirty="0">
                <a:latin typeface="+mj-lt"/>
              </a:rPr>
              <a:t>Your goal is to set </a:t>
            </a:r>
            <a:r>
              <a:rPr lang="en-US">
                <a:latin typeface="+mj-lt"/>
              </a:rPr>
              <a:t>LED color </a:t>
            </a:r>
            <a:r>
              <a:rPr lang="en-US" dirty="0">
                <a:latin typeface="+mj-lt"/>
              </a:rPr>
              <a:t>correctly according to received values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76337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Content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What is </a:t>
            </a:r>
            <a:r>
              <a:rPr lang="en-GB" altLang="cs-CZ" dirty="0"/>
              <a:t>UART</a:t>
            </a:r>
            <a:endParaRPr lang="en-US" altLang="cs-CZ" dirty="0"/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What is it used for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How does it work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FRDM-K66F </a:t>
            </a:r>
            <a:r>
              <a:rPr lang="en-GB" altLang="cs-CZ" dirty="0"/>
              <a:t>UART</a:t>
            </a:r>
            <a:endParaRPr lang="en-US" altLang="cs-CZ" dirty="0"/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USB to UART Bridge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Application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844154"/>
            <a:ext cx="8086635" cy="485775"/>
          </a:xfrm>
        </p:spPr>
        <p:txBody>
          <a:bodyPr/>
          <a:lstStyle/>
          <a:p>
            <a:r>
              <a:rPr lang="en-US" altLang="cs-CZ" dirty="0"/>
              <a:t>What is </a:t>
            </a:r>
            <a:r>
              <a:rPr lang="en-GB" altLang="cs-CZ" dirty="0"/>
              <a:t>UART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dirty="0"/>
              <a:t>UART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b="1" dirty="0"/>
              <a:t>U</a:t>
            </a:r>
            <a:r>
              <a:rPr lang="en-US" dirty="0"/>
              <a:t>niversal</a:t>
            </a:r>
            <a:r>
              <a:rPr lang="en-US" b="1" dirty="0"/>
              <a:t> A</a:t>
            </a:r>
            <a:r>
              <a:rPr lang="en-US" dirty="0"/>
              <a:t>synchronous</a:t>
            </a:r>
            <a:r>
              <a:rPr lang="en-US" b="1" dirty="0"/>
              <a:t> R</a:t>
            </a:r>
            <a:r>
              <a:rPr lang="en-US" dirty="0"/>
              <a:t>eceiver-</a:t>
            </a:r>
            <a:r>
              <a:rPr lang="en-US" b="1" dirty="0"/>
              <a:t>T</a:t>
            </a:r>
            <a:r>
              <a:rPr lang="en-US" dirty="0"/>
              <a:t>ransmitter</a:t>
            </a:r>
          </a:p>
          <a:p>
            <a:endParaRPr lang="en-US" dirty="0"/>
          </a:p>
          <a:p>
            <a:r>
              <a:rPr lang="en-US" altLang="cs-CZ" dirty="0"/>
              <a:t>Serial communication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50495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844154"/>
            <a:ext cx="8086635" cy="485775"/>
          </a:xfrm>
        </p:spPr>
        <p:txBody>
          <a:bodyPr/>
          <a:lstStyle/>
          <a:p>
            <a:r>
              <a:rPr lang="en-US" altLang="cs-CZ" dirty="0"/>
              <a:t>What is it used for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Intra-board communication</a:t>
            </a:r>
          </a:p>
          <a:p>
            <a:endParaRPr lang="en-US" dirty="0"/>
          </a:p>
          <a:p>
            <a:r>
              <a:rPr lang="en-US" dirty="0"/>
              <a:t>Sensors</a:t>
            </a:r>
          </a:p>
          <a:p>
            <a:r>
              <a:rPr lang="en-US" dirty="0"/>
              <a:t>GPS</a:t>
            </a:r>
          </a:p>
          <a:p>
            <a:r>
              <a:rPr lang="en-US" dirty="0"/>
              <a:t>Bluetooth</a:t>
            </a:r>
          </a:p>
          <a:p>
            <a:r>
              <a:rPr lang="en-US"/>
              <a:t>Modems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48465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How does it work – Scheme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858000" y="4686300"/>
            <a:ext cx="1841740" cy="342900"/>
          </a:xfrm>
        </p:spPr>
        <p:txBody>
          <a:bodyPr/>
          <a:lstStyle/>
          <a:p>
            <a:fld id="{7E028F59-B1F6-4801-94DB-4C8B6157CAC0}" type="slidenum">
              <a:rPr lang="cs-CZ" altLang="cs-CZ"/>
              <a:pPr/>
              <a:t>5</a:t>
            </a:fld>
            <a:endParaRPr lang="cs-CZ" altLang="cs-CZ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A3AF3DA-6022-48D3-BDBF-AF87B4E76799}"/>
              </a:ext>
            </a:extLst>
          </p:cNvPr>
          <p:cNvGrpSpPr/>
          <p:nvPr/>
        </p:nvGrpSpPr>
        <p:grpSpPr>
          <a:xfrm>
            <a:off x="2373202" y="1639661"/>
            <a:ext cx="1412414" cy="2115475"/>
            <a:chOff x="2373202" y="1639661"/>
            <a:chExt cx="1412414" cy="211547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B626498-B520-4B71-ACF3-FAAFB86F333C}"/>
                </a:ext>
              </a:extLst>
            </p:cNvPr>
            <p:cNvSpPr/>
            <p:nvPr/>
          </p:nvSpPr>
          <p:spPr bwMode="auto">
            <a:xfrm>
              <a:off x="2373202" y="2101326"/>
              <a:ext cx="1412414" cy="1653810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rPr>
                <a:t>RX</a:t>
              </a:r>
            </a:p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solidFill>
                    <a:schemeClr val="tx1"/>
                  </a:solidFill>
                  <a:latin typeface="Tahoma" pitchFamily="34" charset="0"/>
                </a:rPr>
                <a:t>TX</a:t>
              </a:r>
            </a:p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rPr>
                <a:t>GND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AF6E9E7-57AF-40F9-B5C1-7AF70D7157DD}"/>
                </a:ext>
              </a:extLst>
            </p:cNvPr>
            <p:cNvSpPr txBox="1"/>
            <p:nvPr/>
          </p:nvSpPr>
          <p:spPr>
            <a:xfrm>
              <a:off x="2529482" y="1639661"/>
              <a:ext cx="10998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UART1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5B98817-BB94-432E-BA37-3D95813AD67B}"/>
              </a:ext>
            </a:extLst>
          </p:cNvPr>
          <p:cNvGrpSpPr/>
          <p:nvPr/>
        </p:nvGrpSpPr>
        <p:grpSpPr>
          <a:xfrm>
            <a:off x="5195650" y="1639661"/>
            <a:ext cx="1412414" cy="2115475"/>
            <a:chOff x="2373202" y="1639661"/>
            <a:chExt cx="1412414" cy="211547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E1510CB-9FC9-43DB-8BA1-DA9083363890}"/>
                </a:ext>
              </a:extLst>
            </p:cNvPr>
            <p:cNvSpPr/>
            <p:nvPr/>
          </p:nvSpPr>
          <p:spPr bwMode="auto">
            <a:xfrm>
              <a:off x="2373202" y="2101326"/>
              <a:ext cx="1412414" cy="1653810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rPr>
                <a:t>RX</a:t>
              </a:r>
            </a:p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solidFill>
                    <a:schemeClr val="tx1"/>
                  </a:solidFill>
                  <a:latin typeface="Tahoma" pitchFamily="34" charset="0"/>
                </a:rPr>
                <a:t>TX</a:t>
              </a:r>
            </a:p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rPr>
                <a:t>GND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737507A-E327-4354-A6CD-2660160F9635}"/>
                </a:ext>
              </a:extLst>
            </p:cNvPr>
            <p:cNvSpPr txBox="1"/>
            <p:nvPr/>
          </p:nvSpPr>
          <p:spPr>
            <a:xfrm>
              <a:off x="2529482" y="1639661"/>
              <a:ext cx="10998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UART2</a:t>
              </a:r>
            </a:p>
          </p:txBody>
        </p:sp>
      </p:grp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29AA87A-80E9-4EB8-94DB-E3BB4940386E}"/>
              </a:ext>
            </a:extLst>
          </p:cNvPr>
          <p:cNvCxnSpPr/>
          <p:nvPr/>
        </p:nvCxnSpPr>
        <p:spPr bwMode="auto">
          <a:xfrm flipV="1">
            <a:off x="3785616" y="2365248"/>
            <a:ext cx="1410034" cy="7315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3BE784E-99E0-47DC-9428-59E83B1D4157}"/>
              </a:ext>
            </a:extLst>
          </p:cNvPr>
          <p:cNvCxnSpPr/>
          <p:nvPr/>
        </p:nvCxnSpPr>
        <p:spPr bwMode="auto">
          <a:xfrm flipH="1" flipV="1">
            <a:off x="3785616" y="2365248"/>
            <a:ext cx="1410034" cy="7193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3CD1D04-1186-4123-BBF4-732B8A9D013F}"/>
              </a:ext>
            </a:extLst>
          </p:cNvPr>
          <p:cNvCxnSpPr/>
          <p:nvPr/>
        </p:nvCxnSpPr>
        <p:spPr bwMode="auto">
          <a:xfrm>
            <a:off x="3784425" y="3474720"/>
            <a:ext cx="141122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73488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How does it work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6</a:t>
            </a:fld>
            <a:endParaRPr lang="cs-CZ" altLang="cs-C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B5BE00-497A-4597-95F9-A0D7BC16F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1513285"/>
            <a:ext cx="8082321" cy="3125771"/>
          </a:xfrm>
        </p:spPr>
        <p:txBody>
          <a:bodyPr/>
          <a:lstStyle/>
          <a:p>
            <a:r>
              <a:rPr lang="en-US" dirty="0"/>
              <a:t>2 wires (Receive – RX, Transmit – TX)</a:t>
            </a:r>
          </a:p>
          <a:p>
            <a:r>
              <a:rPr lang="en-US" dirty="0"/>
              <a:t>1 to 1 communication</a:t>
            </a:r>
          </a:p>
          <a:p>
            <a:r>
              <a:rPr lang="en-US" dirty="0"/>
              <a:t>Works without clock signal</a:t>
            </a:r>
          </a:p>
          <a:p>
            <a:r>
              <a:rPr lang="en-US" dirty="0"/>
              <a:t>Requires same settings for devices (baud rate, parity, etc.)</a:t>
            </a:r>
          </a:p>
          <a:p>
            <a:r>
              <a:rPr lang="en-US" dirty="0"/>
              <a:t>Asynchronous</a:t>
            </a:r>
          </a:p>
          <a:p>
            <a:r>
              <a:rPr lang="en-US" dirty="0"/>
              <a:t>Full-duplex</a:t>
            </a:r>
          </a:p>
        </p:txBody>
      </p:sp>
    </p:spTree>
    <p:extLst>
      <p:ext uri="{BB962C8B-B14F-4D97-AF65-F5344CB8AC3E}">
        <p14:creationId xmlns:p14="http://schemas.microsoft.com/office/powerpoint/2010/main" val="623614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How does it work – Message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858000" y="4686300"/>
            <a:ext cx="1841740" cy="342900"/>
          </a:xfrm>
        </p:spPr>
        <p:txBody>
          <a:bodyPr/>
          <a:lstStyle/>
          <a:p>
            <a:fld id="{7E028F59-B1F6-4801-94DB-4C8B6157CAC0}" type="slidenum">
              <a:rPr lang="cs-CZ" altLang="cs-CZ"/>
              <a:pPr/>
              <a:t>7</a:t>
            </a:fld>
            <a:endParaRPr lang="cs-CZ" altLang="cs-CZ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6F054A2-0E63-46CC-A649-EF67686B623F}"/>
              </a:ext>
            </a:extLst>
          </p:cNvPr>
          <p:cNvGrpSpPr/>
          <p:nvPr/>
        </p:nvGrpSpPr>
        <p:grpSpPr>
          <a:xfrm>
            <a:off x="747141" y="2049690"/>
            <a:ext cx="7296150" cy="1044119"/>
            <a:chOff x="923925" y="2157412"/>
            <a:chExt cx="7296150" cy="104411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99472F7-F392-476D-95B7-6A870B812A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3925" y="2157412"/>
              <a:ext cx="7296150" cy="828675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C4E59CF-ACD5-4828-9585-1DD0975D8979}"/>
                </a:ext>
              </a:extLst>
            </p:cNvPr>
            <p:cNvSpPr txBox="1"/>
            <p:nvPr/>
          </p:nvSpPr>
          <p:spPr>
            <a:xfrm>
              <a:off x="923925" y="2986087"/>
              <a:ext cx="181812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latin typeface="+mn-lt"/>
                </a:rPr>
                <a:t>K66 Sub-Family Reference Manual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7858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How does it work – Message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858000" y="4686300"/>
            <a:ext cx="1841740" cy="342900"/>
          </a:xfrm>
        </p:spPr>
        <p:txBody>
          <a:bodyPr/>
          <a:lstStyle/>
          <a:p>
            <a:fld id="{7E028F59-B1F6-4801-94DB-4C8B6157CAC0}" type="slidenum">
              <a:rPr lang="cs-CZ" altLang="cs-CZ"/>
              <a:pPr/>
              <a:t>8</a:t>
            </a:fld>
            <a:endParaRPr lang="cs-CZ" altLang="cs-CZ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BD287EA-AC95-46BD-93D0-A46F4798F72F}"/>
              </a:ext>
            </a:extLst>
          </p:cNvPr>
          <p:cNvGrpSpPr/>
          <p:nvPr/>
        </p:nvGrpSpPr>
        <p:grpSpPr>
          <a:xfrm>
            <a:off x="1537399" y="1329929"/>
            <a:ext cx="6069201" cy="2926050"/>
            <a:chOff x="1537399" y="1329929"/>
            <a:chExt cx="6069201" cy="2926050"/>
          </a:xfrm>
        </p:grpSpPr>
        <p:pic>
          <p:nvPicPr>
            <p:cNvPr id="6" name="Picture 5" descr="A screenshot of a cell phone&#10;&#10;Description automatically generated">
              <a:extLst>
                <a:ext uri="{FF2B5EF4-FFF2-40B4-BE49-F238E27FC236}">
                  <a16:creationId xmlns:a16="http://schemas.microsoft.com/office/drawing/2014/main" id="{C9316743-B29E-4D76-8488-46184C2785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7399" y="1329929"/>
              <a:ext cx="6069201" cy="271060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BC9C325-DE75-4E95-9B69-621E168E934D}"/>
                </a:ext>
              </a:extLst>
            </p:cNvPr>
            <p:cNvSpPr txBox="1"/>
            <p:nvPr/>
          </p:nvSpPr>
          <p:spPr>
            <a:xfrm>
              <a:off x="1537399" y="4040535"/>
              <a:ext cx="281038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/>
                <a:t>http://www.circuitbasics.com/basics-uart-communication/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2035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How does it work – Settings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SPI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858000" y="4686300"/>
            <a:ext cx="1841740" cy="342900"/>
          </a:xfrm>
        </p:spPr>
        <p:txBody>
          <a:bodyPr/>
          <a:lstStyle/>
          <a:p>
            <a:fld id="{7E028F59-B1F6-4801-94DB-4C8B6157CAC0}" type="slidenum">
              <a:rPr lang="cs-CZ" altLang="cs-CZ"/>
              <a:pPr/>
              <a:t>9</a:t>
            </a:fld>
            <a:endParaRPr lang="cs-CZ" altLang="cs-CZ" dirty="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C0A8230F-3410-4FCB-B026-F5EE5FB4E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1513285"/>
            <a:ext cx="8082321" cy="3125771"/>
          </a:xfrm>
        </p:spPr>
        <p:txBody>
          <a:bodyPr/>
          <a:lstStyle/>
          <a:p>
            <a:r>
              <a:rPr lang="en-US" dirty="0"/>
              <a:t>Baud rate (typical 9600 – 115200)</a:t>
            </a:r>
          </a:p>
          <a:p>
            <a:r>
              <a:rPr lang="en-US" dirty="0"/>
              <a:t>Number of data bits (8 – 9)</a:t>
            </a:r>
          </a:p>
          <a:p>
            <a:r>
              <a:rPr lang="en-US" dirty="0"/>
              <a:t>Number of stop bits (1 – 2)</a:t>
            </a:r>
          </a:p>
          <a:p>
            <a:r>
              <a:rPr lang="en-US" dirty="0"/>
              <a:t>Parity bit (disabled / odd / even)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mu_sablona_16_9_en</Template>
  <TotalTime>82</TotalTime>
  <Words>547</Words>
  <Application>Microsoft Office PowerPoint</Application>
  <PresentationFormat>On-screen Show (16:9)</PresentationFormat>
  <Paragraphs>116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Prezentace_MU_CZ</vt:lpstr>
      <vt:lpstr>PV198 – One-chip Controllers  UART</vt:lpstr>
      <vt:lpstr>Content</vt:lpstr>
      <vt:lpstr>What is UART</vt:lpstr>
      <vt:lpstr>What is it used for</vt:lpstr>
      <vt:lpstr>How does it work – Scheme</vt:lpstr>
      <vt:lpstr>How does it work</vt:lpstr>
      <vt:lpstr>How does it work – Message</vt:lpstr>
      <vt:lpstr>How does it work – Message</vt:lpstr>
      <vt:lpstr>How does it work – Settings</vt:lpstr>
      <vt:lpstr>FRDM-K66F UART</vt:lpstr>
      <vt:lpstr>USB to UART Bridge</vt:lpstr>
      <vt:lpstr>Application</vt:lpstr>
      <vt:lpstr>Application – Step-by-step guide</vt:lpstr>
      <vt:lpstr>Application – Step-by-step guide</vt:lpstr>
      <vt:lpstr>Application – Step-by-step guide</vt:lpstr>
      <vt:lpstr>Application 2 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Danaj</dc:creator>
  <cp:lastModifiedBy>Daniel Dlhopolcek</cp:lastModifiedBy>
  <cp:revision>87</cp:revision>
  <cp:lastPrinted>1601-01-01T00:00:00Z</cp:lastPrinted>
  <dcterms:created xsi:type="dcterms:W3CDTF">2019-10-03T16:01:06Z</dcterms:created>
  <dcterms:modified xsi:type="dcterms:W3CDTF">2021-11-03T15:26:52Z</dcterms:modified>
</cp:coreProperties>
</file>