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1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30"/>
  </p:notesMasterIdLst>
  <p:sldIdLst>
    <p:sldId id="513" r:id="rId2"/>
    <p:sldId id="925" r:id="rId3"/>
    <p:sldId id="759" r:id="rId4"/>
    <p:sldId id="628" r:id="rId5"/>
    <p:sldId id="926" r:id="rId6"/>
    <p:sldId id="1059" r:id="rId7"/>
    <p:sldId id="1060" r:id="rId8"/>
    <p:sldId id="1061" r:id="rId9"/>
    <p:sldId id="1062" r:id="rId10"/>
    <p:sldId id="1137" r:id="rId11"/>
    <p:sldId id="1063" r:id="rId12"/>
    <p:sldId id="1136" r:id="rId13"/>
    <p:sldId id="348" r:id="rId14"/>
    <p:sldId id="1141" r:id="rId15"/>
    <p:sldId id="927" r:id="rId16"/>
    <p:sldId id="788" r:id="rId17"/>
    <p:sldId id="1070" r:id="rId18"/>
    <p:sldId id="1071" r:id="rId19"/>
    <p:sldId id="1144" r:id="rId20"/>
    <p:sldId id="1139" r:id="rId21"/>
    <p:sldId id="1143" r:id="rId22"/>
    <p:sldId id="1138" r:id="rId23"/>
    <p:sldId id="1140" r:id="rId24"/>
    <p:sldId id="886" r:id="rId25"/>
    <p:sldId id="1142" r:id="rId26"/>
    <p:sldId id="1131" r:id="rId27"/>
    <p:sldId id="874" r:id="rId28"/>
    <p:sldId id="1135" r:id="rId29"/>
  </p:sldIdLst>
  <p:sldSz cx="9144000" cy="5143500" type="screen16x9"/>
  <p:notesSz cx="6858000" cy="9144000"/>
  <p:custDataLst>
    <p:tags r:id="rId31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/>
  <p:cmAuthor id="2" name="Bob Vachon" initials="BV" lastIdx="24" clrIdx="2"/>
  <p:cmAuthor id="3" name="Sue Livingston -X (suliving - UNICON INC at Cisco)" initials="SL-(-UIaC" lastIdx="3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000000"/>
    <a:srgbClr val="0000CC"/>
    <a:srgbClr val="000099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13" autoAdjust="0"/>
    <p:restoredTop sz="84965" autoAdjust="0"/>
  </p:normalViewPr>
  <p:slideViewPr>
    <p:cSldViewPr snapToGrid="0" showGuides="1">
      <p:cViewPr varScale="1">
        <p:scale>
          <a:sx n="123" d="100"/>
          <a:sy n="123" d="100"/>
        </p:scale>
        <p:origin x="-1602" y="-84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Switching, Routing and Wireless Essentials</a:t>
            </a:r>
            <a:r>
              <a:rPr lang="en-US" b="0" baseline="0" dirty="0"/>
              <a:t> v</a:t>
            </a:r>
            <a:r>
              <a:rPr lang="en-US" b="0" dirty="0"/>
              <a:t>7.0 (SRWE)</a:t>
            </a:r>
          </a:p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Module 2: Switching Concepts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4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11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Switching Concepts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2.1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Frame Forwarding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2.1.7</a:t>
            </a:r>
            <a:r>
              <a:rPr lang="en-US" baseline="0" dirty="0">
                <a:latin typeface="Arial" charset="0"/>
              </a:rPr>
              <a:t> </a:t>
            </a:r>
            <a:r>
              <a:rPr lang="en-US" sz="1200" b="0" dirty="0"/>
              <a:t>– </a:t>
            </a:r>
            <a:r>
              <a:rPr lang="en-US" altLang="en-US" dirty="0"/>
              <a:t>Cut-Through Switching</a:t>
            </a:r>
          </a:p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</a:rPr>
              <a:t>2.1.8</a:t>
            </a:r>
            <a:r>
              <a:rPr lang="en-US" baseline="0" dirty="0">
                <a:latin typeface="Arial" charset="0"/>
              </a:rPr>
              <a:t> </a:t>
            </a:r>
            <a:r>
              <a:rPr lang="en-US" sz="1200" b="0" dirty="0"/>
              <a:t>– </a:t>
            </a:r>
            <a:r>
              <a:rPr lang="en-US" altLang="en-US" dirty="0"/>
              <a:t>Activity – Switch It!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="" xmlns:a16="http://schemas.microsoft.com/office/drawing/2014/main" id="{B891464B-64E6-4310-AC18-5D8D5B3E9D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9571" name="Rectangle 3">
            <a:extLst>
              <a:ext uri="{FF2B5EF4-FFF2-40B4-BE49-F238E27FC236}">
                <a16:creationId xmlns="" xmlns:a16="http://schemas.microsoft.com/office/drawing/2014/main" id="{270F03B5-BDEE-415D-988A-D255BF72F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altLang="cs-CZ"/>
              <a:t>Přepínače mohou být hardwarově realizovány třemi způsoby - používají se:</a:t>
            </a:r>
          </a:p>
          <a:p>
            <a:pPr>
              <a:buFontTx/>
              <a:buChar char="•"/>
            </a:pPr>
            <a:r>
              <a:rPr lang="cs-CZ" altLang="cs-CZ"/>
              <a:t> aplikačně orientované integrované obvody - ASIC (</a:t>
            </a:r>
            <a:r>
              <a:rPr lang="en-US" altLang="cs-CZ"/>
              <a:t>application-specific </a:t>
            </a:r>
          </a:p>
          <a:p>
            <a:pPr>
              <a:spcBef>
                <a:spcPct val="0"/>
              </a:spcBef>
            </a:pPr>
            <a:r>
              <a:rPr lang="en-US" altLang="cs-CZ"/>
              <a:t>  integrated circuits);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cs-CZ" altLang="cs-CZ"/>
              <a:t> CPU na bázi procesoru RISC;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cs-CZ" altLang="cs-CZ"/>
              <a:t> programovatelná hradlová pole - FPGA (</a:t>
            </a:r>
            <a:r>
              <a:rPr lang="en-US" altLang="cs-CZ"/>
              <a:t>field pragrammable gate array</a:t>
            </a:r>
            <a:r>
              <a:rPr lang="cs-CZ" altLang="cs-CZ"/>
              <a:t>).</a:t>
            </a:r>
          </a:p>
          <a:p>
            <a:r>
              <a:rPr lang="cs-CZ" altLang="cs-CZ"/>
              <a:t>Nejlepších výsledků dosahují přepínače na bázi ASIC; v řadě případů se vyrovnají přepínačům ATM. Naopak nevýhodou řešení na bázi ASIC je, že pracují pouze na úrovni podvrstvy MAC a nemohou číst síťovou informaci.</a:t>
            </a:r>
          </a:p>
          <a:p>
            <a:r>
              <a:rPr lang="cs-CZ" altLang="cs-CZ"/>
              <a:t>Výhodou přepínačů na bázi CPU je, že jsou založeny na softwarovém řešení, které lze snadno inovovat. Naproti tomu u hardwarově řešených přepínačů na bázi ASIC inovace často znamená výměnu anebo přidání nového čipu. Nevýhodou přepínačů na bázi CPU jsou problémy s rychlostí při vyšší zátěži. Řešení na bázi FPGA je řídké a používají ho menší firmy.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Switching Concepts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2.2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Switching Domains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16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Switching Concepts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2.2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Switching Domains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2.2.1 – </a:t>
            </a:r>
            <a:r>
              <a:rPr lang="en-US" altLang="en-US" dirty="0"/>
              <a:t>Collision Domains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17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Switching Concepts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2.2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Switching Domains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2.2.2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Broadcast Domains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18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Switching Concepts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2.2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Switching Domains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2.2.3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Alleviated Network Congestion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2.2.4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>
                <a:effectLst/>
              </a:rPr>
              <a:t>– Check Your Understanding -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Switching Domains</a:t>
            </a:r>
            <a:r>
              <a:rPr lang="en-US" sz="1200" b="0" baseline="0" dirty="0"/>
              <a:t> 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Switching Concepts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2.3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Module Practice and Quiz </a:t>
            </a: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6167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Switching Concepts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2.3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Module Practice and Quiz 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2.3.1</a:t>
            </a:r>
            <a:r>
              <a:rPr lang="en-US" baseline="0" dirty="0">
                <a:latin typeface="Arial" charset="0"/>
              </a:rPr>
              <a:t> – </a:t>
            </a:r>
            <a:r>
              <a:rPr lang="en-US" altLang="en-US" dirty="0"/>
              <a:t>What did I learn in this module?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941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>
                <a:solidFill>
                  <a:prstClr val="black"/>
                </a:solidFill>
              </a:rPr>
              <a:pPr/>
              <a:t>27</a:t>
            </a:fld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42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2</a:t>
            </a:fld>
            <a:endParaRPr lang="en-US" sz="8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Switching Concepts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2.0 – Introduction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2.0.2 –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will I learn to do in this module?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924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Switching Concepts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2.1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Frame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4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Switching Concepts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2.1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Frame Forwarding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2.1.1 – </a:t>
            </a:r>
            <a:r>
              <a:rPr lang="en-US" altLang="en-US" dirty="0"/>
              <a:t>Switching in Networking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190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5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Switching Concepts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2.1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Frame Forwarding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2.1.2</a:t>
            </a:r>
            <a:r>
              <a:rPr lang="en-US" baseline="0" dirty="0">
                <a:latin typeface="Arial" charset="0"/>
              </a:rPr>
              <a:t> </a:t>
            </a:r>
            <a:r>
              <a:rPr lang="en-US" sz="1200" b="0" dirty="0"/>
              <a:t>–</a:t>
            </a:r>
            <a:r>
              <a:rPr lang="en-US" altLang="en-US" dirty="0"/>
              <a:t> The Switch MAC Address Table</a:t>
            </a:r>
            <a:endParaRPr lang="en-US" baseline="0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6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Switching Concepts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2.1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Frame Forwarding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2.1.3</a:t>
            </a:r>
            <a:r>
              <a:rPr lang="en-US" baseline="0" dirty="0">
                <a:latin typeface="Arial" charset="0"/>
              </a:rPr>
              <a:t> </a:t>
            </a:r>
            <a:r>
              <a:rPr lang="en-US" sz="1200" b="0" dirty="0"/>
              <a:t>– </a:t>
            </a:r>
            <a:r>
              <a:rPr lang="en-US" altLang="en-US" dirty="0"/>
              <a:t>The Switch Learn and Forward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7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Switching Concepts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2.1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Frame Forwarding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2.1.4</a:t>
            </a:r>
            <a:r>
              <a:rPr lang="en-US" baseline="0" dirty="0">
                <a:latin typeface="Arial" charset="0"/>
              </a:rPr>
              <a:t> </a:t>
            </a:r>
            <a:r>
              <a:rPr lang="en-US" sz="1200" b="0" dirty="0"/>
              <a:t>– </a:t>
            </a:r>
            <a:r>
              <a:rPr lang="en-US" altLang="en-US" dirty="0"/>
              <a:t>Video – MAC Address Tables on Connected Switches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8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Switching Concepts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2.1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Frame Forwarding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2.1.5</a:t>
            </a:r>
            <a:r>
              <a:rPr lang="en-US" baseline="0" dirty="0">
                <a:latin typeface="Arial" charset="0"/>
              </a:rPr>
              <a:t> </a:t>
            </a:r>
            <a:r>
              <a:rPr lang="en-US" sz="1200" b="0" dirty="0"/>
              <a:t>– </a:t>
            </a:r>
            <a:r>
              <a:rPr lang="en-US" altLang="en-US" dirty="0"/>
              <a:t>Switch Forwarding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9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Switching Concepts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2.1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Frame Forwarding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2.1.6</a:t>
            </a:r>
            <a:r>
              <a:rPr lang="en-US" baseline="0" dirty="0">
                <a:latin typeface="Arial" charset="0"/>
              </a:rPr>
              <a:t> </a:t>
            </a:r>
            <a:r>
              <a:rPr lang="en-US" sz="1200" b="0" dirty="0"/>
              <a:t>– </a:t>
            </a:r>
            <a:r>
              <a:rPr lang="en-US" altLang="en-US" dirty="0"/>
              <a:t>Store-and-Forward Switching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>
    <p:ext uri="{DCECCB84-F9BA-43D5-87BE-67443E8EF086}">
      <p15:sldGuideLst xmlns=""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>
                <a:sym typeface="Arial" pitchFamily="34" charset="0"/>
              </a:rPr>
              <a:t>Third level</a:t>
            </a:r>
          </a:p>
          <a:p>
            <a:pPr lvl="3"/>
            <a:r>
              <a:rPr lang="en-US" dirty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152AB8D-499B-4D96-B9BD-79CB2C0A3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70FDAC44-E5F0-4687-A649-7F988371B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2CAFCB57-7A7F-453B-97D2-C0B063762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104ACBEC-8002-4471-8537-70394CD92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65A09-0E7C-466B-8641-7F0E1CE91D6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6495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>
    <p:ext uri="{DCECCB84-F9BA-43D5-87BE-67443E8EF086}">
      <p15:sldGuideLst xmlns=""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>
    <p:ext uri="{DCECCB84-F9BA-43D5-87BE-67443E8EF086}">
      <p15:sldGuideLst xmlns=""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0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1219200"/>
            <a:ext cx="7190087" cy="1666626"/>
          </a:xfrm>
        </p:spPr>
        <p:txBody>
          <a:bodyPr/>
          <a:lstStyle/>
          <a:p>
            <a:r>
              <a:rPr lang="en-US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Module 2: Switching Concepts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9497" y="3127609"/>
            <a:ext cx="5925246" cy="299001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Instructor Materials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Switching, Routing, and Wireless Essentials v7.0 (SRWE)</a:t>
            </a:r>
            <a:endParaRPr lang="en-US" dirty="0"/>
          </a:p>
          <a:p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65047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="" xmlns:a16="http://schemas.microsoft.com/office/drawing/2014/main" id="{8651F92D-CB35-40DF-9AF2-1B9078C51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7129" y="601052"/>
            <a:ext cx="8853286" cy="4155319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="" xmlns:a16="http://schemas.microsoft.com/office/drawing/2014/main" id="{4406BE6C-6DB6-4455-B4D8-F30EF3408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Rychlost přepnutí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39C4798-ED69-4CE2-83FB-0B703BF32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8239125"/>
            <a:ext cx="388620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30000"/>
              </a:spcBef>
            </a:pPr>
            <a:r>
              <a:rPr lang="cs-CZ" altLang="cs-CZ" sz="1200" dirty="0">
                <a:latin typeface="Arial" panose="020B0604020202020204" pitchFamily="34" charset="0"/>
              </a:rPr>
              <a:t>9,6 </a:t>
            </a:r>
            <a:r>
              <a:rPr lang="cs-CZ" altLang="cs-CZ" sz="1200" dirty="0">
                <a:latin typeface="Symbol" panose="05050102010706020507" pitchFamily="18" charset="2"/>
              </a:rPr>
              <a:t> </a:t>
            </a:r>
            <a:r>
              <a:rPr lang="cs-CZ" altLang="cs-CZ" sz="1200" dirty="0" err="1">
                <a:latin typeface="Symbol" panose="05050102010706020507" pitchFamily="18" charset="2"/>
              </a:rPr>
              <a:t>m</a:t>
            </a:r>
            <a:r>
              <a:rPr lang="cs-CZ" altLang="cs-CZ" sz="1200" dirty="0" err="1">
                <a:latin typeface="Arial" panose="020B0604020202020204" pitchFamily="34" charset="0"/>
              </a:rPr>
              <a:t>s</a:t>
            </a:r>
            <a:r>
              <a:rPr lang="cs-CZ" altLang="cs-CZ" sz="1200" dirty="0">
                <a:latin typeface="Arial" panose="020B0604020202020204" pitchFamily="34" charset="0"/>
              </a:rPr>
              <a:t> + (64 + 8) byte * 8 bit/byte * 0,1 </a:t>
            </a:r>
            <a:r>
              <a:rPr lang="cs-CZ" altLang="cs-CZ" sz="1200" dirty="0" err="1">
                <a:latin typeface="Symbol" panose="05050102010706020507" pitchFamily="18" charset="2"/>
              </a:rPr>
              <a:t>m</a:t>
            </a:r>
            <a:r>
              <a:rPr lang="cs-CZ" altLang="cs-CZ" sz="1200" dirty="0" err="1">
                <a:latin typeface="Arial" panose="020B0604020202020204" pitchFamily="34" charset="0"/>
              </a:rPr>
              <a:t>s</a:t>
            </a:r>
            <a:r>
              <a:rPr lang="cs-CZ" altLang="cs-CZ" sz="1200" dirty="0">
                <a:latin typeface="Arial" panose="020B0604020202020204" pitchFamily="34" charset="0"/>
              </a:rPr>
              <a:t> /bit = 67,2 </a:t>
            </a:r>
            <a:r>
              <a:rPr lang="cs-CZ" altLang="cs-CZ" sz="1200" dirty="0" err="1">
                <a:latin typeface="Symbol" panose="05050102010706020507" pitchFamily="18" charset="2"/>
              </a:rPr>
              <a:t>m</a:t>
            </a:r>
            <a:r>
              <a:rPr lang="cs-CZ" altLang="cs-CZ" sz="1200" dirty="0" err="1">
                <a:latin typeface="Arial" panose="020B0604020202020204" pitchFamily="34" charset="0"/>
              </a:rPr>
              <a:t>s</a:t>
            </a:r>
            <a:endParaRPr lang="cs-CZ" altLang="cs-CZ" sz="1200" dirty="0">
              <a:latin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4571D7CB-7CAF-465E-9FD2-511914FE6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01" y="2096845"/>
            <a:ext cx="6939280" cy="58186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="" xmlns:a16="http://schemas.microsoft.com/office/drawing/2014/main" id="{71637EEE-F8C0-4564-BBA1-DC7051828088}"/>
              </a:ext>
            </a:extLst>
          </p:cNvPr>
          <p:cNvSpPr txBox="1"/>
          <p:nvPr/>
        </p:nvSpPr>
        <p:spPr>
          <a:xfrm>
            <a:off x="736980" y="298886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kde 9,6 </a:t>
            </a:r>
            <a:r>
              <a:rPr lang="cs-CZ" dirty="0" err="1"/>
              <a:t>ms</a:t>
            </a:r>
            <a:r>
              <a:rPr lang="cs-CZ" dirty="0"/>
              <a:t> reprezentuje </a:t>
            </a:r>
            <a:r>
              <a:rPr lang="cs-CZ" dirty="0" err="1"/>
              <a:t>mezirámcovou</a:t>
            </a:r>
            <a:r>
              <a:rPr lang="cs-CZ" dirty="0"/>
              <a:t> štěrbinu, 8 byte preambuli, 64 byte minimální délka rámce a 0,1 </a:t>
            </a:r>
            <a:r>
              <a:rPr lang="cs-CZ" dirty="0" err="1"/>
              <a:t>ms</a:t>
            </a:r>
            <a:r>
              <a:rPr lang="cs-CZ" dirty="0"/>
              <a:t>/bit dobu příjmu jednoho bitu rychlostí 10 Mbit/s.</a:t>
            </a:r>
          </a:p>
        </p:txBody>
      </p:sp>
    </p:spTree>
    <p:extLst>
      <p:ext uri="{BB962C8B-B14F-4D97-AF65-F5344CB8AC3E}">
        <p14:creationId xmlns:p14="http://schemas.microsoft.com/office/powerpoint/2010/main" val="8265878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3"/>
            <a:ext cx="4590287" cy="757551"/>
          </a:xfrm>
        </p:spPr>
        <p:txBody>
          <a:bodyPr/>
          <a:lstStyle/>
          <a:p>
            <a:r>
              <a:rPr lang="en-US" altLang="en-US" dirty="0"/>
              <a:t>Cut-Through Switching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4590288" y="420168"/>
            <a:ext cx="4553711" cy="3919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Cut-through forwards the frame immediately after determining the destination MAC.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Fragment (Frag) Free method </a:t>
            </a:r>
            <a:r>
              <a:rPr lang="en-US" sz="1600" dirty="0"/>
              <a:t>will check the destination and ensure that the frame is at least </a:t>
            </a:r>
            <a:r>
              <a:rPr lang="cs-CZ" sz="1600" dirty="0"/>
              <a:t>++++++++++++++++</a:t>
            </a:r>
            <a:r>
              <a:rPr lang="en-US" sz="1600" dirty="0"/>
              <a:t>. This will eliminate runts.</a:t>
            </a:r>
          </a:p>
          <a:p>
            <a:pPr marL="0" indent="0">
              <a:buNone/>
            </a:pPr>
            <a:r>
              <a:rPr lang="en-US" sz="1600" dirty="0"/>
              <a:t>Concepts of Cut-Through switching: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Is appropriate for switches needing latency to be under </a:t>
            </a:r>
            <a:r>
              <a:rPr lang="en-US" sz="1600" dirty="0">
                <a:solidFill>
                  <a:srgbClr val="00B0F0"/>
                </a:solidFill>
              </a:rPr>
              <a:t>10 microseconds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Does not check the FCS, so it can propagate errors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May lead to bandwidth issues if the switch propagates too many errors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Cannot support ports with differing speeds going from ingress to egress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45" y="1685717"/>
            <a:ext cx="4313382" cy="24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69625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="" xmlns:a16="http://schemas.microsoft.com/office/drawing/2014/main" id="{4627D001-EBA7-45D7-9CA8-18A9ABEE3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Obsluha rámce začíná ihned po přečtení cílové adresy, tj. za dobu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kde 9,6 </a:t>
            </a:r>
            <a:r>
              <a:rPr lang="cs-CZ" dirty="0" err="1"/>
              <a:t>ms</a:t>
            </a:r>
            <a:r>
              <a:rPr lang="cs-CZ" dirty="0"/>
              <a:t> reprezentuje </a:t>
            </a:r>
            <a:r>
              <a:rPr lang="cs-CZ" dirty="0" err="1"/>
              <a:t>mezirámcovou</a:t>
            </a:r>
            <a:r>
              <a:rPr lang="cs-CZ" dirty="0"/>
              <a:t> štěrbinu, 8 byte preambuli, 6 byte cílovou adresu a 0,1 </a:t>
            </a:r>
            <a:r>
              <a:rPr lang="cs-CZ" dirty="0" err="1"/>
              <a:t>ms</a:t>
            </a:r>
            <a:r>
              <a:rPr lang="cs-CZ" dirty="0"/>
              <a:t>/bit dobu příjmu jednoho bitu rychlostí 10 Mbit/s. Je zřejmé, že rychlost přepínání zde nezávisí na délce rámce. Pokud je předmětem zkoumání pouze doba zpoždění jednoho rámce v přepínači, tj. od zahájení jeho příjmu po zahájení jeho vysílání, je minimální teoretickou hodnotou 11,2 </a:t>
            </a:r>
            <a:r>
              <a:rPr lang="cs-CZ" dirty="0" err="1"/>
              <a:t>ms</a:t>
            </a:r>
            <a:r>
              <a:rPr lang="cs-CZ" dirty="0"/>
              <a:t>  (vysílání je zahájeno ihned po zjištění adresy).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="" xmlns:a16="http://schemas.microsoft.com/office/drawing/2014/main" id="{9C05FD87-794F-417A-8E2A-287D6360A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Rychlost přepnutí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539CDD8-3494-4A1B-A2E2-03C1AC09D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934200"/>
            <a:ext cx="4127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30000"/>
              </a:spcBef>
            </a:pPr>
            <a:r>
              <a:rPr lang="cs-CZ" altLang="cs-CZ" sz="1200" dirty="0">
                <a:latin typeface="Arial" panose="020B0604020202020204" pitchFamily="34" charset="0"/>
              </a:rPr>
              <a:t>9,6 </a:t>
            </a:r>
            <a:r>
              <a:rPr lang="cs-CZ" altLang="cs-CZ" sz="1200" dirty="0" err="1">
                <a:latin typeface="Symbol" panose="05050102010706020507" pitchFamily="18" charset="2"/>
              </a:rPr>
              <a:t>m</a:t>
            </a:r>
            <a:r>
              <a:rPr lang="cs-CZ" altLang="cs-CZ" sz="1200" dirty="0" err="1">
                <a:latin typeface="Arial" panose="020B0604020202020204" pitchFamily="34" charset="0"/>
              </a:rPr>
              <a:t>s</a:t>
            </a:r>
            <a:r>
              <a:rPr lang="cs-CZ" altLang="cs-CZ" sz="1200" dirty="0">
                <a:latin typeface="Arial" panose="020B0604020202020204" pitchFamily="34" charset="0"/>
              </a:rPr>
              <a:t> + (8 byte + 6 byte) * 8 bit/byte * 0,1 </a:t>
            </a:r>
            <a:r>
              <a:rPr lang="cs-CZ" altLang="cs-CZ" sz="1200" dirty="0" err="1">
                <a:latin typeface="Symbol" panose="05050102010706020507" pitchFamily="18" charset="2"/>
              </a:rPr>
              <a:t>m</a:t>
            </a:r>
            <a:r>
              <a:rPr lang="cs-CZ" altLang="cs-CZ" sz="1200" dirty="0" err="1">
                <a:latin typeface="Arial" panose="020B0604020202020204" pitchFamily="34" charset="0"/>
              </a:rPr>
              <a:t>s</a:t>
            </a:r>
            <a:r>
              <a:rPr lang="cs-CZ" altLang="cs-CZ" sz="1200" dirty="0">
                <a:latin typeface="Arial" panose="020B0604020202020204" pitchFamily="34" charset="0"/>
              </a:rPr>
              <a:t>/bit  = 20,8 </a:t>
            </a:r>
            <a:r>
              <a:rPr lang="cs-CZ" altLang="cs-CZ" sz="1200" dirty="0" err="1">
                <a:latin typeface="Symbol" panose="05050102010706020507" pitchFamily="18" charset="2"/>
              </a:rPr>
              <a:t>m</a:t>
            </a:r>
            <a:r>
              <a:rPr lang="cs-CZ" altLang="cs-CZ" sz="1200" dirty="0" err="1">
                <a:latin typeface="Arial" panose="020B0604020202020204" pitchFamily="34" charset="0"/>
              </a:rPr>
              <a:t>s</a:t>
            </a:r>
            <a:endParaRPr lang="cs-CZ" altLang="cs-CZ" sz="1200" dirty="0">
              <a:latin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20777738-DDD2-41A2-A38B-1B8A83E40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196" y="1420018"/>
            <a:ext cx="6760353" cy="53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3930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>
            <a:extLst>
              <a:ext uri="{FF2B5EF4-FFF2-40B4-BE49-F238E27FC236}">
                <a16:creationId xmlns="" xmlns:a16="http://schemas.microsoft.com/office/drawing/2014/main" id="{2860AF24-091D-4543-9F83-9D49C15B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altLang="cs-CZ" dirty="0"/>
              <a:t> </a:t>
            </a:r>
          </a:p>
        </p:txBody>
      </p:sp>
      <p:sp>
        <p:nvSpPr>
          <p:cNvPr id="108546" name="Rectangle 2">
            <a:extLst>
              <a:ext uri="{FF2B5EF4-FFF2-40B4-BE49-F238E27FC236}">
                <a16:creationId xmlns="" xmlns:a16="http://schemas.microsoft.com/office/drawing/2014/main" id="{EEBFCC73-D675-4EF1-93AC-54BD7B2F1C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Hardwarové realizace</a:t>
            </a:r>
            <a:br>
              <a:rPr lang="cs-CZ" altLang="cs-CZ">
                <a:latin typeface="Arial" panose="020B0604020202020204" pitchFamily="34" charset="0"/>
              </a:rPr>
            </a:br>
            <a:r>
              <a:rPr lang="cs-CZ" altLang="cs-CZ">
                <a:latin typeface="Arial" panose="020B0604020202020204" pitchFamily="34" charset="0"/>
              </a:rPr>
              <a:t>přepínačů na 2. vrstvě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="" xmlns:a16="http://schemas.microsoft.com/office/drawing/2014/main" id="{EA33B5B4-575D-4236-860C-275D6DDC3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185" y="2056210"/>
            <a:ext cx="6208430" cy="19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/>
          <a:p>
            <a:pPr>
              <a:spcBef>
                <a:spcPct val="30000"/>
              </a:spcBef>
              <a:buFontTx/>
              <a:buChar char="•"/>
            </a:pPr>
            <a:r>
              <a:rPr lang="cs-CZ" altLang="cs-CZ" sz="2700">
                <a:latin typeface="Times New Roman" panose="02020603050405020304" pitchFamily="18" charset="0"/>
              </a:rPr>
              <a:t>  </a:t>
            </a:r>
            <a:r>
              <a:rPr lang="cs-CZ" altLang="cs-CZ" sz="2400">
                <a:latin typeface="Arial" panose="020B0604020202020204" pitchFamily="34" charset="0"/>
              </a:rPr>
              <a:t>aplikačně orientované integrované obvody</a:t>
            </a:r>
          </a:p>
          <a:p>
            <a:pPr>
              <a:spcBef>
                <a:spcPct val="30000"/>
              </a:spcBef>
            </a:pPr>
            <a:r>
              <a:rPr lang="cs-CZ" altLang="cs-CZ" sz="2400">
                <a:latin typeface="Arial" panose="020B0604020202020204" pitchFamily="34" charset="0"/>
              </a:rPr>
              <a:t>   - ASIC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cs-CZ" altLang="cs-CZ" sz="2400">
                <a:latin typeface="Arial" panose="020B0604020202020204" pitchFamily="34" charset="0"/>
              </a:rPr>
              <a:t>  CPU na bázi procesoru RISC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cs-CZ" altLang="cs-CZ" sz="2400">
                <a:latin typeface="Arial" panose="020B0604020202020204" pitchFamily="34" charset="0"/>
              </a:rPr>
              <a:t>  programovatelná hradlová pole - FPGA</a:t>
            </a:r>
            <a:endParaRPr lang="cs-CZ" altLang="cs-CZ" sz="27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4B3D59F-72E9-40FB-A9F3-910E5F59E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Technologie přepínačů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9D3052FF-AB64-4720-A10C-A2D341689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915" y="1300319"/>
            <a:ext cx="4364220" cy="367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71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2.2 Switching Domains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8337446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Collision Domains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246743" y="798945"/>
            <a:ext cx="4195948" cy="385618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600" dirty="0"/>
              <a:t>Switches eliminate collision domains and reduce congestion.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/>
              <a:t>When there is full duplex on the link the collision domains are eliminated.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/>
              <a:t>When there is one or more devices in half-duplex there will now be a collision domain.</a:t>
            </a:r>
          </a:p>
          <a:p>
            <a:pPr lvl="2"/>
            <a:r>
              <a:rPr lang="en-US" altLang="en-US" sz="1600" dirty="0"/>
              <a:t>There will now be contention for the bandwidth.</a:t>
            </a:r>
          </a:p>
          <a:p>
            <a:pPr lvl="2"/>
            <a:r>
              <a:rPr lang="en-US" altLang="en-US" sz="1600" dirty="0"/>
              <a:t>Collisions are now possible.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/>
              <a:t>Most devices, including Cisco and Microsoft use auto-negotiation as the default setting for duplex and speed.</a:t>
            </a:r>
          </a:p>
          <a:p>
            <a:pPr marL="0" indent="0">
              <a:buNone/>
            </a:pPr>
            <a:r>
              <a:rPr lang="en-US" altLang="ja-JP" sz="1400" dirty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829" y="1450110"/>
            <a:ext cx="4622280" cy="298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223303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3"/>
            <a:ext cx="4034970" cy="757551"/>
          </a:xfrm>
        </p:spPr>
        <p:txBody>
          <a:bodyPr/>
          <a:lstStyle/>
          <a:p>
            <a:r>
              <a:rPr lang="en-US" altLang="en-US" sz="1600" dirty="0"/>
              <a:t>Switching Domains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Broadcast Domains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4279074" y="609601"/>
            <a:ext cx="4717144" cy="412238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A broadcast domain extends across all Layer 1 or Layer 2 devices on a LAN.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600" dirty="0"/>
              <a:t>Only a layer 3 device (router) will break the broadcast domain, also called a MAC broadcast domain.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600" dirty="0"/>
              <a:t>The broadcast domain consists of all devices on the LAN that receive the broadcast traffic.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When the layer 2 switch receives the broadcast it will flood it out all interfaces except for the ingress interface.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Too many broadcasts may cause congestion and poor network performance.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Increasing devices at Layer 1 or layer 2 will cause the broadcast domain to expand.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17" y="1283855"/>
            <a:ext cx="3928140" cy="281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3112685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393"/>
            <a:ext cx="4688113" cy="829464"/>
          </a:xfrm>
        </p:spPr>
        <p:txBody>
          <a:bodyPr/>
          <a:lstStyle/>
          <a:p>
            <a:r>
              <a:rPr lang="en-US" altLang="en-US" dirty="0"/>
              <a:t>Alleviated Network Congestion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203201" y="986971"/>
            <a:ext cx="8571344" cy="990512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Switches use the </a:t>
            </a:r>
            <a:r>
              <a:rPr lang="en-US" sz="1600" dirty="0">
                <a:solidFill>
                  <a:srgbClr val="FF0000"/>
                </a:solidFill>
              </a:rPr>
              <a:t>MAC address table and full-duplex to  eliminate collisions and avoid congestion.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sz="1600" dirty="0"/>
              <a:t>Features of the switch that alleviate congestion are as follows:</a:t>
            </a:r>
          </a:p>
          <a:p>
            <a:pPr marL="0" indent="0">
              <a:buNone/>
            </a:pPr>
            <a:endParaRPr lang="en-US" altLang="ja-JP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821400"/>
              </p:ext>
            </p:extLst>
          </p:nvPr>
        </p:nvGraphicFramePr>
        <p:xfrm>
          <a:off x="449717" y="2254251"/>
          <a:ext cx="8316911" cy="1998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2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896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2463">
                <a:tc>
                  <a:txBody>
                    <a:bodyPr/>
                    <a:lstStyle/>
                    <a:p>
                      <a:r>
                        <a:rPr lang="en-US" dirty="0"/>
                        <a:t>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3562">
                <a:tc>
                  <a:txBody>
                    <a:bodyPr/>
                    <a:lstStyle/>
                    <a:p>
                      <a:r>
                        <a:rPr lang="en-US" b="1" dirty="0"/>
                        <a:t>Fast Port Speeds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dirty="0"/>
                        <a:t>Depending on the model, switches may have up to 100Gbps port speeds.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3828">
                <a:tc>
                  <a:txBody>
                    <a:bodyPr/>
                    <a:lstStyle/>
                    <a:p>
                      <a:r>
                        <a:rPr lang="en-US" b="1" dirty="0"/>
                        <a:t>Fast Internal Switching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dirty="0"/>
                        <a:t>This uses fast internal bus or shared memory to improve</a:t>
                      </a:r>
                      <a:r>
                        <a:rPr lang="en-US" baseline="0" dirty="0"/>
                        <a:t> performance.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5320">
                <a:tc>
                  <a:txBody>
                    <a:bodyPr/>
                    <a:lstStyle/>
                    <a:p>
                      <a:r>
                        <a:rPr lang="en-US" b="1" dirty="0"/>
                        <a:t>Large Frame Buffers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This allows for temporary</a:t>
                      </a:r>
                      <a:r>
                        <a:rPr lang="en-US" baseline="0" dirty="0"/>
                        <a:t> storage while processing large quantities of frames.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r>
                        <a:rPr lang="en-US" b="1" dirty="0"/>
                        <a:t>High Port Density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This provides many ports for devices to be connected to LAN with</a:t>
                      </a:r>
                      <a:r>
                        <a:rPr lang="en-US" baseline="0" dirty="0"/>
                        <a:t> less cost. This also provides for more local traffic with less congestion.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74144685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Stručně řečeno, </a:t>
            </a:r>
            <a:r>
              <a:rPr lang="cs-CZ" b="1" dirty="0"/>
              <a:t>přepínače</a:t>
            </a:r>
            <a:r>
              <a:rPr lang="cs-CZ" dirty="0"/>
              <a:t> umožňují zařízením komunikovat ve společné síti a také nám umožňují rozdělit tyto sítě na menší vysílací domény. </a:t>
            </a:r>
            <a:endParaRPr lang="cs-CZ" dirty="0" smtClean="0"/>
          </a:p>
          <a:p>
            <a:r>
              <a:rPr lang="cs-CZ" b="1" dirty="0" smtClean="0"/>
              <a:t>Přepínač</a:t>
            </a:r>
            <a:r>
              <a:rPr lang="cs-CZ" dirty="0" smtClean="0"/>
              <a:t> </a:t>
            </a:r>
            <a:r>
              <a:rPr lang="cs-CZ" dirty="0"/>
              <a:t>se naučí všechny adresy MAC všech hostitelů k němu připojených, aby předával provoz mezi hostiteli ve vrstvě 2</a:t>
            </a:r>
            <a:r>
              <a:rPr lang="cs-CZ" dirty="0" smtClean="0"/>
              <a:t>.</a:t>
            </a:r>
          </a:p>
          <a:p>
            <a:r>
              <a:rPr lang="cs-CZ" dirty="0" smtClean="0"/>
              <a:t>Na </a:t>
            </a:r>
            <a:r>
              <a:rPr lang="cs-CZ" dirty="0"/>
              <a:t>druhé straně </a:t>
            </a:r>
            <a:r>
              <a:rPr lang="cs-CZ" b="1" dirty="0"/>
              <a:t>směrovače</a:t>
            </a:r>
            <a:r>
              <a:rPr lang="cs-CZ" dirty="0"/>
              <a:t> nám umožňují přijímat různé sítě a vzájemně předávat přenosy ve vrstvě 3. </a:t>
            </a:r>
            <a:endParaRPr lang="cs-CZ" dirty="0" smtClean="0"/>
          </a:p>
          <a:p>
            <a:r>
              <a:rPr lang="cs-CZ" b="1" dirty="0" smtClean="0"/>
              <a:t>Směrovače</a:t>
            </a:r>
            <a:r>
              <a:rPr lang="cs-CZ" dirty="0" smtClean="0"/>
              <a:t> </a:t>
            </a:r>
            <a:r>
              <a:rPr lang="cs-CZ" dirty="0"/>
              <a:t>vytvářejí mapy (nazývané „směrovací tabulka“), jak dosáhnout jiných sítí a pracovat jako „dopravní policajti“, aby nasměrovali, kam odesílat pakety k dosažení vzdálených cílů</a:t>
            </a:r>
            <a:r>
              <a:rPr lang="cs-CZ" dirty="0" smtClean="0"/>
              <a:t>.</a:t>
            </a:r>
          </a:p>
          <a:p>
            <a:r>
              <a:rPr lang="cs-CZ" b="1" dirty="0" smtClean="0"/>
              <a:t>Přepínač</a:t>
            </a:r>
            <a:r>
              <a:rPr lang="cs-CZ" dirty="0" smtClean="0"/>
              <a:t> </a:t>
            </a:r>
            <a:r>
              <a:rPr lang="cs-CZ" dirty="0"/>
              <a:t>L2 má také několik hardwarových rozdílů ve srovnání se směrovačem. </a:t>
            </a:r>
            <a:r>
              <a:rPr lang="cs-CZ" dirty="0" smtClean="0"/>
              <a:t>Přepínač </a:t>
            </a:r>
            <a:r>
              <a:rPr lang="cs-CZ" dirty="0"/>
              <a:t>pro připojení používá k připojení hostitelů k síti pouze </a:t>
            </a:r>
            <a:r>
              <a:rPr lang="cs-CZ" dirty="0" err="1"/>
              <a:t>ethernetové</a:t>
            </a:r>
            <a:r>
              <a:rPr lang="cs-CZ" dirty="0"/>
              <a:t> porty (např. </a:t>
            </a:r>
            <a:r>
              <a:rPr lang="cs-CZ" dirty="0" smtClean="0"/>
              <a:t>elektrický </a:t>
            </a:r>
            <a:r>
              <a:rPr lang="cs-CZ" dirty="0"/>
              <a:t>RJ45, optické gigabitové porty atd.). </a:t>
            </a:r>
            <a:r>
              <a:rPr lang="cs-CZ" dirty="0" smtClean="0"/>
              <a:t>Směrovač </a:t>
            </a:r>
            <a:r>
              <a:rPr lang="cs-CZ" dirty="0"/>
              <a:t>na druhé straně může mít různé typy portů, jako je ADSL, kabel, vlákno, telefonické připojení atd. </a:t>
            </a:r>
            <a:r>
              <a:rPr lang="cs-CZ" dirty="0" smtClean="0"/>
              <a:t>(včetně </a:t>
            </a:r>
            <a:r>
              <a:rPr lang="cs-CZ" dirty="0" err="1"/>
              <a:t>Ethernetu</a:t>
            </a:r>
            <a:r>
              <a:rPr lang="cs-CZ" dirty="0"/>
              <a:t>).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Rozdíl směrovač přepínač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888530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612812"/>
          </a:xfrm>
        </p:spPr>
        <p:txBody>
          <a:bodyPr/>
          <a:lstStyle/>
          <a:p>
            <a:pPr eaLnBrk="1" hangingPunct="1"/>
            <a:r>
              <a:rPr lang="en-US" dirty="0"/>
              <a:t>Module Objectives</a:t>
            </a:r>
          </a:p>
        </p:txBody>
      </p:sp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>
          <a:xfrm>
            <a:off x="101841" y="819756"/>
            <a:ext cx="8769026" cy="889134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/>
              <a:t>Module Title: </a:t>
            </a:r>
            <a:r>
              <a:rPr lang="en-US" sz="1600" dirty="0"/>
              <a:t>Switching Concepts</a:t>
            </a:r>
            <a:endParaRPr lang="en-US" dirty="0"/>
          </a:p>
          <a:p>
            <a:pPr marL="0" indent="0">
              <a:spcBef>
                <a:spcPct val="30000"/>
              </a:spcBef>
              <a:buNone/>
            </a:pPr>
            <a:r>
              <a:rPr lang="en-US" b="1" dirty="0"/>
              <a:t>Module Objective: </a:t>
            </a:r>
            <a:r>
              <a:rPr lang="en-US" dirty="0"/>
              <a:t>Explain how Layer 2 switches forward data.</a:t>
            </a:r>
          </a:p>
          <a:p>
            <a:pPr marL="0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018778"/>
              </p:ext>
            </p:extLst>
          </p:nvPr>
        </p:nvGraphicFramePr>
        <p:xfrm>
          <a:off x="487933" y="1874440"/>
          <a:ext cx="8168134" cy="9403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65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116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861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Topic Title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Topic Objective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23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Frame Forwarding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Explain how frames are forwarded in a switched network.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23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Switching Domains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Compare a collision domain to a broadcast domain.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81894665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Jaké znáte rozdíly mezi </a:t>
            </a:r>
            <a:r>
              <a:rPr lang="cs-CZ" dirty="0" err="1">
                <a:solidFill>
                  <a:srgbClr val="FF0000"/>
                </a:solidFill>
              </a:rPr>
              <a:t>routery</a:t>
            </a:r>
            <a:r>
              <a:rPr lang="cs-CZ" dirty="0">
                <a:solidFill>
                  <a:srgbClr val="FF0000"/>
                </a:solidFill>
              </a:rPr>
              <a:t> a L3 </a:t>
            </a:r>
            <a:r>
              <a:rPr lang="cs-CZ" dirty="0" err="1">
                <a:solidFill>
                  <a:srgbClr val="FF0000"/>
                </a:solidFill>
              </a:rPr>
              <a:t>switchi</a:t>
            </a:r>
            <a:r>
              <a:rPr lang="cs-CZ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4252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99" y="0"/>
            <a:ext cx="694560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46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58" y="798513"/>
            <a:ext cx="3937309" cy="4344987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Rozdíly </a:t>
            </a:r>
            <a:r>
              <a:rPr lang="cs-CZ" dirty="0" err="1"/>
              <a:t>router</a:t>
            </a:r>
            <a:r>
              <a:rPr lang="cs-CZ" dirty="0"/>
              <a:t> L3 </a:t>
            </a:r>
            <a:r>
              <a:rPr lang="cs-CZ" dirty="0" err="1"/>
              <a:t>switch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336405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0" y="798944"/>
            <a:ext cx="9144000" cy="4155319"/>
          </a:xfrm>
        </p:spPr>
        <p:txBody>
          <a:bodyPr/>
          <a:lstStyle/>
          <a:p>
            <a:r>
              <a:rPr lang="cs-CZ" b="1" dirty="0"/>
              <a:t>Cena</a:t>
            </a:r>
            <a:r>
              <a:rPr lang="cs-CZ" dirty="0"/>
              <a:t> –  SWL3 jsou pro poskytování vysokorychlostního směrování mezi VLAN mnohem nákladově efektivnější než směrovače. Vysoce výkonné směrovače jsou obvykle mnohem dražší než SWL3.</a:t>
            </a:r>
          </a:p>
          <a:p>
            <a:r>
              <a:rPr lang="cs-CZ" b="1" dirty="0"/>
              <a:t>Hustota portů </a:t>
            </a:r>
            <a:r>
              <a:rPr lang="cs-CZ" dirty="0"/>
              <a:t>– přepínače vrstvy 3 mají mnohem vyšší počet portů, zatímco směrovače mají nižší hustotu portů než přepínače vrstvy 3.</a:t>
            </a:r>
          </a:p>
          <a:p>
            <a:r>
              <a:rPr lang="cs-CZ" b="1" dirty="0"/>
              <a:t>Flexibilita</a:t>
            </a:r>
            <a:r>
              <a:rPr lang="cs-CZ" dirty="0"/>
              <a:t> –  Přepínače vrstvy 3 vám umožňují kombinovat přepínání vrstev 2 a vrstvy 3, což znamená, že můžete nakonfigurovat přepínač vrstvy 3 tak, aby fungoval jako normální přepínač vrstvy 2, nebo podle potřeby povolit přepínání vrstvy 3.</a:t>
            </a:r>
          </a:p>
          <a:p>
            <a:r>
              <a:rPr lang="cs-CZ" b="1" dirty="0"/>
              <a:t>Podpora technologií WAN </a:t>
            </a:r>
            <a:r>
              <a:rPr lang="cs-CZ" dirty="0"/>
              <a:t>– Přepínač L3 je omezen na použití v prostředí LAN, kde lze provádět směrování Inter VLAN, avšak pokud jde o práci na WAN a okrajové technologie, přepínač L3 zaostává.</a:t>
            </a:r>
          </a:p>
          <a:p>
            <a:r>
              <a:rPr lang="cs-CZ" dirty="0"/>
              <a:t>Směrovač je průkopníkem v takovém </a:t>
            </a:r>
            <a:r>
              <a:rPr lang="cs-CZ" b="1" dirty="0"/>
              <a:t>scénáři</a:t>
            </a:r>
            <a:r>
              <a:rPr lang="cs-CZ" dirty="0"/>
              <a:t>, kde je třeba podporovat speciální  technologie WAN.</a:t>
            </a:r>
          </a:p>
          <a:p>
            <a:r>
              <a:rPr lang="cs-CZ" dirty="0"/>
              <a:t>Rozhodování o HW/ SW – klíčový rozdíl mezi přepínači a směrovači L3 spočívá v hardwarové technologii používané při rozhodování o předávání. V případě přepínače L3 se pro rozhodnutí o předávání používají specializované ASIC (nelze průběžně modernizovat), zatímco v případě směrovačů je to obecně software logiky, kterou používá.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 </a:t>
            </a:r>
            <a:r>
              <a:rPr lang="cs-CZ" dirty="0" err="1"/>
              <a:t>router</a:t>
            </a:r>
            <a:r>
              <a:rPr lang="cs-CZ" dirty="0"/>
              <a:t> L3 (</a:t>
            </a:r>
            <a:r>
              <a:rPr lang="cs-CZ" dirty="0" err="1"/>
              <a:t>multilayer</a:t>
            </a:r>
            <a:r>
              <a:rPr lang="cs-CZ" dirty="0"/>
              <a:t>) </a:t>
            </a:r>
            <a:r>
              <a:rPr lang="cs-CZ" dirty="0" err="1"/>
              <a:t>switch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897570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2.3 Module Practice and Quiz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985433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46037">
              <a:buNone/>
            </a:pPr>
            <a:r>
              <a:rPr lang="en-US" sz="1700" b="1" dirty="0"/>
              <a:t>Frame Forwarding</a:t>
            </a:r>
          </a:p>
          <a:p>
            <a:r>
              <a:rPr lang="cs-CZ" dirty="0" smtClean="0"/>
              <a:t>Vstup </a:t>
            </a:r>
            <a:r>
              <a:rPr lang="cs-CZ" dirty="0"/>
              <a:t>je vstupní port, výstup je výstupní port</a:t>
            </a:r>
            <a:r>
              <a:rPr lang="cs-CZ" dirty="0" smtClean="0"/>
              <a:t>.</a:t>
            </a:r>
          </a:p>
          <a:p>
            <a:r>
              <a:rPr lang="cs-CZ" dirty="0" smtClean="0"/>
              <a:t>Přepínač </a:t>
            </a:r>
            <a:r>
              <a:rPr lang="cs-CZ" dirty="0"/>
              <a:t>vytvoří tabulku MAC adres pro předávání snímků v LAN</a:t>
            </a:r>
            <a:r>
              <a:rPr lang="cs-CZ" dirty="0" smtClean="0"/>
              <a:t>.</a:t>
            </a:r>
          </a:p>
          <a:p>
            <a:r>
              <a:rPr lang="cs-CZ" dirty="0" smtClean="0"/>
              <a:t>Přepínač </a:t>
            </a:r>
            <a:r>
              <a:rPr lang="cs-CZ" dirty="0"/>
              <a:t>může používat metodu přechodu vpřed ukládáním a předáváním nebo výřezem</a:t>
            </a:r>
            <a:r>
              <a:rPr lang="cs-CZ" dirty="0" smtClean="0"/>
              <a:t>.</a:t>
            </a: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SzPct val="90000"/>
              <a:buNone/>
            </a:pPr>
            <a:r>
              <a:rPr lang="en-US" sz="1600" b="1" dirty="0"/>
              <a:t>Switching Domains</a:t>
            </a:r>
          </a:p>
          <a:p>
            <a:r>
              <a:rPr lang="cs-CZ" dirty="0" err="1" smtClean="0"/>
              <a:t>Ethernetové</a:t>
            </a:r>
            <a:r>
              <a:rPr lang="cs-CZ" dirty="0" smtClean="0"/>
              <a:t> </a:t>
            </a:r>
            <a:r>
              <a:rPr lang="cs-CZ" dirty="0"/>
              <a:t>porty v </a:t>
            </a:r>
            <a:r>
              <a:rPr lang="cs-CZ" dirty="0" smtClean="0"/>
              <a:t>HDX  </a:t>
            </a:r>
            <a:r>
              <a:rPr lang="cs-CZ" dirty="0"/>
              <a:t>budou součástí kolizní domény</a:t>
            </a:r>
            <a:r>
              <a:rPr lang="cs-CZ" dirty="0" smtClean="0"/>
              <a:t>.</a:t>
            </a:r>
          </a:p>
          <a:p>
            <a:r>
              <a:rPr lang="cs-CZ" dirty="0" smtClean="0"/>
              <a:t>FDX </a:t>
            </a:r>
            <a:r>
              <a:rPr lang="cs-CZ" dirty="0"/>
              <a:t>eliminuje kolizní domény</a:t>
            </a:r>
            <a:r>
              <a:rPr lang="cs-CZ" dirty="0" smtClean="0"/>
              <a:t>.</a:t>
            </a:r>
          </a:p>
          <a:p>
            <a:r>
              <a:rPr lang="cs-CZ" dirty="0" smtClean="0"/>
              <a:t>Přepínač </a:t>
            </a:r>
            <a:r>
              <a:rPr lang="cs-CZ" dirty="0"/>
              <a:t>zaplaví všechna rozhraní kromě vstupního </a:t>
            </a:r>
            <a:r>
              <a:rPr lang="cs-CZ" dirty="0" smtClean="0"/>
              <a:t>portu pro </a:t>
            </a:r>
            <a:r>
              <a:rPr lang="cs-CZ" dirty="0" err="1" smtClean="0"/>
              <a:t>broadcast</a:t>
            </a:r>
            <a:r>
              <a:rPr lang="cs-CZ" dirty="0" smtClean="0"/>
              <a:t> nebo </a:t>
            </a:r>
            <a:r>
              <a:rPr lang="cs-CZ" dirty="0"/>
              <a:t>pokud je neznámý cílový adresář MAC neznámý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Broadcastové</a:t>
            </a:r>
            <a:r>
              <a:rPr lang="cs-CZ" dirty="0" smtClean="0"/>
              <a:t> </a:t>
            </a:r>
            <a:r>
              <a:rPr lang="cs-CZ" dirty="0"/>
              <a:t>domény mohou být rozděleny zařízením L</a:t>
            </a:r>
            <a:r>
              <a:rPr lang="cs-CZ" dirty="0" smtClean="0"/>
              <a:t>3</a:t>
            </a:r>
            <a:r>
              <a:rPr lang="cs-CZ" dirty="0"/>
              <a:t>, jako je </a:t>
            </a:r>
            <a:r>
              <a:rPr lang="cs-CZ" dirty="0" err="1"/>
              <a:t>router</a:t>
            </a:r>
            <a:r>
              <a:rPr lang="cs-CZ" dirty="0" smtClean="0"/>
              <a:t>.</a:t>
            </a:r>
          </a:p>
          <a:p>
            <a:r>
              <a:rPr lang="cs-CZ" dirty="0" smtClean="0"/>
              <a:t>Přepínače </a:t>
            </a:r>
            <a:r>
              <a:rPr lang="cs-CZ" dirty="0"/>
              <a:t>rozšiřují vysílací domény, ale mohou eliminovat kolizní domény a zmírnit přetížení.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jsme se naučili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600232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9144000" cy="635263"/>
          </a:xfrm>
        </p:spPr>
        <p:txBody>
          <a:bodyPr/>
          <a:lstStyle/>
          <a:p>
            <a:r>
              <a:rPr lang="en-US" altLang="en-US" sz="1600" dirty="0"/>
              <a:t>Module Practice and Quiz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What did I learn in this module?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722376"/>
            <a:ext cx="9043416" cy="3986783"/>
          </a:xfrm>
        </p:spPr>
        <p:txBody>
          <a:bodyPr/>
          <a:lstStyle/>
          <a:p>
            <a:pPr marL="142875" lvl="1" indent="0">
              <a:buNone/>
            </a:pPr>
            <a:r>
              <a:rPr lang="en-US" sz="1600" b="1" dirty="0"/>
              <a:t>Frame Forwarding</a:t>
            </a:r>
          </a:p>
          <a:p>
            <a:pPr lvl="2"/>
            <a:r>
              <a:rPr lang="en-US" sz="1600" dirty="0"/>
              <a:t>Ingress is the entry port, egress is the exit port.</a:t>
            </a:r>
          </a:p>
          <a:p>
            <a:pPr lvl="2"/>
            <a:r>
              <a:rPr lang="en-US" sz="1600" dirty="0"/>
              <a:t>The switch builds a MAC address table to forward frames on the LAN.</a:t>
            </a:r>
          </a:p>
          <a:p>
            <a:pPr lvl="2"/>
            <a:r>
              <a:rPr lang="en-US" sz="1600" dirty="0"/>
              <a:t>The switch can use either the store-and-forward or cut-through method of switch forwarding.</a:t>
            </a:r>
          </a:p>
          <a:p>
            <a:pPr marL="142875" lvl="1" indent="0">
              <a:buNone/>
            </a:pPr>
            <a:r>
              <a:rPr lang="en-US" sz="1600" b="1" dirty="0"/>
              <a:t>Switching Domains</a:t>
            </a:r>
          </a:p>
          <a:p>
            <a:pPr lvl="2"/>
            <a:r>
              <a:rPr lang="en-US" sz="1600" dirty="0"/>
              <a:t>Ethernet ports in half-duplex will be a part of a collision domain.</a:t>
            </a:r>
          </a:p>
          <a:p>
            <a:pPr lvl="2"/>
            <a:r>
              <a:rPr lang="en-US" sz="1600" dirty="0"/>
              <a:t>Full-duplex will eliminate collision domains.</a:t>
            </a:r>
          </a:p>
          <a:p>
            <a:pPr lvl="2"/>
            <a:r>
              <a:rPr lang="en-US" sz="1600" dirty="0"/>
              <a:t>A switch will flood out all interfaces except the ingress port if the frame is a broadcast or if the unicast destination MAC is unknown. </a:t>
            </a:r>
          </a:p>
          <a:p>
            <a:pPr lvl="2"/>
            <a:r>
              <a:rPr lang="en-US" sz="1600" dirty="0"/>
              <a:t>Broadcast domains may be broken up by a layer 3 device, like a router.</a:t>
            </a:r>
          </a:p>
          <a:p>
            <a:pPr lvl="2"/>
            <a:r>
              <a:rPr lang="en-US" sz="1600" dirty="0"/>
              <a:t>Switches extend broadcast domains, but can eliminate collision domains and relieve congestion.</a:t>
            </a:r>
          </a:p>
          <a:p>
            <a:pPr marL="142875" lvl="1" indent="0"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614056258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609056"/>
          </a:xfrm>
        </p:spPr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Module 2: Switching Concepts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4510E73-4BA7-41D8-852B-8314AABA1827}"/>
              </a:ext>
            </a:extLst>
          </p:cNvPr>
          <p:cNvSpPr/>
          <p:nvPr/>
        </p:nvSpPr>
        <p:spPr>
          <a:xfrm>
            <a:off x="146051" y="88053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content accessible memory (CAM)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MAC address table</a:t>
            </a:r>
          </a:p>
          <a:p>
            <a:pPr marL="285750" indent="-285750" defTabSz="685777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store-and-forward switching</a:t>
            </a:r>
          </a:p>
          <a:p>
            <a:pPr marL="285750" indent="-285750" defTabSz="685777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cut-through switching</a:t>
            </a:r>
          </a:p>
          <a:p>
            <a:pPr marL="285750" indent="-285750" defTabSz="685777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automatic buffering</a:t>
            </a:r>
          </a:p>
          <a:p>
            <a:pPr marL="285750" indent="-285750" defTabSz="685777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fragment free switching</a:t>
            </a:r>
          </a:p>
          <a:p>
            <a:pPr marL="285750" indent="-285750" defTabSz="685777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collision domains</a:t>
            </a:r>
          </a:p>
          <a:p>
            <a:pPr marL="285750" indent="-285750" defTabSz="685777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broadcast domains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1745509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71476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2.1 Frame Forwarding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3"/>
            <a:ext cx="9144000" cy="789880"/>
          </a:xfrm>
        </p:spPr>
        <p:txBody>
          <a:bodyPr/>
          <a:lstStyle/>
          <a:p>
            <a:r>
              <a:rPr lang="en-US" altLang="en-US" dirty="0"/>
              <a:t>Switching in Networking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755" y="834569"/>
            <a:ext cx="4896590" cy="3608122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Two terms are associated with frames entering or leaving an interface: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/>
              <a:t>Ingress</a:t>
            </a:r>
            <a:r>
              <a:rPr lang="en-US" sz="1600" dirty="0"/>
              <a:t> – entering the interface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/>
              <a:t>Egress</a:t>
            </a:r>
            <a:r>
              <a:rPr lang="en-US" sz="1600" dirty="0"/>
              <a:t> – exiting the interface</a:t>
            </a:r>
          </a:p>
          <a:p>
            <a:pPr marL="0" indent="0">
              <a:buNone/>
            </a:pPr>
            <a:r>
              <a:rPr lang="en-US" sz="1600" dirty="0"/>
              <a:t>A switch forwards based on the ingress interface and the destination MAC address.</a:t>
            </a:r>
          </a:p>
          <a:p>
            <a:pPr marL="0" indent="0">
              <a:buNone/>
            </a:pPr>
            <a:r>
              <a:rPr lang="en-US" sz="1600" dirty="0"/>
              <a:t>A switch uses its MAC address table to make forwarding decisions.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Note</a:t>
            </a:r>
            <a:r>
              <a:rPr lang="en-US" sz="1600" dirty="0"/>
              <a:t>: A switch will never allow traffic to be forwarded out the interface it received the traffic.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22" y="798941"/>
            <a:ext cx="3951778" cy="351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247823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Switch MAC Address Table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4609" y="905949"/>
            <a:ext cx="8853286" cy="287172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A switch will use the destination MAC address to determine the egress interface.</a:t>
            </a:r>
          </a:p>
          <a:p>
            <a:pPr marL="0" indent="0">
              <a:buNone/>
            </a:pPr>
            <a:r>
              <a:rPr lang="en-US" sz="1800" dirty="0"/>
              <a:t>Before a switch can make this decision it must learn what interface the destination is located.</a:t>
            </a:r>
          </a:p>
          <a:p>
            <a:pPr marL="0" indent="0">
              <a:buNone/>
            </a:pPr>
            <a:r>
              <a:rPr lang="en-US" sz="1800" dirty="0"/>
              <a:t>A switch builds a MAC address table, also known as a </a:t>
            </a:r>
            <a:r>
              <a:rPr lang="en-US" sz="1800" dirty="0">
                <a:solidFill>
                  <a:srgbClr val="FF0000"/>
                </a:solidFill>
              </a:rPr>
              <a:t>Content Addressable Memory </a:t>
            </a:r>
            <a:r>
              <a:rPr lang="en-US" sz="1800" dirty="0"/>
              <a:t>(CAM) table, by recording the source MAC address into the table along with the port it was received.</a:t>
            </a:r>
          </a:p>
          <a:p>
            <a:pPr lvl="1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2921276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Switch Learn and Forward Method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4609" y="894073"/>
            <a:ext cx="8853286" cy="2588036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The switch uses a two step process:</a:t>
            </a:r>
          </a:p>
          <a:p>
            <a:pPr marL="142875" lvl="1" indent="0">
              <a:buNone/>
            </a:pPr>
            <a:r>
              <a:rPr lang="en-US" sz="1600" b="1" dirty="0"/>
              <a:t>Step 1.</a:t>
            </a:r>
            <a:r>
              <a:rPr lang="en-US" sz="1600" dirty="0"/>
              <a:t> Learn – Examines Source Address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Adds the source MAC if not in table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Resets the time out setting back to </a:t>
            </a:r>
            <a:r>
              <a:rPr lang="en-US" sz="1600" b="1" dirty="0">
                <a:solidFill>
                  <a:srgbClr val="00B0F0"/>
                </a:solidFill>
              </a:rPr>
              <a:t>5 minutes </a:t>
            </a:r>
            <a:r>
              <a:rPr lang="en-US" sz="1600" dirty="0"/>
              <a:t>if source is in the table</a:t>
            </a:r>
          </a:p>
          <a:p>
            <a:pPr marL="142875" lvl="1" indent="0">
              <a:buNone/>
            </a:pPr>
            <a:r>
              <a:rPr lang="en-US" sz="1600" b="1" dirty="0"/>
              <a:t>Step 2.</a:t>
            </a:r>
            <a:r>
              <a:rPr lang="en-US" sz="1600" dirty="0"/>
              <a:t> Forward – Examines Destination Address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If the destination MAC is in the MAC address table it is forwarded out the specified port.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If a destination MAC is not in the table, it is </a:t>
            </a:r>
            <a:r>
              <a:rPr lang="en-US" sz="1600" dirty="0">
                <a:solidFill>
                  <a:srgbClr val="FF0000"/>
                </a:solidFill>
              </a:rPr>
              <a:t>flooded out </a:t>
            </a:r>
            <a:r>
              <a:rPr lang="en-US" sz="1600" dirty="0"/>
              <a:t>all interfaces except the one it was received.</a:t>
            </a:r>
          </a:p>
        </p:txBody>
      </p:sp>
    </p:spTree>
    <p:extLst>
      <p:ext uri="{BB962C8B-B14F-4D97-AF65-F5344CB8AC3E}">
        <p14:creationId xmlns:p14="http://schemas.microsoft.com/office/powerpoint/2010/main" val="322054925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highlight>
                  <a:srgbClr val="FFFF00"/>
                </a:highlight>
              </a:rPr>
              <a:t>Video – MAC Address Tables on Connected Switches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0858" y="914400"/>
            <a:ext cx="8853286" cy="183816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This video will cover the following: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How switches build MAC address tables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How switches forward frames based on the content of their MAC address tables</a:t>
            </a:r>
          </a:p>
        </p:txBody>
      </p:sp>
    </p:spTree>
    <p:extLst>
      <p:ext uri="{BB962C8B-B14F-4D97-AF65-F5344CB8AC3E}">
        <p14:creationId xmlns:p14="http://schemas.microsoft.com/office/powerpoint/2010/main" val="358774427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Switch Forwarding Methods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0858" y="858446"/>
            <a:ext cx="8853286" cy="285457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Switches use software on application-specific-integrated circuits (ASICs) to make very quick decisions.</a:t>
            </a:r>
          </a:p>
          <a:p>
            <a:pPr marL="0" indent="0">
              <a:buNone/>
            </a:pPr>
            <a:r>
              <a:rPr lang="en-US" sz="1800" dirty="0"/>
              <a:t>A switch will use one of two methods to make forwarding decisions after it receives a frame: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Store-and-forward switching</a:t>
            </a:r>
            <a:r>
              <a:rPr lang="en-US" sz="1800" dirty="0"/>
              <a:t> - Receives the entire frame and ensures the frame is valid. Store-and-forward switching is Cisco’s preferred switching method.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Cut-through switching</a:t>
            </a:r>
            <a:r>
              <a:rPr lang="en-US" sz="1800" dirty="0"/>
              <a:t> – Forwards the frame immediately after determining the destination MAC address of an incoming frame and the egress port. </a:t>
            </a:r>
          </a:p>
        </p:txBody>
      </p:sp>
    </p:spTree>
    <p:extLst>
      <p:ext uri="{BB962C8B-B14F-4D97-AF65-F5344CB8AC3E}">
        <p14:creationId xmlns:p14="http://schemas.microsoft.com/office/powerpoint/2010/main" val="167526765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688280"/>
          </a:xfrm>
        </p:spPr>
        <p:txBody>
          <a:bodyPr/>
          <a:lstStyle/>
          <a:p>
            <a:r>
              <a:rPr lang="en-US" altLang="en-US" dirty="0"/>
              <a:t>Store-and-Forward Switching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91622" y="738372"/>
            <a:ext cx="8853286" cy="166628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Store-and-forward has two primary characteristics: </a:t>
            </a:r>
          </a:p>
          <a:p>
            <a:pPr lvl="1"/>
            <a:r>
              <a:rPr lang="en-US" sz="1600" b="1" dirty="0"/>
              <a:t>Error Checking </a:t>
            </a:r>
            <a:r>
              <a:rPr lang="en-US" sz="1600" dirty="0"/>
              <a:t>– The switch will check the </a:t>
            </a:r>
            <a:r>
              <a:rPr lang="en-US" sz="1600" dirty="0">
                <a:highlight>
                  <a:srgbClr val="CCCCFF"/>
                </a:highlight>
              </a:rPr>
              <a:t>Frame Check Sequence (FCS) for CRC</a:t>
            </a:r>
            <a:r>
              <a:rPr lang="en-US" sz="1600" dirty="0"/>
              <a:t> errors. Bad frames will be discarded.</a:t>
            </a:r>
          </a:p>
          <a:p>
            <a:pPr lvl="1"/>
            <a:r>
              <a:rPr lang="en-US" sz="1600" b="1" dirty="0"/>
              <a:t>Buffering</a:t>
            </a:r>
            <a:r>
              <a:rPr lang="en-US" sz="1600" dirty="0"/>
              <a:t> – The ingress interface will buffer the frame while it checks the FCS. This also allows the switch to adjust to a potential difference in speeds between the ingress and egress ports.</a:t>
            </a:r>
          </a:p>
          <a:p>
            <a:pPr marL="142875" lvl="1" indent="0">
              <a:buNone/>
            </a:pP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02" y="2404659"/>
            <a:ext cx="4708814" cy="225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615737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20453</TotalTime>
  <Words>2062</Words>
  <Application>Microsoft Office PowerPoint</Application>
  <PresentationFormat>Předvádění na obrazovce (16:9)</PresentationFormat>
  <Paragraphs>221</Paragraphs>
  <Slides>28</Slides>
  <Notes>19</Notes>
  <HiddenSlides>1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Default Theme</vt:lpstr>
      <vt:lpstr>Module 2: Switching Concepts</vt:lpstr>
      <vt:lpstr>Module Objectives</vt:lpstr>
      <vt:lpstr>2.1 Frame Forwarding</vt:lpstr>
      <vt:lpstr>Switching in Networking</vt:lpstr>
      <vt:lpstr>The Switch MAC Address Table</vt:lpstr>
      <vt:lpstr>The Switch Learn and Forward Method</vt:lpstr>
      <vt:lpstr>Video – MAC Address Tables on Connected Switches</vt:lpstr>
      <vt:lpstr>Switch Forwarding Methods</vt:lpstr>
      <vt:lpstr>Store-and-Forward Switching</vt:lpstr>
      <vt:lpstr>Rychlost přepnutí</vt:lpstr>
      <vt:lpstr>Cut-Through Switching</vt:lpstr>
      <vt:lpstr>Rychlost přepnutí</vt:lpstr>
      <vt:lpstr>Hardwarové realizace přepínačů na 2. vrstvě</vt:lpstr>
      <vt:lpstr>Technologie přepínačů</vt:lpstr>
      <vt:lpstr>2.2 Switching Domains</vt:lpstr>
      <vt:lpstr>Collision Domains</vt:lpstr>
      <vt:lpstr>Switching Domains Broadcast Domains</vt:lpstr>
      <vt:lpstr>Alleviated Network Congestion</vt:lpstr>
      <vt:lpstr>Rozdíl směrovač přepínač</vt:lpstr>
      <vt:lpstr>Jaké znáte rozdíly mezi routery a L3 switchi?</vt:lpstr>
      <vt:lpstr>Prezentace aplikace PowerPoint</vt:lpstr>
      <vt:lpstr>Rozdíly router L3 switch</vt:lpstr>
      <vt:lpstr>Rozdíl router L3 (multilayer) switch</vt:lpstr>
      <vt:lpstr>2.3 Module Practice and Quiz</vt:lpstr>
      <vt:lpstr>Co jsme se naučili</vt:lpstr>
      <vt:lpstr>Module Practice and Quiz What did I learn in this module?</vt:lpstr>
      <vt:lpstr>Module 2: Switching Concepts New Terms and Commands</vt:lpstr>
      <vt:lpstr>Prezentace aplikace PowerPoint</vt:lpstr>
    </vt:vector>
  </TitlesOfParts>
  <Company>Cisco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Jaroslav Dočkal</cp:lastModifiedBy>
  <cp:revision>1026</cp:revision>
  <dcterms:created xsi:type="dcterms:W3CDTF">2016-08-22T22:27:36Z</dcterms:created>
  <dcterms:modified xsi:type="dcterms:W3CDTF">2021-05-23T23:42:45Z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  <property fmtid="{D5CDD505-2E9C-101B-9397-08002B2CF9AE}" pid="8" name="ArticulateGUID">
    <vt:lpwstr>F9A496F7-57D7-4028-9572-D40DFDF3715A</vt:lpwstr>
  </property>
  <property fmtid="{D5CDD505-2E9C-101B-9397-08002B2CF9AE}" pid="9" name="ArticulatePath">
    <vt:lpwstr>ITE7_Chp9_by_jg</vt:lpwstr>
  </property>
</Properties>
</file>