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41.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42.xml" ContentType="application/vnd.openxmlformats-officedocument.presentationml.tags+xml"/>
  <Override PartName="/ppt/notesSlides/notesSlide50.xml" ContentType="application/vnd.openxmlformats-officedocument.presentationml.notesSlide+xml"/>
  <Override PartName="/ppt/tags/tag43.xml" ContentType="application/vnd.openxmlformats-officedocument.presentationml.tags+xml"/>
  <Override PartName="/ppt/notesSlides/notesSlide51.xml" ContentType="application/vnd.openxmlformats-officedocument.presentationml.notesSlide+xml"/>
  <Override PartName="/ppt/tags/tag44.xml" ContentType="application/vnd.openxmlformats-officedocument.presentationml.tags+xml"/>
  <Override PartName="/ppt/notesSlides/notesSlide52.xml" ContentType="application/vnd.openxmlformats-officedocument.presentationml.notesSlide+xml"/>
  <Override PartName="/ppt/tags/tag45.xml" ContentType="application/vnd.openxmlformats-officedocument.presentationml.tags+xml"/>
  <Override PartName="/ppt/notesSlides/notesSlide53.xml" ContentType="application/vnd.openxmlformats-officedocument.presentationml.notesSlide+xml"/>
  <Override PartName="/ppt/tags/tag46.xml" ContentType="application/vnd.openxmlformats-officedocument.presentationml.tags+xml"/>
  <Override PartName="/ppt/notesSlides/notesSlide54.xml" ContentType="application/vnd.openxmlformats-officedocument.presentationml.notesSlide+xml"/>
  <Override PartName="/ppt/tags/tag47.xml" ContentType="application/vnd.openxmlformats-officedocument.presentationml.tags+xml"/>
  <Override PartName="/ppt/notesSlides/notesSlide55.xml" ContentType="application/vnd.openxmlformats-officedocument.presentationml.notesSlide+xml"/>
  <Override PartName="/ppt/tags/tag48.xml" ContentType="application/vnd.openxmlformats-officedocument.presentationml.tags+xml"/>
  <Override PartName="/ppt/notesSlides/notesSlide56.xml" ContentType="application/vnd.openxmlformats-officedocument.presentationml.notesSlide+xml"/>
  <Override PartName="/ppt/tags/tag49.xml" ContentType="application/vnd.openxmlformats-officedocument.presentationml.tags+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93"/>
  </p:notesMasterIdLst>
  <p:sldIdLst>
    <p:sldId id="513" r:id="rId2"/>
    <p:sldId id="763" r:id="rId3"/>
    <p:sldId id="1052" r:id="rId4"/>
    <p:sldId id="1210" r:id="rId5"/>
    <p:sldId id="1069" r:id="rId6"/>
    <p:sldId id="876" r:id="rId7"/>
    <p:sldId id="1207" r:id="rId8"/>
    <p:sldId id="860" r:id="rId9"/>
    <p:sldId id="759" r:id="rId10"/>
    <p:sldId id="1108" r:id="rId11"/>
    <p:sldId id="1174" r:id="rId12"/>
    <p:sldId id="1175" r:id="rId13"/>
    <p:sldId id="1176" r:id="rId14"/>
    <p:sldId id="1177" r:id="rId15"/>
    <p:sldId id="1178" r:id="rId16"/>
    <p:sldId id="1179" r:id="rId17"/>
    <p:sldId id="1180" r:id="rId18"/>
    <p:sldId id="1181" r:id="rId19"/>
    <p:sldId id="1182" r:id="rId20"/>
    <p:sldId id="1103" r:id="rId21"/>
    <p:sldId id="1172" r:id="rId22"/>
    <p:sldId id="1183" r:id="rId23"/>
    <p:sldId id="1208" r:id="rId24"/>
    <p:sldId id="1209" r:id="rId25"/>
    <p:sldId id="1214" r:id="rId26"/>
    <p:sldId id="1184" r:id="rId27"/>
    <p:sldId id="1185" r:id="rId28"/>
    <p:sldId id="1186" r:id="rId29"/>
    <p:sldId id="1187" r:id="rId30"/>
    <p:sldId id="1188" r:id="rId31"/>
    <p:sldId id="1189" r:id="rId32"/>
    <p:sldId id="1190" r:id="rId33"/>
    <p:sldId id="1191" r:id="rId34"/>
    <p:sldId id="1192" r:id="rId35"/>
    <p:sldId id="1193" r:id="rId36"/>
    <p:sldId id="1194" r:id="rId37"/>
    <p:sldId id="1195" r:id="rId38"/>
    <p:sldId id="1196" r:id="rId39"/>
    <p:sldId id="1215" r:id="rId40"/>
    <p:sldId id="1216" r:id="rId41"/>
    <p:sldId id="1217" r:id="rId42"/>
    <p:sldId id="1197" r:id="rId43"/>
    <p:sldId id="1212" r:id="rId44"/>
    <p:sldId id="1213" r:id="rId45"/>
    <p:sldId id="1171" r:id="rId46"/>
    <p:sldId id="1173" r:id="rId47"/>
    <p:sldId id="1198" r:id="rId48"/>
    <p:sldId id="1199" r:id="rId49"/>
    <p:sldId id="1200" r:id="rId50"/>
    <p:sldId id="1201" r:id="rId51"/>
    <p:sldId id="1305" r:id="rId52"/>
    <p:sldId id="1306" r:id="rId53"/>
    <p:sldId id="1307" r:id="rId54"/>
    <p:sldId id="1308" r:id="rId55"/>
    <p:sldId id="1202" r:id="rId56"/>
    <p:sldId id="1264" r:id="rId57"/>
    <p:sldId id="1280" r:id="rId58"/>
    <p:sldId id="1285" r:id="rId59"/>
    <p:sldId id="1278" r:id="rId60"/>
    <p:sldId id="1265" r:id="rId61"/>
    <p:sldId id="1270" r:id="rId62"/>
    <p:sldId id="1266" r:id="rId63"/>
    <p:sldId id="1286" r:id="rId64"/>
    <p:sldId id="1267" r:id="rId65"/>
    <p:sldId id="1274" r:id="rId66"/>
    <p:sldId id="1287" r:id="rId67"/>
    <p:sldId id="1288" r:id="rId68"/>
    <p:sldId id="1289" r:id="rId69"/>
    <p:sldId id="1290" r:id="rId70"/>
    <p:sldId id="1291" r:id="rId71"/>
    <p:sldId id="1292" r:id="rId72"/>
    <p:sldId id="1293" r:id="rId73"/>
    <p:sldId id="1294" r:id="rId74"/>
    <p:sldId id="1295" r:id="rId75"/>
    <p:sldId id="1296" r:id="rId76"/>
    <p:sldId id="1297" r:id="rId77"/>
    <p:sldId id="1302" r:id="rId78"/>
    <p:sldId id="1298" r:id="rId79"/>
    <p:sldId id="1301" r:id="rId80"/>
    <p:sldId id="1300" r:id="rId81"/>
    <p:sldId id="1303" r:id="rId82"/>
    <p:sldId id="1304" r:id="rId83"/>
    <p:sldId id="1218" r:id="rId84"/>
    <p:sldId id="1203" r:id="rId85"/>
    <p:sldId id="957" r:id="rId86"/>
    <p:sldId id="1138" r:id="rId87"/>
    <p:sldId id="1204" r:id="rId88"/>
    <p:sldId id="1205" r:id="rId89"/>
    <p:sldId id="874" r:id="rId90"/>
    <p:sldId id="1211" r:id="rId91"/>
    <p:sldId id="291" r:id="rId92"/>
  </p:sldIdLst>
  <p:sldSz cx="9144000" cy="5143500" type="screen16x9"/>
  <p:notesSz cx="6858000" cy="9144000"/>
  <p:custDataLst>
    <p:tags r:id="rId94"/>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cmAuthor id="2" name="Bob Vachon" initials="BV" lastIdx="24" clrIdx="2"/>
  <p:cmAuthor id="3" name="Sue Livingston -X (suliving - UNICON INC at Cisco)" initials="SL-(-UIaC" lastIdx="15" clrIdx="3"/>
  <p:cmAuthor id="4" name="jagibbon" initials="jmg" lastIdx="8"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00" autoAdjust="0"/>
    <p:restoredTop sz="86683" autoAdjust="0"/>
  </p:normalViewPr>
  <p:slideViewPr>
    <p:cSldViewPr snapToGrid="0" showGuides="1">
      <p:cViewPr varScale="1">
        <p:scale>
          <a:sx n="153" d="100"/>
          <a:sy n="153" d="100"/>
        </p:scale>
        <p:origin x="782" y="86"/>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12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gs" Target="tags/tag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10/26/2020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5.1 – Purpose of STP</a:t>
            </a:r>
          </a:p>
          <a:p>
            <a:r>
              <a:rPr lang="en-US" dirty="0"/>
              <a:t>5.1.3 – STP Recalculation</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3756236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5.1 – Purpose of STP</a:t>
            </a:r>
          </a:p>
          <a:p>
            <a:r>
              <a:rPr lang="en-US" dirty="0"/>
              <a:t>5.1.4 – Issues with Redundant Switch Links</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968212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5.1 – Purpose of STP</a:t>
            </a:r>
          </a:p>
          <a:p>
            <a:r>
              <a:rPr lang="en-US" dirty="0"/>
              <a:t>5.1.5 – Layer 2 Loops</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532616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5.1 – Purpose of STP</a:t>
            </a:r>
          </a:p>
          <a:p>
            <a:r>
              <a:rPr lang="en-US" dirty="0"/>
              <a:t>5.1.6 – Broadcast Storm</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603729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5.1 – Purpose of STP</a:t>
            </a:r>
          </a:p>
          <a:p>
            <a:r>
              <a:rPr lang="en-US" dirty="0"/>
              <a:t>5.1.7 – The Spanning Tree Algorithm</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716670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5.1 – Purpose of STP</a:t>
            </a:r>
          </a:p>
          <a:p>
            <a:r>
              <a:rPr lang="en-US" dirty="0"/>
              <a:t>5.1.7 – The Spanning Tree Algorithm (Cont.)</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3793341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5.1 – Purpose of STP</a:t>
            </a:r>
          </a:p>
          <a:p>
            <a:r>
              <a:rPr lang="en-US" dirty="0"/>
              <a:t>5.1.8 – Video – Observe STP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3709469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5.1 – Purpose of STP</a:t>
            </a:r>
          </a:p>
          <a:p>
            <a:r>
              <a:rPr lang="en-US" dirty="0"/>
              <a:t>5.1.9 – Packet Tracer – Investigate STP Loop Prevention</a:t>
            </a:r>
          </a:p>
          <a:p>
            <a:r>
              <a:rPr lang="en-US" dirty="0"/>
              <a:t>5.1.10 – Check Your Understanding – Purpose of STP</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2669499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5.2.1 – Steps to a Loop-Free Topology</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3729660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2</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5.2.1 – Steps to a Loop-Free Topology (Cont.)</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2665949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5.2.2 – 1. Elect the Root Bridge</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934730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5.2.3 – Impact of Default BIDs</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2003745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5.2.4 – Determine the Root Path Cost</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3155223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5.2.5 – 2. Elect the Root Ports</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2049895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5.2.6 – Elect Designated Ports</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4041395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5.2.7 – Elect Alternate (Blocked) Ports</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3643973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5.2.8 – Elect a Root Port from Multiple Equal-Cost Paths</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9122851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5.2.8 – Elect a Root Port from Multiple Equal-Cost Paths (Cont.)</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25000548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5.2.8 – Elect a Root Port from Multiple Equal-Cost Paths (Cont.)</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3639693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3</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5.2.8 – Elect a Root Port from Multiple Equal-Cost Paths (Cont.)</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31436769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5.2.9 – STP Timers and Port States</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2753712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5.2.9 – STP Timers and Port States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9485185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5.2.10 – Operational Details of Each Port State</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40167029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5.2.11 – Per-VLAN Spanning Tree</a:t>
            </a:r>
          </a:p>
          <a:p>
            <a:r>
              <a:rPr lang="en-US" dirty="0"/>
              <a:t>5.2.12 – Check Your Understanding – STP Operations</a:t>
            </a:r>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5992444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1968480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5.3 – Evolution of STP</a:t>
            </a:r>
          </a:p>
          <a:p>
            <a:r>
              <a:rPr lang="en-US" dirty="0"/>
              <a:t>5.3.1 – Different Versions of STP</a:t>
            </a:r>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40211151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5.3 – Evolution of STP</a:t>
            </a:r>
          </a:p>
          <a:p>
            <a:r>
              <a:rPr lang="en-US" dirty="0"/>
              <a:t>5.3.1 – Different Versions of STP (Cont.)</a:t>
            </a:r>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17944774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5.3 – Evolution of STP</a:t>
            </a:r>
          </a:p>
          <a:p>
            <a:r>
              <a:rPr lang="en-US" dirty="0"/>
              <a:t>5.3.2 – RSTP Concepts</a:t>
            </a:r>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8703544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5.3 – Evolution of STP</a:t>
            </a:r>
          </a:p>
          <a:p>
            <a:r>
              <a:rPr lang="en-US" dirty="0"/>
              <a:t>5.3.3 – RSTP Port States and Port Roles</a:t>
            </a:r>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4139101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5</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5.3 – Evolution of STP</a:t>
            </a:r>
          </a:p>
          <a:p>
            <a:r>
              <a:rPr lang="en-US" dirty="0"/>
              <a:t>5.3.3 – RSTP Port States and Port Roles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1468193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5.3 – Evolution of STP</a:t>
            </a:r>
          </a:p>
          <a:p>
            <a:r>
              <a:rPr lang="en-US" dirty="0"/>
              <a:t>5.3.4 – PortFast and BPDU Guard</a:t>
            </a:r>
          </a:p>
        </p:txBody>
      </p:sp>
      <p:sp>
        <p:nvSpPr>
          <p:cNvPr id="4" name="Slide Number Placeholder 3"/>
          <p:cNvSpPr>
            <a:spLocks noGrp="1"/>
          </p:cNvSpPr>
          <p:nvPr>
            <p:ph type="sldNum" sz="quarter" idx="5"/>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34935275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56</a:t>
            </a:fld>
            <a:endParaRPr lang="en-US" dirty="0"/>
          </a:p>
        </p:txBody>
      </p:sp>
    </p:spTree>
    <p:extLst>
      <p:ext uri="{BB962C8B-B14F-4D97-AF65-F5344CB8AC3E}">
        <p14:creationId xmlns:p14="http://schemas.microsoft.com/office/powerpoint/2010/main" val="27725933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60</a:t>
            </a:fld>
            <a:endParaRPr lang="en-US" dirty="0"/>
          </a:p>
        </p:txBody>
      </p:sp>
    </p:spTree>
    <p:extLst>
      <p:ext uri="{BB962C8B-B14F-4D97-AF65-F5344CB8AC3E}">
        <p14:creationId xmlns:p14="http://schemas.microsoft.com/office/powerpoint/2010/main" val="34670744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61</a:t>
            </a:fld>
            <a:endParaRPr lang="en-US" dirty="0"/>
          </a:p>
        </p:txBody>
      </p:sp>
    </p:spTree>
    <p:extLst>
      <p:ext uri="{BB962C8B-B14F-4D97-AF65-F5344CB8AC3E}">
        <p14:creationId xmlns:p14="http://schemas.microsoft.com/office/powerpoint/2010/main" val="5048793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62</a:t>
            </a:fld>
            <a:endParaRPr lang="en-US" dirty="0"/>
          </a:p>
        </p:txBody>
      </p:sp>
    </p:spTree>
    <p:extLst>
      <p:ext uri="{BB962C8B-B14F-4D97-AF65-F5344CB8AC3E}">
        <p14:creationId xmlns:p14="http://schemas.microsoft.com/office/powerpoint/2010/main" val="10734034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64</a:t>
            </a:fld>
            <a:endParaRPr lang="en-US" dirty="0"/>
          </a:p>
        </p:txBody>
      </p:sp>
    </p:spTree>
    <p:extLst>
      <p:ext uri="{BB962C8B-B14F-4D97-AF65-F5344CB8AC3E}">
        <p14:creationId xmlns:p14="http://schemas.microsoft.com/office/powerpoint/2010/main" val="32413781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65</a:t>
            </a:fld>
            <a:endParaRPr lang="en-US" dirty="0"/>
          </a:p>
        </p:txBody>
      </p:sp>
    </p:spTree>
    <p:extLst>
      <p:ext uri="{BB962C8B-B14F-4D97-AF65-F5344CB8AC3E}">
        <p14:creationId xmlns:p14="http://schemas.microsoft.com/office/powerpoint/2010/main" val="11754749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68</a:t>
            </a:fld>
            <a:endParaRPr lang="en-US" dirty="0"/>
          </a:p>
        </p:txBody>
      </p:sp>
    </p:spTree>
    <p:extLst>
      <p:ext uri="{BB962C8B-B14F-4D97-AF65-F5344CB8AC3E}">
        <p14:creationId xmlns:p14="http://schemas.microsoft.com/office/powerpoint/2010/main" val="11754749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71</a:t>
            </a:fld>
            <a:endParaRPr lang="en-US" dirty="0"/>
          </a:p>
        </p:txBody>
      </p:sp>
    </p:spTree>
    <p:extLst>
      <p:ext uri="{BB962C8B-B14F-4D97-AF65-F5344CB8AC3E}">
        <p14:creationId xmlns:p14="http://schemas.microsoft.com/office/powerpoint/2010/main" val="1175474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5.3 – Evolution of STP</a:t>
            </a:r>
          </a:p>
          <a:p>
            <a:r>
              <a:rPr lang="en-US" dirty="0"/>
              <a:t>5.3.5 – Alternatives to STP</a:t>
            </a:r>
          </a:p>
          <a:p>
            <a:r>
              <a:rPr lang="en-US" dirty="0"/>
              <a:t>5.3.6 – Check Your Understanding – Evolution of STP</a:t>
            </a:r>
          </a:p>
        </p:txBody>
      </p:sp>
      <p:sp>
        <p:nvSpPr>
          <p:cNvPr id="4" name="Slide Number Placeholder 3"/>
          <p:cNvSpPr>
            <a:spLocks noGrp="1"/>
          </p:cNvSpPr>
          <p:nvPr>
            <p:ph type="sldNum" sz="quarter" idx="5"/>
          </p:nvPr>
        </p:nvSpPr>
        <p:spPr/>
        <p:txBody>
          <a:bodyPr/>
          <a:lstStyle/>
          <a:p>
            <a:fld id="{5641018C-6CAF-B84E-B92C-ECB119457FBA}" type="slidenum">
              <a:rPr lang="en-US" smtClean="0"/>
              <a:t>84</a:t>
            </a:fld>
            <a:endParaRPr lang="en-US" dirty="0"/>
          </a:p>
        </p:txBody>
      </p:sp>
    </p:spTree>
    <p:extLst>
      <p:ext uri="{BB962C8B-B14F-4D97-AF65-F5344CB8AC3E}">
        <p14:creationId xmlns:p14="http://schemas.microsoft.com/office/powerpoint/2010/main" val="16220101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85</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86</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5 – STP Concepts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5.4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5.4.1 – What Did I Learn In This Module?</a:t>
            </a:r>
          </a:p>
        </p:txBody>
      </p:sp>
    </p:spTree>
    <p:extLst>
      <p:ext uri="{BB962C8B-B14F-4D97-AF65-F5344CB8AC3E}">
        <p14:creationId xmlns:p14="http://schemas.microsoft.com/office/powerpoint/2010/main" val="25279157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87</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5 – STP Concepts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5.4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5.4.1 – What Did I Learn In This Module? (Cont.)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p:txBody>
      </p:sp>
    </p:spTree>
    <p:extLst>
      <p:ext uri="{BB962C8B-B14F-4D97-AF65-F5344CB8AC3E}">
        <p14:creationId xmlns:p14="http://schemas.microsoft.com/office/powerpoint/2010/main" val="12083656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88</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5 – STP Concepts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5.4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5.4.1 – What Did I Learn In This Module? (Cont.)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5.4.2 – Module Quiz - STP</a:t>
            </a:r>
          </a:p>
        </p:txBody>
      </p:sp>
    </p:spTree>
    <p:extLst>
      <p:ext uri="{BB962C8B-B14F-4D97-AF65-F5344CB8AC3E}">
        <p14:creationId xmlns:p14="http://schemas.microsoft.com/office/powerpoint/2010/main" val="24952319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89</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90</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91</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8</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GB" dirty="0"/>
          </a:p>
        </p:txBody>
      </p:sp>
    </p:spTree>
    <p:extLst>
      <p:ext uri="{BB962C8B-B14F-4D97-AF65-F5344CB8AC3E}">
        <p14:creationId xmlns:p14="http://schemas.microsoft.com/office/powerpoint/2010/main" val="1734445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5.1 – Purpose of STP</a:t>
            </a:r>
          </a:p>
          <a:p>
            <a:r>
              <a:rPr lang="en-US" dirty="0"/>
              <a:t>5.1.1 – Redundancy in Layer 2 Switched Networks</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5.1 – Purpose of STP</a:t>
            </a:r>
          </a:p>
          <a:p>
            <a:r>
              <a:rPr lang="en-US" dirty="0"/>
              <a:t>5.1.2 – Spanning Tree Protocol</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2587981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2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23.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25.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26.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27.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2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29.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30.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31.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3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33.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34.xml"/></Relationships>
</file>

<file path=ppt/slides/_rels/slide39.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35.xml"/></Relationships>
</file>

<file path=ppt/slides/_rels/slide43.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tags" Target="../tags/tag3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tags" Target="../tags/tag3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3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40.xml"/><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tmp"/><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tmp"/><Relationship Id="rId1" Type="http://schemas.openxmlformats.org/officeDocument/2006/relationships/slideLayout" Target="../slideLayouts/slideLayout14.xml"/><Relationship Id="rId4" Type="http://schemas.openxmlformats.org/officeDocument/2006/relationships/image" Target="../media/image31.tmp"/></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tags" Target="../tags/tag4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8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5.xml"/><Relationship Id="rId1" Type="http://schemas.openxmlformats.org/officeDocument/2006/relationships/tags" Target="../tags/tag4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3.xml"/><Relationship Id="rId1" Type="http://schemas.openxmlformats.org/officeDocument/2006/relationships/tags" Target="../tags/tag44.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3.xml"/><Relationship Id="rId1" Type="http://schemas.openxmlformats.org/officeDocument/2006/relationships/tags" Target="../tags/tag45.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3.xml"/><Relationship Id="rId1" Type="http://schemas.openxmlformats.org/officeDocument/2006/relationships/tags" Target="../tags/tag46.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3.xml"/><Relationship Id="rId1" Type="http://schemas.openxmlformats.org/officeDocument/2006/relationships/tags" Target="../tags/tag4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3.xml"/><Relationship Id="rId1" Type="http://schemas.openxmlformats.org/officeDocument/2006/relationships/tags" Target="../tags/tag48.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0.xml"/><Relationship Id="rId1" Type="http://schemas.openxmlformats.org/officeDocument/2006/relationships/tags" Target="../tags/tag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5: STP Concepts</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Redundancy in Layer 2 Switched Networks</a:t>
            </a:r>
          </a:p>
        </p:txBody>
      </p:sp>
      <p:sp>
        <p:nvSpPr>
          <p:cNvPr id="4" name="Content Placeholder 3">
            <a:extLst>
              <a:ext uri="{FF2B5EF4-FFF2-40B4-BE49-F238E27FC236}">
                <a16:creationId xmlns:a16="http://schemas.microsoft.com/office/drawing/2014/main" id="{CA8F262A-E5D7-9944-BA41-26B7E81639BF}"/>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400" dirty="0">
                <a:solidFill>
                  <a:srgbClr val="000000"/>
                </a:solidFill>
              </a:rPr>
              <a:t>This topic covers the causes of loops in a Layer 2 network and briefly explains how spanning tree protocol works. </a:t>
            </a:r>
            <a:r>
              <a:rPr lang="en-US" sz="1400" b="1" dirty="0">
                <a:solidFill>
                  <a:srgbClr val="FF0000"/>
                </a:solidFill>
              </a:rPr>
              <a:t>Redundancy</a:t>
            </a:r>
            <a:r>
              <a:rPr lang="en-US" sz="1400" dirty="0">
                <a:solidFill>
                  <a:srgbClr val="000000"/>
                </a:solidFill>
              </a:rPr>
              <a:t> is an important part of the hierarchical design for eliminating single points of failure and preventing disruption of network services to users. Redundant networks require the addition of physical paths, but logical redundancy must also be part of the design. Having </a:t>
            </a:r>
            <a:r>
              <a:rPr lang="en-US" sz="1400" b="1" dirty="0">
                <a:solidFill>
                  <a:srgbClr val="FF0000"/>
                </a:solidFill>
              </a:rPr>
              <a:t>alternate physical paths </a:t>
            </a:r>
            <a:r>
              <a:rPr lang="en-US" sz="1400" dirty="0">
                <a:solidFill>
                  <a:srgbClr val="000000"/>
                </a:solidFill>
              </a:rPr>
              <a:t>for data to traverse the network makes it possible for users to access network resources, despite path disruption. However, redundant paths in a switched Ethernet network may cause both physical and logical Layer 2 loops.</a:t>
            </a:r>
          </a:p>
          <a:p>
            <a:pPr marL="342900" indent="-342900" algn="l">
              <a:buFont typeface="Arial" panose="020B0604020202020204" pitchFamily="34" charset="0"/>
              <a:buChar char="•"/>
            </a:pPr>
            <a:endParaRPr lang="en-US" sz="1400" dirty="0">
              <a:solidFill>
                <a:srgbClr val="000000"/>
              </a:solidFill>
            </a:endParaRPr>
          </a:p>
          <a:p>
            <a:pPr marL="342900" indent="-342900" algn="l">
              <a:buFont typeface="Arial" panose="020B0604020202020204" pitchFamily="34" charset="0"/>
              <a:buChar char="•"/>
            </a:pPr>
            <a:r>
              <a:rPr lang="en-US" sz="1400" dirty="0">
                <a:solidFill>
                  <a:srgbClr val="000000"/>
                </a:solidFill>
              </a:rPr>
              <a:t>Ethernet LANs require a </a:t>
            </a:r>
            <a:r>
              <a:rPr lang="en-US" sz="1400" b="1" dirty="0">
                <a:solidFill>
                  <a:srgbClr val="FF0000"/>
                </a:solidFill>
              </a:rPr>
              <a:t>loop-free topology </a:t>
            </a:r>
            <a:r>
              <a:rPr lang="en-US" sz="1400" dirty="0">
                <a:solidFill>
                  <a:srgbClr val="000000"/>
                </a:solidFill>
              </a:rPr>
              <a:t>with a single path between any two devices. A loop in an Ethernet LAN can cause continued propagation of Ethernet frames until a link is disrupted and breaks the loop.</a:t>
            </a:r>
          </a:p>
          <a:p>
            <a:pPr marL="342900" indent="-34290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Spanning Tree Protocol</a:t>
            </a:r>
          </a:p>
        </p:txBody>
      </p:sp>
      <p:sp>
        <p:nvSpPr>
          <p:cNvPr id="5" name="Content Placeholder 4">
            <a:extLst>
              <a:ext uri="{FF2B5EF4-FFF2-40B4-BE49-F238E27FC236}">
                <a16:creationId xmlns:a16="http://schemas.microsoft.com/office/drawing/2014/main" id="{5D4F9E00-E56E-554E-8EF2-311C7B311C69}"/>
              </a:ext>
            </a:extLst>
          </p:cNvPr>
          <p:cNvSpPr>
            <a:spLocks noGrp="1"/>
          </p:cNvSpPr>
          <p:nvPr>
            <p:ph idx="1"/>
          </p:nvPr>
        </p:nvSpPr>
        <p:spPr>
          <a:xfrm>
            <a:off x="474663" y="861237"/>
            <a:ext cx="3395588" cy="3560497"/>
          </a:xfrm>
        </p:spPr>
        <p:txBody>
          <a:bodyPr/>
          <a:lstStyle/>
          <a:p>
            <a:pPr marL="285750" indent="-285750" algn="l">
              <a:buFont typeface="Arial" panose="020B0604020202020204" pitchFamily="34" charset="0"/>
              <a:buChar char="•"/>
            </a:pPr>
            <a:r>
              <a:rPr lang="en-US" sz="1600" dirty="0">
                <a:solidFill>
                  <a:srgbClr val="000000"/>
                </a:solidFill>
              </a:rPr>
              <a:t>Spanning Tree Protocol (STP) is a </a:t>
            </a:r>
            <a:r>
              <a:rPr lang="en-US" sz="1600" dirty="0">
                <a:solidFill>
                  <a:srgbClr val="FF0000"/>
                </a:solidFill>
              </a:rPr>
              <a:t>loop-prevention</a:t>
            </a:r>
            <a:r>
              <a:rPr lang="en-US" sz="1600" dirty="0">
                <a:solidFill>
                  <a:srgbClr val="000000"/>
                </a:solidFill>
              </a:rPr>
              <a:t> network protocol that allows for </a:t>
            </a:r>
            <a:r>
              <a:rPr lang="en-US" sz="1600" dirty="0">
                <a:solidFill>
                  <a:srgbClr val="FF0000"/>
                </a:solidFill>
              </a:rPr>
              <a:t>redundancy</a:t>
            </a:r>
            <a:r>
              <a:rPr lang="en-US" sz="1600" dirty="0">
                <a:solidFill>
                  <a:srgbClr val="000000"/>
                </a:solidFill>
              </a:rPr>
              <a:t> while creating a loop-free Layer 2 topology. </a:t>
            </a: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r>
              <a:rPr lang="en-US" sz="1600" dirty="0">
                <a:solidFill>
                  <a:srgbClr val="000000"/>
                </a:solidFill>
              </a:rPr>
              <a:t>STP logically </a:t>
            </a:r>
            <a:r>
              <a:rPr lang="en-US" sz="1600" dirty="0">
                <a:solidFill>
                  <a:srgbClr val="FF0000"/>
                </a:solidFill>
              </a:rPr>
              <a:t>blocks</a:t>
            </a:r>
            <a:r>
              <a:rPr lang="en-US" sz="1600" dirty="0">
                <a:solidFill>
                  <a:srgbClr val="000000"/>
                </a:solidFill>
              </a:rPr>
              <a:t> physical loops in a Layer 2 network, preventing frames from circling the network forever.</a:t>
            </a:r>
          </a:p>
        </p:txBody>
      </p:sp>
      <p:pic>
        <p:nvPicPr>
          <p:cNvPr id="7" name="Picture 6">
            <a:extLst>
              <a:ext uri="{FF2B5EF4-FFF2-40B4-BE49-F238E27FC236}">
                <a16:creationId xmlns:a16="http://schemas.microsoft.com/office/drawing/2014/main" id="{8BC3E422-5048-0D48-95D9-F5353DFC0F46}"/>
              </a:ext>
            </a:extLst>
          </p:cNvPr>
          <p:cNvPicPr>
            <a:picLocks noChangeAspect="1"/>
          </p:cNvPicPr>
          <p:nvPr/>
        </p:nvPicPr>
        <p:blipFill>
          <a:blip r:embed="rId4"/>
          <a:stretch>
            <a:fillRect/>
          </a:stretch>
        </p:blipFill>
        <p:spPr>
          <a:xfrm>
            <a:off x="3870251" y="1002832"/>
            <a:ext cx="4966881" cy="3147906"/>
          </a:xfrm>
          <a:prstGeom prst="rect">
            <a:avLst/>
          </a:prstGeom>
        </p:spPr>
      </p:pic>
    </p:spTree>
    <p:custDataLst>
      <p:tags r:id="rId1"/>
    </p:custDataLst>
    <p:extLst>
      <p:ext uri="{BB962C8B-B14F-4D97-AF65-F5344CB8AC3E}">
        <p14:creationId xmlns:p14="http://schemas.microsoft.com/office/powerpoint/2010/main" val="277175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STP Recalculation</a:t>
            </a:r>
          </a:p>
        </p:txBody>
      </p:sp>
      <p:sp>
        <p:nvSpPr>
          <p:cNvPr id="9" name="TextBox 8">
            <a:extLst>
              <a:ext uri="{FF2B5EF4-FFF2-40B4-BE49-F238E27FC236}">
                <a16:creationId xmlns:a16="http://schemas.microsoft.com/office/drawing/2014/main" id="{39DFC5BB-F1A4-9F41-B8E5-01052DFFC4EC}"/>
              </a:ext>
            </a:extLst>
          </p:cNvPr>
          <p:cNvSpPr txBox="1"/>
          <p:nvPr/>
        </p:nvSpPr>
        <p:spPr>
          <a:xfrm>
            <a:off x="264185" y="1850064"/>
            <a:ext cx="3462422" cy="1077218"/>
          </a:xfrm>
          <a:prstGeom prst="rect">
            <a:avLst/>
          </a:prstGeom>
          <a:noFill/>
        </p:spPr>
        <p:txBody>
          <a:bodyPr wrap="square" rtlCol="0">
            <a:spAutoFit/>
          </a:bodyPr>
          <a:lstStyle/>
          <a:p>
            <a:r>
              <a:rPr lang="en-US" sz="1600" dirty="0">
                <a:solidFill>
                  <a:srgbClr val="000000"/>
                </a:solidFill>
                <a:latin typeface="+mn-lt"/>
              </a:rPr>
              <a:t>STP compensates for a failure in the network by recalculating and opening up previously blocked ports.</a:t>
            </a:r>
          </a:p>
        </p:txBody>
      </p:sp>
      <p:pic>
        <p:nvPicPr>
          <p:cNvPr id="8" name="Content Placeholder 7">
            <a:extLst>
              <a:ext uri="{FF2B5EF4-FFF2-40B4-BE49-F238E27FC236}">
                <a16:creationId xmlns:a16="http://schemas.microsoft.com/office/drawing/2014/main" id="{230C1627-31E4-7C4C-AE3F-B7234E60E301}"/>
              </a:ext>
            </a:extLst>
          </p:cNvPr>
          <p:cNvPicPr>
            <a:picLocks noGrp="1" noChangeAspect="1"/>
          </p:cNvPicPr>
          <p:nvPr>
            <p:ph idx="1"/>
          </p:nvPr>
        </p:nvPicPr>
        <p:blipFill>
          <a:blip r:embed="rId4"/>
          <a:stretch>
            <a:fillRect/>
          </a:stretch>
        </p:blipFill>
        <p:spPr>
          <a:xfrm>
            <a:off x="3994050" y="1243659"/>
            <a:ext cx="4885765" cy="2656182"/>
          </a:xfrm>
        </p:spPr>
      </p:pic>
    </p:spTree>
    <p:custDataLst>
      <p:tags r:id="rId1"/>
    </p:custDataLst>
    <p:extLst>
      <p:ext uri="{BB962C8B-B14F-4D97-AF65-F5344CB8AC3E}">
        <p14:creationId xmlns:p14="http://schemas.microsoft.com/office/powerpoint/2010/main" val="290534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Issues with Redundant Switch Links</a:t>
            </a:r>
          </a:p>
        </p:txBody>
      </p:sp>
      <p:sp>
        <p:nvSpPr>
          <p:cNvPr id="4" name="Content Placeholder 3">
            <a:extLst>
              <a:ext uri="{FF2B5EF4-FFF2-40B4-BE49-F238E27FC236}">
                <a16:creationId xmlns:a16="http://schemas.microsoft.com/office/drawing/2014/main" id="{FEB771C3-636D-6F41-91EA-B805C098C43A}"/>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400" dirty="0">
                <a:solidFill>
                  <a:srgbClr val="000000"/>
                </a:solidFill>
              </a:rPr>
              <a:t>Path redundancy provides multiple network services by eliminating the possibility of a </a:t>
            </a:r>
            <a:r>
              <a:rPr lang="en-US" sz="1400" dirty="0">
                <a:solidFill>
                  <a:srgbClr val="FF0000"/>
                </a:solidFill>
              </a:rPr>
              <a:t>single point of failure</a:t>
            </a:r>
            <a:r>
              <a:rPr lang="en-US" sz="1400" dirty="0">
                <a:solidFill>
                  <a:srgbClr val="000000"/>
                </a:solidFill>
              </a:rPr>
              <a:t>. When multiple paths exist between two devices on an Ethernet network, and there is no spanning tree implementation on the switches, a Layer 2 loop occurs. A Layer 2 loop can result in MAC address table instability, link saturation, and high CPU utilization on switches and end-devices, resulting in the network becoming unusable.</a:t>
            </a:r>
          </a:p>
          <a:p>
            <a:pPr marL="342900" indent="-342900" algn="l">
              <a:buFont typeface="Arial" panose="020B0604020202020204" pitchFamily="34" charset="0"/>
              <a:buChar char="•"/>
            </a:pPr>
            <a:r>
              <a:rPr lang="en-US" sz="1400" dirty="0">
                <a:solidFill>
                  <a:srgbClr val="FF0000"/>
                </a:solidFill>
              </a:rPr>
              <a:t>Layer 2 Ethernet does not include </a:t>
            </a:r>
            <a:r>
              <a:rPr lang="en-US" sz="1400" dirty="0">
                <a:solidFill>
                  <a:srgbClr val="000000"/>
                </a:solidFill>
              </a:rPr>
              <a:t>a mechanism to recognize and eliminate endlessly looping frames. Both IPv4 and IPv6 include a mechanism that limits the number of times a Layer 3 networking device can retransmit a packet. A router will decrement the </a:t>
            </a:r>
            <a:r>
              <a:rPr lang="en-US" sz="1400" dirty="0">
                <a:solidFill>
                  <a:srgbClr val="FF0000"/>
                </a:solidFill>
              </a:rPr>
              <a:t>TTL</a:t>
            </a:r>
            <a:r>
              <a:rPr lang="en-US" sz="1400" dirty="0">
                <a:solidFill>
                  <a:srgbClr val="000000"/>
                </a:solidFill>
              </a:rPr>
              <a:t> (Time to Live) in every IPv4 packet, and the Hop Limit field in every IPv6 packet. When these fields are decremented to 0, a router will drop the packet. Ethernet and Ethernet switches have no comparable mechanism for limiting the number of times a switch retransmits a Layer 2 frame. STP was developed specifically as a loop prevention mechanism for Layer 2 Ethernet.</a:t>
            </a:r>
          </a:p>
          <a:p>
            <a:pPr marL="342900" indent="-34290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427589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Layer 2 Loops</a:t>
            </a:r>
          </a:p>
        </p:txBody>
      </p:sp>
      <p:sp>
        <p:nvSpPr>
          <p:cNvPr id="5" name="Content Placeholder 4">
            <a:extLst>
              <a:ext uri="{FF2B5EF4-FFF2-40B4-BE49-F238E27FC236}">
                <a16:creationId xmlns:a16="http://schemas.microsoft.com/office/drawing/2014/main" id="{0A7607C8-BE5F-EA42-8A4B-EFDD7673AC92}"/>
              </a:ext>
            </a:extLst>
          </p:cNvPr>
          <p:cNvSpPr>
            <a:spLocks noGrp="1"/>
          </p:cNvSpPr>
          <p:nvPr>
            <p:ph idx="1"/>
          </p:nvPr>
        </p:nvSpPr>
        <p:spPr>
          <a:xfrm>
            <a:off x="197572" y="726801"/>
            <a:ext cx="8147916" cy="3689897"/>
          </a:xfrm>
        </p:spPr>
        <p:txBody>
          <a:bodyPr/>
          <a:lstStyle/>
          <a:p>
            <a:pPr marL="342900" indent="-342900" algn="l">
              <a:buFont typeface="Arial" panose="020B0604020202020204" pitchFamily="34" charset="0"/>
              <a:buChar char="•"/>
            </a:pPr>
            <a:r>
              <a:rPr lang="en-US" sz="1400" dirty="0">
                <a:solidFill>
                  <a:srgbClr val="000000"/>
                </a:solidFill>
              </a:rPr>
              <a:t>Without STP enabled, Layer 2 loops can form, causing broadcast, multicast and unknown unicast frames to loop endlessly. This can bring down a network quickly. </a:t>
            </a:r>
          </a:p>
          <a:p>
            <a:pPr marL="342900" indent="-342900" algn="l">
              <a:buFont typeface="Arial" panose="020B0604020202020204" pitchFamily="34" charset="0"/>
              <a:buChar char="•"/>
            </a:pPr>
            <a:r>
              <a:rPr lang="en-US" sz="1400" dirty="0">
                <a:solidFill>
                  <a:srgbClr val="000000"/>
                </a:solidFill>
              </a:rPr>
              <a:t>When a loop occurs, the MAC address table on a switch will constantly change with the updates from the broadcast frames, which results in MAC database instability. This can cause high CPU utilization, which makes the switch unable to forward frames.</a:t>
            </a:r>
          </a:p>
          <a:p>
            <a:pPr marL="342900" indent="-342900" algn="l">
              <a:buFont typeface="Arial" panose="020B0604020202020204" pitchFamily="34" charset="0"/>
              <a:buChar char="•"/>
            </a:pPr>
            <a:r>
              <a:rPr lang="en-US" sz="1400" dirty="0">
                <a:solidFill>
                  <a:srgbClr val="000000"/>
                </a:solidFill>
              </a:rPr>
              <a:t>An unknown unicast frame is when the switch does not have the destination MAC address in its MAC address table and must forward the frame out all ports, except the ingress port.</a:t>
            </a:r>
          </a:p>
          <a:p>
            <a:pPr marL="342900" indent="-34290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373761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Broadcast Storm</a:t>
            </a:r>
          </a:p>
        </p:txBody>
      </p:sp>
      <p:sp>
        <p:nvSpPr>
          <p:cNvPr id="4" name="Content Placeholder 3">
            <a:extLst>
              <a:ext uri="{FF2B5EF4-FFF2-40B4-BE49-F238E27FC236}">
                <a16:creationId xmlns:a16="http://schemas.microsoft.com/office/drawing/2014/main" id="{45822D96-D508-2F47-96CC-C7CF2DAAA1F0}"/>
              </a:ext>
            </a:extLst>
          </p:cNvPr>
          <p:cNvSpPr>
            <a:spLocks noGrp="1"/>
          </p:cNvSpPr>
          <p:nvPr>
            <p:ph idx="1"/>
          </p:nvPr>
        </p:nvSpPr>
        <p:spPr>
          <a:xfrm>
            <a:off x="474662" y="731837"/>
            <a:ext cx="7870825" cy="3689897"/>
          </a:xfrm>
        </p:spPr>
        <p:txBody>
          <a:bodyPr/>
          <a:lstStyle/>
          <a:p>
            <a:pPr marL="342900" indent="-342900" algn="l">
              <a:buFont typeface="Arial" panose="020B0604020202020204" pitchFamily="34" charset="0"/>
              <a:buChar char="•"/>
            </a:pPr>
            <a:r>
              <a:rPr lang="en-US" sz="1400" dirty="0">
                <a:solidFill>
                  <a:srgbClr val="000000"/>
                </a:solidFill>
              </a:rPr>
              <a:t>A broadcast storm is an abnormally high number of broadcasts overwhelming the network during a specific amount of time. Broadcast storms can disable a network within seconds by overwhelming switches and end devices. Broadcast storms can be caused by a hardware problem such as a faulty NIC or from a Layer 2 loop in the network.</a:t>
            </a:r>
          </a:p>
          <a:p>
            <a:pPr marL="342900" indent="-342900" algn="l">
              <a:buFont typeface="Arial" panose="020B0604020202020204" pitchFamily="34" charset="0"/>
              <a:buChar char="•"/>
            </a:pPr>
            <a:r>
              <a:rPr lang="en-US" sz="1400" dirty="0">
                <a:solidFill>
                  <a:srgbClr val="000000"/>
                </a:solidFill>
              </a:rPr>
              <a:t>Layer 2 broadcasts in a network, such as </a:t>
            </a:r>
            <a:r>
              <a:rPr lang="en-US" sz="1400" dirty="0">
                <a:solidFill>
                  <a:srgbClr val="FF0000"/>
                </a:solidFill>
              </a:rPr>
              <a:t>ARP Requests </a:t>
            </a:r>
            <a:r>
              <a:rPr lang="en-US" sz="1400" dirty="0">
                <a:solidFill>
                  <a:srgbClr val="000000"/>
                </a:solidFill>
              </a:rPr>
              <a:t>are very common. Layer 2 multicasts are typically forwarded the same way as a broadcast by the switch. IPv6 packets are never forwarded as a Layer 2 broadcast, ICMPv6 Neighbor Discovery uses Layer 2 multicasts.</a:t>
            </a:r>
          </a:p>
          <a:p>
            <a:pPr marL="342900" indent="-342900" algn="l">
              <a:buFont typeface="Arial" panose="020B0604020202020204" pitchFamily="34" charset="0"/>
              <a:buChar char="•"/>
            </a:pPr>
            <a:r>
              <a:rPr lang="en-US" sz="1400" dirty="0">
                <a:solidFill>
                  <a:srgbClr val="000000"/>
                </a:solidFill>
              </a:rPr>
              <a:t>A host caught in a Layer 2 loop is not accessible to other hosts on the network. Additionally, due to the constant changes in its MAC address table, the switch does not know out of which port to forward unicast frames.</a:t>
            </a:r>
          </a:p>
          <a:p>
            <a:pPr marL="342900" indent="-342900" algn="l">
              <a:buFont typeface="Arial" panose="020B0604020202020204" pitchFamily="34" charset="0"/>
              <a:buChar char="•"/>
            </a:pPr>
            <a:r>
              <a:rPr lang="en-US" sz="1400" dirty="0">
                <a:solidFill>
                  <a:srgbClr val="000000"/>
                </a:solidFill>
              </a:rPr>
              <a:t>To prevent these issues from occurring in a redundant network, some type of spanning tree must be enabled on the switches. Spanning tree is enabled, by default, on Cisco switches to prevent Layer 2 loops from occurring.</a:t>
            </a:r>
          </a:p>
          <a:p>
            <a:pPr marL="342900" indent="-342900" algn="l">
              <a:buFont typeface="Arial" panose="020B0604020202020204" pitchFamily="34" charset="0"/>
              <a:buChar char="•"/>
            </a:pPr>
            <a:endParaRPr lang="en-US" sz="1400" dirty="0">
              <a:solidFill>
                <a:srgbClr val="000000"/>
              </a:solidFill>
            </a:endParaRPr>
          </a:p>
          <a:p>
            <a:pPr marL="342900" indent="-34290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261594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The Spanning Tree Algorithm</a:t>
            </a:r>
          </a:p>
        </p:txBody>
      </p:sp>
      <p:sp>
        <p:nvSpPr>
          <p:cNvPr id="5" name="Content Placeholder 4">
            <a:extLst>
              <a:ext uri="{FF2B5EF4-FFF2-40B4-BE49-F238E27FC236}">
                <a16:creationId xmlns:a16="http://schemas.microsoft.com/office/drawing/2014/main" id="{143DB555-8152-4E40-80E0-6FE407DF0EF3}"/>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400" dirty="0">
                <a:solidFill>
                  <a:srgbClr val="000000"/>
                </a:solidFill>
              </a:rPr>
              <a:t>STP is based on an algorithm invented by Radia Perlman while working for Digital Equipment Corporation, and published in the </a:t>
            </a:r>
            <a:r>
              <a:rPr lang="en-US" sz="1400" dirty="0">
                <a:solidFill>
                  <a:srgbClr val="FF0000"/>
                </a:solidFill>
              </a:rPr>
              <a:t>1985</a:t>
            </a:r>
            <a:r>
              <a:rPr lang="en-US" sz="1400" dirty="0">
                <a:solidFill>
                  <a:srgbClr val="000000"/>
                </a:solidFill>
              </a:rPr>
              <a:t> paper "An Algorithm for Distributed Computation of a Spanning Tree in an Extended LAN.” Her spanning tree algorithm (STA) creates a loop-free topology by selecting a single root bridge where all other switches determine a single least-cost path.</a:t>
            </a:r>
          </a:p>
          <a:p>
            <a:pPr marL="342900" indent="-342900" algn="l">
              <a:buFont typeface="Arial" panose="020B0604020202020204" pitchFamily="34" charset="0"/>
              <a:buChar char="•"/>
            </a:pPr>
            <a:r>
              <a:rPr lang="en-US" sz="1400" dirty="0">
                <a:solidFill>
                  <a:srgbClr val="000000"/>
                </a:solidFill>
              </a:rPr>
              <a:t>STP prevents loops from occurring by configuring a loop-free path through the network using strategically placed "</a:t>
            </a:r>
            <a:r>
              <a:rPr lang="en-US" sz="1400" dirty="0">
                <a:solidFill>
                  <a:srgbClr val="FF0000"/>
                </a:solidFill>
              </a:rPr>
              <a:t>blocking-state</a:t>
            </a:r>
            <a:r>
              <a:rPr lang="en-US" sz="1400" dirty="0">
                <a:solidFill>
                  <a:srgbClr val="000000"/>
                </a:solidFill>
              </a:rPr>
              <a:t>" ports. The switches running STP are able to compensate for failures by dynamically unblocking the previously blocked ports and permitting traffic to traverse the alternate paths.</a:t>
            </a:r>
            <a:endParaRPr lang="cs-CZ" sz="1400" dirty="0">
              <a:solidFill>
                <a:srgbClr val="000000"/>
              </a:solidFill>
            </a:endParaRPr>
          </a:p>
          <a:p>
            <a:pPr marL="342900" indent="-342900" algn="l">
              <a:buFont typeface="Arial" panose="020B0604020202020204" pitchFamily="34" charset="0"/>
              <a:buChar char="•"/>
            </a:pPr>
            <a:r>
              <a:rPr lang="cs-CZ" sz="1400" dirty="0">
                <a:solidFill>
                  <a:srgbClr val="0070C0"/>
                </a:solidFill>
              </a:rPr>
              <a:t>Matematické pojetí: Minimální počet hran při zachování všech uzlů.</a:t>
            </a:r>
          </a:p>
          <a:p>
            <a:pPr marL="342900" indent="-342900" algn="l">
              <a:buFont typeface="Arial" panose="020B0604020202020204" pitchFamily="34" charset="0"/>
              <a:buChar char="•"/>
            </a:pPr>
            <a:r>
              <a:rPr lang="cs-CZ" sz="1400" dirty="0">
                <a:solidFill>
                  <a:srgbClr val="0070C0"/>
                </a:solidFill>
              </a:rPr>
              <a:t>Jsou i jiné algoritmy – Primův, </a:t>
            </a:r>
            <a:endParaRPr lang="en-US" sz="1400" dirty="0">
              <a:solidFill>
                <a:srgbClr val="0070C0"/>
              </a:solidFill>
            </a:endParaRPr>
          </a:p>
        </p:txBody>
      </p:sp>
    </p:spTree>
    <p:custDataLst>
      <p:tags r:id="rId1"/>
    </p:custDataLst>
    <p:extLst>
      <p:ext uri="{BB962C8B-B14F-4D97-AF65-F5344CB8AC3E}">
        <p14:creationId xmlns:p14="http://schemas.microsoft.com/office/powerpoint/2010/main" val="222663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The Spanning Tree Algorithm (Cont.)</a:t>
            </a:r>
          </a:p>
        </p:txBody>
      </p:sp>
      <p:sp>
        <p:nvSpPr>
          <p:cNvPr id="4" name="Content Placeholder 3">
            <a:extLst>
              <a:ext uri="{FF2B5EF4-FFF2-40B4-BE49-F238E27FC236}">
                <a16:creationId xmlns:a16="http://schemas.microsoft.com/office/drawing/2014/main" id="{1C316A11-E974-934B-A0A8-BED7E55CAAD2}"/>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How does the STA create a loop-free topology?</a:t>
            </a:r>
          </a:p>
          <a:p>
            <a:pPr marL="285750" indent="-285750" algn="l">
              <a:buFont typeface="Arial" panose="020B0604020202020204" pitchFamily="34" charset="0"/>
              <a:buChar char="•"/>
            </a:pPr>
            <a:r>
              <a:rPr lang="en-US" sz="1400" b="1" dirty="0">
                <a:solidFill>
                  <a:srgbClr val="000000"/>
                </a:solidFill>
              </a:rPr>
              <a:t>Selecting a Root Bridge</a:t>
            </a:r>
            <a:r>
              <a:rPr lang="en-US" sz="1400" dirty="0">
                <a:solidFill>
                  <a:srgbClr val="000000"/>
                </a:solidFill>
              </a:rPr>
              <a:t>: This bridge (switch) is the reference point for the entire network to build a spanning tree around.</a:t>
            </a:r>
          </a:p>
          <a:p>
            <a:pPr marL="285750" indent="-285750" algn="l">
              <a:buFont typeface="Arial" panose="020B0604020202020204" pitchFamily="34" charset="0"/>
              <a:buChar char="•"/>
            </a:pPr>
            <a:r>
              <a:rPr lang="en-US" sz="1400" b="1" dirty="0">
                <a:solidFill>
                  <a:srgbClr val="000000"/>
                </a:solidFill>
              </a:rPr>
              <a:t>Block Redundant Paths</a:t>
            </a:r>
            <a:r>
              <a:rPr lang="en-US" sz="1400" dirty="0">
                <a:solidFill>
                  <a:srgbClr val="000000"/>
                </a:solidFill>
              </a:rPr>
              <a:t>: STP ensures that there is only one logical path between all destinations on the network by intentionally blocking redundant paths that could cause a loop. When a port is blocked, user data is prevented from entering or leaving that port.</a:t>
            </a:r>
          </a:p>
          <a:p>
            <a:pPr marL="285750" indent="-285750" algn="l">
              <a:buFont typeface="Arial" panose="020B0604020202020204" pitchFamily="34" charset="0"/>
              <a:buChar char="•"/>
            </a:pPr>
            <a:r>
              <a:rPr lang="en-US" sz="1400" b="1" dirty="0">
                <a:solidFill>
                  <a:srgbClr val="000000"/>
                </a:solidFill>
              </a:rPr>
              <a:t>Create a Loop-Free Topology</a:t>
            </a:r>
            <a:r>
              <a:rPr lang="en-US" sz="1400" dirty="0">
                <a:solidFill>
                  <a:srgbClr val="000000"/>
                </a:solidFill>
              </a:rPr>
              <a:t>: A blocked port has the effect of making that link a non-forwarding link between the two switches. This creates a topology where each switch has only a single path to the root bridge, similar to branches on a tree that connect to the root of the tree.</a:t>
            </a:r>
          </a:p>
          <a:p>
            <a:pPr marL="285750" indent="-285750" algn="l">
              <a:buFont typeface="Arial" panose="020B0604020202020204" pitchFamily="34" charset="0"/>
              <a:buChar char="•"/>
            </a:pPr>
            <a:r>
              <a:rPr lang="en-US" sz="1400" b="1" dirty="0">
                <a:solidFill>
                  <a:srgbClr val="000000"/>
                </a:solidFill>
              </a:rPr>
              <a:t>Recalculate in case of Link Failure</a:t>
            </a:r>
            <a:r>
              <a:rPr lang="en-US" sz="1400" dirty="0">
                <a:solidFill>
                  <a:srgbClr val="000000"/>
                </a:solidFill>
              </a:rPr>
              <a:t>: The physical paths still exist to provide redundancy, but these paths are disabled to prevent the loops from occurring. If the path is ever needed to compensate for a network cable or switch failure, STP </a:t>
            </a:r>
            <a:r>
              <a:rPr lang="en-US" sz="1400" dirty="0">
                <a:solidFill>
                  <a:srgbClr val="FF0000"/>
                </a:solidFill>
              </a:rPr>
              <a:t>recalculates</a:t>
            </a:r>
            <a:r>
              <a:rPr lang="en-US" sz="1400" dirty="0">
                <a:solidFill>
                  <a:srgbClr val="000000"/>
                </a:solidFill>
              </a:rPr>
              <a:t> the paths and unblocks the necessary ports to allow the redundant path to become active. STP recalculations can also occur any time a </a:t>
            </a:r>
            <a:r>
              <a:rPr lang="en-US" sz="1400" dirty="0">
                <a:solidFill>
                  <a:srgbClr val="FF0000"/>
                </a:solidFill>
              </a:rPr>
              <a:t>new switch or new inter-switch link is added </a:t>
            </a:r>
            <a:r>
              <a:rPr lang="en-US" sz="1400" dirty="0">
                <a:solidFill>
                  <a:srgbClr val="000000"/>
                </a:solidFill>
              </a:rPr>
              <a:t>to the network.</a:t>
            </a:r>
          </a:p>
        </p:txBody>
      </p:sp>
    </p:spTree>
    <p:custDataLst>
      <p:tags r:id="rId1"/>
    </p:custDataLst>
    <p:extLst>
      <p:ext uri="{BB962C8B-B14F-4D97-AF65-F5344CB8AC3E}">
        <p14:creationId xmlns:p14="http://schemas.microsoft.com/office/powerpoint/2010/main" val="132595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solidFill>
                  <a:srgbClr val="FFC000"/>
                </a:solidFill>
              </a:rPr>
              <a:t>Video – Observe STP Operation</a:t>
            </a:r>
          </a:p>
        </p:txBody>
      </p:sp>
      <p:sp>
        <p:nvSpPr>
          <p:cNvPr id="5" name="Content Placeholder 4">
            <a:extLst>
              <a:ext uri="{FF2B5EF4-FFF2-40B4-BE49-F238E27FC236}">
                <a16:creationId xmlns:a16="http://schemas.microsoft.com/office/drawing/2014/main" id="{12B61DC8-15D5-8345-94EB-F3F0FD915288}"/>
              </a:ext>
            </a:extLst>
          </p:cNvPr>
          <p:cNvSpPr>
            <a:spLocks noGrp="1"/>
          </p:cNvSpPr>
          <p:nvPr>
            <p:ph idx="1"/>
          </p:nvPr>
        </p:nvSpPr>
        <p:spPr>
          <a:xfrm>
            <a:off x="474662" y="731837"/>
            <a:ext cx="8280057" cy="3689897"/>
          </a:xfrm>
        </p:spPr>
        <p:txBody>
          <a:bodyPr/>
          <a:lstStyle/>
          <a:p>
            <a:pPr algn="l"/>
            <a:r>
              <a:rPr lang="en-US" sz="1800" dirty="0">
                <a:solidFill>
                  <a:srgbClr val="000000"/>
                </a:solidFill>
              </a:rPr>
              <a:t>This video demonstrates the use of STP in a network environment.</a:t>
            </a:r>
          </a:p>
        </p:txBody>
      </p:sp>
    </p:spTree>
    <p:custDataLst>
      <p:tags r:id="rId1"/>
    </p:custDataLst>
    <p:extLst>
      <p:ext uri="{BB962C8B-B14F-4D97-AF65-F5344CB8AC3E}">
        <p14:creationId xmlns:p14="http://schemas.microsoft.com/office/powerpoint/2010/main" val="7912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a:solidFill>
            <a:srgbClr val="FFFF00"/>
          </a:solidFill>
        </p:spPr>
        <p:txBody>
          <a:bodyPr/>
          <a:lstStyle/>
          <a:p>
            <a:r>
              <a:rPr lang="en-US" sz="2400" dirty="0"/>
              <a:t>Packet Tracer – Investigate STP Loop Prevention</a:t>
            </a:r>
          </a:p>
        </p:txBody>
      </p:sp>
      <p:sp>
        <p:nvSpPr>
          <p:cNvPr id="4" name="Content Placeholder 3">
            <a:extLst>
              <a:ext uri="{FF2B5EF4-FFF2-40B4-BE49-F238E27FC236}">
                <a16:creationId xmlns:a16="http://schemas.microsoft.com/office/drawing/2014/main" id="{5CF2012A-FFA6-2045-BF45-91F482117762}"/>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this Packet Tracer activity, you will complete the following objectives:</a:t>
            </a:r>
          </a:p>
          <a:p>
            <a:pPr marL="342900" indent="-342900" algn="l">
              <a:buFont typeface="Arial" panose="020B0604020202020204" pitchFamily="34" charset="0"/>
              <a:buChar char="•"/>
            </a:pPr>
            <a:r>
              <a:rPr lang="en-US" sz="1800" dirty="0">
                <a:solidFill>
                  <a:srgbClr val="000000"/>
                </a:solidFill>
              </a:rPr>
              <a:t>Create and configure a simple three switch network with STP.</a:t>
            </a:r>
          </a:p>
          <a:p>
            <a:pPr marL="342900" indent="-342900" algn="l">
              <a:buFont typeface="Arial" panose="020B0604020202020204" pitchFamily="34" charset="0"/>
              <a:buChar char="•"/>
            </a:pPr>
            <a:r>
              <a:rPr lang="en-US" sz="1800" dirty="0">
                <a:solidFill>
                  <a:srgbClr val="000000"/>
                </a:solidFill>
              </a:rPr>
              <a:t>View STP operation.</a:t>
            </a:r>
          </a:p>
          <a:p>
            <a:pPr marL="342900" indent="-342900" algn="l">
              <a:buFont typeface="Arial" panose="020B0604020202020204" pitchFamily="34" charset="0"/>
              <a:buChar char="•"/>
            </a:pPr>
            <a:r>
              <a:rPr lang="en-US" sz="1800" dirty="0">
                <a:solidFill>
                  <a:srgbClr val="000000"/>
                </a:solidFill>
              </a:rPr>
              <a:t>Disable STP and view operation again.</a:t>
            </a:r>
          </a:p>
          <a:p>
            <a:pPr marL="342900" indent="-342900" algn="l">
              <a:buFont typeface="Arial" panose="020B0604020202020204" pitchFamily="34" charset="0"/>
              <a:buChar char="•"/>
            </a:pPr>
            <a:endParaRPr lang="en-US" sz="1800" dirty="0">
              <a:solidFill>
                <a:srgbClr val="000000"/>
              </a:solidFill>
            </a:endParaRPr>
          </a:p>
        </p:txBody>
      </p:sp>
    </p:spTree>
    <p:custDataLst>
      <p:tags r:id="rId1"/>
    </p:custDataLst>
    <p:extLst>
      <p:ext uri="{BB962C8B-B14F-4D97-AF65-F5344CB8AC3E}">
        <p14:creationId xmlns:p14="http://schemas.microsoft.com/office/powerpoint/2010/main" val="302530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5: Activities</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481469172"/>
              </p:ext>
            </p:extLst>
          </p:nvPr>
        </p:nvGraphicFramePr>
        <p:xfrm>
          <a:off x="455999" y="1082042"/>
          <a:ext cx="8229418" cy="2055354"/>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solidFill>
                            <a:srgbClr val="000000"/>
                          </a:solidFill>
                        </a:rPr>
                        <a:t>5.1.8</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Video</a:t>
                      </a:r>
                    </a:p>
                  </a:txBody>
                  <a:tcPr marL="68580" marR="68580" marT="34290" marB="34290" anchor="ctr"/>
                </a:tc>
                <a:tc>
                  <a:txBody>
                    <a:bodyPr/>
                    <a:lstStyle/>
                    <a:p>
                      <a:r>
                        <a:rPr lang="en-US" sz="1100" dirty="0">
                          <a:solidFill>
                            <a:srgbClr val="000000"/>
                          </a:solidFill>
                        </a:rPr>
                        <a:t>Observe STP Operation</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100" dirty="0">
                          <a:solidFill>
                            <a:srgbClr val="000000"/>
                          </a:solidFill>
                        </a:rPr>
                        <a:t>5.1.9</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FF0000"/>
                          </a:solidFill>
                        </a:rPr>
                        <a:t>Packet Tracer</a:t>
                      </a:r>
                    </a:p>
                  </a:txBody>
                  <a:tcPr marL="68580" marR="68580" marT="34290" marB="34290" anchor="ctr"/>
                </a:tc>
                <a:tc>
                  <a:txBody>
                    <a:bodyPr/>
                    <a:lstStyle/>
                    <a:p>
                      <a:r>
                        <a:rPr lang="en-US" sz="1100" dirty="0">
                          <a:solidFill>
                            <a:srgbClr val="000000"/>
                          </a:solidFill>
                        </a:rPr>
                        <a:t>Investigate STP Loop Prevention</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100" dirty="0">
                          <a:solidFill>
                            <a:srgbClr val="000000"/>
                          </a:solidFill>
                        </a:rPr>
                        <a:t>5.1.10</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Purpose of STP</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50784">
                <a:tc>
                  <a:txBody>
                    <a:bodyPr/>
                    <a:lstStyle/>
                    <a:p>
                      <a:pPr algn="ctr"/>
                      <a:r>
                        <a:rPr lang="en-US" sz="1100" dirty="0">
                          <a:solidFill>
                            <a:srgbClr val="000000"/>
                          </a:solidFill>
                        </a:rPr>
                        <a:t>5.2.12</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STP Operations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r h="350784">
                <a:tc>
                  <a:txBody>
                    <a:bodyPr/>
                    <a:lstStyle/>
                    <a:p>
                      <a:pPr algn="ctr"/>
                      <a:r>
                        <a:rPr lang="en-US" sz="1100" dirty="0">
                          <a:solidFill>
                            <a:srgbClr val="000000"/>
                          </a:solidFill>
                        </a:rPr>
                        <a:t>5.3.6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Evolution of STP</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522544737"/>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rgbClr val="0070C0"/>
                </a:solidFill>
              </a:rPr>
              <a:t>5.2 STP Operations</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Steps to a Loop-Free Topology</a:t>
            </a:r>
          </a:p>
        </p:txBody>
      </p:sp>
      <p:sp>
        <p:nvSpPr>
          <p:cNvPr id="4" name="Content Placeholder 3">
            <a:extLst>
              <a:ext uri="{FF2B5EF4-FFF2-40B4-BE49-F238E27FC236}">
                <a16:creationId xmlns:a16="http://schemas.microsoft.com/office/drawing/2014/main" id="{37DF9842-CEC4-494A-B1AE-57B78AF01B63}"/>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Using the STA, STP builds a loop-free topology in a four-step process:</a:t>
            </a:r>
          </a:p>
          <a:p>
            <a:pPr marL="415985" lvl="1" indent="-342900">
              <a:buFont typeface="+mj-lt"/>
              <a:buAutoNum type="arabicPeriod"/>
            </a:pPr>
            <a:r>
              <a:rPr lang="en-US" dirty="0">
                <a:solidFill>
                  <a:srgbClr val="000000"/>
                </a:solidFill>
              </a:rPr>
              <a:t>Elect the root bridge.</a:t>
            </a:r>
          </a:p>
          <a:p>
            <a:pPr marL="415985" lvl="1" indent="-342900">
              <a:buFont typeface="+mj-lt"/>
              <a:buAutoNum type="arabicPeriod"/>
            </a:pPr>
            <a:r>
              <a:rPr lang="en-US" dirty="0">
                <a:solidFill>
                  <a:srgbClr val="000000"/>
                </a:solidFill>
              </a:rPr>
              <a:t>Elect the root ports.</a:t>
            </a:r>
          </a:p>
          <a:p>
            <a:pPr marL="415985" lvl="1" indent="-342900">
              <a:buFont typeface="+mj-lt"/>
              <a:buAutoNum type="arabicPeriod"/>
            </a:pPr>
            <a:r>
              <a:rPr lang="en-US" dirty="0">
                <a:solidFill>
                  <a:srgbClr val="000000"/>
                </a:solidFill>
              </a:rPr>
              <a:t>Elect designated ports.</a:t>
            </a:r>
          </a:p>
          <a:p>
            <a:pPr marL="415985" lvl="1" indent="-342900">
              <a:buFont typeface="+mj-lt"/>
              <a:buAutoNum type="arabicPeriod"/>
            </a:pPr>
            <a:r>
              <a:rPr lang="en-US" dirty="0">
                <a:solidFill>
                  <a:srgbClr val="000000"/>
                </a:solidFill>
              </a:rPr>
              <a:t>Elect alternate (blocked) ports.</a:t>
            </a:r>
          </a:p>
          <a:p>
            <a:pPr marL="342900" indent="-342900" algn="l">
              <a:buFont typeface="Arial" panose="020B0604020202020204" pitchFamily="34" charset="0"/>
              <a:buChar char="•"/>
            </a:pPr>
            <a:r>
              <a:rPr lang="en-US" sz="1400" dirty="0">
                <a:solidFill>
                  <a:srgbClr val="000000"/>
                </a:solidFill>
              </a:rPr>
              <a:t>During STA and STP functions, switches use Bridge Protocol Data Units (BPDUs) to share information about themselves and their connections. BPDUs are used to elect the root bridge, root ports, designated ports, and alternate ports. </a:t>
            </a:r>
          </a:p>
          <a:p>
            <a:pPr marL="342900" indent="-342900" algn="l">
              <a:buFont typeface="Arial" panose="020B0604020202020204" pitchFamily="34" charset="0"/>
              <a:buChar char="•"/>
            </a:pPr>
            <a:r>
              <a:rPr lang="en-US" sz="1400" dirty="0">
                <a:solidFill>
                  <a:srgbClr val="000000"/>
                </a:solidFill>
              </a:rPr>
              <a:t>Each </a:t>
            </a:r>
            <a:r>
              <a:rPr lang="en-US" sz="1400" dirty="0">
                <a:solidFill>
                  <a:srgbClr val="FF0000"/>
                </a:solidFill>
              </a:rPr>
              <a:t>BPDU</a:t>
            </a:r>
            <a:r>
              <a:rPr lang="en-US" sz="1400" dirty="0">
                <a:solidFill>
                  <a:srgbClr val="000000"/>
                </a:solidFill>
              </a:rPr>
              <a:t> contains a bridge ID (</a:t>
            </a:r>
            <a:r>
              <a:rPr lang="en-US" sz="1400" dirty="0">
                <a:solidFill>
                  <a:srgbClr val="FF0000"/>
                </a:solidFill>
              </a:rPr>
              <a:t>BID</a:t>
            </a:r>
            <a:r>
              <a:rPr lang="en-US" sz="1400" dirty="0">
                <a:solidFill>
                  <a:srgbClr val="000000"/>
                </a:solidFill>
              </a:rPr>
              <a:t>) that identifies which switch sent the BPDU. The BID is involved in making many of the STA decisions including root bridge and port roles. </a:t>
            </a:r>
          </a:p>
          <a:p>
            <a:pPr marL="342900" indent="-342900" algn="l">
              <a:buFont typeface="Arial" panose="020B0604020202020204" pitchFamily="34" charset="0"/>
              <a:buChar char="•"/>
            </a:pPr>
            <a:r>
              <a:rPr lang="en-US" sz="1400" dirty="0">
                <a:solidFill>
                  <a:srgbClr val="000000"/>
                </a:solidFill>
              </a:rPr>
              <a:t>The BID contains a </a:t>
            </a:r>
            <a:r>
              <a:rPr lang="en-US" sz="1400" dirty="0">
                <a:solidFill>
                  <a:srgbClr val="FF0000"/>
                </a:solidFill>
              </a:rPr>
              <a:t>priority value, the MAC address of the switch, and an extended system ID</a:t>
            </a:r>
            <a:r>
              <a:rPr lang="en-US" sz="1400" dirty="0">
                <a:solidFill>
                  <a:srgbClr val="000000"/>
                </a:solidFill>
              </a:rPr>
              <a:t>. The lowest BID value is determined by the combination of these three fields.</a:t>
            </a:r>
          </a:p>
          <a:p>
            <a:pPr marL="342900" indent="-34290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19075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Steps to a Loop-Free Topology (Cont.)</a:t>
            </a:r>
          </a:p>
        </p:txBody>
      </p:sp>
      <p:sp>
        <p:nvSpPr>
          <p:cNvPr id="5" name="Content Placeholder 4">
            <a:extLst>
              <a:ext uri="{FF2B5EF4-FFF2-40B4-BE49-F238E27FC236}">
                <a16:creationId xmlns:a16="http://schemas.microsoft.com/office/drawing/2014/main" id="{582DA15F-DE14-C942-BDB7-58171B0ED70D}"/>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400" b="1" dirty="0">
                <a:solidFill>
                  <a:srgbClr val="000000"/>
                </a:solidFill>
              </a:rPr>
              <a:t>Bridge Priority: </a:t>
            </a:r>
            <a:r>
              <a:rPr lang="en-US" sz="1400" dirty="0">
                <a:solidFill>
                  <a:srgbClr val="000000"/>
                </a:solidFill>
              </a:rPr>
              <a:t>The default priority value for all Cisco switches is the decimal value 32768. The range is 0 to 61440 in increments of 4096. A lower bridge priority is preferable. A bridge priority of 0 takes precedence over all other bridge priorities.</a:t>
            </a:r>
          </a:p>
          <a:p>
            <a:pPr marL="342900" indent="-342900" algn="l">
              <a:buFont typeface="Arial" panose="020B0604020202020204" pitchFamily="34" charset="0"/>
              <a:buChar char="•"/>
            </a:pPr>
            <a:r>
              <a:rPr lang="en-US" sz="1400" b="1" dirty="0">
                <a:solidFill>
                  <a:srgbClr val="000000"/>
                </a:solidFill>
              </a:rPr>
              <a:t>Extended System ID: </a:t>
            </a:r>
            <a:r>
              <a:rPr lang="en-US" sz="1400" dirty="0">
                <a:solidFill>
                  <a:srgbClr val="000000"/>
                </a:solidFill>
              </a:rPr>
              <a:t>The extended system ID value is a decimal value added to the bridge priority value in the BID to identify the VLAN for this BPDU.</a:t>
            </a:r>
          </a:p>
          <a:p>
            <a:pPr marL="342900" indent="-342900" algn="l">
              <a:buFont typeface="Arial" panose="020B0604020202020204" pitchFamily="34" charset="0"/>
              <a:buChar char="•"/>
            </a:pPr>
            <a:r>
              <a:rPr lang="en-US" sz="1400" b="1" dirty="0">
                <a:solidFill>
                  <a:srgbClr val="000000"/>
                </a:solidFill>
              </a:rPr>
              <a:t>MAC address: </a:t>
            </a:r>
            <a:r>
              <a:rPr lang="en-US" sz="1400" dirty="0">
                <a:solidFill>
                  <a:srgbClr val="000000"/>
                </a:solidFill>
              </a:rPr>
              <a:t>When two switches are configured with the same priority and have the same extended system ID, the switch having the MAC address with the lowest value, expressed in hexadecimal, will have the lower BID.</a:t>
            </a:r>
          </a:p>
          <a:p>
            <a:pPr marL="342900" indent="-34290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327496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Zástupný symbol pro obsah 5"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2312" y="1036162"/>
            <a:ext cx="4938188" cy="3680779"/>
          </a:xfrm>
        </p:spPr>
      </p:pic>
      <p:sp>
        <p:nvSpPr>
          <p:cNvPr id="3" name="Nadpis 2"/>
          <p:cNvSpPr>
            <a:spLocks noGrp="1"/>
          </p:cNvSpPr>
          <p:nvPr>
            <p:ph type="title"/>
          </p:nvPr>
        </p:nvSpPr>
        <p:spPr/>
        <p:txBody>
          <a:bodyPr/>
          <a:lstStyle/>
          <a:p>
            <a:r>
              <a:rPr lang="cs-CZ" dirty="0" err="1"/>
              <a:t>Bridge</a:t>
            </a:r>
            <a:r>
              <a:rPr lang="cs-CZ" dirty="0"/>
              <a:t> ID</a:t>
            </a:r>
          </a:p>
        </p:txBody>
      </p:sp>
    </p:spTree>
    <p:extLst>
      <p:ext uri="{BB962C8B-B14F-4D97-AF65-F5344CB8AC3E}">
        <p14:creationId xmlns:p14="http://schemas.microsoft.com/office/powerpoint/2010/main" val="88746706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Zástupný symbol pro obsah 4"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1" y="229901"/>
            <a:ext cx="6401737" cy="3220531"/>
          </a:xfrm>
        </p:spPr>
      </p:pic>
      <p:sp>
        <p:nvSpPr>
          <p:cNvPr id="8" name="Obdélník 7"/>
          <p:cNvSpPr/>
          <p:nvPr/>
        </p:nvSpPr>
        <p:spPr>
          <a:xfrm>
            <a:off x="647699" y="3863637"/>
            <a:ext cx="7848601" cy="646331"/>
          </a:xfrm>
          <a:prstGeom prst="rect">
            <a:avLst/>
          </a:prstGeom>
        </p:spPr>
        <p:txBody>
          <a:bodyPr wrap="square">
            <a:spAutoFit/>
          </a:bodyPr>
          <a:lstStyle/>
          <a:p>
            <a:pPr marL="214313" indent="-214313">
              <a:buFont typeface="Wingdings" panose="05000000000000000000" pitchFamily="2" charset="2"/>
              <a:buChar char="§"/>
            </a:pPr>
            <a:r>
              <a:rPr lang="en-US" sz="1200" b="1" dirty="0">
                <a:solidFill>
                  <a:srgbClr val="666666"/>
                </a:solidFill>
                <a:latin typeface="Arial" panose="020B0604020202020204" pitchFamily="34" charset="0"/>
              </a:rPr>
              <a:t>Per-VLAN Spanning-Tree Plus</a:t>
            </a:r>
            <a:r>
              <a:rPr lang="en-US" sz="1200" dirty="0">
                <a:solidFill>
                  <a:srgbClr val="666666"/>
                </a:solidFill>
                <a:latin typeface="Arial" panose="020B0604020202020204" pitchFamily="34" charset="0"/>
              </a:rPr>
              <a:t> (PVST+) </a:t>
            </a:r>
            <a:r>
              <a:rPr lang="cs-CZ" sz="1200" dirty="0">
                <a:solidFill>
                  <a:srgbClr val="666666"/>
                </a:solidFill>
                <a:latin typeface="Arial" panose="020B0604020202020204" pitchFamily="34" charset="0"/>
              </a:rPr>
              <a:t>přidává</a:t>
            </a:r>
            <a:r>
              <a:rPr lang="en-US" sz="1200" dirty="0">
                <a:solidFill>
                  <a:srgbClr val="666666"/>
                </a:solidFill>
                <a:latin typeface="Arial" panose="020B0604020202020204" pitchFamily="34" charset="0"/>
              </a:rPr>
              <a:t> </a:t>
            </a:r>
            <a:r>
              <a:rPr lang="cs-CZ" sz="1200" dirty="0">
                <a:solidFill>
                  <a:srgbClr val="666666"/>
                </a:solidFill>
                <a:latin typeface="Arial" panose="020B0604020202020204" pitchFamily="34" charset="0"/>
              </a:rPr>
              <a:t>k</a:t>
            </a:r>
            <a:r>
              <a:rPr lang="en-US" sz="1200" dirty="0">
                <a:solidFill>
                  <a:srgbClr val="666666"/>
                </a:solidFill>
                <a:latin typeface="Arial" panose="020B0604020202020204" pitchFamily="34" charset="0"/>
              </a:rPr>
              <a:t> </a:t>
            </a:r>
            <a:r>
              <a:rPr lang="en-US" sz="1200" b="1" dirty="0">
                <a:solidFill>
                  <a:srgbClr val="666666"/>
                </a:solidFill>
                <a:latin typeface="Arial" panose="020B0604020202020204" pitchFamily="34" charset="0"/>
              </a:rPr>
              <a:t>Bridge Priority</a:t>
            </a:r>
            <a:r>
              <a:rPr lang="cs-CZ" sz="1200" b="1" dirty="0">
                <a:solidFill>
                  <a:srgbClr val="666666"/>
                </a:solidFill>
                <a:latin typeface="Arial" panose="020B0604020202020204" pitchFamily="34" charset="0"/>
              </a:rPr>
              <a:t> navíc </a:t>
            </a:r>
            <a:r>
              <a:rPr lang="en-US" sz="1200" b="1" dirty="0">
                <a:solidFill>
                  <a:srgbClr val="666666"/>
                </a:solidFill>
                <a:latin typeface="Arial" panose="020B0604020202020204" pitchFamily="34" charset="0"/>
              </a:rPr>
              <a:t>System ID Extension</a:t>
            </a:r>
            <a:r>
              <a:rPr lang="en-US" sz="1200" dirty="0">
                <a:solidFill>
                  <a:srgbClr val="666666"/>
                </a:solidFill>
                <a:latin typeface="Arial" panose="020B0604020202020204" pitchFamily="34" charset="0"/>
              </a:rPr>
              <a:t> (sys-id-</a:t>
            </a:r>
            <a:r>
              <a:rPr lang="en-US" sz="1200" dirty="0" err="1">
                <a:solidFill>
                  <a:srgbClr val="666666"/>
                </a:solidFill>
                <a:latin typeface="Arial" panose="020B0604020202020204" pitchFamily="34" charset="0"/>
              </a:rPr>
              <a:t>ext</a:t>
            </a:r>
            <a:r>
              <a:rPr lang="en-US" sz="1200" dirty="0">
                <a:solidFill>
                  <a:srgbClr val="666666"/>
                </a:solidFill>
                <a:latin typeface="Arial" panose="020B0604020202020204" pitchFamily="34" charset="0"/>
              </a:rPr>
              <a:t>).</a:t>
            </a:r>
            <a:endParaRPr lang="cs-CZ" sz="1200" dirty="0">
              <a:solidFill>
                <a:srgbClr val="666666"/>
              </a:solidFill>
              <a:latin typeface="Arial" panose="020B0604020202020204" pitchFamily="34" charset="0"/>
            </a:endParaRPr>
          </a:p>
          <a:p>
            <a:pPr marL="214313" indent="-214313">
              <a:buFont typeface="Wingdings" panose="05000000000000000000" pitchFamily="2" charset="2"/>
              <a:buChar char="§"/>
            </a:pPr>
            <a:endParaRPr lang="cs-CZ" sz="1200" dirty="0">
              <a:solidFill>
                <a:srgbClr val="666666"/>
              </a:solidFill>
              <a:latin typeface="Arial" panose="020B0604020202020204" pitchFamily="34" charset="0"/>
            </a:endParaRPr>
          </a:p>
          <a:p>
            <a:pPr marL="214313" indent="-214313">
              <a:buFont typeface="Wingdings" panose="05000000000000000000" pitchFamily="2" charset="2"/>
              <a:buChar char="§"/>
            </a:pPr>
            <a:r>
              <a:rPr lang="en-US" sz="1200" dirty="0"/>
              <a:t>The </a:t>
            </a:r>
            <a:r>
              <a:rPr lang="en-US" sz="1200" b="1" dirty="0"/>
              <a:t>Extended System ID</a:t>
            </a:r>
            <a:r>
              <a:rPr lang="en-US" sz="1200" dirty="0"/>
              <a:t> </a:t>
            </a:r>
            <a:r>
              <a:rPr lang="cs-CZ" sz="1200" dirty="0"/>
              <a:t>je hodnota </a:t>
            </a:r>
            <a:r>
              <a:rPr lang="en-US" sz="1200" b="1" dirty="0">
                <a:solidFill>
                  <a:srgbClr val="0070C0"/>
                </a:solidFill>
              </a:rPr>
              <a:t>1</a:t>
            </a:r>
            <a:r>
              <a:rPr lang="en-US" sz="1200" dirty="0">
                <a:solidFill>
                  <a:srgbClr val="0070C0"/>
                </a:solidFill>
              </a:rPr>
              <a:t> </a:t>
            </a:r>
            <a:r>
              <a:rPr lang="cs-CZ" sz="1200" dirty="0">
                <a:solidFill>
                  <a:srgbClr val="0070C0"/>
                </a:solidFill>
              </a:rPr>
              <a:t>až</a:t>
            </a:r>
            <a:r>
              <a:rPr lang="en-US" sz="1200" dirty="0">
                <a:solidFill>
                  <a:srgbClr val="0070C0"/>
                </a:solidFill>
              </a:rPr>
              <a:t> </a:t>
            </a:r>
            <a:r>
              <a:rPr lang="en-US" sz="1200" b="1" dirty="0">
                <a:solidFill>
                  <a:srgbClr val="0070C0"/>
                </a:solidFill>
              </a:rPr>
              <a:t>4095</a:t>
            </a:r>
            <a:r>
              <a:rPr lang="en-US" sz="1200" dirty="0"/>
              <a:t> </a:t>
            </a:r>
            <a:r>
              <a:rPr lang="cs-CZ" sz="1200" dirty="0"/>
              <a:t>odpovídající číslu </a:t>
            </a:r>
            <a:r>
              <a:rPr lang="en-US" sz="1200" dirty="0"/>
              <a:t>VLAN</a:t>
            </a:r>
            <a:r>
              <a:rPr lang="cs-CZ" sz="1200" dirty="0"/>
              <a:t>y</a:t>
            </a:r>
            <a:r>
              <a:rPr lang="en-US" sz="1200" dirty="0"/>
              <a:t> </a:t>
            </a:r>
            <a:r>
              <a:rPr lang="en-US" sz="1200" dirty="0" err="1"/>
              <a:t>particip</a:t>
            </a:r>
            <a:r>
              <a:rPr lang="cs-CZ" sz="1200" dirty="0" err="1"/>
              <a:t>ující</a:t>
            </a:r>
            <a:r>
              <a:rPr lang="cs-CZ" sz="1200" dirty="0"/>
              <a:t> na</a:t>
            </a:r>
            <a:r>
              <a:rPr lang="en-US" sz="1200" dirty="0"/>
              <a:t> STP.</a:t>
            </a:r>
            <a:endParaRPr lang="cs-CZ" sz="1200" dirty="0"/>
          </a:p>
        </p:txBody>
      </p:sp>
    </p:spTree>
    <p:extLst>
      <p:ext uri="{BB962C8B-B14F-4D97-AF65-F5344CB8AC3E}">
        <p14:creationId xmlns:p14="http://schemas.microsoft.com/office/powerpoint/2010/main" val="237296496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A91791-211E-4CE7-A7F6-EF92B7B29316}"/>
              </a:ext>
            </a:extLst>
          </p:cNvPr>
          <p:cNvSpPr>
            <a:spLocks noGrp="1"/>
          </p:cNvSpPr>
          <p:nvPr>
            <p:ph type="title"/>
          </p:nvPr>
        </p:nvSpPr>
        <p:spPr/>
        <p:txBody>
          <a:bodyPr/>
          <a:lstStyle/>
          <a:p>
            <a:r>
              <a:rPr lang="cs-CZ" dirty="0"/>
              <a:t>Struktura BPDU</a:t>
            </a:r>
          </a:p>
        </p:txBody>
      </p:sp>
      <p:pic>
        <p:nvPicPr>
          <p:cNvPr id="4" name="Obrázek 3">
            <a:extLst>
              <a:ext uri="{FF2B5EF4-FFF2-40B4-BE49-F238E27FC236}">
                <a16:creationId xmlns:a16="http://schemas.microsoft.com/office/drawing/2014/main" id="{B13F8588-B0A8-4D65-A7EB-A660B09C1C09}"/>
              </a:ext>
            </a:extLst>
          </p:cNvPr>
          <p:cNvPicPr>
            <a:picLocks noChangeAspect="1"/>
          </p:cNvPicPr>
          <p:nvPr/>
        </p:nvPicPr>
        <p:blipFill>
          <a:blip r:embed="rId2"/>
          <a:stretch>
            <a:fillRect/>
          </a:stretch>
        </p:blipFill>
        <p:spPr>
          <a:xfrm>
            <a:off x="122005" y="1073150"/>
            <a:ext cx="8402401" cy="4211473"/>
          </a:xfrm>
          <a:prstGeom prst="rect">
            <a:avLst/>
          </a:prstGeom>
        </p:spPr>
      </p:pic>
    </p:spTree>
    <p:extLst>
      <p:ext uri="{BB962C8B-B14F-4D97-AF65-F5344CB8AC3E}">
        <p14:creationId xmlns:p14="http://schemas.microsoft.com/office/powerpoint/2010/main" val="3297898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1. Elect the Root Bridge</a:t>
            </a:r>
          </a:p>
        </p:txBody>
      </p:sp>
      <p:sp>
        <p:nvSpPr>
          <p:cNvPr id="4" name="Content Placeholder 3">
            <a:extLst>
              <a:ext uri="{FF2B5EF4-FFF2-40B4-BE49-F238E27FC236}">
                <a16:creationId xmlns:a16="http://schemas.microsoft.com/office/drawing/2014/main" id="{CA3342CC-61DD-084F-9537-47F3A6767272}"/>
              </a:ext>
            </a:extLst>
          </p:cNvPr>
          <p:cNvSpPr>
            <a:spLocks noGrp="1"/>
          </p:cNvSpPr>
          <p:nvPr>
            <p:ph idx="1"/>
          </p:nvPr>
        </p:nvSpPr>
        <p:spPr>
          <a:xfrm>
            <a:off x="474663" y="731837"/>
            <a:ext cx="3725198" cy="3689897"/>
          </a:xfrm>
        </p:spPr>
        <p:txBody>
          <a:bodyPr/>
          <a:lstStyle/>
          <a:p>
            <a:pPr marL="342900" indent="-342900" algn="l">
              <a:buFont typeface="Arial" panose="020B0604020202020204" pitchFamily="34" charset="0"/>
              <a:buChar char="•"/>
            </a:pPr>
            <a:r>
              <a:rPr lang="en-US" sz="1200" dirty="0">
                <a:solidFill>
                  <a:srgbClr val="000000"/>
                </a:solidFill>
              </a:rPr>
              <a:t>The STA designates a single switch as the root bridge and uses it as the reference point for all path calculations. Switches exchange BPDUs to build the loop-free topology beginning with selecting the root bridge.</a:t>
            </a:r>
          </a:p>
          <a:p>
            <a:pPr marL="342900" indent="-342900" algn="l">
              <a:buFont typeface="Arial" panose="020B0604020202020204" pitchFamily="34" charset="0"/>
              <a:buChar char="•"/>
            </a:pPr>
            <a:r>
              <a:rPr lang="en-US" sz="1200" dirty="0">
                <a:solidFill>
                  <a:srgbClr val="000000"/>
                </a:solidFill>
              </a:rPr>
              <a:t>All switches in the broadcast domain participate in the election process. </a:t>
            </a:r>
            <a:r>
              <a:rPr lang="en-US" sz="1200" dirty="0">
                <a:solidFill>
                  <a:srgbClr val="FF0000"/>
                </a:solidFill>
              </a:rPr>
              <a:t>After a switch boots, it begins to send out BPDU frames every </a:t>
            </a:r>
            <a:r>
              <a:rPr lang="en-US" sz="1200" b="1" dirty="0">
                <a:solidFill>
                  <a:srgbClr val="FF0000"/>
                </a:solidFill>
              </a:rPr>
              <a:t>two seconds</a:t>
            </a:r>
            <a:r>
              <a:rPr lang="en-US" sz="1200" dirty="0">
                <a:solidFill>
                  <a:srgbClr val="000000"/>
                </a:solidFill>
              </a:rPr>
              <a:t>. These BPDU frames contain the </a:t>
            </a:r>
            <a:r>
              <a:rPr lang="en-US" sz="1200" dirty="0">
                <a:solidFill>
                  <a:srgbClr val="0070C0"/>
                </a:solidFill>
              </a:rPr>
              <a:t>BID of the sending switch </a:t>
            </a:r>
            <a:r>
              <a:rPr lang="en-US" sz="1200" dirty="0">
                <a:solidFill>
                  <a:srgbClr val="000000"/>
                </a:solidFill>
              </a:rPr>
              <a:t>and the </a:t>
            </a:r>
            <a:r>
              <a:rPr lang="en-US" sz="1200" dirty="0">
                <a:solidFill>
                  <a:srgbClr val="0070C0"/>
                </a:solidFill>
              </a:rPr>
              <a:t>BID of the root bridge</a:t>
            </a:r>
            <a:r>
              <a:rPr lang="en-US" sz="1200" dirty="0">
                <a:solidFill>
                  <a:srgbClr val="000000"/>
                </a:solidFill>
              </a:rPr>
              <a:t>, known as the Root ID.</a:t>
            </a:r>
          </a:p>
          <a:p>
            <a:pPr marL="342900" indent="-342900" algn="l">
              <a:buFont typeface="Arial" panose="020B0604020202020204" pitchFamily="34" charset="0"/>
              <a:buChar char="•"/>
            </a:pPr>
            <a:r>
              <a:rPr lang="en-US" sz="1200" dirty="0">
                <a:solidFill>
                  <a:srgbClr val="FF0000"/>
                </a:solidFill>
              </a:rPr>
              <a:t>The switch with the lowest BID will become the root bridge</a:t>
            </a:r>
            <a:r>
              <a:rPr lang="en-US" sz="1200" dirty="0">
                <a:solidFill>
                  <a:srgbClr val="000000"/>
                </a:solidFill>
              </a:rPr>
              <a:t>. At first, all switches declare themselves as the root bridge with their own BID set as the Root ID. Eventually, the switches learn through the exchange of BPDUs which switch has the lowest BID and will agree on one root bridge.</a:t>
            </a:r>
          </a:p>
          <a:p>
            <a:pPr marL="342900" indent="-342900" algn="l">
              <a:buFont typeface="Arial" panose="020B0604020202020204" pitchFamily="34" charset="0"/>
              <a:buChar char="•"/>
            </a:pPr>
            <a:endParaRPr lang="en-US" sz="1200" dirty="0">
              <a:solidFill>
                <a:srgbClr val="000000"/>
              </a:solidFill>
            </a:endParaRPr>
          </a:p>
        </p:txBody>
      </p:sp>
      <p:pic>
        <p:nvPicPr>
          <p:cNvPr id="7" name="Picture 6">
            <a:extLst>
              <a:ext uri="{FF2B5EF4-FFF2-40B4-BE49-F238E27FC236}">
                <a16:creationId xmlns:a16="http://schemas.microsoft.com/office/drawing/2014/main" id="{42B719C2-C85B-B14D-91A4-363C6E8E9E10}"/>
              </a:ext>
            </a:extLst>
          </p:cNvPr>
          <p:cNvPicPr>
            <a:picLocks noChangeAspect="1"/>
          </p:cNvPicPr>
          <p:nvPr/>
        </p:nvPicPr>
        <p:blipFill>
          <a:blip r:embed="rId4"/>
          <a:stretch>
            <a:fillRect/>
          </a:stretch>
        </p:blipFill>
        <p:spPr>
          <a:xfrm>
            <a:off x="4393030" y="1126238"/>
            <a:ext cx="4276307" cy="2891024"/>
          </a:xfrm>
          <a:prstGeom prst="rect">
            <a:avLst/>
          </a:prstGeom>
        </p:spPr>
      </p:pic>
      <p:sp>
        <p:nvSpPr>
          <p:cNvPr id="2" name="TextovéPole 1"/>
          <p:cNvSpPr txBox="1"/>
          <p:nvPr/>
        </p:nvSpPr>
        <p:spPr>
          <a:xfrm>
            <a:off x="6531183" y="1126238"/>
            <a:ext cx="1645077" cy="491252"/>
          </a:xfrm>
          <a:prstGeom prst="rect">
            <a:avLst/>
          </a:prstGeom>
          <a:noFill/>
          <a:ln w="28575">
            <a:solidFill>
              <a:srgbClr val="FF0000"/>
            </a:solidFill>
          </a:ln>
        </p:spPr>
        <p:txBody>
          <a:bodyPr wrap="square" rtlCol="0">
            <a:spAutoFit/>
          </a:bodyPr>
          <a:lstStyle/>
          <a:p>
            <a:endParaRPr lang="cs-CZ" dirty="0"/>
          </a:p>
        </p:txBody>
      </p:sp>
    </p:spTree>
    <p:custDataLst>
      <p:tags r:id="rId1"/>
    </p:custDataLst>
    <p:extLst>
      <p:ext uri="{BB962C8B-B14F-4D97-AF65-F5344CB8AC3E}">
        <p14:creationId xmlns:p14="http://schemas.microsoft.com/office/powerpoint/2010/main" val="174355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Impact of Default BIDs</a:t>
            </a:r>
          </a:p>
        </p:txBody>
      </p:sp>
      <p:sp>
        <p:nvSpPr>
          <p:cNvPr id="4" name="Content Placeholder 3">
            <a:extLst>
              <a:ext uri="{FF2B5EF4-FFF2-40B4-BE49-F238E27FC236}">
                <a16:creationId xmlns:a16="http://schemas.microsoft.com/office/drawing/2014/main" id="{CA3342CC-61DD-084F-9537-47F3A6767272}"/>
              </a:ext>
            </a:extLst>
          </p:cNvPr>
          <p:cNvSpPr>
            <a:spLocks noGrp="1"/>
          </p:cNvSpPr>
          <p:nvPr>
            <p:ph idx="1"/>
          </p:nvPr>
        </p:nvSpPr>
        <p:spPr>
          <a:xfrm>
            <a:off x="137160" y="731837"/>
            <a:ext cx="4255869" cy="3689897"/>
          </a:xfrm>
        </p:spPr>
        <p:txBody>
          <a:bodyPr/>
          <a:lstStyle/>
          <a:p>
            <a:pPr marL="342900" indent="-342900" algn="l">
              <a:buFont typeface="Arial" panose="020B0604020202020204" pitchFamily="34" charset="0"/>
              <a:buChar char="•"/>
            </a:pPr>
            <a:r>
              <a:rPr lang="en-US" sz="1200" dirty="0">
                <a:solidFill>
                  <a:srgbClr val="000000"/>
                </a:solidFill>
              </a:rPr>
              <a:t>Because the default BID is 32768, it is possible for two or more switches to have the same priority. In this scenario, where the priorities are the same, the switch </a:t>
            </a:r>
            <a:r>
              <a:rPr lang="en-US" sz="1200" dirty="0">
                <a:solidFill>
                  <a:srgbClr val="FF0000"/>
                </a:solidFill>
              </a:rPr>
              <a:t>with the lowest MAC address </a:t>
            </a:r>
            <a:r>
              <a:rPr lang="en-US" sz="1200" dirty="0">
                <a:solidFill>
                  <a:srgbClr val="000000"/>
                </a:solidFill>
              </a:rPr>
              <a:t>will become the root bridge. The administrator should configure the desired root bridge switch with a lower priority.</a:t>
            </a:r>
            <a:endParaRPr lang="cs-CZ" sz="1200" dirty="0">
              <a:solidFill>
                <a:srgbClr val="000000"/>
              </a:solidFill>
            </a:endParaRPr>
          </a:p>
          <a:p>
            <a:pPr marL="0" indent="0" algn="l"/>
            <a:endParaRPr lang="en-US" sz="1200" dirty="0">
              <a:solidFill>
                <a:srgbClr val="000000"/>
              </a:solidFill>
            </a:endParaRPr>
          </a:p>
          <a:p>
            <a:pPr marL="342900" indent="-342900" algn="l">
              <a:buFont typeface="Arial" panose="020B0604020202020204" pitchFamily="34" charset="0"/>
              <a:buChar char="•"/>
            </a:pPr>
            <a:r>
              <a:rPr lang="en-US" sz="1200" dirty="0">
                <a:solidFill>
                  <a:srgbClr val="000000"/>
                </a:solidFill>
              </a:rPr>
              <a:t>In the figure, all switches are configured with the same priority of 32769. Here the MAC address becomes the deciding factor as to which switch becomes the root bridge. The switch with the lowest hexadecimal MAC address value is the preferred root bridge. In this example, S2 has the lowest value for its MAC address and is elected as the root bridge for that spanning tree instance.</a:t>
            </a:r>
            <a:endParaRPr lang="cs-CZ" sz="1200" dirty="0">
              <a:solidFill>
                <a:srgbClr val="000000"/>
              </a:solidFill>
            </a:endParaRPr>
          </a:p>
          <a:p>
            <a:pPr marL="0" indent="0" algn="l"/>
            <a:endParaRPr lang="en-US" sz="1200" dirty="0">
              <a:solidFill>
                <a:srgbClr val="000000"/>
              </a:solidFill>
            </a:endParaRPr>
          </a:p>
          <a:p>
            <a:pPr marL="342900" indent="-342900" algn="l">
              <a:buFont typeface="Arial" panose="020B0604020202020204" pitchFamily="34" charset="0"/>
              <a:buChar char="•"/>
            </a:pPr>
            <a:r>
              <a:rPr lang="en-US" sz="1200" b="1" dirty="0">
                <a:solidFill>
                  <a:srgbClr val="000000"/>
                </a:solidFill>
              </a:rPr>
              <a:t>Note</a:t>
            </a:r>
            <a:r>
              <a:rPr lang="en-US" sz="1200" dirty="0">
                <a:solidFill>
                  <a:srgbClr val="000000"/>
                </a:solidFill>
              </a:rPr>
              <a:t>: The priority of all the switches is 32769. The value is based on the 32768 default bridge priority and the extended system ID (VLAN 1 assignment) associated with each switch (</a:t>
            </a:r>
            <a:r>
              <a:rPr lang="en-US" sz="1200" dirty="0">
                <a:solidFill>
                  <a:srgbClr val="FF0000"/>
                </a:solidFill>
              </a:rPr>
              <a:t>32768+1</a:t>
            </a:r>
            <a:r>
              <a:rPr lang="en-US" sz="1200" dirty="0">
                <a:solidFill>
                  <a:srgbClr val="000000"/>
                </a:solidFill>
              </a:rPr>
              <a:t>).</a:t>
            </a:r>
          </a:p>
          <a:p>
            <a:pPr marL="342900" indent="-342900" algn="l">
              <a:buFont typeface="Arial" panose="020B0604020202020204" pitchFamily="34" charset="0"/>
              <a:buChar char="•"/>
            </a:pPr>
            <a:endParaRPr lang="en-US" sz="1200" dirty="0">
              <a:solidFill>
                <a:srgbClr val="000000"/>
              </a:solidFill>
            </a:endParaRPr>
          </a:p>
        </p:txBody>
      </p:sp>
      <p:pic>
        <p:nvPicPr>
          <p:cNvPr id="7" name="Picture 6">
            <a:extLst>
              <a:ext uri="{FF2B5EF4-FFF2-40B4-BE49-F238E27FC236}">
                <a16:creationId xmlns:a16="http://schemas.microsoft.com/office/drawing/2014/main" id="{42B719C2-C85B-B14D-91A4-363C6E8E9E10}"/>
              </a:ext>
            </a:extLst>
          </p:cNvPr>
          <p:cNvPicPr>
            <a:picLocks noChangeAspect="1"/>
          </p:cNvPicPr>
          <p:nvPr/>
        </p:nvPicPr>
        <p:blipFill>
          <a:blip r:embed="rId4"/>
          <a:stretch>
            <a:fillRect/>
          </a:stretch>
        </p:blipFill>
        <p:spPr>
          <a:xfrm>
            <a:off x="4393030" y="1126238"/>
            <a:ext cx="4276307" cy="2891024"/>
          </a:xfrm>
          <a:prstGeom prst="rect">
            <a:avLst/>
          </a:prstGeom>
        </p:spPr>
      </p:pic>
    </p:spTree>
    <p:custDataLst>
      <p:tags r:id="rId1"/>
    </p:custDataLst>
    <p:extLst>
      <p:ext uri="{BB962C8B-B14F-4D97-AF65-F5344CB8AC3E}">
        <p14:creationId xmlns:p14="http://schemas.microsoft.com/office/powerpoint/2010/main" val="315983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Determine the Root Path Cost</a:t>
            </a:r>
          </a:p>
        </p:txBody>
      </p:sp>
      <p:sp>
        <p:nvSpPr>
          <p:cNvPr id="5" name="Content Placeholder 4">
            <a:extLst>
              <a:ext uri="{FF2B5EF4-FFF2-40B4-BE49-F238E27FC236}">
                <a16:creationId xmlns:a16="http://schemas.microsoft.com/office/drawing/2014/main" id="{F875D17B-BB6E-6944-93D9-F3846D37F955}"/>
              </a:ext>
            </a:extLst>
          </p:cNvPr>
          <p:cNvSpPr>
            <a:spLocks noGrp="1"/>
          </p:cNvSpPr>
          <p:nvPr>
            <p:ph idx="1"/>
          </p:nvPr>
        </p:nvSpPr>
        <p:spPr>
          <a:xfrm>
            <a:off x="212652" y="731837"/>
            <a:ext cx="8542068" cy="2407603"/>
          </a:xfrm>
        </p:spPr>
        <p:txBody>
          <a:bodyPr/>
          <a:lstStyle/>
          <a:p>
            <a:pPr algn="l">
              <a:spcBef>
                <a:spcPts val="1200"/>
              </a:spcBef>
              <a:buFont typeface="Arial" panose="020B0604020202020204" pitchFamily="34" charset="0"/>
              <a:buChar char="•"/>
            </a:pPr>
            <a:r>
              <a:rPr lang="en-US" sz="1200" dirty="0">
                <a:solidFill>
                  <a:srgbClr val="000000"/>
                </a:solidFill>
              </a:rPr>
              <a:t>When the root bridge has been elected for a given spanning tree instance, the STA starts determining the best paths to the root bridge from all destinations in the broadcast domain. The path information, known as the</a:t>
            </a:r>
            <a:r>
              <a:rPr lang="en-US" sz="1200" dirty="0">
                <a:solidFill>
                  <a:srgbClr val="FF0000"/>
                </a:solidFill>
              </a:rPr>
              <a:t> internal root </a:t>
            </a:r>
            <a:r>
              <a:rPr lang="en-US" sz="1200" dirty="0">
                <a:solidFill>
                  <a:srgbClr val="000000"/>
                </a:solidFill>
              </a:rPr>
              <a:t>path cost, is determined by the sum of all the individual port costs along the path from the switch to the root bridge.</a:t>
            </a:r>
            <a:endParaRPr lang="en-US" sz="600" dirty="0">
              <a:solidFill>
                <a:srgbClr val="000000"/>
              </a:solidFill>
            </a:endParaRPr>
          </a:p>
          <a:p>
            <a:pPr algn="l">
              <a:spcBef>
                <a:spcPts val="1200"/>
              </a:spcBef>
              <a:buFont typeface="Arial" panose="020B0604020202020204" pitchFamily="34" charset="0"/>
              <a:buChar char="•"/>
            </a:pPr>
            <a:r>
              <a:rPr lang="en-US" sz="1200" dirty="0">
                <a:solidFill>
                  <a:srgbClr val="000000"/>
                </a:solidFill>
              </a:rPr>
              <a:t>When a switch receives the BPDU, it adds the ingress port cost of the segment to determine its internal root path cost.</a:t>
            </a:r>
          </a:p>
          <a:p>
            <a:pPr algn="l">
              <a:spcBef>
                <a:spcPts val="1200"/>
              </a:spcBef>
              <a:buFont typeface="Arial" panose="020B0604020202020204" pitchFamily="34" charset="0"/>
              <a:buChar char="•"/>
            </a:pPr>
            <a:r>
              <a:rPr lang="en-US" sz="1200" dirty="0">
                <a:solidFill>
                  <a:srgbClr val="000000"/>
                </a:solidFill>
              </a:rPr>
              <a:t>The </a:t>
            </a:r>
            <a:r>
              <a:rPr lang="en-US" sz="1200" dirty="0">
                <a:solidFill>
                  <a:srgbClr val="FF0000"/>
                </a:solidFill>
              </a:rPr>
              <a:t>default port costs </a:t>
            </a:r>
            <a:r>
              <a:rPr lang="en-US" sz="1200" dirty="0">
                <a:solidFill>
                  <a:srgbClr val="000000"/>
                </a:solidFill>
              </a:rPr>
              <a:t>are defined by the speed at which the port operates. The table shows the default port costs suggested by IEEE. Cisco switches by default use the values as defined by the IEEE 802.1D standard, also known as the short path cost, for both STP and RSTP. </a:t>
            </a:r>
          </a:p>
          <a:p>
            <a:pPr algn="l">
              <a:spcBef>
                <a:spcPts val="1200"/>
              </a:spcBef>
              <a:buFont typeface="Arial" panose="020B0604020202020204" pitchFamily="34" charset="0"/>
              <a:buChar char="•"/>
            </a:pPr>
            <a:r>
              <a:rPr lang="en-US" sz="1200" dirty="0">
                <a:solidFill>
                  <a:srgbClr val="000000"/>
                </a:solidFill>
              </a:rPr>
              <a:t>Although switch ports have a default port cost associated with them, the port cost is configurable. The ability to configure individual port costs gives the administrator the flexibility to manually control the spanning tree paths to the root bridge.</a:t>
            </a:r>
          </a:p>
        </p:txBody>
      </p:sp>
      <p:graphicFrame>
        <p:nvGraphicFramePr>
          <p:cNvPr id="6" name="Table 5">
            <a:extLst>
              <a:ext uri="{FF2B5EF4-FFF2-40B4-BE49-F238E27FC236}">
                <a16:creationId xmlns:a16="http://schemas.microsoft.com/office/drawing/2014/main" id="{2A470348-A6F1-8D4F-85FA-1B26A810916D}"/>
              </a:ext>
            </a:extLst>
          </p:cNvPr>
          <p:cNvGraphicFramePr>
            <a:graphicFrameLocks noGrp="1"/>
          </p:cNvGraphicFramePr>
          <p:nvPr>
            <p:extLst>
              <p:ext uri="{D42A27DB-BD31-4B8C-83A1-F6EECF244321}">
                <p14:modId xmlns:p14="http://schemas.microsoft.com/office/powerpoint/2010/main" val="2559017003"/>
              </p:ext>
            </p:extLst>
          </p:nvPr>
        </p:nvGraphicFramePr>
        <p:xfrm>
          <a:off x="2663985" y="3346159"/>
          <a:ext cx="3413049" cy="1390650"/>
        </p:xfrm>
        <a:graphic>
          <a:graphicData uri="http://schemas.openxmlformats.org/drawingml/2006/table">
            <a:tbl>
              <a:tblPr firstRow="1" bandRow="1">
                <a:tableStyleId>{5C22544A-7EE6-4342-B048-85BDC9FD1C3A}</a:tableStyleId>
              </a:tblPr>
              <a:tblGrid>
                <a:gridCol w="1137683">
                  <a:extLst>
                    <a:ext uri="{9D8B030D-6E8A-4147-A177-3AD203B41FA5}">
                      <a16:colId xmlns:a16="http://schemas.microsoft.com/office/drawing/2014/main" val="3048130775"/>
                    </a:ext>
                  </a:extLst>
                </a:gridCol>
                <a:gridCol w="1137683">
                  <a:extLst>
                    <a:ext uri="{9D8B030D-6E8A-4147-A177-3AD203B41FA5}">
                      <a16:colId xmlns:a16="http://schemas.microsoft.com/office/drawing/2014/main" val="587828259"/>
                    </a:ext>
                  </a:extLst>
                </a:gridCol>
                <a:gridCol w="1137683">
                  <a:extLst>
                    <a:ext uri="{9D8B030D-6E8A-4147-A177-3AD203B41FA5}">
                      <a16:colId xmlns:a16="http://schemas.microsoft.com/office/drawing/2014/main" val="3027954707"/>
                    </a:ext>
                  </a:extLst>
                </a:gridCol>
              </a:tblGrid>
              <a:tr h="186055">
                <a:tc>
                  <a:txBody>
                    <a:bodyPr/>
                    <a:lstStyle/>
                    <a:p>
                      <a:pPr algn="l" fontAlgn="ctr"/>
                      <a:r>
                        <a:rPr lang="en-US" sz="1000" dirty="0">
                          <a:effectLst/>
                        </a:rPr>
                        <a:t>Link Speed</a:t>
                      </a:r>
                    </a:p>
                  </a:txBody>
                  <a:tcPr marL="47625" marR="47625" marT="47625" marB="47625" anchor="ctr"/>
                </a:tc>
                <a:tc>
                  <a:txBody>
                    <a:bodyPr/>
                    <a:lstStyle/>
                    <a:p>
                      <a:pPr algn="l" fontAlgn="ctr"/>
                      <a:r>
                        <a:rPr lang="en-US" sz="1000" dirty="0">
                          <a:effectLst/>
                        </a:rPr>
                        <a:t>STP Cost: IEEE 802.1D-1998</a:t>
                      </a:r>
                    </a:p>
                  </a:txBody>
                  <a:tcPr marL="47625" marR="47625" marT="47625" marB="47625" anchor="ctr"/>
                </a:tc>
                <a:tc>
                  <a:txBody>
                    <a:bodyPr/>
                    <a:lstStyle/>
                    <a:p>
                      <a:pPr algn="l" fontAlgn="ctr"/>
                      <a:r>
                        <a:rPr lang="en-US" sz="1000" dirty="0">
                          <a:effectLst/>
                        </a:rPr>
                        <a:t>RSTP Cost: IEEE 802.1w-2004</a:t>
                      </a:r>
                    </a:p>
                  </a:txBody>
                  <a:tcPr marL="47625" marR="47625" marT="47625" marB="47625" anchor="ctr"/>
                </a:tc>
                <a:extLst>
                  <a:ext uri="{0D108BD9-81ED-4DB2-BD59-A6C34878D82A}">
                    <a16:rowId xmlns:a16="http://schemas.microsoft.com/office/drawing/2014/main" val="1248994337"/>
                  </a:ext>
                </a:extLst>
              </a:tr>
              <a:tr h="186055">
                <a:tc>
                  <a:txBody>
                    <a:bodyPr/>
                    <a:lstStyle/>
                    <a:p>
                      <a:pPr fontAlgn="ctr"/>
                      <a:r>
                        <a:rPr lang="en-US" sz="1000" b="0" dirty="0">
                          <a:effectLst/>
                        </a:rPr>
                        <a:t>10 Gbps</a:t>
                      </a:r>
                    </a:p>
                  </a:txBody>
                  <a:tcPr marL="47625" marR="47625" marT="47625" marB="47625" anchor="ctr"/>
                </a:tc>
                <a:tc>
                  <a:txBody>
                    <a:bodyPr/>
                    <a:lstStyle/>
                    <a:p>
                      <a:pPr fontAlgn="ctr"/>
                      <a:r>
                        <a:rPr lang="en-US" sz="1000" b="0" dirty="0">
                          <a:effectLst/>
                        </a:rPr>
                        <a:t>2</a:t>
                      </a:r>
                    </a:p>
                  </a:txBody>
                  <a:tcPr marL="47625" marR="47625" marT="47625" marB="47625" anchor="ctr"/>
                </a:tc>
                <a:tc>
                  <a:txBody>
                    <a:bodyPr/>
                    <a:lstStyle/>
                    <a:p>
                      <a:pPr fontAlgn="ctr"/>
                      <a:r>
                        <a:rPr lang="en-US" sz="1000" b="0" dirty="0">
                          <a:effectLst/>
                        </a:rPr>
                        <a:t>2,000</a:t>
                      </a:r>
                    </a:p>
                  </a:txBody>
                  <a:tcPr marL="47625" marR="47625" marT="47625" marB="47625" anchor="ctr"/>
                </a:tc>
                <a:extLst>
                  <a:ext uri="{0D108BD9-81ED-4DB2-BD59-A6C34878D82A}">
                    <a16:rowId xmlns:a16="http://schemas.microsoft.com/office/drawing/2014/main" val="3046069016"/>
                  </a:ext>
                </a:extLst>
              </a:tr>
              <a:tr h="186055">
                <a:tc>
                  <a:txBody>
                    <a:bodyPr/>
                    <a:lstStyle/>
                    <a:p>
                      <a:pPr fontAlgn="ctr"/>
                      <a:r>
                        <a:rPr lang="en-US" sz="1000" b="0" dirty="0">
                          <a:effectLst/>
                        </a:rPr>
                        <a:t>1 Gbps</a:t>
                      </a:r>
                    </a:p>
                  </a:txBody>
                  <a:tcPr marL="47625" marR="47625" marT="47625" marB="47625" anchor="ctr"/>
                </a:tc>
                <a:tc>
                  <a:txBody>
                    <a:bodyPr/>
                    <a:lstStyle/>
                    <a:p>
                      <a:pPr fontAlgn="ctr"/>
                      <a:r>
                        <a:rPr lang="en-US" sz="1000" b="0" dirty="0">
                          <a:effectLst/>
                        </a:rPr>
                        <a:t>4</a:t>
                      </a:r>
                    </a:p>
                  </a:txBody>
                  <a:tcPr marL="47625" marR="47625" marT="47625" marB="47625" anchor="ctr"/>
                </a:tc>
                <a:tc>
                  <a:txBody>
                    <a:bodyPr/>
                    <a:lstStyle/>
                    <a:p>
                      <a:pPr fontAlgn="ctr"/>
                      <a:r>
                        <a:rPr lang="en-US" sz="1000" b="0" dirty="0">
                          <a:effectLst/>
                        </a:rPr>
                        <a:t>20,000</a:t>
                      </a:r>
                    </a:p>
                  </a:txBody>
                  <a:tcPr marL="47625" marR="47625" marT="47625" marB="47625" anchor="ctr"/>
                </a:tc>
                <a:extLst>
                  <a:ext uri="{0D108BD9-81ED-4DB2-BD59-A6C34878D82A}">
                    <a16:rowId xmlns:a16="http://schemas.microsoft.com/office/drawing/2014/main" val="1958443028"/>
                  </a:ext>
                </a:extLst>
              </a:tr>
              <a:tr h="186055">
                <a:tc>
                  <a:txBody>
                    <a:bodyPr/>
                    <a:lstStyle/>
                    <a:p>
                      <a:pPr fontAlgn="ctr"/>
                      <a:r>
                        <a:rPr lang="en-US" sz="1000" b="0" dirty="0">
                          <a:effectLst/>
                        </a:rPr>
                        <a:t>100 Mbps</a:t>
                      </a:r>
                    </a:p>
                  </a:txBody>
                  <a:tcPr marL="47625" marR="47625" marT="47625" marB="47625" anchor="ctr"/>
                </a:tc>
                <a:tc>
                  <a:txBody>
                    <a:bodyPr/>
                    <a:lstStyle/>
                    <a:p>
                      <a:pPr fontAlgn="ctr"/>
                      <a:r>
                        <a:rPr lang="en-US" sz="1000" b="0" dirty="0">
                          <a:effectLst/>
                        </a:rPr>
                        <a:t>19</a:t>
                      </a:r>
                    </a:p>
                  </a:txBody>
                  <a:tcPr marL="47625" marR="47625" marT="47625" marB="47625" anchor="ctr"/>
                </a:tc>
                <a:tc>
                  <a:txBody>
                    <a:bodyPr/>
                    <a:lstStyle/>
                    <a:p>
                      <a:pPr fontAlgn="ctr"/>
                      <a:r>
                        <a:rPr lang="en-US" sz="1000" b="0" dirty="0">
                          <a:effectLst/>
                        </a:rPr>
                        <a:t>200,000</a:t>
                      </a:r>
                    </a:p>
                  </a:txBody>
                  <a:tcPr marL="47625" marR="47625" marT="47625" marB="47625" anchor="ctr"/>
                </a:tc>
                <a:extLst>
                  <a:ext uri="{0D108BD9-81ED-4DB2-BD59-A6C34878D82A}">
                    <a16:rowId xmlns:a16="http://schemas.microsoft.com/office/drawing/2014/main" val="2368176495"/>
                  </a:ext>
                </a:extLst>
              </a:tr>
              <a:tr h="186055">
                <a:tc>
                  <a:txBody>
                    <a:bodyPr/>
                    <a:lstStyle/>
                    <a:p>
                      <a:pPr fontAlgn="ctr"/>
                      <a:r>
                        <a:rPr lang="en-US" sz="1000" b="0" dirty="0">
                          <a:effectLst/>
                        </a:rPr>
                        <a:t>10 Mbps</a:t>
                      </a:r>
                    </a:p>
                  </a:txBody>
                  <a:tcPr marL="47625" marR="47625" marT="47625" marB="47625" anchor="ctr"/>
                </a:tc>
                <a:tc>
                  <a:txBody>
                    <a:bodyPr/>
                    <a:lstStyle/>
                    <a:p>
                      <a:pPr fontAlgn="ctr"/>
                      <a:r>
                        <a:rPr lang="en-US" sz="1000" b="0" dirty="0">
                          <a:effectLst/>
                        </a:rPr>
                        <a:t>100</a:t>
                      </a:r>
                    </a:p>
                  </a:txBody>
                  <a:tcPr marL="47625" marR="47625" marT="47625" marB="47625" anchor="ctr"/>
                </a:tc>
                <a:tc>
                  <a:txBody>
                    <a:bodyPr/>
                    <a:lstStyle/>
                    <a:p>
                      <a:pPr fontAlgn="ctr"/>
                      <a:r>
                        <a:rPr lang="en-US" sz="1000" b="0" dirty="0">
                          <a:effectLst/>
                        </a:rPr>
                        <a:t>2,000,000</a:t>
                      </a:r>
                    </a:p>
                  </a:txBody>
                  <a:tcPr marL="47625" marR="47625" marT="47625" marB="47625" anchor="ctr"/>
                </a:tc>
                <a:extLst>
                  <a:ext uri="{0D108BD9-81ED-4DB2-BD59-A6C34878D82A}">
                    <a16:rowId xmlns:a16="http://schemas.microsoft.com/office/drawing/2014/main" val="2858341229"/>
                  </a:ext>
                </a:extLst>
              </a:tr>
            </a:tbl>
          </a:graphicData>
        </a:graphic>
      </p:graphicFrame>
    </p:spTree>
    <p:custDataLst>
      <p:tags r:id="rId1"/>
    </p:custDataLst>
    <p:extLst>
      <p:ext uri="{BB962C8B-B14F-4D97-AF65-F5344CB8AC3E}">
        <p14:creationId xmlns:p14="http://schemas.microsoft.com/office/powerpoint/2010/main" val="377163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2. Elect the Root Ports</a:t>
            </a:r>
          </a:p>
        </p:txBody>
      </p:sp>
      <p:sp>
        <p:nvSpPr>
          <p:cNvPr id="4" name="Content Placeholder 3">
            <a:extLst>
              <a:ext uri="{FF2B5EF4-FFF2-40B4-BE49-F238E27FC236}">
                <a16:creationId xmlns:a16="http://schemas.microsoft.com/office/drawing/2014/main" id="{98A1C0B4-C159-D149-B283-74D270C44CC4}"/>
              </a:ext>
            </a:extLst>
          </p:cNvPr>
          <p:cNvSpPr>
            <a:spLocks noGrp="1"/>
          </p:cNvSpPr>
          <p:nvPr>
            <p:ph idx="1"/>
          </p:nvPr>
        </p:nvSpPr>
        <p:spPr>
          <a:xfrm>
            <a:off x="274320" y="731837"/>
            <a:ext cx="4042499" cy="3689897"/>
          </a:xfrm>
        </p:spPr>
        <p:txBody>
          <a:bodyPr/>
          <a:lstStyle/>
          <a:p>
            <a:pPr marL="342900" indent="-342900" algn="l">
              <a:buFont typeface="Arial" panose="020B0604020202020204" pitchFamily="34" charset="0"/>
              <a:buChar char="•"/>
            </a:pPr>
            <a:r>
              <a:rPr lang="en-US" sz="1200" dirty="0">
                <a:solidFill>
                  <a:srgbClr val="000000"/>
                </a:solidFill>
              </a:rPr>
              <a:t>After the root bridge has been determined, the STA algorithm is used to select the root port. Every non-root switch will select one root port. The root port is the port closest to the root bridge in terms of overall cost to the root bridge. This overall cost is known as the internal root path cost.</a:t>
            </a:r>
            <a:endParaRPr lang="cs-CZ" sz="1200" dirty="0">
              <a:solidFill>
                <a:srgbClr val="000000"/>
              </a:solidFill>
            </a:endParaRPr>
          </a:p>
          <a:p>
            <a:pPr marL="0" indent="0" algn="l"/>
            <a:endParaRPr lang="en-US" sz="1200" dirty="0">
              <a:solidFill>
                <a:srgbClr val="000000"/>
              </a:solidFill>
            </a:endParaRPr>
          </a:p>
          <a:p>
            <a:pPr marL="342900" indent="-342900" algn="l">
              <a:buFont typeface="Arial" panose="020B0604020202020204" pitchFamily="34" charset="0"/>
              <a:buChar char="•"/>
            </a:pPr>
            <a:r>
              <a:rPr lang="en-US" sz="1200" dirty="0">
                <a:solidFill>
                  <a:srgbClr val="000000"/>
                </a:solidFill>
              </a:rPr>
              <a:t>The internal root path cost is equal to the sum of all the port costs along the path to the root bridge, as shown in the figure. Paths with the lowest cost become preferred, and all other redundant paths are blocked. In the example, the internal root path cost from S2 to the root bridge S1 over path 1 is 19 while the internal root path cost over path 2 is 38. Because </a:t>
            </a:r>
            <a:r>
              <a:rPr lang="en-US" sz="1200" dirty="0">
                <a:solidFill>
                  <a:srgbClr val="FF0000"/>
                </a:solidFill>
              </a:rPr>
              <a:t>path 1 has a lower overall path </a:t>
            </a:r>
            <a:r>
              <a:rPr lang="en-US" sz="1200" dirty="0">
                <a:solidFill>
                  <a:srgbClr val="000000"/>
                </a:solidFill>
              </a:rPr>
              <a:t>cost to the root bridge, it is the preferred path and F0/1 becomes the root port on S2.</a:t>
            </a:r>
          </a:p>
          <a:p>
            <a:pPr marL="342900" indent="-342900" algn="l">
              <a:buFont typeface="Arial" panose="020B0604020202020204" pitchFamily="34" charset="0"/>
              <a:buChar char="•"/>
            </a:pPr>
            <a:endParaRPr lang="en-US" sz="1200" dirty="0">
              <a:solidFill>
                <a:srgbClr val="000000"/>
              </a:solidFill>
            </a:endParaRPr>
          </a:p>
        </p:txBody>
      </p:sp>
      <p:pic>
        <p:nvPicPr>
          <p:cNvPr id="8" name="Picture 7">
            <a:extLst>
              <a:ext uri="{FF2B5EF4-FFF2-40B4-BE49-F238E27FC236}">
                <a16:creationId xmlns:a16="http://schemas.microsoft.com/office/drawing/2014/main" id="{951AB67B-3CD3-EA49-A4BF-C381D41B827B}"/>
              </a:ext>
            </a:extLst>
          </p:cNvPr>
          <p:cNvPicPr>
            <a:picLocks noChangeAspect="1"/>
          </p:cNvPicPr>
          <p:nvPr/>
        </p:nvPicPr>
        <p:blipFill>
          <a:blip r:embed="rId4"/>
          <a:stretch>
            <a:fillRect/>
          </a:stretch>
        </p:blipFill>
        <p:spPr>
          <a:xfrm>
            <a:off x="4337121" y="1101444"/>
            <a:ext cx="4332217" cy="2950683"/>
          </a:xfrm>
          <a:prstGeom prst="rect">
            <a:avLst/>
          </a:prstGeom>
        </p:spPr>
      </p:pic>
    </p:spTree>
    <p:custDataLst>
      <p:tags r:id="rId1"/>
    </p:custDataLst>
    <p:extLst>
      <p:ext uri="{BB962C8B-B14F-4D97-AF65-F5344CB8AC3E}">
        <p14:creationId xmlns:p14="http://schemas.microsoft.com/office/powerpoint/2010/main" val="343605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5: Best Practices</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400" dirty="0"/>
              <a:t>Topic 5.1</a:t>
            </a:r>
          </a:p>
          <a:p>
            <a:pPr lvl="2">
              <a:lnSpc>
                <a:spcPct val="85000"/>
              </a:lnSpc>
              <a:spcBef>
                <a:spcPct val="30000"/>
              </a:spcBef>
            </a:pPr>
            <a:r>
              <a:rPr lang="en-US" sz="1400" dirty="0"/>
              <a:t>Do you think the threat of broadcast storms is still present, given modern switching technology?</a:t>
            </a:r>
          </a:p>
          <a:p>
            <a:pPr lvl="2">
              <a:lnSpc>
                <a:spcPct val="85000"/>
              </a:lnSpc>
              <a:spcBef>
                <a:spcPct val="30000"/>
              </a:spcBef>
            </a:pPr>
            <a:r>
              <a:rPr lang="en-US" sz="1400" dirty="0"/>
              <a:t>Search the Internet for </a:t>
            </a:r>
            <a:r>
              <a:rPr lang="en-US" sz="1400" dirty="0" err="1"/>
              <a:t>Radia</a:t>
            </a:r>
            <a:r>
              <a:rPr lang="en-US" sz="1400" dirty="0"/>
              <a:t> Perlman’s poem “</a:t>
            </a:r>
            <a:r>
              <a:rPr lang="en-US" sz="1400" dirty="0" err="1"/>
              <a:t>Algoryme</a:t>
            </a:r>
            <a:r>
              <a:rPr lang="en-US" sz="1400" dirty="0"/>
              <a:t>” and read it. Do you think it describes the Spanning Tree Algorithm very well?</a:t>
            </a:r>
          </a:p>
          <a:p>
            <a:pPr marL="0" indent="0">
              <a:lnSpc>
                <a:spcPct val="85000"/>
              </a:lnSpc>
              <a:spcBef>
                <a:spcPct val="30000"/>
              </a:spcBef>
              <a:buNone/>
            </a:pPr>
            <a:r>
              <a:rPr lang="en-US" sz="1400" dirty="0"/>
              <a:t>Topic 5.2</a:t>
            </a:r>
          </a:p>
          <a:p>
            <a:pPr marL="142875" lvl="1" indent="0">
              <a:lnSpc>
                <a:spcPct val="85000"/>
              </a:lnSpc>
              <a:spcBef>
                <a:spcPct val="30000"/>
              </a:spcBef>
              <a:buNone/>
            </a:pPr>
            <a:r>
              <a:rPr lang="en-US" dirty="0"/>
              <a:t>Ask the students or have a class discussion:</a:t>
            </a:r>
          </a:p>
          <a:p>
            <a:pPr lvl="2">
              <a:lnSpc>
                <a:spcPct val="85000"/>
              </a:lnSpc>
              <a:spcBef>
                <a:spcPct val="30000"/>
              </a:spcBef>
            </a:pPr>
            <a:r>
              <a:rPr lang="en-US" sz="1400" dirty="0"/>
              <a:t>How appropriate do you think the standard Spanning Tree timers are for today’s switched networks?</a:t>
            </a:r>
          </a:p>
          <a:p>
            <a:pPr lvl="2">
              <a:lnSpc>
                <a:spcPct val="85000"/>
              </a:lnSpc>
              <a:spcBef>
                <a:spcPct val="30000"/>
              </a:spcBef>
            </a:pPr>
            <a:r>
              <a:rPr lang="en-US" sz="1400" dirty="0"/>
              <a:t>How much complexity does Per-VLAN Spanning Tree add to the network?</a:t>
            </a:r>
          </a:p>
          <a:p>
            <a:pPr marL="0" indent="0">
              <a:lnSpc>
                <a:spcPct val="85000"/>
              </a:lnSpc>
              <a:spcBef>
                <a:spcPct val="30000"/>
              </a:spcBef>
              <a:buNone/>
            </a:pPr>
            <a:r>
              <a:rPr lang="en-US" sz="1400" dirty="0"/>
              <a:t>Topic 5.3</a:t>
            </a:r>
          </a:p>
          <a:p>
            <a:pPr marL="142875" lvl="1" indent="0">
              <a:lnSpc>
                <a:spcPct val="85000"/>
              </a:lnSpc>
              <a:spcBef>
                <a:spcPct val="30000"/>
              </a:spcBef>
              <a:buNone/>
            </a:pPr>
            <a:r>
              <a:rPr lang="en-US" dirty="0"/>
              <a:t>Ask the students or have a class discussion:</a:t>
            </a:r>
          </a:p>
          <a:p>
            <a:pPr lvl="2">
              <a:lnSpc>
                <a:spcPct val="85000"/>
              </a:lnSpc>
              <a:spcBef>
                <a:spcPct val="30000"/>
              </a:spcBef>
            </a:pPr>
            <a:r>
              <a:rPr lang="en-US" sz="1400" dirty="0"/>
              <a:t>From your perspective, what significant advantage does RSTP provide over STP?</a:t>
            </a:r>
          </a:p>
          <a:p>
            <a:pPr lvl="2">
              <a:lnSpc>
                <a:spcPct val="85000"/>
              </a:lnSpc>
              <a:spcBef>
                <a:spcPct val="30000"/>
              </a:spcBef>
            </a:pPr>
            <a:r>
              <a:rPr lang="en-US" sz="1400" dirty="0" err="1"/>
              <a:t>PortFast</a:t>
            </a:r>
            <a:r>
              <a:rPr lang="en-US" sz="1400" dirty="0"/>
              <a:t> allows a port to go into forwarding mode immediately. Who benefits the most from this capability?</a:t>
            </a:r>
          </a:p>
          <a:p>
            <a:pPr>
              <a:lnSpc>
                <a:spcPct val="85000"/>
              </a:lnSpc>
              <a:spcBef>
                <a:spcPct val="30000"/>
              </a:spcBef>
              <a:buFont typeface="Arial" panose="020B0604020202020204" pitchFamily="34" charset="0"/>
              <a:buChar char="•"/>
            </a:pPr>
            <a:endParaRPr lang="en-US" sz="1400" dirty="0"/>
          </a:p>
          <a:p>
            <a:pPr marL="142875" lvl="1" indent="0">
              <a:lnSpc>
                <a:spcPct val="85000"/>
              </a:lnSpc>
              <a:spcBef>
                <a:spcPct val="30000"/>
              </a:spcBef>
              <a:buNone/>
            </a:pPr>
            <a:endParaRPr lang="en-US" dirty="0"/>
          </a:p>
          <a:p>
            <a:pPr lvl="1">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3. Elect Designated Ports</a:t>
            </a:r>
          </a:p>
        </p:txBody>
      </p:sp>
      <p:sp>
        <p:nvSpPr>
          <p:cNvPr id="5" name="Content Placeholder 4">
            <a:extLst>
              <a:ext uri="{FF2B5EF4-FFF2-40B4-BE49-F238E27FC236}">
                <a16:creationId xmlns:a16="http://schemas.microsoft.com/office/drawing/2014/main" id="{BAFF1755-12EC-3741-B5E6-C9DE8EA1853F}"/>
              </a:ext>
            </a:extLst>
          </p:cNvPr>
          <p:cNvSpPr>
            <a:spLocks noGrp="1"/>
          </p:cNvSpPr>
          <p:nvPr>
            <p:ph idx="1"/>
          </p:nvPr>
        </p:nvSpPr>
        <p:spPr>
          <a:xfrm>
            <a:off x="474663" y="731837"/>
            <a:ext cx="4097337" cy="3689897"/>
          </a:xfrm>
        </p:spPr>
        <p:txBody>
          <a:bodyPr/>
          <a:lstStyle/>
          <a:p>
            <a:pPr marL="342900" indent="-342900" algn="l">
              <a:buFont typeface="Arial" panose="020B0604020202020204" pitchFamily="34" charset="0"/>
              <a:buChar char="•"/>
            </a:pPr>
            <a:r>
              <a:rPr lang="en-US" sz="1200" dirty="0">
                <a:solidFill>
                  <a:srgbClr val="000000"/>
                </a:solidFill>
              </a:rPr>
              <a:t>Every segment between two switches will have one designated port. The </a:t>
            </a:r>
            <a:r>
              <a:rPr lang="en-US" sz="1200" dirty="0">
                <a:solidFill>
                  <a:srgbClr val="FF0000"/>
                </a:solidFill>
              </a:rPr>
              <a:t>designated port is a port on the segment that has the internal root path cost to the root bridge</a:t>
            </a:r>
            <a:r>
              <a:rPr lang="en-US" sz="1200" dirty="0">
                <a:solidFill>
                  <a:srgbClr val="000000"/>
                </a:solidFill>
              </a:rPr>
              <a:t>. In other words, the designated </a:t>
            </a:r>
            <a:r>
              <a:rPr lang="en-US" sz="1200" dirty="0">
                <a:solidFill>
                  <a:srgbClr val="FF0000"/>
                </a:solidFill>
              </a:rPr>
              <a:t>port has the best path to receive traffic leading to the root bridge.</a:t>
            </a:r>
          </a:p>
          <a:p>
            <a:pPr marL="342900" indent="-342900" algn="l">
              <a:buFont typeface="Arial" panose="020B0604020202020204" pitchFamily="34" charset="0"/>
              <a:buChar char="•"/>
            </a:pPr>
            <a:r>
              <a:rPr lang="en-US" sz="1200" dirty="0">
                <a:solidFill>
                  <a:srgbClr val="000000"/>
                </a:solidFill>
              </a:rPr>
              <a:t>What is not a root port or a designated port becomes an </a:t>
            </a:r>
            <a:r>
              <a:rPr lang="en-US" sz="1200" dirty="0">
                <a:solidFill>
                  <a:srgbClr val="FF0000"/>
                </a:solidFill>
              </a:rPr>
              <a:t>alternate or blocked port</a:t>
            </a:r>
            <a:r>
              <a:rPr lang="en-US" sz="1200" dirty="0">
                <a:solidFill>
                  <a:srgbClr val="000000"/>
                </a:solidFill>
              </a:rPr>
              <a:t>. </a:t>
            </a:r>
          </a:p>
          <a:p>
            <a:pPr marL="342900" indent="-342900" algn="l">
              <a:buFont typeface="Arial" panose="020B0604020202020204" pitchFamily="34" charset="0"/>
              <a:buChar char="•"/>
            </a:pPr>
            <a:r>
              <a:rPr lang="en-US" sz="1200" dirty="0">
                <a:solidFill>
                  <a:srgbClr val="FF0000"/>
                </a:solidFill>
              </a:rPr>
              <a:t>All ports on the root bridge are designated ports</a:t>
            </a:r>
            <a:r>
              <a:rPr lang="en-US" sz="1200" dirty="0">
                <a:solidFill>
                  <a:srgbClr val="000000"/>
                </a:solidFill>
              </a:rPr>
              <a:t>.</a:t>
            </a:r>
          </a:p>
          <a:p>
            <a:pPr marL="342900" indent="-342900" algn="l">
              <a:buFont typeface="Arial" panose="020B0604020202020204" pitchFamily="34" charset="0"/>
              <a:buChar char="•"/>
            </a:pPr>
            <a:r>
              <a:rPr lang="en-US" sz="1200" dirty="0">
                <a:solidFill>
                  <a:srgbClr val="000000"/>
                </a:solidFill>
              </a:rPr>
              <a:t>If one end of a segment is a root port, the other end is a designated port.</a:t>
            </a:r>
          </a:p>
          <a:p>
            <a:pPr marL="342900" indent="-342900" algn="l">
              <a:buFont typeface="Arial" panose="020B0604020202020204" pitchFamily="34" charset="0"/>
              <a:buChar char="•"/>
            </a:pPr>
            <a:r>
              <a:rPr lang="en-US" sz="1200" dirty="0">
                <a:solidFill>
                  <a:srgbClr val="000000"/>
                </a:solidFill>
              </a:rPr>
              <a:t>All ports attached to end devices are designated ports.</a:t>
            </a:r>
          </a:p>
          <a:p>
            <a:pPr marL="342900" indent="-342900" algn="l">
              <a:buFont typeface="Arial" panose="020B0604020202020204" pitchFamily="34" charset="0"/>
              <a:buChar char="•"/>
            </a:pPr>
            <a:r>
              <a:rPr lang="en-US" sz="1200" dirty="0">
                <a:solidFill>
                  <a:srgbClr val="FF0000"/>
                </a:solidFill>
              </a:rPr>
              <a:t>On segments between two switches where neither of the switches is the root bridge, the port on the switch with the least-cost path to the root bridge is a designated port</a:t>
            </a:r>
            <a:r>
              <a:rPr lang="en-US" sz="1200" dirty="0">
                <a:solidFill>
                  <a:srgbClr val="000000"/>
                </a:solidFill>
              </a:rPr>
              <a:t>.</a:t>
            </a:r>
          </a:p>
        </p:txBody>
      </p:sp>
      <p:pic>
        <p:nvPicPr>
          <p:cNvPr id="7" name="Picture 6">
            <a:extLst>
              <a:ext uri="{FF2B5EF4-FFF2-40B4-BE49-F238E27FC236}">
                <a16:creationId xmlns:a16="http://schemas.microsoft.com/office/drawing/2014/main" id="{784DBA39-5A3C-534D-8D5D-E0C4A620F462}"/>
              </a:ext>
            </a:extLst>
          </p:cNvPr>
          <p:cNvPicPr>
            <a:picLocks noChangeAspect="1"/>
          </p:cNvPicPr>
          <p:nvPr/>
        </p:nvPicPr>
        <p:blipFill>
          <a:blip r:embed="rId4"/>
          <a:stretch>
            <a:fillRect/>
          </a:stretch>
        </p:blipFill>
        <p:spPr>
          <a:xfrm>
            <a:off x="4717078" y="1023674"/>
            <a:ext cx="4142615" cy="3096151"/>
          </a:xfrm>
          <a:prstGeom prst="rect">
            <a:avLst/>
          </a:prstGeom>
        </p:spPr>
      </p:pic>
    </p:spTree>
    <p:custDataLst>
      <p:tags r:id="rId1"/>
    </p:custDataLst>
    <p:extLst>
      <p:ext uri="{BB962C8B-B14F-4D97-AF65-F5344CB8AC3E}">
        <p14:creationId xmlns:p14="http://schemas.microsoft.com/office/powerpoint/2010/main" val="357086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4. Elect Alternate (Blocked) Ports</a:t>
            </a:r>
          </a:p>
        </p:txBody>
      </p:sp>
      <p:sp>
        <p:nvSpPr>
          <p:cNvPr id="4" name="Content Placeholder 3">
            <a:extLst>
              <a:ext uri="{FF2B5EF4-FFF2-40B4-BE49-F238E27FC236}">
                <a16:creationId xmlns:a16="http://schemas.microsoft.com/office/drawing/2014/main" id="{D2F2A8CB-0EE1-BF4F-A411-83015666A9A9}"/>
              </a:ext>
            </a:extLst>
          </p:cNvPr>
          <p:cNvSpPr>
            <a:spLocks noGrp="1"/>
          </p:cNvSpPr>
          <p:nvPr>
            <p:ph idx="1"/>
          </p:nvPr>
        </p:nvSpPr>
        <p:spPr>
          <a:xfrm>
            <a:off x="474662" y="731837"/>
            <a:ext cx="3055347" cy="3689897"/>
          </a:xfrm>
        </p:spPr>
        <p:txBody>
          <a:bodyPr/>
          <a:lstStyle/>
          <a:p>
            <a:pPr marL="0" indent="0" algn="l"/>
            <a:r>
              <a:rPr lang="en-US" sz="1400" dirty="0">
                <a:solidFill>
                  <a:srgbClr val="000000"/>
                </a:solidFill>
              </a:rPr>
              <a:t>If a port is not a root port or a designated port, then it becomes an alternate (or backup) port</a:t>
            </a:r>
            <a:r>
              <a:rPr lang="en-US" sz="1400" dirty="0">
                <a:solidFill>
                  <a:srgbClr val="FF0000"/>
                </a:solidFill>
              </a:rPr>
              <a:t>. Alternate ports are in discarding or blocking state to prevent loops</a:t>
            </a:r>
            <a:r>
              <a:rPr lang="en-US" sz="1400" dirty="0">
                <a:solidFill>
                  <a:srgbClr val="000000"/>
                </a:solidFill>
              </a:rPr>
              <a:t>. In the figure, the STA has configured port F0/2 on S3 in the alternate role. Port F0/2 on S3 is in the blocking state and will not forward Ethernet frames. All other inter-switch ports are in forwarding state. This is the loop-prevention part of STP.</a:t>
            </a:r>
          </a:p>
        </p:txBody>
      </p:sp>
      <p:pic>
        <p:nvPicPr>
          <p:cNvPr id="8" name="Picture 7">
            <a:extLst>
              <a:ext uri="{FF2B5EF4-FFF2-40B4-BE49-F238E27FC236}">
                <a16:creationId xmlns:a16="http://schemas.microsoft.com/office/drawing/2014/main" id="{5C8335C5-D78C-AF41-ABE7-14F500797510}"/>
              </a:ext>
            </a:extLst>
          </p:cNvPr>
          <p:cNvPicPr>
            <a:picLocks noChangeAspect="1"/>
          </p:cNvPicPr>
          <p:nvPr/>
        </p:nvPicPr>
        <p:blipFill>
          <a:blip r:embed="rId4"/>
          <a:stretch>
            <a:fillRect/>
          </a:stretch>
        </p:blipFill>
        <p:spPr>
          <a:xfrm>
            <a:off x="3618873" y="918166"/>
            <a:ext cx="5050465" cy="3503568"/>
          </a:xfrm>
          <a:prstGeom prst="rect">
            <a:avLst/>
          </a:prstGeom>
        </p:spPr>
      </p:pic>
    </p:spTree>
    <p:custDataLst>
      <p:tags r:id="rId1"/>
    </p:custDataLst>
    <p:extLst>
      <p:ext uri="{BB962C8B-B14F-4D97-AF65-F5344CB8AC3E}">
        <p14:creationId xmlns:p14="http://schemas.microsoft.com/office/powerpoint/2010/main" val="127889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Elect a Root Port from Multiple Equal-Cost Paths</a:t>
            </a:r>
          </a:p>
        </p:txBody>
      </p:sp>
      <p:sp>
        <p:nvSpPr>
          <p:cNvPr id="5" name="Content Placeholder 4">
            <a:extLst>
              <a:ext uri="{FF2B5EF4-FFF2-40B4-BE49-F238E27FC236}">
                <a16:creationId xmlns:a16="http://schemas.microsoft.com/office/drawing/2014/main" id="{EFA39FA7-95F6-654F-89FF-D2955CB7B3E7}"/>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When a switch has multiple equal-cost paths to the root bridge, the switch will determine a port using the following criteria:</a:t>
            </a:r>
          </a:p>
          <a:p>
            <a:pPr marL="342900" indent="-342900" algn="l">
              <a:buFont typeface="Arial" panose="020B0604020202020204" pitchFamily="34" charset="0"/>
              <a:buChar char="•"/>
            </a:pPr>
            <a:r>
              <a:rPr lang="en-US" sz="1400" dirty="0">
                <a:solidFill>
                  <a:srgbClr val="000000"/>
                </a:solidFill>
              </a:rPr>
              <a:t>Lowest sender BID</a:t>
            </a:r>
          </a:p>
          <a:p>
            <a:pPr marL="342900" indent="-342900" algn="l">
              <a:buFont typeface="Arial" panose="020B0604020202020204" pitchFamily="34" charset="0"/>
              <a:buChar char="•"/>
            </a:pPr>
            <a:r>
              <a:rPr lang="en-US" sz="1400" dirty="0">
                <a:solidFill>
                  <a:srgbClr val="000000"/>
                </a:solidFill>
              </a:rPr>
              <a:t>Lowest sender port priority</a:t>
            </a:r>
          </a:p>
          <a:p>
            <a:pPr marL="342900" indent="-342900" algn="l">
              <a:buFont typeface="Arial" panose="020B0604020202020204" pitchFamily="34" charset="0"/>
              <a:buChar char="•"/>
            </a:pPr>
            <a:r>
              <a:rPr lang="en-US" sz="1400" dirty="0">
                <a:solidFill>
                  <a:srgbClr val="000000"/>
                </a:solidFill>
              </a:rPr>
              <a:t>Lowest sender port ID</a:t>
            </a:r>
          </a:p>
          <a:p>
            <a:pPr marL="342900" indent="-34290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262238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Elect a Root Port from Multiple Equal-Cost Paths (Cont.)</a:t>
            </a:r>
          </a:p>
        </p:txBody>
      </p:sp>
      <p:sp>
        <p:nvSpPr>
          <p:cNvPr id="5" name="Content Placeholder 4">
            <a:extLst>
              <a:ext uri="{FF2B5EF4-FFF2-40B4-BE49-F238E27FC236}">
                <a16:creationId xmlns:a16="http://schemas.microsoft.com/office/drawing/2014/main" id="{EFA39FA7-95F6-654F-89FF-D2955CB7B3E7}"/>
              </a:ext>
            </a:extLst>
          </p:cNvPr>
          <p:cNvSpPr>
            <a:spLocks noGrp="1"/>
          </p:cNvSpPr>
          <p:nvPr>
            <p:ph idx="1"/>
          </p:nvPr>
        </p:nvSpPr>
        <p:spPr>
          <a:xfrm>
            <a:off x="474663" y="731838"/>
            <a:ext cx="8116444" cy="1362776"/>
          </a:xfrm>
        </p:spPr>
        <p:txBody>
          <a:bodyPr/>
          <a:lstStyle/>
          <a:p>
            <a:pPr marL="0" indent="0" algn="l"/>
            <a:r>
              <a:rPr lang="en-US" sz="1200" b="1" dirty="0">
                <a:solidFill>
                  <a:srgbClr val="000000"/>
                </a:solidFill>
              </a:rPr>
              <a:t>Lowest Sender BID: </a:t>
            </a:r>
            <a:r>
              <a:rPr lang="en-US" sz="1200" dirty="0">
                <a:solidFill>
                  <a:srgbClr val="000000"/>
                </a:solidFill>
              </a:rPr>
              <a:t>This topology has four switches with switch S1 as the root bridge. Port F0/1 on switch S3 and port F0/3 on switch S4 have been selected as root ports because they have the root path cost to the root bridge for their respective switches. S2 has two ports, F0/1 and F0/2 with equal cost paths to the root bridge. The bridge IDs of S3 and S4, will be used to break the tie. This is known as the sender’s BID. S3 has a BID of 32769.5555.5555.5555 and S4 has a BID of 32769.1111.1111.1111. Because S4 has a lower BID, the F0/1 port of S2, which is the port connected to S4, will be the root port.</a:t>
            </a:r>
          </a:p>
          <a:p>
            <a:pPr marL="342900" indent="-342900" algn="l">
              <a:buFont typeface="Arial" panose="020B0604020202020204" pitchFamily="34" charset="0"/>
              <a:buChar char="•"/>
            </a:pPr>
            <a:endParaRPr lang="en-US" sz="1200" dirty="0">
              <a:solidFill>
                <a:srgbClr val="000000"/>
              </a:solidFill>
            </a:endParaRPr>
          </a:p>
        </p:txBody>
      </p:sp>
      <p:pic>
        <p:nvPicPr>
          <p:cNvPr id="4" name="Picture 3">
            <a:extLst>
              <a:ext uri="{FF2B5EF4-FFF2-40B4-BE49-F238E27FC236}">
                <a16:creationId xmlns:a16="http://schemas.microsoft.com/office/drawing/2014/main" id="{E99BE896-7512-1B49-A838-D62CC1B1BA75}"/>
              </a:ext>
            </a:extLst>
          </p:cNvPr>
          <p:cNvPicPr>
            <a:picLocks noChangeAspect="1"/>
          </p:cNvPicPr>
          <p:nvPr/>
        </p:nvPicPr>
        <p:blipFill>
          <a:blip r:embed="rId4"/>
          <a:stretch>
            <a:fillRect/>
          </a:stretch>
        </p:blipFill>
        <p:spPr>
          <a:xfrm>
            <a:off x="963111" y="2109243"/>
            <a:ext cx="6419265" cy="2615611"/>
          </a:xfrm>
          <a:prstGeom prst="rect">
            <a:avLst/>
          </a:prstGeom>
        </p:spPr>
      </p:pic>
    </p:spTree>
    <p:custDataLst>
      <p:tags r:id="rId1"/>
    </p:custDataLst>
    <p:extLst>
      <p:ext uri="{BB962C8B-B14F-4D97-AF65-F5344CB8AC3E}">
        <p14:creationId xmlns:p14="http://schemas.microsoft.com/office/powerpoint/2010/main" val="148062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Elect a Root Port from Multiple Equal-Cost Paths (Cont.)</a:t>
            </a:r>
          </a:p>
        </p:txBody>
      </p:sp>
      <p:sp>
        <p:nvSpPr>
          <p:cNvPr id="5" name="Content Placeholder 4">
            <a:extLst>
              <a:ext uri="{FF2B5EF4-FFF2-40B4-BE49-F238E27FC236}">
                <a16:creationId xmlns:a16="http://schemas.microsoft.com/office/drawing/2014/main" id="{EFA39FA7-95F6-654F-89FF-D2955CB7B3E7}"/>
              </a:ext>
            </a:extLst>
          </p:cNvPr>
          <p:cNvSpPr>
            <a:spLocks noGrp="1"/>
          </p:cNvSpPr>
          <p:nvPr>
            <p:ph idx="1"/>
          </p:nvPr>
        </p:nvSpPr>
        <p:spPr>
          <a:xfrm>
            <a:off x="474663" y="731837"/>
            <a:ext cx="8116444" cy="3689897"/>
          </a:xfrm>
        </p:spPr>
        <p:txBody>
          <a:bodyPr/>
          <a:lstStyle/>
          <a:p>
            <a:pPr marL="0" indent="0" algn="l"/>
            <a:r>
              <a:rPr lang="en-US" sz="1400" b="1" dirty="0">
                <a:solidFill>
                  <a:srgbClr val="000000"/>
                </a:solidFill>
              </a:rPr>
              <a:t>Lowest Sender Port Priority: </a:t>
            </a:r>
            <a:r>
              <a:rPr lang="en-US" sz="1400" dirty="0">
                <a:solidFill>
                  <a:srgbClr val="000000"/>
                </a:solidFill>
              </a:rPr>
              <a:t>This topology has two switches which are connected with two equal-cost paths between them. S1 is the root bridge, so both of its ports are designated ports.</a:t>
            </a:r>
          </a:p>
          <a:p>
            <a:pPr marL="342900" indent="-342900" algn="l">
              <a:buFont typeface="Arial" panose="020B0604020202020204" pitchFamily="34" charset="0"/>
              <a:buChar char="•"/>
            </a:pPr>
            <a:r>
              <a:rPr lang="en-US" sz="1400" dirty="0">
                <a:solidFill>
                  <a:srgbClr val="000000"/>
                </a:solidFill>
              </a:rPr>
              <a:t>S4 has two ports with equal-cost paths to the root bridge. Because both ports are connected to the same switch, the sender’s BID (S1) is equal. So the first step is a tie.</a:t>
            </a:r>
          </a:p>
          <a:p>
            <a:pPr marL="342900" indent="-342900" algn="l">
              <a:buFont typeface="Arial" panose="020B0604020202020204" pitchFamily="34" charset="0"/>
              <a:buChar char="•"/>
            </a:pPr>
            <a:r>
              <a:rPr lang="en-US" sz="1400" dirty="0">
                <a:solidFill>
                  <a:srgbClr val="000000"/>
                </a:solidFill>
              </a:rPr>
              <a:t>Next, is the sender’s (S1) port priority. The </a:t>
            </a:r>
            <a:r>
              <a:rPr lang="en-US" sz="1400" dirty="0">
                <a:solidFill>
                  <a:srgbClr val="FF0000"/>
                </a:solidFill>
              </a:rPr>
              <a:t>default port priority is 128</a:t>
            </a:r>
            <a:r>
              <a:rPr lang="en-US" sz="1400" dirty="0">
                <a:solidFill>
                  <a:srgbClr val="000000"/>
                </a:solidFill>
              </a:rPr>
              <a:t>, so both ports on S1 have the same port priority. This is also a tie. However, if either port on S1 was configured with a lower port priority, S4 would put its adjacent port in forwarding state. The other port on S4 would be a blocking state.</a:t>
            </a:r>
          </a:p>
          <a:p>
            <a:pPr marL="342900" indent="-342900" algn="l">
              <a:buFont typeface="Arial" panose="020B0604020202020204" pitchFamily="34" charset="0"/>
              <a:buChar char="•"/>
            </a:pPr>
            <a:endParaRPr lang="en-US" sz="1400" dirty="0">
              <a:solidFill>
                <a:srgbClr val="000000"/>
              </a:solidFill>
            </a:endParaRPr>
          </a:p>
        </p:txBody>
      </p:sp>
      <p:pic>
        <p:nvPicPr>
          <p:cNvPr id="6" name="Picture 5">
            <a:extLst>
              <a:ext uri="{FF2B5EF4-FFF2-40B4-BE49-F238E27FC236}">
                <a16:creationId xmlns:a16="http://schemas.microsoft.com/office/drawing/2014/main" id="{BD227AC7-1471-5E4F-B5DF-2D182D2A7031}"/>
              </a:ext>
            </a:extLst>
          </p:cNvPr>
          <p:cNvPicPr>
            <a:picLocks noChangeAspect="1"/>
          </p:cNvPicPr>
          <p:nvPr/>
        </p:nvPicPr>
        <p:blipFill>
          <a:blip r:embed="rId4"/>
          <a:stretch>
            <a:fillRect/>
          </a:stretch>
        </p:blipFill>
        <p:spPr>
          <a:xfrm>
            <a:off x="1193283" y="2855221"/>
            <a:ext cx="6757433" cy="1747437"/>
          </a:xfrm>
          <a:prstGeom prst="rect">
            <a:avLst/>
          </a:prstGeom>
        </p:spPr>
      </p:pic>
    </p:spTree>
    <p:custDataLst>
      <p:tags r:id="rId1"/>
    </p:custDataLst>
    <p:extLst>
      <p:ext uri="{BB962C8B-B14F-4D97-AF65-F5344CB8AC3E}">
        <p14:creationId xmlns:p14="http://schemas.microsoft.com/office/powerpoint/2010/main" val="396240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STP Operations</a:t>
            </a:r>
            <a:br>
              <a:rPr lang="en-US" dirty="0"/>
            </a:br>
            <a:r>
              <a:rPr lang="en-US" sz="2400" dirty="0"/>
              <a:t>Elect a Root Port from Multiple Equal-Cost Paths (Cont.)</a:t>
            </a:r>
          </a:p>
        </p:txBody>
      </p:sp>
      <p:sp>
        <p:nvSpPr>
          <p:cNvPr id="4" name="Content Placeholder 3">
            <a:extLst>
              <a:ext uri="{FF2B5EF4-FFF2-40B4-BE49-F238E27FC236}">
                <a16:creationId xmlns:a16="http://schemas.microsoft.com/office/drawing/2014/main" id="{1368D71A-73F0-814F-8022-F2DAE07F9B3C}"/>
              </a:ext>
            </a:extLst>
          </p:cNvPr>
          <p:cNvSpPr>
            <a:spLocks noGrp="1"/>
          </p:cNvSpPr>
          <p:nvPr>
            <p:ph idx="1"/>
          </p:nvPr>
        </p:nvSpPr>
        <p:spPr>
          <a:xfrm>
            <a:off x="474662" y="731838"/>
            <a:ext cx="8280057" cy="1455408"/>
          </a:xfrm>
        </p:spPr>
        <p:txBody>
          <a:bodyPr/>
          <a:lstStyle/>
          <a:p>
            <a:pPr marL="342900" indent="-342900" algn="l">
              <a:buFont typeface="Arial" panose="020B0604020202020204" pitchFamily="34" charset="0"/>
              <a:buChar char="•"/>
            </a:pPr>
            <a:r>
              <a:rPr lang="en-US" sz="1400" b="1" dirty="0">
                <a:solidFill>
                  <a:srgbClr val="000000"/>
                </a:solidFill>
              </a:rPr>
              <a:t>Lowest Sender Port ID: </a:t>
            </a:r>
            <a:r>
              <a:rPr lang="en-US" sz="1400" dirty="0">
                <a:solidFill>
                  <a:srgbClr val="000000"/>
                </a:solidFill>
              </a:rPr>
              <a:t>The last tie-breaker is the lowest sender’s port ID. Switch S4 has received BPDUs from port F0/1 and port F0/2 on S1. The decision is based on the sender’s port ID, not the receiver’s port ID. Because the port ID of F0/1 on S1 is lower than port F0/2, the port F0/6 on switch S4 will be the root port. This is the port on S4 that is connected to the F0/1 port on S1.</a:t>
            </a:r>
          </a:p>
          <a:p>
            <a:pPr marL="342900" indent="-342900" algn="l">
              <a:buFont typeface="Arial" panose="020B0604020202020204" pitchFamily="34" charset="0"/>
              <a:buChar char="•"/>
            </a:pPr>
            <a:r>
              <a:rPr lang="en-US" sz="1400" dirty="0">
                <a:solidFill>
                  <a:srgbClr val="000000"/>
                </a:solidFill>
              </a:rPr>
              <a:t>Port F0/5 on S4 will become an alternate port and placed in the blocking state.</a:t>
            </a:r>
          </a:p>
          <a:p>
            <a:pPr marL="342900" indent="-342900" algn="l">
              <a:buFont typeface="Arial" panose="020B0604020202020204" pitchFamily="34" charset="0"/>
              <a:buChar char="•"/>
            </a:pPr>
            <a:endParaRPr lang="en-US" sz="1400" dirty="0">
              <a:solidFill>
                <a:srgbClr val="000000"/>
              </a:solidFill>
            </a:endParaRPr>
          </a:p>
        </p:txBody>
      </p:sp>
      <p:pic>
        <p:nvPicPr>
          <p:cNvPr id="8" name="Picture 7">
            <a:extLst>
              <a:ext uri="{FF2B5EF4-FFF2-40B4-BE49-F238E27FC236}">
                <a16:creationId xmlns:a16="http://schemas.microsoft.com/office/drawing/2014/main" id="{12206756-F70C-4542-BD72-9BC790741710}"/>
              </a:ext>
            </a:extLst>
          </p:cNvPr>
          <p:cNvPicPr>
            <a:picLocks noChangeAspect="1"/>
          </p:cNvPicPr>
          <p:nvPr/>
        </p:nvPicPr>
        <p:blipFill>
          <a:blip r:embed="rId4"/>
          <a:stretch>
            <a:fillRect/>
          </a:stretch>
        </p:blipFill>
        <p:spPr>
          <a:xfrm>
            <a:off x="692406" y="2352452"/>
            <a:ext cx="7844567" cy="2069282"/>
          </a:xfrm>
          <a:prstGeom prst="rect">
            <a:avLst/>
          </a:prstGeom>
        </p:spPr>
      </p:pic>
    </p:spTree>
    <p:custDataLst>
      <p:tags r:id="rId1"/>
    </p:custDataLst>
    <p:extLst>
      <p:ext uri="{BB962C8B-B14F-4D97-AF65-F5344CB8AC3E}">
        <p14:creationId xmlns:p14="http://schemas.microsoft.com/office/powerpoint/2010/main" val="132447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STP Timers and Port States</a:t>
            </a:r>
          </a:p>
        </p:txBody>
      </p:sp>
      <p:sp>
        <p:nvSpPr>
          <p:cNvPr id="5" name="Content Placeholder 4">
            <a:extLst>
              <a:ext uri="{FF2B5EF4-FFF2-40B4-BE49-F238E27FC236}">
                <a16:creationId xmlns:a16="http://schemas.microsoft.com/office/drawing/2014/main" id="{B1B77DA5-4B13-D443-A17F-3481265912C1}"/>
              </a:ext>
            </a:extLst>
          </p:cNvPr>
          <p:cNvSpPr>
            <a:spLocks noGrp="1"/>
          </p:cNvSpPr>
          <p:nvPr>
            <p:ph idx="1"/>
          </p:nvPr>
        </p:nvSpPr>
        <p:spPr>
          <a:xfrm>
            <a:off x="474662" y="731837"/>
            <a:ext cx="8280057" cy="3689897"/>
          </a:xfrm>
        </p:spPr>
        <p:txBody>
          <a:bodyPr/>
          <a:lstStyle/>
          <a:p>
            <a:pPr marL="0" indent="0" algn="l"/>
            <a:r>
              <a:rPr lang="en-US" sz="1600" b="1" dirty="0">
                <a:solidFill>
                  <a:srgbClr val="000000"/>
                </a:solidFill>
              </a:rPr>
              <a:t>STP convergence requires three timers, as follows:</a:t>
            </a:r>
          </a:p>
          <a:p>
            <a:pPr marL="342900" indent="-342900" algn="l">
              <a:buFont typeface="Arial" panose="020B0604020202020204" pitchFamily="34" charset="0"/>
              <a:buChar char="•"/>
            </a:pPr>
            <a:r>
              <a:rPr lang="en-US" sz="1400" b="1" dirty="0">
                <a:solidFill>
                  <a:srgbClr val="000000"/>
                </a:solidFill>
              </a:rPr>
              <a:t>Hello Timer</a:t>
            </a:r>
            <a:r>
              <a:rPr lang="en-US" sz="1400" dirty="0">
                <a:solidFill>
                  <a:srgbClr val="000000"/>
                </a:solidFill>
              </a:rPr>
              <a:t> -The hello time is the interval between BPDUs. The default is </a:t>
            </a:r>
            <a:r>
              <a:rPr lang="en-US" sz="1400" dirty="0">
                <a:solidFill>
                  <a:srgbClr val="FF0000"/>
                </a:solidFill>
              </a:rPr>
              <a:t>2</a:t>
            </a:r>
            <a:r>
              <a:rPr lang="en-US" sz="1400" dirty="0">
                <a:solidFill>
                  <a:srgbClr val="000000"/>
                </a:solidFill>
              </a:rPr>
              <a:t> seconds but can be modified to between </a:t>
            </a:r>
            <a:r>
              <a:rPr lang="en-US" sz="1400" dirty="0">
                <a:solidFill>
                  <a:srgbClr val="FF0000"/>
                </a:solidFill>
              </a:rPr>
              <a:t>1 and 10 seconds</a:t>
            </a:r>
            <a:r>
              <a:rPr lang="en-US" sz="1400" dirty="0">
                <a:solidFill>
                  <a:srgbClr val="000000"/>
                </a:solidFill>
              </a:rPr>
              <a:t>.</a:t>
            </a:r>
          </a:p>
          <a:p>
            <a:pPr marL="342900" indent="-342900" algn="l">
              <a:buFont typeface="Arial" panose="020B0604020202020204" pitchFamily="34" charset="0"/>
              <a:buChar char="•"/>
            </a:pPr>
            <a:r>
              <a:rPr lang="en-US" sz="1400" b="1" dirty="0">
                <a:solidFill>
                  <a:srgbClr val="000000"/>
                </a:solidFill>
              </a:rPr>
              <a:t>Forward Delay Timer</a:t>
            </a:r>
            <a:r>
              <a:rPr lang="en-US" sz="1400" dirty="0">
                <a:solidFill>
                  <a:srgbClr val="000000"/>
                </a:solidFill>
              </a:rPr>
              <a:t> -The forward delay is the time that is spent in the listening and learning state. The default is </a:t>
            </a:r>
            <a:r>
              <a:rPr lang="en-US" sz="1400" dirty="0">
                <a:solidFill>
                  <a:srgbClr val="FF0000"/>
                </a:solidFill>
              </a:rPr>
              <a:t>15</a:t>
            </a:r>
            <a:r>
              <a:rPr lang="en-US" sz="1400" dirty="0">
                <a:solidFill>
                  <a:srgbClr val="000000"/>
                </a:solidFill>
              </a:rPr>
              <a:t> seconds but can be modified to between </a:t>
            </a:r>
            <a:r>
              <a:rPr lang="en-US" sz="1400" dirty="0">
                <a:solidFill>
                  <a:srgbClr val="FF0000"/>
                </a:solidFill>
              </a:rPr>
              <a:t>4 and 30 seconds</a:t>
            </a:r>
            <a:r>
              <a:rPr lang="en-US" sz="1400" dirty="0">
                <a:solidFill>
                  <a:srgbClr val="000000"/>
                </a:solidFill>
              </a:rPr>
              <a:t>.</a:t>
            </a:r>
          </a:p>
          <a:p>
            <a:pPr marL="342900" indent="-342900" algn="l">
              <a:buFont typeface="Arial" panose="020B0604020202020204" pitchFamily="34" charset="0"/>
              <a:buChar char="•"/>
            </a:pPr>
            <a:r>
              <a:rPr lang="en-US" sz="1400" b="1" dirty="0">
                <a:solidFill>
                  <a:srgbClr val="000000"/>
                </a:solidFill>
              </a:rPr>
              <a:t>Max Age Timer</a:t>
            </a:r>
            <a:r>
              <a:rPr lang="en-US" sz="1400" dirty="0">
                <a:solidFill>
                  <a:srgbClr val="000000"/>
                </a:solidFill>
              </a:rPr>
              <a:t> -The max age is the maximum length of time that a switch waits before attempting to change the STP topology. The default is </a:t>
            </a:r>
            <a:r>
              <a:rPr lang="en-US" sz="1400" dirty="0">
                <a:solidFill>
                  <a:srgbClr val="FF0000"/>
                </a:solidFill>
              </a:rPr>
              <a:t>20</a:t>
            </a:r>
            <a:r>
              <a:rPr lang="en-US" sz="1400" dirty="0">
                <a:solidFill>
                  <a:srgbClr val="000000"/>
                </a:solidFill>
              </a:rPr>
              <a:t> seconds but can be modified to between </a:t>
            </a:r>
            <a:r>
              <a:rPr lang="en-US" sz="1400" dirty="0">
                <a:solidFill>
                  <a:srgbClr val="FF0000"/>
                </a:solidFill>
              </a:rPr>
              <a:t>6 and 40 seconds</a:t>
            </a:r>
            <a:r>
              <a:rPr lang="en-US" sz="1400" dirty="0">
                <a:solidFill>
                  <a:srgbClr val="000000"/>
                </a:solidFill>
              </a:rPr>
              <a:t>.</a:t>
            </a:r>
          </a:p>
          <a:p>
            <a:pPr marL="0" indent="0" algn="l"/>
            <a:r>
              <a:rPr lang="en-US" sz="1400" b="1" dirty="0">
                <a:solidFill>
                  <a:srgbClr val="000000"/>
                </a:solidFill>
              </a:rPr>
              <a:t>Note</a:t>
            </a:r>
            <a:r>
              <a:rPr lang="en-US" sz="1400" dirty="0">
                <a:solidFill>
                  <a:srgbClr val="000000"/>
                </a:solidFill>
              </a:rPr>
              <a:t>: </a:t>
            </a:r>
            <a:r>
              <a:rPr lang="en-US" sz="1400" dirty="0">
                <a:solidFill>
                  <a:srgbClr val="FF0000"/>
                </a:solidFill>
              </a:rPr>
              <a:t>The default times can be changed on the root bridge</a:t>
            </a:r>
            <a:r>
              <a:rPr lang="en-US" sz="1400" dirty="0">
                <a:solidFill>
                  <a:srgbClr val="000000"/>
                </a:solidFill>
              </a:rPr>
              <a:t>, which dictates the value of these timers for the STP domain.</a:t>
            </a:r>
          </a:p>
          <a:p>
            <a:pPr marL="342900" indent="-34290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413731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STP Timers and Port States (Cont.)</a:t>
            </a:r>
          </a:p>
        </p:txBody>
      </p:sp>
      <p:sp>
        <p:nvSpPr>
          <p:cNvPr id="4" name="Content Placeholder 3">
            <a:extLst>
              <a:ext uri="{FF2B5EF4-FFF2-40B4-BE49-F238E27FC236}">
                <a16:creationId xmlns:a16="http://schemas.microsoft.com/office/drawing/2014/main" id="{56D85BC3-AB2D-8447-8C9C-8A0651FFB1AE}"/>
              </a:ext>
            </a:extLst>
          </p:cNvPr>
          <p:cNvSpPr>
            <a:spLocks noGrp="1"/>
          </p:cNvSpPr>
          <p:nvPr>
            <p:ph idx="1"/>
          </p:nvPr>
        </p:nvSpPr>
        <p:spPr>
          <a:xfrm>
            <a:off x="474662" y="731837"/>
            <a:ext cx="8280057" cy="1016315"/>
          </a:xfrm>
        </p:spPr>
        <p:txBody>
          <a:bodyPr/>
          <a:lstStyle/>
          <a:p>
            <a:pPr marL="0" indent="0" algn="l"/>
            <a:r>
              <a:rPr lang="en-US" sz="1200" dirty="0">
                <a:solidFill>
                  <a:srgbClr val="000000"/>
                </a:solidFill>
              </a:rPr>
              <a:t>STP facilitates the logical loop-free path throughout the broadcast domain. The spanning tree is determined through the information learned by the exchange of the BPDU frames between the interconnected switches. If a switch port transitions directly from the blocking state to the forwarding state without information about the full topology during the transition, the port can temporarily create a data loop. For this reason, STP has five ports states, four of which are operational port states as shown in the figure. The disabled state is considered non-operational.</a:t>
            </a:r>
          </a:p>
        </p:txBody>
      </p:sp>
      <p:pic>
        <p:nvPicPr>
          <p:cNvPr id="7" name="Picture 6">
            <a:extLst>
              <a:ext uri="{FF2B5EF4-FFF2-40B4-BE49-F238E27FC236}">
                <a16:creationId xmlns:a16="http://schemas.microsoft.com/office/drawing/2014/main" id="{F3797451-5F92-654B-B880-558418D9147D}"/>
              </a:ext>
            </a:extLst>
          </p:cNvPr>
          <p:cNvPicPr>
            <a:picLocks noChangeAspect="1"/>
          </p:cNvPicPr>
          <p:nvPr/>
        </p:nvPicPr>
        <p:blipFill>
          <a:blip r:embed="rId4"/>
          <a:stretch>
            <a:fillRect/>
          </a:stretch>
        </p:blipFill>
        <p:spPr>
          <a:xfrm>
            <a:off x="1786269" y="1748152"/>
            <a:ext cx="5315245" cy="2931649"/>
          </a:xfrm>
          <a:prstGeom prst="rect">
            <a:avLst/>
          </a:prstGeom>
        </p:spPr>
      </p:pic>
    </p:spTree>
    <p:custDataLst>
      <p:tags r:id="rId1"/>
    </p:custDataLst>
    <p:extLst>
      <p:ext uri="{BB962C8B-B14F-4D97-AF65-F5344CB8AC3E}">
        <p14:creationId xmlns:p14="http://schemas.microsoft.com/office/powerpoint/2010/main" val="6558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Operational Details of Each Port State</a:t>
            </a:r>
          </a:p>
        </p:txBody>
      </p:sp>
      <p:sp>
        <p:nvSpPr>
          <p:cNvPr id="8" name="TextBox 7">
            <a:extLst>
              <a:ext uri="{FF2B5EF4-FFF2-40B4-BE49-F238E27FC236}">
                <a16:creationId xmlns:a16="http://schemas.microsoft.com/office/drawing/2014/main" id="{9EA3D610-DE6F-5146-9293-C967B7916D0F}"/>
              </a:ext>
            </a:extLst>
          </p:cNvPr>
          <p:cNvSpPr txBox="1"/>
          <p:nvPr/>
        </p:nvSpPr>
        <p:spPr>
          <a:xfrm>
            <a:off x="388937" y="978456"/>
            <a:ext cx="5176417" cy="307777"/>
          </a:xfrm>
          <a:prstGeom prst="rect">
            <a:avLst/>
          </a:prstGeom>
          <a:noFill/>
        </p:spPr>
        <p:txBody>
          <a:bodyPr wrap="none" rtlCol="0">
            <a:spAutoFit/>
          </a:bodyPr>
          <a:lstStyle/>
          <a:p>
            <a:r>
              <a:rPr lang="en-US" sz="1400" dirty="0"/>
              <a:t>The table summarizes the operational details of each port state</a:t>
            </a:r>
          </a:p>
        </p:txBody>
      </p:sp>
      <p:graphicFrame>
        <p:nvGraphicFramePr>
          <p:cNvPr id="6" name="Content Placeholder 5">
            <a:extLst>
              <a:ext uri="{FF2B5EF4-FFF2-40B4-BE49-F238E27FC236}">
                <a16:creationId xmlns:a16="http://schemas.microsoft.com/office/drawing/2014/main" id="{AE589A4B-D1B7-394A-9FB2-7483BF91B080}"/>
              </a:ext>
            </a:extLst>
          </p:cNvPr>
          <p:cNvGraphicFramePr>
            <a:graphicFrameLocks noGrp="1"/>
          </p:cNvGraphicFramePr>
          <p:nvPr>
            <p:ph idx="1"/>
            <p:extLst>
              <p:ext uri="{D42A27DB-BD31-4B8C-83A1-F6EECF244321}">
                <p14:modId xmlns:p14="http://schemas.microsoft.com/office/powerpoint/2010/main" val="645779053"/>
              </p:ext>
            </p:extLst>
          </p:nvPr>
        </p:nvGraphicFramePr>
        <p:xfrm>
          <a:off x="474663" y="1347788"/>
          <a:ext cx="8280400" cy="2376170"/>
        </p:xfrm>
        <a:graphic>
          <a:graphicData uri="http://schemas.openxmlformats.org/drawingml/2006/table">
            <a:tbl>
              <a:tblPr firstRow="1" bandRow="1">
                <a:tableStyleId>{5C22544A-7EE6-4342-B048-85BDC9FD1C3A}</a:tableStyleId>
              </a:tblPr>
              <a:tblGrid>
                <a:gridCol w="2070100">
                  <a:extLst>
                    <a:ext uri="{9D8B030D-6E8A-4147-A177-3AD203B41FA5}">
                      <a16:colId xmlns:a16="http://schemas.microsoft.com/office/drawing/2014/main" val="382108263"/>
                    </a:ext>
                  </a:extLst>
                </a:gridCol>
                <a:gridCol w="2070100">
                  <a:extLst>
                    <a:ext uri="{9D8B030D-6E8A-4147-A177-3AD203B41FA5}">
                      <a16:colId xmlns:a16="http://schemas.microsoft.com/office/drawing/2014/main" val="3226006749"/>
                    </a:ext>
                  </a:extLst>
                </a:gridCol>
                <a:gridCol w="2070100">
                  <a:extLst>
                    <a:ext uri="{9D8B030D-6E8A-4147-A177-3AD203B41FA5}">
                      <a16:colId xmlns:a16="http://schemas.microsoft.com/office/drawing/2014/main" val="1257693746"/>
                    </a:ext>
                  </a:extLst>
                </a:gridCol>
                <a:gridCol w="2070100">
                  <a:extLst>
                    <a:ext uri="{9D8B030D-6E8A-4147-A177-3AD203B41FA5}">
                      <a16:colId xmlns:a16="http://schemas.microsoft.com/office/drawing/2014/main" val="2722988786"/>
                    </a:ext>
                  </a:extLst>
                </a:gridCol>
              </a:tblGrid>
              <a:tr h="370840">
                <a:tc>
                  <a:txBody>
                    <a:bodyPr/>
                    <a:lstStyle/>
                    <a:p>
                      <a:pPr algn="l" fontAlgn="ctr"/>
                      <a:r>
                        <a:rPr lang="en-US" b="1" dirty="0">
                          <a:effectLst/>
                        </a:rPr>
                        <a:t>Port State</a:t>
                      </a:r>
                      <a:endParaRPr lang="en-US" dirty="0">
                        <a:effectLst/>
                      </a:endParaRPr>
                    </a:p>
                  </a:txBody>
                  <a:tcPr marL="47625" marR="47625" marT="47625" marB="47625" anchor="ctr"/>
                </a:tc>
                <a:tc>
                  <a:txBody>
                    <a:bodyPr/>
                    <a:lstStyle/>
                    <a:p>
                      <a:pPr algn="l" fontAlgn="ctr"/>
                      <a:r>
                        <a:rPr lang="en-US" b="1" dirty="0">
                          <a:effectLst/>
                        </a:rPr>
                        <a:t>BPDU</a:t>
                      </a:r>
                      <a:endParaRPr lang="en-US" dirty="0">
                        <a:effectLst/>
                      </a:endParaRPr>
                    </a:p>
                  </a:txBody>
                  <a:tcPr marL="47625" marR="47625" marT="47625" marB="47625" anchor="ctr"/>
                </a:tc>
                <a:tc>
                  <a:txBody>
                    <a:bodyPr/>
                    <a:lstStyle/>
                    <a:p>
                      <a:pPr algn="l" fontAlgn="ctr"/>
                      <a:r>
                        <a:rPr lang="en-US" b="1" dirty="0">
                          <a:effectLst/>
                        </a:rPr>
                        <a:t>MAC Address Table</a:t>
                      </a:r>
                      <a:endParaRPr lang="en-US" dirty="0">
                        <a:effectLst/>
                      </a:endParaRPr>
                    </a:p>
                  </a:txBody>
                  <a:tcPr marL="47625" marR="47625" marT="47625" marB="47625" anchor="ctr"/>
                </a:tc>
                <a:tc>
                  <a:txBody>
                    <a:bodyPr/>
                    <a:lstStyle/>
                    <a:p>
                      <a:pPr algn="l" fontAlgn="ctr"/>
                      <a:r>
                        <a:rPr lang="en-US" b="1" dirty="0">
                          <a:effectLst/>
                        </a:rPr>
                        <a:t>Forwarding Data Frames</a:t>
                      </a:r>
                      <a:endParaRPr lang="en-US" dirty="0">
                        <a:effectLst/>
                      </a:endParaRPr>
                    </a:p>
                  </a:txBody>
                  <a:tcPr marL="47625" marR="47625" marT="47625" marB="47625" anchor="ctr"/>
                </a:tc>
                <a:extLst>
                  <a:ext uri="{0D108BD9-81ED-4DB2-BD59-A6C34878D82A}">
                    <a16:rowId xmlns:a16="http://schemas.microsoft.com/office/drawing/2014/main" val="1910485252"/>
                  </a:ext>
                </a:extLst>
              </a:tr>
              <a:tr h="370840">
                <a:tc>
                  <a:txBody>
                    <a:bodyPr/>
                    <a:lstStyle/>
                    <a:p>
                      <a:pPr fontAlgn="ctr"/>
                      <a:r>
                        <a:rPr lang="en-US" b="0" dirty="0">
                          <a:effectLst/>
                        </a:rPr>
                        <a:t>Blocking</a:t>
                      </a:r>
                    </a:p>
                  </a:txBody>
                  <a:tcPr marL="47625" marR="47625" marT="47625" marB="47625" anchor="ctr"/>
                </a:tc>
                <a:tc>
                  <a:txBody>
                    <a:bodyPr/>
                    <a:lstStyle/>
                    <a:p>
                      <a:pPr fontAlgn="ctr"/>
                      <a:r>
                        <a:rPr lang="en-US" b="0" dirty="0">
                          <a:effectLst/>
                        </a:rPr>
                        <a:t>Receive only</a:t>
                      </a:r>
                    </a:p>
                  </a:txBody>
                  <a:tcPr marL="47625" marR="47625" marT="47625" marB="47625" anchor="ctr"/>
                </a:tc>
                <a:tc>
                  <a:txBody>
                    <a:bodyPr/>
                    <a:lstStyle/>
                    <a:p>
                      <a:pPr fontAlgn="ctr"/>
                      <a:r>
                        <a:rPr lang="en-US" b="0" dirty="0">
                          <a:effectLst/>
                        </a:rPr>
                        <a:t>No update</a:t>
                      </a:r>
                    </a:p>
                  </a:txBody>
                  <a:tcPr marL="47625" marR="47625" marT="47625" marB="47625" anchor="ctr"/>
                </a:tc>
                <a:tc>
                  <a:txBody>
                    <a:bodyPr/>
                    <a:lstStyle/>
                    <a:p>
                      <a:pPr fontAlgn="ctr"/>
                      <a:r>
                        <a:rPr lang="en-US" b="0" dirty="0">
                          <a:effectLst/>
                        </a:rPr>
                        <a:t>No</a:t>
                      </a:r>
                    </a:p>
                  </a:txBody>
                  <a:tcPr marL="47625" marR="47625" marT="47625" marB="47625" anchor="ctr"/>
                </a:tc>
                <a:extLst>
                  <a:ext uri="{0D108BD9-81ED-4DB2-BD59-A6C34878D82A}">
                    <a16:rowId xmlns:a16="http://schemas.microsoft.com/office/drawing/2014/main" val="3032405516"/>
                  </a:ext>
                </a:extLst>
              </a:tr>
              <a:tr h="370840">
                <a:tc>
                  <a:txBody>
                    <a:bodyPr/>
                    <a:lstStyle/>
                    <a:p>
                      <a:pPr fontAlgn="ctr"/>
                      <a:r>
                        <a:rPr lang="en-US" b="0" dirty="0">
                          <a:effectLst/>
                        </a:rPr>
                        <a:t>Listening</a:t>
                      </a:r>
                    </a:p>
                  </a:txBody>
                  <a:tcPr marL="47625" marR="47625" marT="47625" marB="47625" anchor="ctr"/>
                </a:tc>
                <a:tc>
                  <a:txBody>
                    <a:bodyPr/>
                    <a:lstStyle/>
                    <a:p>
                      <a:pPr fontAlgn="ctr"/>
                      <a:r>
                        <a:rPr lang="en-US" b="0" dirty="0">
                          <a:effectLst/>
                        </a:rPr>
                        <a:t>Receive and send</a:t>
                      </a:r>
                    </a:p>
                  </a:txBody>
                  <a:tcPr marL="47625" marR="47625" marT="47625" marB="47625" anchor="ctr"/>
                </a:tc>
                <a:tc>
                  <a:txBody>
                    <a:bodyPr/>
                    <a:lstStyle/>
                    <a:p>
                      <a:pPr fontAlgn="ctr"/>
                      <a:r>
                        <a:rPr lang="en-US" b="0" dirty="0">
                          <a:effectLst/>
                        </a:rPr>
                        <a:t>No update</a:t>
                      </a:r>
                    </a:p>
                  </a:txBody>
                  <a:tcPr marL="47625" marR="47625" marT="47625" marB="47625" anchor="ctr"/>
                </a:tc>
                <a:tc>
                  <a:txBody>
                    <a:bodyPr/>
                    <a:lstStyle/>
                    <a:p>
                      <a:pPr fontAlgn="ctr"/>
                      <a:r>
                        <a:rPr lang="en-US" b="0" dirty="0">
                          <a:effectLst/>
                        </a:rPr>
                        <a:t>No</a:t>
                      </a:r>
                    </a:p>
                  </a:txBody>
                  <a:tcPr marL="47625" marR="47625" marT="47625" marB="47625" anchor="ctr"/>
                </a:tc>
                <a:extLst>
                  <a:ext uri="{0D108BD9-81ED-4DB2-BD59-A6C34878D82A}">
                    <a16:rowId xmlns:a16="http://schemas.microsoft.com/office/drawing/2014/main" val="3184519708"/>
                  </a:ext>
                </a:extLst>
              </a:tr>
              <a:tr h="370840">
                <a:tc>
                  <a:txBody>
                    <a:bodyPr/>
                    <a:lstStyle/>
                    <a:p>
                      <a:pPr fontAlgn="ctr"/>
                      <a:r>
                        <a:rPr lang="en-US" b="0" dirty="0">
                          <a:effectLst/>
                        </a:rPr>
                        <a:t>Learning</a:t>
                      </a:r>
                    </a:p>
                  </a:txBody>
                  <a:tcPr marL="47625" marR="47625" marT="47625" marB="47625" anchor="ctr"/>
                </a:tc>
                <a:tc>
                  <a:txBody>
                    <a:bodyPr/>
                    <a:lstStyle/>
                    <a:p>
                      <a:pPr fontAlgn="ctr"/>
                      <a:r>
                        <a:rPr lang="en-US" b="0" dirty="0">
                          <a:effectLst/>
                        </a:rPr>
                        <a:t>Receive and send</a:t>
                      </a:r>
                    </a:p>
                  </a:txBody>
                  <a:tcPr marL="47625" marR="47625" marT="47625" marB="47625" anchor="ctr"/>
                </a:tc>
                <a:tc>
                  <a:txBody>
                    <a:bodyPr/>
                    <a:lstStyle/>
                    <a:p>
                      <a:pPr fontAlgn="ctr"/>
                      <a:r>
                        <a:rPr lang="en-US" b="0" dirty="0">
                          <a:effectLst/>
                        </a:rPr>
                        <a:t>Updating table</a:t>
                      </a:r>
                    </a:p>
                  </a:txBody>
                  <a:tcPr marL="47625" marR="47625" marT="47625" marB="47625" anchor="ctr"/>
                </a:tc>
                <a:tc>
                  <a:txBody>
                    <a:bodyPr/>
                    <a:lstStyle/>
                    <a:p>
                      <a:pPr fontAlgn="ctr"/>
                      <a:r>
                        <a:rPr lang="en-US" b="0" dirty="0">
                          <a:effectLst/>
                        </a:rPr>
                        <a:t>No</a:t>
                      </a:r>
                    </a:p>
                  </a:txBody>
                  <a:tcPr marL="47625" marR="47625" marT="47625" marB="47625" anchor="ctr"/>
                </a:tc>
                <a:extLst>
                  <a:ext uri="{0D108BD9-81ED-4DB2-BD59-A6C34878D82A}">
                    <a16:rowId xmlns:a16="http://schemas.microsoft.com/office/drawing/2014/main" val="899475805"/>
                  </a:ext>
                </a:extLst>
              </a:tr>
              <a:tr h="370840">
                <a:tc>
                  <a:txBody>
                    <a:bodyPr/>
                    <a:lstStyle/>
                    <a:p>
                      <a:pPr fontAlgn="ctr"/>
                      <a:r>
                        <a:rPr lang="en-US" b="0" dirty="0">
                          <a:effectLst/>
                        </a:rPr>
                        <a:t>Forwarding</a:t>
                      </a:r>
                    </a:p>
                  </a:txBody>
                  <a:tcPr marL="47625" marR="47625" marT="47625" marB="47625" anchor="ctr"/>
                </a:tc>
                <a:tc>
                  <a:txBody>
                    <a:bodyPr/>
                    <a:lstStyle/>
                    <a:p>
                      <a:pPr fontAlgn="ctr"/>
                      <a:r>
                        <a:rPr lang="en-US" b="0" dirty="0">
                          <a:effectLst/>
                        </a:rPr>
                        <a:t>Receive and send</a:t>
                      </a:r>
                    </a:p>
                  </a:txBody>
                  <a:tcPr marL="47625" marR="47625" marT="47625" marB="47625" anchor="ctr"/>
                </a:tc>
                <a:tc>
                  <a:txBody>
                    <a:bodyPr/>
                    <a:lstStyle/>
                    <a:p>
                      <a:pPr fontAlgn="ctr"/>
                      <a:r>
                        <a:rPr lang="en-US" b="0" dirty="0">
                          <a:effectLst/>
                        </a:rPr>
                        <a:t>Updating table</a:t>
                      </a:r>
                    </a:p>
                  </a:txBody>
                  <a:tcPr marL="47625" marR="47625" marT="47625" marB="47625" anchor="ctr"/>
                </a:tc>
                <a:tc>
                  <a:txBody>
                    <a:bodyPr/>
                    <a:lstStyle/>
                    <a:p>
                      <a:pPr fontAlgn="ctr"/>
                      <a:r>
                        <a:rPr lang="en-US" b="0" dirty="0">
                          <a:effectLst/>
                        </a:rPr>
                        <a:t>Yes</a:t>
                      </a:r>
                    </a:p>
                  </a:txBody>
                  <a:tcPr marL="47625" marR="47625" marT="47625" marB="47625" anchor="ctr"/>
                </a:tc>
                <a:extLst>
                  <a:ext uri="{0D108BD9-81ED-4DB2-BD59-A6C34878D82A}">
                    <a16:rowId xmlns:a16="http://schemas.microsoft.com/office/drawing/2014/main" val="3795268361"/>
                  </a:ext>
                </a:extLst>
              </a:tr>
              <a:tr h="370840">
                <a:tc>
                  <a:txBody>
                    <a:bodyPr/>
                    <a:lstStyle/>
                    <a:p>
                      <a:pPr fontAlgn="ctr"/>
                      <a:r>
                        <a:rPr lang="en-US" b="0" dirty="0">
                          <a:effectLst/>
                        </a:rPr>
                        <a:t>Disabled</a:t>
                      </a:r>
                    </a:p>
                  </a:txBody>
                  <a:tcPr marL="47625" marR="47625" marT="47625" marB="47625" anchor="ctr"/>
                </a:tc>
                <a:tc>
                  <a:txBody>
                    <a:bodyPr/>
                    <a:lstStyle/>
                    <a:p>
                      <a:pPr fontAlgn="ctr"/>
                      <a:r>
                        <a:rPr lang="en-US" b="0" dirty="0">
                          <a:effectLst/>
                        </a:rPr>
                        <a:t>None sent or received</a:t>
                      </a:r>
                    </a:p>
                  </a:txBody>
                  <a:tcPr marL="47625" marR="47625" marT="47625" marB="47625" anchor="ctr"/>
                </a:tc>
                <a:tc>
                  <a:txBody>
                    <a:bodyPr/>
                    <a:lstStyle/>
                    <a:p>
                      <a:pPr fontAlgn="ctr"/>
                      <a:r>
                        <a:rPr lang="en-US" b="0" dirty="0">
                          <a:effectLst/>
                        </a:rPr>
                        <a:t>No update</a:t>
                      </a:r>
                    </a:p>
                  </a:txBody>
                  <a:tcPr marL="47625" marR="47625" marT="47625" marB="47625" anchor="ctr"/>
                </a:tc>
                <a:tc>
                  <a:txBody>
                    <a:bodyPr/>
                    <a:lstStyle/>
                    <a:p>
                      <a:pPr fontAlgn="ctr"/>
                      <a:r>
                        <a:rPr lang="en-US" b="0" dirty="0">
                          <a:effectLst/>
                        </a:rPr>
                        <a:t>No</a:t>
                      </a:r>
                    </a:p>
                  </a:txBody>
                  <a:tcPr marL="47625" marR="47625" marT="47625" marB="47625" anchor="ctr"/>
                </a:tc>
                <a:extLst>
                  <a:ext uri="{0D108BD9-81ED-4DB2-BD59-A6C34878D82A}">
                    <a16:rowId xmlns:a16="http://schemas.microsoft.com/office/drawing/2014/main" val="1385506589"/>
                  </a:ext>
                </a:extLst>
              </a:tr>
            </a:tbl>
          </a:graphicData>
        </a:graphic>
      </p:graphicFrame>
    </p:spTree>
    <p:custDataLst>
      <p:tags r:id="rId1"/>
    </p:custDataLst>
    <p:extLst>
      <p:ext uri="{BB962C8B-B14F-4D97-AF65-F5344CB8AC3E}">
        <p14:creationId xmlns:p14="http://schemas.microsoft.com/office/powerpoint/2010/main" val="215737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C5A84A69-DEC4-40E6-8141-C625F182DF06}"/>
              </a:ext>
            </a:extLst>
          </p:cNvPr>
          <p:cNvPicPr>
            <a:picLocks noGrp="1" noChangeAspect="1"/>
          </p:cNvPicPr>
          <p:nvPr>
            <p:ph idx="1"/>
          </p:nvPr>
        </p:nvPicPr>
        <p:blipFill>
          <a:blip r:embed="rId2"/>
          <a:stretch>
            <a:fillRect/>
          </a:stretch>
        </p:blipFill>
        <p:spPr>
          <a:xfrm>
            <a:off x="356924" y="1524000"/>
            <a:ext cx="5622342" cy="3556755"/>
          </a:xfrm>
        </p:spPr>
      </p:pic>
      <p:sp>
        <p:nvSpPr>
          <p:cNvPr id="3" name="Nadpis 2">
            <a:extLst>
              <a:ext uri="{FF2B5EF4-FFF2-40B4-BE49-F238E27FC236}">
                <a16:creationId xmlns:a16="http://schemas.microsoft.com/office/drawing/2014/main" id="{1A464DA2-0D37-480E-A214-CB85CD228DCF}"/>
              </a:ext>
            </a:extLst>
          </p:cNvPr>
          <p:cNvSpPr>
            <a:spLocks noGrp="1"/>
          </p:cNvSpPr>
          <p:nvPr>
            <p:ph type="title"/>
          </p:nvPr>
        </p:nvSpPr>
        <p:spPr/>
        <p:txBody>
          <a:bodyPr/>
          <a:lstStyle/>
          <a:p>
            <a:r>
              <a:rPr lang="cs-CZ" dirty="0"/>
              <a:t>Příklad: výchozí stav</a:t>
            </a:r>
          </a:p>
        </p:txBody>
      </p:sp>
    </p:spTree>
    <p:extLst>
      <p:ext uri="{BB962C8B-B14F-4D97-AF65-F5344CB8AC3E}">
        <p14:creationId xmlns:p14="http://schemas.microsoft.com/office/powerpoint/2010/main" val="168602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Otázky</a:t>
            </a:r>
          </a:p>
        </p:txBody>
      </p:sp>
    </p:spTree>
    <p:extLst>
      <p:ext uri="{BB962C8B-B14F-4D97-AF65-F5344CB8AC3E}">
        <p14:creationId xmlns:p14="http://schemas.microsoft.com/office/powerpoint/2010/main" val="37485504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D3AEE477-C80C-4125-8788-91A4C8978C39}"/>
              </a:ext>
            </a:extLst>
          </p:cNvPr>
          <p:cNvPicPr>
            <a:picLocks noGrp="1" noChangeAspect="1"/>
          </p:cNvPicPr>
          <p:nvPr>
            <p:ph idx="1"/>
          </p:nvPr>
        </p:nvPicPr>
        <p:blipFill>
          <a:blip r:embed="rId2"/>
          <a:stretch>
            <a:fillRect/>
          </a:stretch>
        </p:blipFill>
        <p:spPr>
          <a:xfrm>
            <a:off x="304800" y="1179226"/>
            <a:ext cx="6159776" cy="3964274"/>
          </a:xfrm>
        </p:spPr>
      </p:pic>
      <p:sp>
        <p:nvSpPr>
          <p:cNvPr id="3" name="Nadpis 2">
            <a:extLst>
              <a:ext uri="{FF2B5EF4-FFF2-40B4-BE49-F238E27FC236}">
                <a16:creationId xmlns:a16="http://schemas.microsoft.com/office/drawing/2014/main" id="{612BBC0B-3A6B-4361-9625-A5842E7279D7}"/>
              </a:ext>
            </a:extLst>
          </p:cNvPr>
          <p:cNvSpPr>
            <a:spLocks noGrp="1"/>
          </p:cNvSpPr>
          <p:nvPr>
            <p:ph type="title"/>
          </p:nvPr>
        </p:nvSpPr>
        <p:spPr/>
        <p:txBody>
          <a:bodyPr/>
          <a:lstStyle/>
          <a:p>
            <a:r>
              <a:rPr lang="cs-CZ" sz="2000" dirty="0"/>
              <a:t>C čeká na RP max. 20 sec na BPDU od A.</a:t>
            </a:r>
            <a:br>
              <a:rPr lang="cs-CZ" sz="2000" dirty="0"/>
            </a:br>
            <a:r>
              <a:rPr lang="cs-CZ" sz="2000" dirty="0"/>
              <a:t>Po 20 sec zapracuje časovač Max Age, na BP 15 s. naslouchá.</a:t>
            </a:r>
          </a:p>
        </p:txBody>
      </p:sp>
    </p:spTree>
    <p:extLst>
      <p:ext uri="{BB962C8B-B14F-4D97-AF65-F5344CB8AC3E}">
        <p14:creationId xmlns:p14="http://schemas.microsoft.com/office/powerpoint/2010/main" val="387075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4750BEC2-7F7C-414F-97E3-B8E05553D842}"/>
              </a:ext>
            </a:extLst>
          </p:cNvPr>
          <p:cNvPicPr>
            <a:picLocks noGrp="1" noChangeAspect="1"/>
          </p:cNvPicPr>
          <p:nvPr>
            <p:ph idx="1"/>
          </p:nvPr>
        </p:nvPicPr>
        <p:blipFill>
          <a:blip r:embed="rId2"/>
          <a:stretch>
            <a:fillRect/>
          </a:stretch>
        </p:blipFill>
        <p:spPr>
          <a:xfrm>
            <a:off x="399982" y="2070100"/>
            <a:ext cx="4512332" cy="3073400"/>
          </a:xfrm>
        </p:spPr>
      </p:pic>
      <p:sp>
        <p:nvSpPr>
          <p:cNvPr id="3" name="Nadpis 2">
            <a:extLst>
              <a:ext uri="{FF2B5EF4-FFF2-40B4-BE49-F238E27FC236}">
                <a16:creationId xmlns:a16="http://schemas.microsoft.com/office/drawing/2014/main" id="{533B104C-DDA4-4408-BBE2-B66FDA235CE5}"/>
              </a:ext>
            </a:extLst>
          </p:cNvPr>
          <p:cNvSpPr>
            <a:spLocks noGrp="1"/>
          </p:cNvSpPr>
          <p:nvPr>
            <p:ph type="title"/>
          </p:nvPr>
        </p:nvSpPr>
        <p:spPr/>
        <p:txBody>
          <a:bodyPr/>
          <a:lstStyle/>
          <a:p>
            <a:r>
              <a:rPr lang="cs-CZ" sz="1800" dirty="0"/>
              <a:t>Pak se dalších 15 s. učí adresy z BPDU a prohodí RP a BP. Celkem 50 s.</a:t>
            </a:r>
          </a:p>
        </p:txBody>
      </p:sp>
    </p:spTree>
    <p:extLst>
      <p:ext uri="{BB962C8B-B14F-4D97-AF65-F5344CB8AC3E}">
        <p14:creationId xmlns:p14="http://schemas.microsoft.com/office/powerpoint/2010/main" val="37469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Per-VLAN Spanning Tree</a:t>
            </a:r>
          </a:p>
        </p:txBody>
      </p:sp>
      <p:sp>
        <p:nvSpPr>
          <p:cNvPr id="4" name="Content Placeholder 3">
            <a:extLst>
              <a:ext uri="{FF2B5EF4-FFF2-40B4-BE49-F238E27FC236}">
                <a16:creationId xmlns:a16="http://schemas.microsoft.com/office/drawing/2014/main" id="{01552213-467D-5A43-B690-8D66D33BDFB3}"/>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endParaRPr lang="en-US" sz="1400" dirty="0">
              <a:solidFill>
                <a:srgbClr val="000000"/>
              </a:solidFill>
            </a:endParaRPr>
          </a:p>
          <a:p>
            <a:pPr marL="0" indent="0" algn="l"/>
            <a:r>
              <a:rPr lang="en-US" sz="1400" dirty="0">
                <a:solidFill>
                  <a:srgbClr val="000000"/>
                </a:solidFill>
              </a:rPr>
              <a:t>STP can be configured to operate in an environment with multiple VLANs. In Per-VLAN Spanning Tree (PVST) versions of STP, there is a root bridge elected for each spanning tree instance. This makes it possible to have </a:t>
            </a:r>
            <a:r>
              <a:rPr lang="en-US" sz="1400" dirty="0">
                <a:solidFill>
                  <a:srgbClr val="FF0000"/>
                </a:solidFill>
              </a:rPr>
              <a:t>different root bridges for different sets of VLANs</a:t>
            </a:r>
            <a:r>
              <a:rPr lang="en-US" sz="1400" dirty="0">
                <a:solidFill>
                  <a:srgbClr val="000000"/>
                </a:solidFill>
              </a:rPr>
              <a:t>. STP operates a separate instance of STP for each individual VLAN. If all ports on all switches are members of VLAN 1, then there is only one spanning tree instance.</a:t>
            </a:r>
          </a:p>
          <a:p>
            <a:pPr marL="342900" indent="-34290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122684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803" y="1143000"/>
            <a:ext cx="6667499" cy="4000500"/>
          </a:xfrm>
        </p:spPr>
      </p:pic>
      <p:sp>
        <p:nvSpPr>
          <p:cNvPr id="3" name="Nadpis 2"/>
          <p:cNvSpPr>
            <a:spLocks noGrp="1"/>
          </p:cNvSpPr>
          <p:nvPr>
            <p:ph type="title"/>
          </p:nvPr>
        </p:nvSpPr>
        <p:spPr/>
        <p:txBody>
          <a:bodyPr/>
          <a:lstStyle/>
          <a:p>
            <a:r>
              <a:rPr lang="cs-CZ" sz="1600" dirty="0">
                <a:latin typeface="+mn-lt"/>
              </a:rPr>
              <a:t>https://wiki.wireshark.org/SampleCaptures?action=AttachFile&amp;do=view&amp;target=stp.pcap</a:t>
            </a:r>
          </a:p>
        </p:txBody>
      </p:sp>
    </p:spTree>
    <p:extLst>
      <p:ext uri="{BB962C8B-B14F-4D97-AF65-F5344CB8AC3E}">
        <p14:creationId xmlns:p14="http://schemas.microsoft.com/office/powerpoint/2010/main" val="348152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4560" y="1089661"/>
            <a:ext cx="4840117" cy="4053840"/>
          </a:xfrm>
        </p:spPr>
      </p:pic>
      <p:sp>
        <p:nvSpPr>
          <p:cNvPr id="3" name="Nadpis 2"/>
          <p:cNvSpPr>
            <a:spLocks noGrp="1"/>
          </p:cNvSpPr>
          <p:nvPr>
            <p:ph type="title"/>
          </p:nvPr>
        </p:nvSpPr>
        <p:spPr/>
        <p:txBody>
          <a:bodyPr/>
          <a:lstStyle/>
          <a:p>
            <a:r>
              <a:rPr lang="cs-CZ" sz="2400" dirty="0"/>
              <a:t>Filtry jsou na </a:t>
            </a:r>
            <a:r>
              <a:rPr lang="cs-CZ" sz="2400" i="1" dirty="0"/>
              <a:t>https://www.wireshark.org/docs/dfref/s/stp.html</a:t>
            </a:r>
          </a:p>
        </p:txBody>
      </p:sp>
    </p:spTree>
    <p:extLst>
      <p:ext uri="{BB962C8B-B14F-4D97-AF65-F5344CB8AC3E}">
        <p14:creationId xmlns:p14="http://schemas.microsoft.com/office/powerpoint/2010/main" val="389915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rgbClr val="0070C0"/>
                </a:solidFill>
              </a:rPr>
              <a:t>5.3 Evolution of STP</a:t>
            </a:r>
          </a:p>
        </p:txBody>
      </p:sp>
    </p:spTree>
    <p:custDataLst>
      <p:tags r:id="rId1"/>
    </p:custDataLst>
    <p:extLst>
      <p:ext uri="{BB962C8B-B14F-4D97-AF65-F5344CB8AC3E}">
        <p14:creationId xmlns:p14="http://schemas.microsoft.com/office/powerpoint/2010/main" val="2565434932"/>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Different Versions of STP</a:t>
            </a:r>
          </a:p>
        </p:txBody>
      </p:sp>
      <p:sp>
        <p:nvSpPr>
          <p:cNvPr id="4" name="Content Placeholder 3">
            <a:extLst>
              <a:ext uri="{FF2B5EF4-FFF2-40B4-BE49-F238E27FC236}">
                <a16:creationId xmlns:a16="http://schemas.microsoft.com/office/drawing/2014/main" id="{4E557AC4-A5AB-C14A-98F4-74D7EF3D60FA}"/>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400" dirty="0">
                <a:solidFill>
                  <a:srgbClr val="000000"/>
                </a:solidFill>
              </a:rPr>
              <a:t>Many professionals generically use spanning tree and STP to refer to the various implementations of spanning tree, such as Rapid Spanning Tree Protocol (RSTP) and Multiple Spanning Tree Protocol (MSTP). In order to communicate spanning tree concepts correctly, it is important to refer to the implementation or standard of spanning tree in context.</a:t>
            </a:r>
          </a:p>
          <a:p>
            <a:pPr marL="342900" indent="-342900" algn="l">
              <a:buFont typeface="Arial" panose="020B0604020202020204" pitchFamily="34" charset="0"/>
              <a:buChar char="•"/>
            </a:pPr>
            <a:r>
              <a:rPr lang="en-US" sz="1400" dirty="0">
                <a:solidFill>
                  <a:srgbClr val="000000"/>
                </a:solidFill>
              </a:rPr>
              <a:t>The latest IEEE documentation on spanning tree (IEEE-802-1D-2004) says, "STP has now been superseded by the Rapid Spanning Tree Protocol (RSTP)."The IEEE uses "STP" to refer to the original implementation of spanning tree and "RSTP" to describe the version of spanning tree specified in IEEE-802.1D-2004. </a:t>
            </a:r>
          </a:p>
          <a:p>
            <a:pPr marL="342900" indent="-342900" algn="l">
              <a:buFont typeface="Arial" panose="020B0604020202020204" pitchFamily="34" charset="0"/>
              <a:buChar char="•"/>
            </a:pPr>
            <a:r>
              <a:rPr lang="en-US" sz="1400" dirty="0">
                <a:solidFill>
                  <a:srgbClr val="000000"/>
                </a:solidFill>
              </a:rPr>
              <a:t>Because the two protocols share much of the same terminology and methods for the loop-free path, the primary focus will be on the current standard and the Cisco proprietary implementations of STP and RSTP.</a:t>
            </a:r>
          </a:p>
          <a:p>
            <a:pPr marL="342900" indent="-342900" algn="l">
              <a:buFont typeface="Arial" panose="020B0604020202020204" pitchFamily="34" charset="0"/>
              <a:buChar char="•"/>
            </a:pPr>
            <a:r>
              <a:rPr lang="en-US" sz="1400" dirty="0">
                <a:solidFill>
                  <a:srgbClr val="000000"/>
                </a:solidFill>
              </a:rPr>
              <a:t>Cisco switches running </a:t>
            </a:r>
            <a:r>
              <a:rPr lang="en-US" sz="1400" dirty="0">
                <a:solidFill>
                  <a:srgbClr val="FF0000"/>
                </a:solidFill>
              </a:rPr>
              <a:t>IOS 15.0 or later, run PVST+ by default</a:t>
            </a:r>
            <a:r>
              <a:rPr lang="en-US" sz="1400" dirty="0">
                <a:solidFill>
                  <a:srgbClr val="000000"/>
                </a:solidFill>
              </a:rPr>
              <a:t>. This version incorporates many of the specifications of IEEE 802.1D-2004, such as alternate ports in place of the former non-designated ports. Switches must be explicitly configured for rapid spanning tree mode in order to run the rapid spanning tree protocol.</a:t>
            </a:r>
          </a:p>
        </p:txBody>
      </p:sp>
    </p:spTree>
    <p:custDataLst>
      <p:tags r:id="rId1"/>
    </p:custDataLst>
    <p:extLst>
      <p:ext uri="{BB962C8B-B14F-4D97-AF65-F5344CB8AC3E}">
        <p14:creationId xmlns:p14="http://schemas.microsoft.com/office/powerpoint/2010/main" val="54388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Evolution of STP</a:t>
            </a:r>
            <a:br>
              <a:rPr lang="en-US" dirty="0"/>
            </a:br>
            <a:r>
              <a:rPr lang="en-US" sz="2400" dirty="0"/>
              <a:t>Different Versions of STP (Cont.)</a:t>
            </a:r>
          </a:p>
        </p:txBody>
      </p:sp>
      <p:graphicFrame>
        <p:nvGraphicFramePr>
          <p:cNvPr id="6" name="Content Placeholder 5">
            <a:extLst>
              <a:ext uri="{FF2B5EF4-FFF2-40B4-BE49-F238E27FC236}">
                <a16:creationId xmlns:a16="http://schemas.microsoft.com/office/drawing/2014/main" id="{7D1C3B02-B1E4-2040-B969-49C63A6FDAE1}"/>
              </a:ext>
            </a:extLst>
          </p:cNvPr>
          <p:cNvGraphicFramePr>
            <a:graphicFrameLocks noGrp="1"/>
          </p:cNvGraphicFramePr>
          <p:nvPr>
            <p:ph idx="1"/>
            <p:extLst>
              <p:ext uri="{D42A27DB-BD31-4B8C-83A1-F6EECF244321}">
                <p14:modId xmlns:p14="http://schemas.microsoft.com/office/powerpoint/2010/main" val="4253082121"/>
              </p:ext>
            </p:extLst>
          </p:nvPr>
        </p:nvGraphicFramePr>
        <p:xfrm>
          <a:off x="431800" y="593614"/>
          <a:ext cx="8280400" cy="4236720"/>
        </p:xfrm>
        <a:graphic>
          <a:graphicData uri="http://schemas.openxmlformats.org/drawingml/2006/table">
            <a:tbl>
              <a:tblPr firstRow="1" bandRow="1">
                <a:tableStyleId>{5C22544A-7EE6-4342-B048-85BDC9FD1C3A}</a:tableStyleId>
              </a:tblPr>
              <a:tblGrid>
                <a:gridCol w="790944">
                  <a:extLst>
                    <a:ext uri="{9D8B030D-6E8A-4147-A177-3AD203B41FA5}">
                      <a16:colId xmlns:a16="http://schemas.microsoft.com/office/drawing/2014/main" val="2181609705"/>
                    </a:ext>
                  </a:extLst>
                </a:gridCol>
                <a:gridCol w="7489456">
                  <a:extLst>
                    <a:ext uri="{9D8B030D-6E8A-4147-A177-3AD203B41FA5}">
                      <a16:colId xmlns:a16="http://schemas.microsoft.com/office/drawing/2014/main" val="3279706433"/>
                    </a:ext>
                  </a:extLst>
                </a:gridCol>
              </a:tblGrid>
              <a:tr h="370840">
                <a:tc>
                  <a:txBody>
                    <a:bodyPr/>
                    <a:lstStyle/>
                    <a:p>
                      <a:pPr algn="l" fontAlgn="ctr"/>
                      <a:r>
                        <a:rPr lang="en-US" sz="1200" dirty="0">
                          <a:effectLst/>
                        </a:rPr>
                        <a:t>STP Variety</a:t>
                      </a:r>
                    </a:p>
                  </a:txBody>
                  <a:tcPr marL="47625" marR="47625" marT="47625" marB="47625" anchor="ctr"/>
                </a:tc>
                <a:tc>
                  <a:txBody>
                    <a:bodyPr/>
                    <a:lstStyle/>
                    <a:p>
                      <a:pPr algn="l" fontAlgn="ctr"/>
                      <a:r>
                        <a:rPr lang="en-US" sz="1200" dirty="0">
                          <a:effectLst/>
                        </a:rPr>
                        <a:t>Description</a:t>
                      </a:r>
                    </a:p>
                  </a:txBody>
                  <a:tcPr marL="47625" marR="47625" marT="47625" marB="47625" anchor="ctr"/>
                </a:tc>
                <a:extLst>
                  <a:ext uri="{0D108BD9-81ED-4DB2-BD59-A6C34878D82A}">
                    <a16:rowId xmlns:a16="http://schemas.microsoft.com/office/drawing/2014/main" val="1112780972"/>
                  </a:ext>
                </a:extLst>
              </a:tr>
              <a:tr h="370840">
                <a:tc>
                  <a:txBody>
                    <a:bodyPr/>
                    <a:lstStyle/>
                    <a:p>
                      <a:pPr fontAlgn="ctr"/>
                      <a:r>
                        <a:rPr lang="en-US" sz="1200" b="0" dirty="0">
                          <a:effectLst/>
                        </a:rPr>
                        <a:t>STP</a:t>
                      </a:r>
                    </a:p>
                  </a:txBody>
                  <a:tcPr marL="47625" marR="47625" marT="47625" marB="47625" anchor="ctr"/>
                </a:tc>
                <a:tc>
                  <a:txBody>
                    <a:bodyPr/>
                    <a:lstStyle/>
                    <a:p>
                      <a:pPr fontAlgn="ctr"/>
                      <a:r>
                        <a:rPr lang="en-US" sz="1200" b="0" dirty="0">
                          <a:effectLst/>
                        </a:rPr>
                        <a:t>This is the original IEEE 802.1D version (802.1D-1998 and earlier) that provides a loop-free topology in a network with redundant links. Also called Common Spanning Tree (CST), it assumes one spanning tree instance for the entire bridged network, regardless of the number of VLANs.</a:t>
                      </a:r>
                    </a:p>
                  </a:txBody>
                  <a:tcPr marL="47625" marR="47625" marT="47625" marB="47625" anchor="ctr"/>
                </a:tc>
                <a:extLst>
                  <a:ext uri="{0D108BD9-81ED-4DB2-BD59-A6C34878D82A}">
                    <a16:rowId xmlns:a16="http://schemas.microsoft.com/office/drawing/2014/main" val="2267108576"/>
                  </a:ext>
                </a:extLst>
              </a:tr>
              <a:tr h="370840">
                <a:tc>
                  <a:txBody>
                    <a:bodyPr/>
                    <a:lstStyle/>
                    <a:p>
                      <a:pPr fontAlgn="ctr"/>
                      <a:r>
                        <a:rPr lang="en-US" sz="1200" b="0" dirty="0">
                          <a:effectLst/>
                        </a:rPr>
                        <a:t>PVST+</a:t>
                      </a:r>
                    </a:p>
                  </a:txBody>
                  <a:tcPr marL="47625" marR="47625" marT="47625" marB="47625" anchor="ctr"/>
                </a:tc>
                <a:tc>
                  <a:txBody>
                    <a:bodyPr/>
                    <a:lstStyle/>
                    <a:p>
                      <a:pPr fontAlgn="ctr"/>
                      <a:r>
                        <a:rPr lang="en-US" sz="1200" b="0" dirty="0">
                          <a:effectLst/>
                        </a:rPr>
                        <a:t>Per-VLAN Spanning Tree (PVST+) is a Cisco enhancement of STP that provides a separate 802.1D spanning tree instance for each VLAN configured in the network. PVST+ supports PortFast, UplinkFast, BackboneFast, BPDU guard, BPDU filter, root guard, and loop guard.</a:t>
                      </a:r>
                    </a:p>
                  </a:txBody>
                  <a:tcPr marL="47625" marR="47625" marT="47625" marB="47625" anchor="ctr"/>
                </a:tc>
                <a:extLst>
                  <a:ext uri="{0D108BD9-81ED-4DB2-BD59-A6C34878D82A}">
                    <a16:rowId xmlns:a16="http://schemas.microsoft.com/office/drawing/2014/main" val="872650561"/>
                  </a:ext>
                </a:extLst>
              </a:tr>
              <a:tr h="370840">
                <a:tc>
                  <a:txBody>
                    <a:bodyPr/>
                    <a:lstStyle/>
                    <a:p>
                      <a:pPr fontAlgn="ctr"/>
                      <a:r>
                        <a:rPr lang="en-US" sz="1200" b="0" dirty="0">
                          <a:effectLst/>
                        </a:rPr>
                        <a:t>802.1D-2004</a:t>
                      </a:r>
                    </a:p>
                  </a:txBody>
                  <a:tcPr marL="47625" marR="47625" marT="47625" marB="47625" anchor="ctr"/>
                </a:tc>
                <a:tc>
                  <a:txBody>
                    <a:bodyPr/>
                    <a:lstStyle/>
                    <a:p>
                      <a:pPr fontAlgn="ctr"/>
                      <a:r>
                        <a:rPr lang="en-US" sz="1200" b="0" dirty="0">
                          <a:effectLst/>
                        </a:rPr>
                        <a:t>This is an updated version of the STP standard, incorporating IEEE 802.1w.</a:t>
                      </a:r>
                    </a:p>
                  </a:txBody>
                  <a:tcPr marL="47625" marR="47625" marT="47625" marB="47625" anchor="ctr"/>
                </a:tc>
                <a:extLst>
                  <a:ext uri="{0D108BD9-81ED-4DB2-BD59-A6C34878D82A}">
                    <a16:rowId xmlns:a16="http://schemas.microsoft.com/office/drawing/2014/main" val="2268619542"/>
                  </a:ext>
                </a:extLst>
              </a:tr>
              <a:tr h="370840">
                <a:tc>
                  <a:txBody>
                    <a:bodyPr/>
                    <a:lstStyle/>
                    <a:p>
                      <a:pPr fontAlgn="ctr"/>
                      <a:r>
                        <a:rPr lang="en-US" sz="1200" b="0" dirty="0">
                          <a:effectLst/>
                        </a:rPr>
                        <a:t>RSTP</a:t>
                      </a:r>
                    </a:p>
                  </a:txBody>
                  <a:tcPr marL="47625" marR="47625" marT="47625" marB="47625" anchor="ctr"/>
                </a:tc>
                <a:tc>
                  <a:txBody>
                    <a:bodyPr/>
                    <a:lstStyle/>
                    <a:p>
                      <a:pPr fontAlgn="ctr"/>
                      <a:r>
                        <a:rPr lang="en-US" sz="1200" b="0" dirty="0">
                          <a:effectLst/>
                        </a:rPr>
                        <a:t>Rapid Spanning Tree Protocol (RSTP) or IEEE 802.1w is an evolution of STP that provides faster convergence than STP.</a:t>
                      </a:r>
                    </a:p>
                  </a:txBody>
                  <a:tcPr marL="47625" marR="47625" marT="47625" marB="47625" anchor="ctr"/>
                </a:tc>
                <a:extLst>
                  <a:ext uri="{0D108BD9-81ED-4DB2-BD59-A6C34878D82A}">
                    <a16:rowId xmlns:a16="http://schemas.microsoft.com/office/drawing/2014/main" val="3321853904"/>
                  </a:ext>
                </a:extLst>
              </a:tr>
              <a:tr h="370840">
                <a:tc>
                  <a:txBody>
                    <a:bodyPr/>
                    <a:lstStyle/>
                    <a:p>
                      <a:pPr fontAlgn="ctr"/>
                      <a:r>
                        <a:rPr lang="en-US" sz="1200" b="0" dirty="0">
                          <a:effectLst/>
                        </a:rPr>
                        <a:t>Rapid PVST+</a:t>
                      </a:r>
                    </a:p>
                  </a:txBody>
                  <a:tcPr marL="47625" marR="47625" marT="47625" marB="47625" anchor="ctr"/>
                </a:tc>
                <a:tc>
                  <a:txBody>
                    <a:bodyPr/>
                    <a:lstStyle/>
                    <a:p>
                      <a:pPr fontAlgn="ctr"/>
                      <a:r>
                        <a:rPr lang="en-US" sz="1200" b="0" dirty="0">
                          <a:effectLst/>
                        </a:rPr>
                        <a:t>This is a Cisco enhancement of RSTP that uses PVST+ and provides a separate instance of 802.1w per VLAN. Each separate instance supports PortFast, BPDU guard, BPDU filter, root guard, and loop guard.</a:t>
                      </a:r>
                    </a:p>
                  </a:txBody>
                  <a:tcPr marL="47625" marR="47625" marT="47625" marB="47625" anchor="ctr"/>
                </a:tc>
                <a:extLst>
                  <a:ext uri="{0D108BD9-81ED-4DB2-BD59-A6C34878D82A}">
                    <a16:rowId xmlns:a16="http://schemas.microsoft.com/office/drawing/2014/main" val="2147294024"/>
                  </a:ext>
                </a:extLst>
              </a:tr>
              <a:tr h="370840">
                <a:tc>
                  <a:txBody>
                    <a:bodyPr/>
                    <a:lstStyle/>
                    <a:p>
                      <a:pPr fontAlgn="ctr"/>
                      <a:r>
                        <a:rPr lang="en-US" sz="1200" b="0" dirty="0">
                          <a:effectLst/>
                        </a:rPr>
                        <a:t>MSTP</a:t>
                      </a:r>
                    </a:p>
                  </a:txBody>
                  <a:tcPr marL="47625" marR="47625" marT="47625" marB="47625" anchor="ctr"/>
                </a:tc>
                <a:tc>
                  <a:txBody>
                    <a:bodyPr/>
                    <a:lstStyle/>
                    <a:p>
                      <a:pPr fontAlgn="ctr"/>
                      <a:r>
                        <a:rPr lang="en-US" sz="1200" b="0" dirty="0">
                          <a:effectLst/>
                        </a:rPr>
                        <a:t>Multiple Spanning Tree Protocol (MSTP) is an IEEE standard inspired by the earlier Cisco proprietary Multiple Instance STP (MISTP) implementation. MSTP maps multiple VLANs into the same spanning tree instance.</a:t>
                      </a:r>
                    </a:p>
                  </a:txBody>
                  <a:tcPr marL="47625" marR="47625" marT="47625" marB="47625" anchor="ctr"/>
                </a:tc>
                <a:extLst>
                  <a:ext uri="{0D108BD9-81ED-4DB2-BD59-A6C34878D82A}">
                    <a16:rowId xmlns:a16="http://schemas.microsoft.com/office/drawing/2014/main" val="3668636701"/>
                  </a:ext>
                </a:extLst>
              </a:tr>
              <a:tr h="370840">
                <a:tc>
                  <a:txBody>
                    <a:bodyPr/>
                    <a:lstStyle/>
                    <a:p>
                      <a:pPr fontAlgn="ctr"/>
                      <a:r>
                        <a:rPr lang="en-US" sz="1200" b="0" dirty="0">
                          <a:effectLst/>
                        </a:rPr>
                        <a:t>MST</a:t>
                      </a:r>
                    </a:p>
                  </a:txBody>
                  <a:tcPr marL="47625" marR="47625" marT="47625" marB="47625" anchor="ctr"/>
                </a:tc>
                <a:tc>
                  <a:txBody>
                    <a:bodyPr/>
                    <a:lstStyle/>
                    <a:p>
                      <a:pPr fontAlgn="ctr"/>
                      <a:r>
                        <a:rPr lang="en-US" sz="1200" b="0" dirty="0">
                          <a:effectLst/>
                        </a:rPr>
                        <a:t>Multiple Spanning Tree (MST) is the Cisco implementation of MSTP, which provides up to 16 instances of RSTP and combines many VLANs with the same physical and logical topology into a common RSTP instance. Each instance supports PortFast, BPDU guard, BPDU filter, root guard, and loop guard.</a:t>
                      </a:r>
                    </a:p>
                  </a:txBody>
                  <a:tcPr marL="47625" marR="47625" marT="47625" marB="47625" anchor="ctr"/>
                </a:tc>
                <a:extLst>
                  <a:ext uri="{0D108BD9-81ED-4DB2-BD59-A6C34878D82A}">
                    <a16:rowId xmlns:a16="http://schemas.microsoft.com/office/drawing/2014/main" val="598208637"/>
                  </a:ext>
                </a:extLst>
              </a:tr>
            </a:tbl>
          </a:graphicData>
        </a:graphic>
      </p:graphicFrame>
    </p:spTree>
    <p:custDataLst>
      <p:tags r:id="rId1"/>
    </p:custDataLst>
    <p:extLst>
      <p:ext uri="{BB962C8B-B14F-4D97-AF65-F5344CB8AC3E}">
        <p14:creationId xmlns:p14="http://schemas.microsoft.com/office/powerpoint/2010/main" val="380527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br>
              <a:rPr lang="en-US" dirty="0"/>
            </a:br>
            <a:r>
              <a:rPr lang="en-US" sz="2400" dirty="0"/>
              <a:t>RSTP Concepts</a:t>
            </a:r>
          </a:p>
        </p:txBody>
      </p:sp>
      <p:sp>
        <p:nvSpPr>
          <p:cNvPr id="4" name="Content Placeholder 3">
            <a:extLst>
              <a:ext uri="{FF2B5EF4-FFF2-40B4-BE49-F238E27FC236}">
                <a16:creationId xmlns:a16="http://schemas.microsoft.com/office/drawing/2014/main" id="{0C1569D3-84EC-5A4F-AC19-153D0142A105}"/>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400" dirty="0">
                <a:solidFill>
                  <a:srgbClr val="000000"/>
                </a:solidFill>
              </a:rPr>
              <a:t>RSTP (IEEE 802.1w) supersedes the original 802.1D while retaining backward compatibility. The 802.1w STP terminology remains primarily the same as the original IEEE 802.1D STP terminology. Most parameters have been left unchanged. Users that are familiar with the original STP standard can easily configure RSTP. The same spanning tree algorithm is used for both STP and RSTP to determine port roles and topology.</a:t>
            </a:r>
          </a:p>
          <a:p>
            <a:pPr marL="342900" indent="-342900" algn="l">
              <a:buFont typeface="Arial" panose="020B0604020202020204" pitchFamily="34" charset="0"/>
              <a:buChar char="•"/>
            </a:pPr>
            <a:r>
              <a:rPr lang="en-US" sz="1400" dirty="0">
                <a:solidFill>
                  <a:srgbClr val="000000"/>
                </a:solidFill>
              </a:rPr>
              <a:t>RSTP increases the speed of the recalculation of the spanning tree when the Layer 2 network topology changes. RSTP can achieve much faster convergence in a properly configured network, sometimes in as little as a few hundred milliseconds. If a port is configured to be an alternate port it can immediately change to a forwarding state without waiting for the network to converge.</a:t>
            </a:r>
          </a:p>
          <a:p>
            <a:pPr marL="0" indent="0" algn="l"/>
            <a:endParaRPr lang="en-US" sz="1400" b="1" dirty="0">
              <a:solidFill>
                <a:srgbClr val="000000"/>
              </a:solidFill>
            </a:endParaRPr>
          </a:p>
          <a:p>
            <a:pPr marL="0" indent="0" algn="l"/>
            <a:r>
              <a:rPr lang="en-US" sz="1400" b="1" dirty="0">
                <a:solidFill>
                  <a:srgbClr val="000000"/>
                </a:solidFill>
              </a:rPr>
              <a:t>Note</a:t>
            </a:r>
            <a:r>
              <a:rPr lang="en-US" sz="1400" dirty="0">
                <a:solidFill>
                  <a:srgbClr val="000000"/>
                </a:solidFill>
              </a:rPr>
              <a:t>: </a:t>
            </a:r>
            <a:r>
              <a:rPr lang="en-US" sz="1400" dirty="0">
                <a:solidFill>
                  <a:srgbClr val="FF0000"/>
                </a:solidFill>
              </a:rPr>
              <a:t>Rapid PVST+ is the Cisco implementation of RSTP on a per-VLAN basis</a:t>
            </a:r>
            <a:r>
              <a:rPr lang="en-US" sz="1400" dirty="0">
                <a:solidFill>
                  <a:srgbClr val="000000"/>
                </a:solidFill>
              </a:rPr>
              <a:t>. With Rapid PVST+ an independent instance of RSTP runs for each VLAN.</a:t>
            </a:r>
          </a:p>
          <a:p>
            <a:pPr marL="342900" indent="-34290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397756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RSTP Port States and Port Roles</a:t>
            </a:r>
          </a:p>
        </p:txBody>
      </p:sp>
      <p:sp>
        <p:nvSpPr>
          <p:cNvPr id="10" name="Rectangle 9">
            <a:extLst>
              <a:ext uri="{FF2B5EF4-FFF2-40B4-BE49-F238E27FC236}">
                <a16:creationId xmlns:a16="http://schemas.microsoft.com/office/drawing/2014/main" id="{D654BBC0-25FB-9E48-B1FE-9F7F413D56C0}"/>
              </a:ext>
            </a:extLst>
          </p:cNvPr>
          <p:cNvSpPr/>
          <p:nvPr/>
        </p:nvSpPr>
        <p:spPr>
          <a:xfrm>
            <a:off x="956928" y="730265"/>
            <a:ext cx="2453679" cy="1384995"/>
          </a:xfrm>
          <a:prstGeom prst="rect">
            <a:avLst/>
          </a:prstGeom>
        </p:spPr>
        <p:txBody>
          <a:bodyPr wrap="square">
            <a:spAutoFit/>
          </a:bodyPr>
          <a:lstStyle/>
          <a:p>
            <a:r>
              <a:rPr lang="en-US" sz="1200" dirty="0">
                <a:solidFill>
                  <a:srgbClr val="000000"/>
                </a:solidFill>
                <a:latin typeface="+mn-lt"/>
              </a:rPr>
              <a:t>There are only three </a:t>
            </a:r>
            <a:r>
              <a:rPr lang="en-US" sz="1200" dirty="0">
                <a:solidFill>
                  <a:srgbClr val="FF0000"/>
                </a:solidFill>
                <a:latin typeface="+mn-lt"/>
              </a:rPr>
              <a:t>port states </a:t>
            </a:r>
            <a:r>
              <a:rPr lang="en-US" sz="1200" dirty="0">
                <a:solidFill>
                  <a:srgbClr val="000000"/>
                </a:solidFill>
                <a:latin typeface="+mn-lt"/>
              </a:rPr>
              <a:t>in RSTP that correspond to the three possible operational states in STP. The 802.1D disabled, blocking, and listening states are merged into a unique 802.1w discarding </a:t>
            </a:r>
            <a:r>
              <a:rPr lang="cs-CZ" sz="1200" dirty="0">
                <a:solidFill>
                  <a:srgbClr val="000000"/>
                </a:solidFill>
                <a:latin typeface="+mn-lt"/>
              </a:rPr>
              <a:t> vyřazený)</a:t>
            </a:r>
            <a:r>
              <a:rPr lang="en-US" sz="1200" dirty="0">
                <a:solidFill>
                  <a:srgbClr val="000000"/>
                </a:solidFill>
                <a:latin typeface="+mn-lt"/>
              </a:rPr>
              <a:t>state.</a:t>
            </a:r>
          </a:p>
        </p:txBody>
      </p:sp>
      <p:pic>
        <p:nvPicPr>
          <p:cNvPr id="7" name="Content Placeholder 6">
            <a:extLst>
              <a:ext uri="{FF2B5EF4-FFF2-40B4-BE49-F238E27FC236}">
                <a16:creationId xmlns:a16="http://schemas.microsoft.com/office/drawing/2014/main" id="{71981DC3-8927-0748-8042-41881B94E02E}"/>
              </a:ext>
            </a:extLst>
          </p:cNvPr>
          <p:cNvPicPr>
            <a:picLocks noGrp="1" noChangeAspect="1"/>
          </p:cNvPicPr>
          <p:nvPr>
            <p:ph idx="1"/>
          </p:nvPr>
        </p:nvPicPr>
        <p:blipFill>
          <a:blip r:embed="rId4"/>
          <a:stretch>
            <a:fillRect/>
          </a:stretch>
        </p:blipFill>
        <p:spPr>
          <a:xfrm>
            <a:off x="956929" y="2115260"/>
            <a:ext cx="2453678" cy="2507946"/>
          </a:xfrm>
        </p:spPr>
      </p:pic>
      <p:sp>
        <p:nvSpPr>
          <p:cNvPr id="11" name="Rectangle 10">
            <a:extLst>
              <a:ext uri="{FF2B5EF4-FFF2-40B4-BE49-F238E27FC236}">
                <a16:creationId xmlns:a16="http://schemas.microsoft.com/office/drawing/2014/main" id="{921C0A66-96F3-4344-9D6D-23FFDD89EEB4}"/>
              </a:ext>
            </a:extLst>
          </p:cNvPr>
          <p:cNvSpPr/>
          <p:nvPr/>
        </p:nvSpPr>
        <p:spPr>
          <a:xfrm>
            <a:off x="5191932" y="782099"/>
            <a:ext cx="3153555" cy="1384995"/>
          </a:xfrm>
          <a:prstGeom prst="rect">
            <a:avLst/>
          </a:prstGeom>
        </p:spPr>
        <p:txBody>
          <a:bodyPr wrap="square">
            <a:spAutoFit/>
          </a:bodyPr>
          <a:lstStyle/>
          <a:p>
            <a:r>
              <a:rPr lang="en-US" sz="1200" dirty="0">
                <a:solidFill>
                  <a:srgbClr val="000000"/>
                </a:solidFill>
                <a:latin typeface="+mn-lt"/>
              </a:rPr>
              <a:t>Root ports and designated ports are the same for both STP and RSTP. However, there are two </a:t>
            </a:r>
            <a:r>
              <a:rPr lang="en-US" sz="1200" dirty="0">
                <a:solidFill>
                  <a:srgbClr val="FF0000"/>
                </a:solidFill>
                <a:latin typeface="+mn-lt"/>
              </a:rPr>
              <a:t>RSTP port roles </a:t>
            </a:r>
            <a:r>
              <a:rPr lang="en-US" sz="1200" dirty="0">
                <a:solidFill>
                  <a:srgbClr val="000000"/>
                </a:solidFill>
                <a:latin typeface="+mn-lt"/>
              </a:rPr>
              <a:t>that correspond to the blocking state of STP. In STP, a blocked port is defined as not being the designated or root port. RSTP has two port roles for this purpose.</a:t>
            </a:r>
          </a:p>
        </p:txBody>
      </p:sp>
      <p:pic>
        <p:nvPicPr>
          <p:cNvPr id="9" name="Picture 8">
            <a:extLst>
              <a:ext uri="{FF2B5EF4-FFF2-40B4-BE49-F238E27FC236}">
                <a16:creationId xmlns:a16="http://schemas.microsoft.com/office/drawing/2014/main" id="{AD156C7C-0965-3B4A-A47A-10F85C708759}"/>
              </a:ext>
            </a:extLst>
          </p:cNvPr>
          <p:cNvPicPr>
            <a:picLocks noChangeAspect="1"/>
          </p:cNvPicPr>
          <p:nvPr/>
        </p:nvPicPr>
        <p:blipFill>
          <a:blip r:embed="rId5"/>
          <a:stretch>
            <a:fillRect/>
          </a:stretch>
        </p:blipFill>
        <p:spPr>
          <a:xfrm>
            <a:off x="5191933" y="2115260"/>
            <a:ext cx="3153555" cy="2507946"/>
          </a:xfrm>
          <a:prstGeom prst="rect">
            <a:avLst/>
          </a:prstGeom>
        </p:spPr>
      </p:pic>
    </p:spTree>
    <p:custDataLst>
      <p:tags r:id="rId1"/>
    </p:custDataLst>
    <p:extLst>
      <p:ext uri="{BB962C8B-B14F-4D97-AF65-F5344CB8AC3E}">
        <p14:creationId xmlns:p14="http://schemas.microsoft.com/office/powerpoint/2010/main" val="264161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5: Best Practices (Cont.)</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600" dirty="0"/>
              <a:t>Topic 5.2</a:t>
            </a:r>
          </a:p>
          <a:p>
            <a:pPr marL="142875" lvl="1" indent="0">
              <a:lnSpc>
                <a:spcPct val="85000"/>
              </a:lnSpc>
              <a:spcBef>
                <a:spcPct val="30000"/>
              </a:spcBef>
              <a:buNone/>
            </a:pPr>
            <a:r>
              <a:rPr lang="en-US" sz="1600" dirty="0"/>
              <a:t>Ask the students or have a class discussion:</a:t>
            </a:r>
          </a:p>
          <a:p>
            <a:pPr lvl="2">
              <a:lnSpc>
                <a:spcPct val="85000"/>
              </a:lnSpc>
              <a:spcBef>
                <a:spcPct val="30000"/>
              </a:spcBef>
            </a:pPr>
            <a:r>
              <a:rPr lang="en-US" sz="1600" dirty="0"/>
              <a:t>How appropriate do you think the standard Spanning Tree timers are for today’s switched networks?</a:t>
            </a:r>
          </a:p>
          <a:p>
            <a:pPr lvl="2">
              <a:lnSpc>
                <a:spcPct val="85000"/>
              </a:lnSpc>
              <a:spcBef>
                <a:spcPct val="30000"/>
              </a:spcBef>
            </a:pPr>
            <a:r>
              <a:rPr lang="en-US" sz="1600" dirty="0"/>
              <a:t>How much complexity does Per-VLAN Spanning Tree add to the network?</a:t>
            </a:r>
          </a:p>
          <a:p>
            <a:pPr marL="0" indent="0">
              <a:lnSpc>
                <a:spcPct val="85000"/>
              </a:lnSpc>
              <a:spcBef>
                <a:spcPct val="30000"/>
              </a:spcBef>
              <a:buNone/>
            </a:pPr>
            <a:r>
              <a:rPr lang="en-US" sz="1600" dirty="0"/>
              <a:t>Topic 5.3</a:t>
            </a:r>
          </a:p>
          <a:p>
            <a:pPr marL="142875" lvl="1" indent="0">
              <a:lnSpc>
                <a:spcPct val="85000"/>
              </a:lnSpc>
              <a:spcBef>
                <a:spcPct val="30000"/>
              </a:spcBef>
              <a:buNone/>
            </a:pPr>
            <a:r>
              <a:rPr lang="en-US" sz="1600" dirty="0"/>
              <a:t>Ask the students or have a class discussion:</a:t>
            </a:r>
          </a:p>
          <a:p>
            <a:pPr lvl="2">
              <a:lnSpc>
                <a:spcPct val="85000"/>
              </a:lnSpc>
              <a:spcBef>
                <a:spcPct val="30000"/>
              </a:spcBef>
            </a:pPr>
            <a:r>
              <a:rPr lang="en-US" sz="1600" dirty="0"/>
              <a:t>From your perspective, what significant advantage does RSTP provide over STP?</a:t>
            </a:r>
          </a:p>
          <a:p>
            <a:pPr lvl="2">
              <a:lnSpc>
                <a:spcPct val="85000"/>
              </a:lnSpc>
              <a:spcBef>
                <a:spcPct val="30000"/>
              </a:spcBef>
            </a:pPr>
            <a:r>
              <a:rPr lang="en-US" sz="1600" dirty="0"/>
              <a:t>PortFast allows a port to go into forwarding mode immediately. Who benefits the most from this capability?</a:t>
            </a:r>
          </a:p>
          <a:p>
            <a:pPr marL="630238" lvl="2" indent="-214313">
              <a:buFont typeface="Arial" panose="020B0604020202020204" pitchFamily="34" charset="0"/>
              <a:buChar char="•"/>
            </a:pPr>
            <a:endParaRPr lang="en-US" sz="1600" dirty="0"/>
          </a:p>
          <a:p>
            <a:pPr marL="630238" lvl="2" indent="-214313">
              <a:buFont typeface="Arial" panose="020B0604020202020204" pitchFamily="34" charset="0"/>
              <a:buChar char="•"/>
            </a:pPr>
            <a:endParaRPr lang="en-US" sz="1600" dirty="0"/>
          </a:p>
          <a:p>
            <a:pPr marL="630238" lvl="2" indent="-214313">
              <a:buFont typeface="Arial" panose="020B0604020202020204" pitchFamily="34" charset="0"/>
              <a:buChar char="•"/>
            </a:pPr>
            <a:endParaRPr lang="en-US" sz="1600" dirty="0"/>
          </a:p>
          <a:p>
            <a:pPr eaLnBrk="1" hangingPunct="1">
              <a:lnSpc>
                <a:spcPct val="85000"/>
              </a:lnSpc>
              <a:spcBef>
                <a:spcPct val="30000"/>
              </a:spcBef>
            </a:pPr>
            <a:endParaRPr lang="en-US" sz="1600" b="1" dirty="0">
              <a:solidFill>
                <a:srgbClr val="FF0000"/>
              </a:solidFill>
            </a:endParaRPr>
          </a:p>
          <a:p>
            <a:pPr eaLnBrk="1" hangingPunct="1">
              <a:lnSpc>
                <a:spcPct val="85000"/>
              </a:lnSpc>
              <a:spcBef>
                <a:spcPct val="30000"/>
              </a:spcBef>
            </a:pPr>
            <a:endParaRPr lang="en-US" sz="1600" dirty="0"/>
          </a:p>
        </p:txBody>
      </p:sp>
    </p:spTree>
    <p:custDataLst>
      <p:tags r:id="rId1"/>
    </p:custDataLst>
    <p:extLst>
      <p:ext uri="{BB962C8B-B14F-4D97-AF65-F5344CB8AC3E}">
        <p14:creationId xmlns:p14="http://schemas.microsoft.com/office/powerpoint/2010/main" val="1129576059"/>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RSTP Port States and Port Roles (Cont.)</a:t>
            </a:r>
          </a:p>
        </p:txBody>
      </p:sp>
      <p:sp>
        <p:nvSpPr>
          <p:cNvPr id="4" name="Content Placeholder 3">
            <a:extLst>
              <a:ext uri="{FF2B5EF4-FFF2-40B4-BE49-F238E27FC236}">
                <a16:creationId xmlns:a16="http://schemas.microsoft.com/office/drawing/2014/main" id="{F8C9C8E7-6C21-AB4A-9F38-1DD54FE90B8C}"/>
              </a:ext>
            </a:extLst>
          </p:cNvPr>
          <p:cNvSpPr>
            <a:spLocks noGrp="1"/>
          </p:cNvSpPr>
          <p:nvPr>
            <p:ph idx="1"/>
          </p:nvPr>
        </p:nvSpPr>
        <p:spPr>
          <a:xfrm>
            <a:off x="474662" y="731838"/>
            <a:ext cx="8280057" cy="687312"/>
          </a:xfrm>
        </p:spPr>
        <p:txBody>
          <a:bodyPr/>
          <a:lstStyle/>
          <a:p>
            <a:pPr marL="0" indent="0" algn="l"/>
            <a:r>
              <a:rPr lang="en-US" sz="1400" dirty="0">
                <a:solidFill>
                  <a:srgbClr val="000000"/>
                </a:solidFill>
              </a:rPr>
              <a:t>The alternate port has an alternate path to the root bridge. The backup port is a backup to a shared medium, such as a hub. A backup port is less common because hubs are now considered legacy devices.</a:t>
            </a:r>
          </a:p>
        </p:txBody>
      </p:sp>
      <p:pic>
        <p:nvPicPr>
          <p:cNvPr id="6" name="Picture 5">
            <a:extLst>
              <a:ext uri="{FF2B5EF4-FFF2-40B4-BE49-F238E27FC236}">
                <a16:creationId xmlns:a16="http://schemas.microsoft.com/office/drawing/2014/main" id="{7155CEBD-692A-BE4E-9B51-47E6B2BA8F0A}"/>
              </a:ext>
            </a:extLst>
          </p:cNvPr>
          <p:cNvPicPr>
            <a:picLocks noChangeAspect="1"/>
          </p:cNvPicPr>
          <p:nvPr/>
        </p:nvPicPr>
        <p:blipFill>
          <a:blip r:embed="rId3"/>
          <a:stretch>
            <a:fillRect/>
          </a:stretch>
        </p:blipFill>
        <p:spPr>
          <a:xfrm>
            <a:off x="2004754" y="1363642"/>
            <a:ext cx="4906409" cy="3340727"/>
          </a:xfrm>
          <a:prstGeom prst="rect">
            <a:avLst/>
          </a:prstGeom>
        </p:spPr>
      </p:pic>
    </p:spTree>
    <p:extLst>
      <p:ext uri="{BB962C8B-B14F-4D97-AF65-F5344CB8AC3E}">
        <p14:creationId xmlns:p14="http://schemas.microsoft.com/office/powerpoint/2010/main" val="50726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DF1A7278-133C-4906-AAE5-7E5A5B9C3022}"/>
              </a:ext>
            </a:extLst>
          </p:cNvPr>
          <p:cNvPicPr>
            <a:picLocks noGrp="1" noChangeAspect="1"/>
          </p:cNvPicPr>
          <p:nvPr>
            <p:ph idx="1"/>
          </p:nvPr>
        </p:nvPicPr>
        <p:blipFill>
          <a:blip r:embed="rId2"/>
          <a:stretch>
            <a:fillRect/>
          </a:stretch>
        </p:blipFill>
        <p:spPr>
          <a:xfrm>
            <a:off x="1006480" y="1417511"/>
            <a:ext cx="7216765" cy="2933954"/>
          </a:xfrm>
        </p:spPr>
      </p:pic>
      <p:sp>
        <p:nvSpPr>
          <p:cNvPr id="3" name="Nadpis 2">
            <a:extLst>
              <a:ext uri="{FF2B5EF4-FFF2-40B4-BE49-F238E27FC236}">
                <a16:creationId xmlns:a16="http://schemas.microsoft.com/office/drawing/2014/main" id="{BDDD7235-4BAF-49A9-985D-3DF161559725}"/>
              </a:ext>
            </a:extLst>
          </p:cNvPr>
          <p:cNvSpPr>
            <a:spLocks noGrp="1"/>
          </p:cNvSpPr>
          <p:nvPr>
            <p:ph type="title"/>
          </p:nvPr>
        </p:nvSpPr>
        <p:spPr/>
        <p:txBody>
          <a:bodyPr/>
          <a:lstStyle/>
          <a:p>
            <a:r>
              <a:rPr lang="cs-CZ" dirty="0"/>
              <a:t>Změny v časovačích</a:t>
            </a:r>
          </a:p>
        </p:txBody>
      </p:sp>
    </p:spTree>
    <p:extLst>
      <p:ext uri="{BB962C8B-B14F-4D97-AF65-F5344CB8AC3E}">
        <p14:creationId xmlns:p14="http://schemas.microsoft.com/office/powerpoint/2010/main" val="232057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8E26390C-3A26-4ECE-A13E-697C2D58A927}"/>
              </a:ext>
            </a:extLst>
          </p:cNvPr>
          <p:cNvPicPr>
            <a:picLocks noGrp="1" noChangeAspect="1"/>
          </p:cNvPicPr>
          <p:nvPr>
            <p:ph idx="1"/>
          </p:nvPr>
        </p:nvPicPr>
        <p:blipFill>
          <a:blip r:embed="rId2"/>
          <a:stretch>
            <a:fillRect/>
          </a:stretch>
        </p:blipFill>
        <p:spPr>
          <a:xfrm>
            <a:off x="44378" y="1527671"/>
            <a:ext cx="4444051" cy="3073400"/>
          </a:xfrm>
        </p:spPr>
      </p:pic>
      <p:sp>
        <p:nvSpPr>
          <p:cNvPr id="3" name="Nadpis 2">
            <a:extLst>
              <a:ext uri="{FF2B5EF4-FFF2-40B4-BE49-F238E27FC236}">
                <a16:creationId xmlns:a16="http://schemas.microsoft.com/office/drawing/2014/main" id="{DE19898D-FB82-419E-961E-ABC68D54FDAE}"/>
              </a:ext>
            </a:extLst>
          </p:cNvPr>
          <p:cNvSpPr>
            <a:spLocks noGrp="1"/>
          </p:cNvSpPr>
          <p:nvPr>
            <p:ph type="title"/>
          </p:nvPr>
        </p:nvSpPr>
        <p:spPr/>
        <p:txBody>
          <a:bodyPr/>
          <a:lstStyle/>
          <a:p>
            <a:endParaRPr lang="cs-CZ"/>
          </a:p>
        </p:txBody>
      </p:sp>
      <p:pic>
        <p:nvPicPr>
          <p:cNvPr id="7" name="Obrázek 6">
            <a:extLst>
              <a:ext uri="{FF2B5EF4-FFF2-40B4-BE49-F238E27FC236}">
                <a16:creationId xmlns:a16="http://schemas.microsoft.com/office/drawing/2014/main" id="{5B83FA29-C9C1-48DB-8E67-F2829EE36306}"/>
              </a:ext>
            </a:extLst>
          </p:cNvPr>
          <p:cNvPicPr>
            <a:picLocks noChangeAspect="1"/>
          </p:cNvPicPr>
          <p:nvPr/>
        </p:nvPicPr>
        <p:blipFill>
          <a:blip r:embed="rId3"/>
          <a:stretch>
            <a:fillRect/>
          </a:stretch>
        </p:blipFill>
        <p:spPr>
          <a:xfrm>
            <a:off x="4849911" y="1527671"/>
            <a:ext cx="4249711" cy="3073400"/>
          </a:xfrm>
          <a:prstGeom prst="rect">
            <a:avLst/>
          </a:prstGeom>
        </p:spPr>
      </p:pic>
    </p:spTree>
    <p:extLst>
      <p:ext uri="{BB962C8B-B14F-4D97-AF65-F5344CB8AC3E}">
        <p14:creationId xmlns:p14="http://schemas.microsoft.com/office/powerpoint/2010/main" val="110850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BE43C8-9949-4ABD-8501-98FBC1248CDE}"/>
              </a:ext>
            </a:extLst>
          </p:cNvPr>
          <p:cNvSpPr>
            <a:spLocks noGrp="1"/>
          </p:cNvSpPr>
          <p:nvPr>
            <p:ph type="title"/>
          </p:nvPr>
        </p:nvSpPr>
        <p:spPr/>
        <p:txBody>
          <a:bodyPr/>
          <a:lstStyle/>
          <a:p>
            <a:r>
              <a:rPr lang="cs-CZ" dirty="0"/>
              <a:t>Pole </a:t>
            </a:r>
            <a:r>
              <a:rPr lang="cs-CZ" dirty="0" err="1"/>
              <a:t>Flags</a:t>
            </a:r>
            <a:r>
              <a:rPr lang="cs-CZ" dirty="0"/>
              <a:t> je naplno využíváno</a:t>
            </a:r>
          </a:p>
        </p:txBody>
      </p:sp>
      <p:pic>
        <p:nvPicPr>
          <p:cNvPr id="6" name="Obrázek 5">
            <a:extLst>
              <a:ext uri="{FF2B5EF4-FFF2-40B4-BE49-F238E27FC236}">
                <a16:creationId xmlns:a16="http://schemas.microsoft.com/office/drawing/2014/main" id="{9AD499B9-950B-4365-8FBC-4BC0885B445C}"/>
              </a:ext>
            </a:extLst>
          </p:cNvPr>
          <p:cNvPicPr>
            <a:picLocks noChangeAspect="1"/>
          </p:cNvPicPr>
          <p:nvPr/>
        </p:nvPicPr>
        <p:blipFill>
          <a:blip r:embed="rId2"/>
          <a:stretch>
            <a:fillRect/>
          </a:stretch>
        </p:blipFill>
        <p:spPr>
          <a:xfrm>
            <a:off x="289809" y="1088076"/>
            <a:ext cx="7440119" cy="4055424"/>
          </a:xfrm>
          <a:prstGeom prst="rect">
            <a:avLst/>
          </a:prstGeom>
        </p:spPr>
      </p:pic>
    </p:spTree>
    <p:extLst>
      <p:ext uri="{BB962C8B-B14F-4D97-AF65-F5344CB8AC3E}">
        <p14:creationId xmlns:p14="http://schemas.microsoft.com/office/powerpoint/2010/main" val="14272331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3F26B6-5ABE-4579-AA14-360E71893B7C}"/>
              </a:ext>
            </a:extLst>
          </p:cNvPr>
          <p:cNvSpPr>
            <a:spLocks noGrp="1"/>
          </p:cNvSpPr>
          <p:nvPr>
            <p:ph type="title"/>
          </p:nvPr>
        </p:nvSpPr>
        <p:spPr/>
        <p:txBody>
          <a:bodyPr/>
          <a:lstStyle/>
          <a:p>
            <a:r>
              <a:rPr lang="cs-CZ" dirty="0"/>
              <a:t>Místo časovačů systém </a:t>
            </a:r>
            <a:r>
              <a:rPr lang="cs-CZ" dirty="0" err="1"/>
              <a:t>proposal</a:t>
            </a:r>
            <a:r>
              <a:rPr lang="cs-CZ" dirty="0"/>
              <a:t>/</a:t>
            </a:r>
            <a:r>
              <a:rPr lang="cs-CZ" dirty="0" err="1"/>
              <a:t>agreement</a:t>
            </a:r>
            <a:endParaRPr lang="cs-CZ" dirty="0"/>
          </a:p>
        </p:txBody>
      </p:sp>
      <p:pic>
        <p:nvPicPr>
          <p:cNvPr id="13" name="Obrázek 12">
            <a:extLst>
              <a:ext uri="{FF2B5EF4-FFF2-40B4-BE49-F238E27FC236}">
                <a16:creationId xmlns:a16="http://schemas.microsoft.com/office/drawing/2014/main" id="{F6A7A396-F52D-4551-B1AB-98BE65D62B67}"/>
              </a:ext>
            </a:extLst>
          </p:cNvPr>
          <p:cNvPicPr>
            <a:picLocks noChangeAspect="1"/>
          </p:cNvPicPr>
          <p:nvPr/>
        </p:nvPicPr>
        <p:blipFill>
          <a:blip r:embed="rId2"/>
          <a:stretch>
            <a:fillRect/>
          </a:stretch>
        </p:blipFill>
        <p:spPr>
          <a:xfrm>
            <a:off x="87661" y="1226481"/>
            <a:ext cx="3612193" cy="3917019"/>
          </a:xfrm>
          <a:prstGeom prst="rect">
            <a:avLst/>
          </a:prstGeom>
        </p:spPr>
      </p:pic>
      <p:pic>
        <p:nvPicPr>
          <p:cNvPr id="15" name="Obrázek 14">
            <a:extLst>
              <a:ext uri="{FF2B5EF4-FFF2-40B4-BE49-F238E27FC236}">
                <a16:creationId xmlns:a16="http://schemas.microsoft.com/office/drawing/2014/main" id="{BC92533F-472F-461B-943C-CDCBD91F301A}"/>
              </a:ext>
            </a:extLst>
          </p:cNvPr>
          <p:cNvPicPr>
            <a:picLocks noChangeAspect="1"/>
          </p:cNvPicPr>
          <p:nvPr/>
        </p:nvPicPr>
        <p:blipFill>
          <a:blip r:embed="rId3"/>
          <a:stretch>
            <a:fillRect/>
          </a:stretch>
        </p:blipFill>
        <p:spPr>
          <a:xfrm>
            <a:off x="2363647" y="3709590"/>
            <a:ext cx="1188823" cy="292633"/>
          </a:xfrm>
          <a:prstGeom prst="rect">
            <a:avLst/>
          </a:prstGeom>
        </p:spPr>
      </p:pic>
      <p:pic>
        <p:nvPicPr>
          <p:cNvPr id="17" name="Obrázek 16">
            <a:extLst>
              <a:ext uri="{FF2B5EF4-FFF2-40B4-BE49-F238E27FC236}">
                <a16:creationId xmlns:a16="http://schemas.microsoft.com/office/drawing/2014/main" id="{D883914A-4C2C-4740-85DD-A4D1A56744D7}"/>
              </a:ext>
            </a:extLst>
          </p:cNvPr>
          <p:cNvPicPr>
            <a:picLocks noChangeAspect="1"/>
          </p:cNvPicPr>
          <p:nvPr/>
        </p:nvPicPr>
        <p:blipFill>
          <a:blip r:embed="rId4"/>
          <a:stretch>
            <a:fillRect/>
          </a:stretch>
        </p:blipFill>
        <p:spPr>
          <a:xfrm>
            <a:off x="3737120" y="1020723"/>
            <a:ext cx="3414056" cy="4122777"/>
          </a:xfrm>
          <a:prstGeom prst="rect">
            <a:avLst/>
          </a:prstGeom>
        </p:spPr>
      </p:pic>
    </p:spTree>
    <p:extLst>
      <p:ext uri="{BB962C8B-B14F-4D97-AF65-F5344CB8AC3E}">
        <p14:creationId xmlns:p14="http://schemas.microsoft.com/office/powerpoint/2010/main" val="14118282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err="1"/>
              <a:t>PortFast</a:t>
            </a:r>
            <a:r>
              <a:rPr lang="en-US" sz="2400" dirty="0"/>
              <a:t> and BPDU Guard</a:t>
            </a:r>
          </a:p>
        </p:txBody>
      </p:sp>
      <p:sp>
        <p:nvSpPr>
          <p:cNvPr id="5" name="Content Placeholder 4">
            <a:extLst>
              <a:ext uri="{FF2B5EF4-FFF2-40B4-BE49-F238E27FC236}">
                <a16:creationId xmlns:a16="http://schemas.microsoft.com/office/drawing/2014/main" id="{A3DEB9A8-9F1A-B94B-8B6B-ECAE79AA7260}"/>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400" dirty="0">
                <a:solidFill>
                  <a:srgbClr val="000000"/>
                </a:solidFill>
              </a:rPr>
              <a:t>When a device is connected to a switch port or when a switch powers up, the switch port goes through both the listening and learning states, each time waiting for the Forward Delay timer to expire. This delay is 15 seconds for each state for a total of 30 seconds. This can present a problem for </a:t>
            </a:r>
            <a:r>
              <a:rPr lang="en-US" sz="1400" dirty="0">
                <a:solidFill>
                  <a:srgbClr val="FF0000"/>
                </a:solidFill>
              </a:rPr>
              <a:t>DHCP clients trying to discover a DHCP server </a:t>
            </a:r>
            <a:r>
              <a:rPr lang="en-US" sz="1400" dirty="0">
                <a:solidFill>
                  <a:srgbClr val="000000"/>
                </a:solidFill>
              </a:rPr>
              <a:t>because the DHCP process may timeout. The result is that an IPv4 client will not receive a valid IPv4 address.</a:t>
            </a:r>
          </a:p>
          <a:p>
            <a:pPr marL="342900" indent="-342900" algn="l">
              <a:buFont typeface="Arial" panose="020B0604020202020204" pitchFamily="34" charset="0"/>
              <a:buChar char="•"/>
            </a:pPr>
            <a:r>
              <a:rPr lang="en-US" sz="1400" dirty="0">
                <a:solidFill>
                  <a:srgbClr val="000000"/>
                </a:solidFill>
              </a:rPr>
              <a:t>When a switch port is configured with </a:t>
            </a:r>
            <a:r>
              <a:rPr lang="en-US" sz="1400" dirty="0">
                <a:solidFill>
                  <a:srgbClr val="FF0000"/>
                </a:solidFill>
              </a:rPr>
              <a:t>PortFast, that port transitions from blocking to forwarding state immediately, avoiding the 30 second delay</a:t>
            </a:r>
            <a:r>
              <a:rPr lang="en-US" sz="1400" dirty="0">
                <a:solidFill>
                  <a:srgbClr val="000000"/>
                </a:solidFill>
              </a:rPr>
              <a:t>. You can use PortFast on access ports to allow devices connected to these ports to access the network immediately. </a:t>
            </a:r>
            <a:r>
              <a:rPr lang="en-US" sz="1400" b="1" dirty="0">
                <a:solidFill>
                  <a:srgbClr val="FF0000"/>
                </a:solidFill>
              </a:rPr>
              <a:t>PortFast should only </a:t>
            </a:r>
            <a:r>
              <a:rPr lang="en-US" sz="1400" dirty="0">
                <a:solidFill>
                  <a:srgbClr val="000000"/>
                </a:solidFill>
              </a:rPr>
              <a:t>be used </a:t>
            </a:r>
            <a:r>
              <a:rPr lang="en-US" sz="1400" b="1" dirty="0">
                <a:solidFill>
                  <a:srgbClr val="FF0000"/>
                </a:solidFill>
              </a:rPr>
              <a:t>on access ports</a:t>
            </a:r>
            <a:r>
              <a:rPr lang="en-US" sz="1400" dirty="0">
                <a:solidFill>
                  <a:srgbClr val="000000"/>
                </a:solidFill>
              </a:rPr>
              <a:t>. </a:t>
            </a:r>
            <a:r>
              <a:rPr lang="en-US" sz="1400" dirty="0">
                <a:solidFill>
                  <a:srgbClr val="FF0000"/>
                </a:solidFill>
              </a:rPr>
              <a:t>If you enable PortFast on a port connecting to another switch, you risk creating a spanning tree loop. </a:t>
            </a:r>
          </a:p>
          <a:p>
            <a:pPr marL="342900" indent="-342900" algn="l">
              <a:buFont typeface="Arial" panose="020B0604020202020204" pitchFamily="34" charset="0"/>
              <a:buChar char="•"/>
            </a:pPr>
            <a:r>
              <a:rPr lang="en-US" sz="1400" dirty="0">
                <a:solidFill>
                  <a:srgbClr val="000000"/>
                </a:solidFill>
              </a:rPr>
              <a:t>A PortFast-enabled switch port should never receive BPDUs because that would indicate that switch is connected to the port, potentially causing a spanning tree loop. Cisco switches support a feature called </a:t>
            </a:r>
            <a:r>
              <a:rPr lang="en-US" sz="1400" b="1" dirty="0">
                <a:solidFill>
                  <a:srgbClr val="FF0000"/>
                </a:solidFill>
              </a:rPr>
              <a:t>BPDU guard</a:t>
            </a:r>
            <a:r>
              <a:rPr lang="en-US" sz="1400" dirty="0">
                <a:solidFill>
                  <a:srgbClr val="000000"/>
                </a:solidFill>
              </a:rPr>
              <a:t>. When enabled, it immediately puts the switch port in an errdisabled (error-disabled) state upon receipt of any BPDU. This protects against potential loops by effectively shutting down the port. The </a:t>
            </a:r>
            <a:r>
              <a:rPr lang="en-US" sz="1400" dirty="0">
                <a:solidFill>
                  <a:srgbClr val="FF0000"/>
                </a:solidFill>
              </a:rPr>
              <a:t>administrator must manually put the interface back into service</a:t>
            </a:r>
            <a:r>
              <a:rPr lang="en-US" sz="1400" dirty="0">
                <a:solidFill>
                  <a:srgbClr val="000000"/>
                </a:solidFill>
              </a:rPr>
              <a:t>.</a:t>
            </a:r>
          </a:p>
        </p:txBody>
      </p:sp>
    </p:spTree>
    <p:custDataLst>
      <p:tags r:id="rId1"/>
    </p:custDataLst>
    <p:extLst>
      <p:ext uri="{BB962C8B-B14F-4D97-AF65-F5344CB8AC3E}">
        <p14:creationId xmlns:p14="http://schemas.microsoft.com/office/powerpoint/2010/main" val="28061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792308" cy="748489"/>
          </a:xfrm>
        </p:spPr>
        <p:txBody>
          <a:bodyPr/>
          <a:lstStyle/>
          <a:p>
            <a:r>
              <a:rPr lang="cs-CZ" sz="2400" dirty="0"/>
              <a:t>Příkazy </a:t>
            </a:r>
            <a:r>
              <a:rPr lang="en-US" sz="2400" dirty="0"/>
              <a:t>STP Portfast</a:t>
            </a:r>
          </a:p>
        </p:txBody>
      </p:sp>
      <p:sp>
        <p:nvSpPr>
          <p:cNvPr id="6" name="TextBox 5">
            <a:extLst>
              <a:ext uri="{FF2B5EF4-FFF2-40B4-BE49-F238E27FC236}">
                <a16:creationId xmlns:a16="http://schemas.microsoft.com/office/drawing/2014/main" id="{D6E04BDC-5CCB-214F-940E-E8BEE690FB31}"/>
              </a:ext>
            </a:extLst>
          </p:cNvPr>
          <p:cNvSpPr txBox="1"/>
          <p:nvPr/>
        </p:nvSpPr>
        <p:spPr>
          <a:xfrm>
            <a:off x="175846" y="872376"/>
            <a:ext cx="8440616" cy="1077218"/>
          </a:xfrm>
          <a:prstGeom prst="rect">
            <a:avLst/>
          </a:prstGeom>
          <a:noFill/>
        </p:spPr>
        <p:txBody>
          <a:bodyPr wrap="square" rtlCol="0">
            <a:spAutoFit/>
          </a:bodyPr>
          <a:lstStyle/>
          <a:p>
            <a:pPr algn="thaiDist" eaLnBrk="0" hangingPunct="0"/>
            <a:r>
              <a:rPr lang="en-US" sz="1600" dirty="0">
                <a:solidFill>
                  <a:srgbClr val="000000"/>
                </a:solidFill>
              </a:rPr>
              <a:t>STP portfast disables the topology notification notification (TCN) generation and causes access ports that come up to bypass the learning and listening states and enter the forwarding state immediately. If a BPDU is received on a portfast-enabled port, the portfast functionality is removed from that port. </a:t>
            </a:r>
          </a:p>
        </p:txBody>
      </p:sp>
      <p:graphicFrame>
        <p:nvGraphicFramePr>
          <p:cNvPr id="7" name="Table 6">
            <a:extLst>
              <a:ext uri="{FF2B5EF4-FFF2-40B4-BE49-F238E27FC236}">
                <a16:creationId xmlns:a16="http://schemas.microsoft.com/office/drawing/2014/main" id="{F5C2A811-11E7-404D-9CD6-3137B9AC64DA}"/>
              </a:ext>
            </a:extLst>
          </p:cNvPr>
          <p:cNvGraphicFramePr>
            <a:graphicFrameLocks noGrp="1"/>
          </p:cNvGraphicFramePr>
          <p:nvPr/>
        </p:nvGraphicFramePr>
        <p:xfrm>
          <a:off x="948869" y="2073481"/>
          <a:ext cx="7246262" cy="2524461"/>
        </p:xfrm>
        <a:graphic>
          <a:graphicData uri="http://schemas.openxmlformats.org/drawingml/2006/table">
            <a:tbl>
              <a:tblPr firstRow="1" bandRow="1">
                <a:tableStyleId>{5C22544A-7EE6-4342-B048-85BDC9FD1C3A}</a:tableStyleId>
              </a:tblPr>
              <a:tblGrid>
                <a:gridCol w="3258444">
                  <a:extLst>
                    <a:ext uri="{9D8B030D-6E8A-4147-A177-3AD203B41FA5}">
                      <a16:colId xmlns:a16="http://schemas.microsoft.com/office/drawing/2014/main" val="20000"/>
                    </a:ext>
                  </a:extLst>
                </a:gridCol>
                <a:gridCol w="3987818">
                  <a:extLst>
                    <a:ext uri="{9D8B030D-6E8A-4147-A177-3AD203B41FA5}">
                      <a16:colId xmlns:a16="http://schemas.microsoft.com/office/drawing/2014/main" val="20001"/>
                    </a:ext>
                  </a:extLst>
                </a:gridCol>
              </a:tblGrid>
              <a:tr h="232570">
                <a:tc>
                  <a:txBody>
                    <a:bodyPr/>
                    <a:lstStyle/>
                    <a:p>
                      <a:r>
                        <a:rPr lang="en-US" sz="1400" b="1" i="0" u="none" strike="noStrike" kern="1200" baseline="0" dirty="0">
                          <a:solidFill>
                            <a:schemeClr val="lt1"/>
                          </a:solidFill>
                          <a:latin typeface="+mn-lt"/>
                          <a:ea typeface="+mn-ea"/>
                          <a:cs typeface="+mn-cs"/>
                        </a:rPr>
                        <a:t>Command</a:t>
                      </a:r>
                      <a:endParaRPr lang="en-US" b="1" dirty="0"/>
                    </a:p>
                  </a:txBody>
                  <a:tcPr/>
                </a:tc>
                <a:tc>
                  <a:txBody>
                    <a:bodyPr/>
                    <a:lstStyle/>
                    <a:p>
                      <a:r>
                        <a:rPr lang="en-US" dirty="0"/>
                        <a:t>Description</a:t>
                      </a:r>
                    </a:p>
                  </a:txBody>
                  <a:tcPr/>
                </a:tc>
                <a:extLst>
                  <a:ext uri="{0D108BD9-81ED-4DB2-BD59-A6C34878D82A}">
                    <a16:rowId xmlns:a16="http://schemas.microsoft.com/office/drawing/2014/main" val="10000"/>
                  </a:ext>
                </a:extLst>
              </a:tr>
              <a:tr h="478045">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b="1" dirty="0">
                          <a:solidFill>
                            <a:srgbClr val="000000"/>
                          </a:solidFill>
                        </a:rPr>
                        <a:t>spanning-tree portfast </a:t>
                      </a:r>
                      <a:endParaRPr lang="en-US" sz="1400" b="1" dirty="0">
                        <a:solidFill>
                          <a:srgbClr val="000000"/>
                        </a:solidFill>
                        <a:latin typeface="+mn-lt"/>
                      </a:endParaRP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Interface command to enable portfast on a specific access port </a:t>
                      </a:r>
                      <a:endParaRPr lang="en-US" sz="1400" dirty="0">
                        <a:solidFill>
                          <a:srgbClr val="000000"/>
                        </a:solidFill>
                        <a:latin typeface="+mn-lt"/>
                      </a:endParaRPr>
                    </a:p>
                  </a:txBody>
                  <a:tcPr/>
                </a:tc>
                <a:extLst>
                  <a:ext uri="{0D108BD9-81ED-4DB2-BD59-A6C34878D82A}">
                    <a16:rowId xmlns:a16="http://schemas.microsoft.com/office/drawing/2014/main" val="10001"/>
                  </a:ext>
                </a:extLst>
              </a:tr>
              <a:tr h="46900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b="1" dirty="0">
                          <a:solidFill>
                            <a:srgbClr val="000000"/>
                          </a:solidFill>
                        </a:rPr>
                        <a:t>spanning-tree portfast default</a:t>
                      </a:r>
                      <a:r>
                        <a:rPr lang="en-US" sz="1400" dirty="0">
                          <a:solidFill>
                            <a:srgbClr val="000000"/>
                          </a:solidFill>
                        </a:rPr>
                        <a:t> </a:t>
                      </a:r>
                      <a:endParaRPr lang="en-US" sz="1400" b="1" dirty="0">
                        <a:solidFill>
                          <a:srgbClr val="000000"/>
                        </a:solidFill>
                        <a:latin typeface="+mn-lt"/>
                      </a:endParaRP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kern="1200" dirty="0">
                          <a:solidFill>
                            <a:srgbClr val="000000"/>
                          </a:solidFill>
                          <a:effectLst/>
                          <a:latin typeface="+mn-lt"/>
                          <a:ea typeface="+mn-ea"/>
                          <a:cs typeface="+mn-cs"/>
                        </a:rPr>
                        <a:t>Global command to enable portfast on all access ports</a:t>
                      </a:r>
                      <a:endParaRPr lang="en-US" sz="1400" dirty="0">
                        <a:solidFill>
                          <a:srgbClr val="000000"/>
                        </a:solidFill>
                        <a:effectLst/>
                      </a:endParaRPr>
                    </a:p>
                  </a:txBody>
                  <a:tcPr/>
                </a:tc>
                <a:extLst>
                  <a:ext uri="{0D108BD9-81ED-4DB2-BD59-A6C34878D82A}">
                    <a16:rowId xmlns:a16="http://schemas.microsoft.com/office/drawing/2014/main" val="10002"/>
                  </a:ext>
                </a:extLst>
              </a:tr>
              <a:tr h="451821">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b="1" dirty="0">
                          <a:solidFill>
                            <a:srgbClr val="000000"/>
                          </a:solidFill>
                        </a:rPr>
                        <a:t>spanning-tree portfast disable </a:t>
                      </a:r>
                      <a:endParaRPr lang="en-US" sz="1400" b="1" dirty="0">
                        <a:solidFill>
                          <a:srgbClr val="000000"/>
                        </a:solidFill>
                        <a:latin typeface="+mn-lt"/>
                      </a:endParaRP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Disable portfast on a port</a:t>
                      </a:r>
                      <a:endParaRPr lang="en-US" sz="1400" dirty="0">
                        <a:solidFill>
                          <a:srgbClr val="000000"/>
                        </a:solidFill>
                        <a:effectLst/>
                      </a:endParaRPr>
                    </a:p>
                  </a:txBody>
                  <a:tcPr/>
                </a:tc>
                <a:extLst>
                  <a:ext uri="{0D108BD9-81ED-4DB2-BD59-A6C34878D82A}">
                    <a16:rowId xmlns:a16="http://schemas.microsoft.com/office/drawing/2014/main" val="2501880609"/>
                  </a:ext>
                </a:extLst>
              </a:tr>
              <a:tr h="473337">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mn-lt"/>
                        </a:rPr>
                        <a:t>spanning-tree portfast trunk</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effectLst/>
                        </a:rPr>
                        <a:t>Command used on trunk links to enable portfast</a:t>
                      </a:r>
                    </a:p>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effectLst/>
                        </a:rPr>
                        <a:t>*This command should only be used with ports connected to a single host.</a:t>
                      </a:r>
                    </a:p>
                  </a:txBody>
                  <a:tcPr/>
                </a:tc>
                <a:extLst>
                  <a:ext uri="{0D108BD9-81ED-4DB2-BD59-A6C34878D82A}">
                    <a16:rowId xmlns:a16="http://schemas.microsoft.com/office/drawing/2014/main" val="3791344300"/>
                  </a:ext>
                </a:extLst>
              </a:tr>
            </a:tbl>
          </a:graphicData>
        </a:graphic>
      </p:graphicFrame>
    </p:spTree>
    <p:extLst>
      <p:ext uri="{BB962C8B-B14F-4D97-AF65-F5344CB8AC3E}">
        <p14:creationId xmlns:p14="http://schemas.microsoft.com/office/powerpoint/2010/main" val="211756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en-US" dirty="0"/>
              <a:t>Switch(</a:t>
            </a:r>
            <a:r>
              <a:rPr lang="en-US" dirty="0" err="1"/>
              <a:t>config</a:t>
            </a:r>
            <a:r>
              <a:rPr lang="en-US" dirty="0"/>
              <a:t>)#interface fa0/1</a:t>
            </a:r>
            <a:br>
              <a:rPr lang="en-US" dirty="0"/>
            </a:br>
            <a:r>
              <a:rPr lang="en-US" dirty="0"/>
              <a:t>Switch(</a:t>
            </a:r>
            <a:r>
              <a:rPr lang="en-US" dirty="0" err="1"/>
              <a:t>config</a:t>
            </a:r>
            <a:r>
              <a:rPr lang="en-US" dirty="0"/>
              <a:t>-if)#spanning-tree </a:t>
            </a:r>
            <a:r>
              <a:rPr lang="en-US" dirty="0" err="1"/>
              <a:t>portfast</a:t>
            </a:r>
            <a:endParaRPr lang="cs-CZ"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1666" y="1555948"/>
            <a:ext cx="5459830" cy="3185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807720" y="2964180"/>
            <a:ext cx="1582484" cy="646331"/>
          </a:xfrm>
          <a:prstGeom prst="rect">
            <a:avLst/>
          </a:prstGeom>
          <a:noFill/>
        </p:spPr>
        <p:txBody>
          <a:bodyPr wrap="none" rtlCol="0">
            <a:spAutoFit/>
          </a:bodyPr>
          <a:lstStyle/>
          <a:p>
            <a:r>
              <a:rPr lang="cs-CZ" dirty="0" err="1">
                <a:solidFill>
                  <a:srgbClr val="00B0F0"/>
                </a:solidFill>
              </a:rPr>
              <a:t>Portfast</a:t>
            </a:r>
            <a:r>
              <a:rPr lang="cs-CZ" dirty="0">
                <a:solidFill>
                  <a:srgbClr val="00B0F0"/>
                </a:solidFill>
              </a:rPr>
              <a:t> nikdy</a:t>
            </a:r>
          </a:p>
          <a:p>
            <a:r>
              <a:rPr lang="cs-CZ" dirty="0">
                <a:solidFill>
                  <a:srgbClr val="00B0F0"/>
                </a:solidFill>
              </a:rPr>
              <a:t>n</a:t>
            </a:r>
            <a:r>
              <a:rPr lang="en-US" dirty="0">
                <a:solidFill>
                  <a:srgbClr val="00B0F0"/>
                </a:solidFill>
              </a:rPr>
              <a:t>e </a:t>
            </a:r>
            <a:r>
              <a:rPr lang="en-US" dirty="0" err="1">
                <a:solidFill>
                  <a:srgbClr val="00B0F0"/>
                </a:solidFill>
              </a:rPr>
              <a:t>na</a:t>
            </a:r>
            <a:r>
              <a:rPr lang="en-US" dirty="0">
                <a:solidFill>
                  <a:srgbClr val="00B0F0"/>
                </a:solidFill>
              </a:rPr>
              <a:t> trunk!</a:t>
            </a:r>
            <a:endParaRPr lang="cs-CZ" dirty="0">
              <a:solidFill>
                <a:srgbClr val="00B0F0"/>
              </a:solidFill>
            </a:endParaRPr>
          </a:p>
        </p:txBody>
      </p:sp>
    </p:spTree>
    <p:extLst>
      <p:ext uri="{BB962C8B-B14F-4D97-AF65-F5344CB8AC3E}">
        <p14:creationId xmlns:p14="http://schemas.microsoft.com/office/powerpoint/2010/main" val="363480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err="1"/>
              <a:t>Bpduguard</a:t>
            </a:r>
            <a:endParaRPr lang="cs-CZ"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4940" y="1347788"/>
            <a:ext cx="5791743" cy="307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279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2194" y="1347788"/>
            <a:ext cx="5370663" cy="3704272"/>
          </a:xfrm>
        </p:spPr>
      </p:pic>
      <p:sp>
        <p:nvSpPr>
          <p:cNvPr id="3" name="Nadpis 2"/>
          <p:cNvSpPr>
            <a:spLocks noGrp="1"/>
          </p:cNvSpPr>
          <p:nvPr>
            <p:ph type="title"/>
          </p:nvPr>
        </p:nvSpPr>
        <p:spPr/>
        <p:txBody>
          <a:bodyPr/>
          <a:lstStyle/>
          <a:p>
            <a:r>
              <a:rPr lang="cs-CZ" dirty="0"/>
              <a:t>SW1(</a:t>
            </a:r>
            <a:r>
              <a:rPr lang="cs-CZ" dirty="0" err="1"/>
              <a:t>config-if</a:t>
            </a:r>
            <a:r>
              <a:rPr lang="cs-CZ" dirty="0"/>
              <a:t>)#</a:t>
            </a:r>
            <a:r>
              <a:rPr lang="cs-CZ" dirty="0" err="1"/>
              <a:t>spanning-tree</a:t>
            </a:r>
            <a:r>
              <a:rPr lang="cs-CZ" dirty="0"/>
              <a:t> </a:t>
            </a:r>
            <a:r>
              <a:rPr lang="cs-CZ" dirty="0" err="1"/>
              <a:t>guard</a:t>
            </a:r>
            <a:r>
              <a:rPr lang="cs-CZ" dirty="0"/>
              <a:t> </a:t>
            </a:r>
            <a:r>
              <a:rPr lang="cs-CZ" dirty="0" err="1"/>
              <a:t>root</a:t>
            </a:r>
            <a:endParaRPr lang="cs-CZ" dirty="0"/>
          </a:p>
        </p:txBody>
      </p:sp>
    </p:spTree>
    <p:extLst>
      <p:ext uri="{BB962C8B-B14F-4D97-AF65-F5344CB8AC3E}">
        <p14:creationId xmlns:p14="http://schemas.microsoft.com/office/powerpoint/2010/main" val="129996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5: STP Concepts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792308" cy="748489"/>
          </a:xfrm>
        </p:spPr>
        <p:txBody>
          <a:bodyPr/>
          <a:lstStyle/>
          <a:p>
            <a:r>
              <a:rPr lang="en-US" sz="2400" dirty="0"/>
              <a:t>BPDU Guard</a:t>
            </a:r>
          </a:p>
        </p:txBody>
      </p:sp>
      <p:sp>
        <p:nvSpPr>
          <p:cNvPr id="9" name="TextBox 8">
            <a:extLst>
              <a:ext uri="{FF2B5EF4-FFF2-40B4-BE49-F238E27FC236}">
                <a16:creationId xmlns:a16="http://schemas.microsoft.com/office/drawing/2014/main" id="{27A9E33D-0429-FB42-8A98-47F1153F9368}"/>
              </a:ext>
            </a:extLst>
          </p:cNvPr>
          <p:cNvSpPr txBox="1"/>
          <p:nvPr/>
        </p:nvSpPr>
        <p:spPr>
          <a:xfrm>
            <a:off x="351692" y="872376"/>
            <a:ext cx="8440616" cy="584775"/>
          </a:xfrm>
          <a:prstGeom prst="rect">
            <a:avLst/>
          </a:prstGeom>
          <a:noFill/>
        </p:spPr>
        <p:txBody>
          <a:bodyPr wrap="square" rtlCol="0">
            <a:spAutoFit/>
          </a:bodyPr>
          <a:lstStyle/>
          <a:p>
            <a:pPr algn="thaiDist" eaLnBrk="0" hangingPunct="0"/>
            <a:r>
              <a:rPr lang="en-US" sz="1600" dirty="0">
                <a:solidFill>
                  <a:srgbClr val="000000"/>
                </a:solidFill>
              </a:rPr>
              <a:t>BPDU guard is a safety mechanism that shuts down ports configured with STP portfast upon receiving a BPDU. </a:t>
            </a:r>
          </a:p>
        </p:txBody>
      </p:sp>
      <p:graphicFrame>
        <p:nvGraphicFramePr>
          <p:cNvPr id="10" name="Table 9">
            <a:extLst>
              <a:ext uri="{FF2B5EF4-FFF2-40B4-BE49-F238E27FC236}">
                <a16:creationId xmlns:a16="http://schemas.microsoft.com/office/drawing/2014/main" id="{A086D0D6-5436-7A48-95A6-C7E457D71752}"/>
              </a:ext>
            </a:extLst>
          </p:cNvPr>
          <p:cNvGraphicFramePr>
            <a:graphicFrameLocks noGrp="1"/>
          </p:cNvGraphicFramePr>
          <p:nvPr/>
        </p:nvGraphicFramePr>
        <p:xfrm>
          <a:off x="781027" y="1772266"/>
          <a:ext cx="7581945" cy="1859280"/>
        </p:xfrm>
        <a:graphic>
          <a:graphicData uri="http://schemas.openxmlformats.org/drawingml/2006/table">
            <a:tbl>
              <a:tblPr firstRow="1" bandRow="1">
                <a:tableStyleId>{5C22544A-7EE6-4342-B048-85BDC9FD1C3A}</a:tableStyleId>
              </a:tblPr>
              <a:tblGrid>
                <a:gridCol w="3769458">
                  <a:extLst>
                    <a:ext uri="{9D8B030D-6E8A-4147-A177-3AD203B41FA5}">
                      <a16:colId xmlns:a16="http://schemas.microsoft.com/office/drawing/2014/main" val="20000"/>
                    </a:ext>
                  </a:extLst>
                </a:gridCol>
                <a:gridCol w="3812487">
                  <a:extLst>
                    <a:ext uri="{9D8B030D-6E8A-4147-A177-3AD203B41FA5}">
                      <a16:colId xmlns:a16="http://schemas.microsoft.com/office/drawing/2014/main" val="20001"/>
                    </a:ext>
                  </a:extLst>
                </a:gridCol>
              </a:tblGrid>
              <a:tr h="232570">
                <a:tc>
                  <a:txBody>
                    <a:bodyPr/>
                    <a:lstStyle/>
                    <a:p>
                      <a:r>
                        <a:rPr lang="en-US" sz="1400" b="1" i="0" u="none" strike="noStrike" kern="1200" baseline="0" dirty="0">
                          <a:solidFill>
                            <a:schemeClr val="lt1"/>
                          </a:solidFill>
                          <a:latin typeface="+mn-lt"/>
                          <a:ea typeface="+mn-ea"/>
                          <a:cs typeface="+mn-cs"/>
                        </a:rPr>
                        <a:t>Command</a:t>
                      </a:r>
                      <a:endParaRPr lang="en-US" b="1" dirty="0"/>
                    </a:p>
                  </a:txBody>
                  <a:tcPr/>
                </a:tc>
                <a:tc>
                  <a:txBody>
                    <a:bodyPr/>
                    <a:lstStyle/>
                    <a:p>
                      <a:r>
                        <a:rPr lang="en-US" dirty="0"/>
                        <a:t>Description</a:t>
                      </a:r>
                    </a:p>
                  </a:txBody>
                  <a:tcPr/>
                </a:tc>
                <a:extLst>
                  <a:ext uri="{0D108BD9-81ED-4DB2-BD59-A6C34878D82A}">
                    <a16:rowId xmlns:a16="http://schemas.microsoft.com/office/drawing/2014/main" val="10000"/>
                  </a:ext>
                </a:extLst>
              </a:tr>
              <a:tr h="478045">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b="1" dirty="0">
                          <a:solidFill>
                            <a:srgbClr val="000000"/>
                          </a:solidFill>
                        </a:rPr>
                        <a:t>spanning-tree portfast bpduguard default</a:t>
                      </a:r>
                      <a:endParaRPr lang="en-US" sz="1400" b="1" dirty="0">
                        <a:solidFill>
                          <a:srgbClr val="000000"/>
                        </a:solidFill>
                        <a:latin typeface="+mn-lt"/>
                      </a:endParaRP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Global command to enable BPDU guard on all STP portfast ports</a:t>
                      </a:r>
                      <a:endParaRPr lang="en-US" sz="1400" dirty="0">
                        <a:solidFill>
                          <a:srgbClr val="000000"/>
                        </a:solidFill>
                        <a:latin typeface="+mn-lt"/>
                      </a:endParaRPr>
                    </a:p>
                  </a:txBody>
                  <a:tcPr/>
                </a:tc>
                <a:extLst>
                  <a:ext uri="{0D108BD9-81ED-4DB2-BD59-A6C34878D82A}">
                    <a16:rowId xmlns:a16="http://schemas.microsoft.com/office/drawing/2014/main" val="10001"/>
                  </a:ext>
                </a:extLst>
              </a:tr>
              <a:tr h="46900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b="1" dirty="0">
                          <a:solidFill>
                            <a:srgbClr val="000000"/>
                          </a:solidFill>
                        </a:rPr>
                        <a:t>spanning-tree portfast bpduguard default </a:t>
                      </a:r>
                      <a:r>
                        <a:rPr lang="en-US" sz="1400" b="0" dirty="0">
                          <a:solidFill>
                            <a:srgbClr val="000000"/>
                          </a:solidFill>
                        </a:rPr>
                        <a:t>{</a:t>
                      </a:r>
                      <a:r>
                        <a:rPr lang="en-US" sz="1400" b="1" dirty="0">
                          <a:solidFill>
                            <a:srgbClr val="000000"/>
                          </a:solidFill>
                        </a:rPr>
                        <a:t>enable</a:t>
                      </a:r>
                      <a:r>
                        <a:rPr lang="en-US" sz="1400" b="0" dirty="0">
                          <a:solidFill>
                            <a:srgbClr val="000000"/>
                          </a:solidFill>
                        </a:rPr>
                        <a:t> | </a:t>
                      </a:r>
                      <a:r>
                        <a:rPr lang="en-US" sz="1400" b="1" dirty="0">
                          <a:solidFill>
                            <a:srgbClr val="000000"/>
                          </a:solidFill>
                        </a:rPr>
                        <a:t>disable</a:t>
                      </a:r>
                      <a:r>
                        <a:rPr lang="en-US" sz="1400" b="0" dirty="0">
                          <a:solidFill>
                            <a:srgbClr val="000000"/>
                          </a:solidFill>
                        </a:rPr>
                        <a:t>}</a:t>
                      </a:r>
                      <a:endParaRPr lang="en-US" sz="1400" b="0" dirty="0">
                        <a:solidFill>
                          <a:srgbClr val="000000"/>
                        </a:solidFill>
                        <a:latin typeface="+mn-lt"/>
                      </a:endParaRP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kern="1200" dirty="0">
                          <a:solidFill>
                            <a:srgbClr val="000000"/>
                          </a:solidFill>
                          <a:effectLst/>
                          <a:latin typeface="+mn-lt"/>
                          <a:ea typeface="+mn-ea"/>
                          <a:cs typeface="+mn-cs"/>
                        </a:rPr>
                        <a:t>Interface command to enables or disable BPDU guard on a specific interface</a:t>
                      </a:r>
                      <a:endParaRPr lang="en-US" sz="1400" dirty="0">
                        <a:solidFill>
                          <a:srgbClr val="000000"/>
                        </a:solidFill>
                        <a:effectLst/>
                      </a:endParaRPr>
                    </a:p>
                  </a:txBody>
                  <a:tcPr/>
                </a:tc>
                <a:extLst>
                  <a:ext uri="{0D108BD9-81ED-4DB2-BD59-A6C34878D82A}">
                    <a16:rowId xmlns:a16="http://schemas.microsoft.com/office/drawing/2014/main" val="10002"/>
                  </a:ext>
                </a:extLst>
              </a:tr>
              <a:tr h="451821">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mn-lt"/>
                        </a:rPr>
                        <a:t>show spanning-tree interface </a:t>
                      </a:r>
                      <a:r>
                        <a:rPr lang="en-US" sz="1400" b="0" i="1" dirty="0">
                          <a:solidFill>
                            <a:srgbClr val="000000"/>
                          </a:solidFill>
                          <a:latin typeface="+mn-lt"/>
                        </a:rPr>
                        <a:t>interface-id</a:t>
                      </a:r>
                      <a:r>
                        <a:rPr lang="en-US" sz="1400" b="1" dirty="0">
                          <a:solidFill>
                            <a:srgbClr val="000000"/>
                          </a:solidFill>
                          <a:latin typeface="+mn-lt"/>
                        </a:rPr>
                        <a:t> detail</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Displays whether BPDU guard is enabled for the specified interface</a:t>
                      </a:r>
                      <a:endParaRPr lang="en-US" sz="1400" dirty="0">
                        <a:solidFill>
                          <a:srgbClr val="000000"/>
                        </a:solidFill>
                        <a:effectLst/>
                      </a:endParaRPr>
                    </a:p>
                  </a:txBody>
                  <a:tcPr/>
                </a:tc>
                <a:extLst>
                  <a:ext uri="{0D108BD9-81ED-4DB2-BD59-A6C34878D82A}">
                    <a16:rowId xmlns:a16="http://schemas.microsoft.com/office/drawing/2014/main" val="2501880609"/>
                  </a:ext>
                </a:extLst>
              </a:tr>
            </a:tbl>
          </a:graphicData>
        </a:graphic>
      </p:graphicFrame>
      <p:sp>
        <p:nvSpPr>
          <p:cNvPr id="11" name="TextBox 10">
            <a:extLst>
              <a:ext uri="{FF2B5EF4-FFF2-40B4-BE49-F238E27FC236}">
                <a16:creationId xmlns:a16="http://schemas.microsoft.com/office/drawing/2014/main" id="{795AA249-B121-C946-8DB1-BCC5C60CA105}"/>
              </a:ext>
            </a:extLst>
          </p:cNvPr>
          <p:cNvSpPr txBox="1"/>
          <p:nvPr/>
        </p:nvSpPr>
        <p:spPr>
          <a:xfrm>
            <a:off x="655320" y="3906546"/>
            <a:ext cx="8136988" cy="584775"/>
          </a:xfrm>
          <a:prstGeom prst="rect">
            <a:avLst/>
          </a:prstGeom>
          <a:noFill/>
        </p:spPr>
        <p:txBody>
          <a:bodyPr wrap="square" rtlCol="0">
            <a:spAutoFit/>
          </a:bodyPr>
          <a:lstStyle/>
          <a:p>
            <a:r>
              <a:rPr lang="en-US" sz="1600" b="1" dirty="0"/>
              <a:t>Note</a:t>
            </a:r>
            <a:r>
              <a:rPr lang="en-US" sz="1600" dirty="0"/>
              <a:t>: BPDU Guard is typically configured with all host-facing ports that are enabled with portfast.</a:t>
            </a:r>
          </a:p>
        </p:txBody>
      </p:sp>
    </p:spTree>
    <p:extLst>
      <p:ext uri="{BB962C8B-B14F-4D97-AF65-F5344CB8AC3E}">
        <p14:creationId xmlns:p14="http://schemas.microsoft.com/office/powerpoint/2010/main" val="35804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792308" cy="748489"/>
          </a:xfrm>
        </p:spPr>
        <p:txBody>
          <a:bodyPr/>
          <a:lstStyle/>
          <a:p>
            <a:r>
              <a:rPr lang="en-US" sz="2400" dirty="0"/>
              <a:t>BPDU Guard Error Recovery</a:t>
            </a:r>
          </a:p>
        </p:txBody>
      </p:sp>
      <p:sp>
        <p:nvSpPr>
          <p:cNvPr id="6" name="TextBox 5">
            <a:extLst>
              <a:ext uri="{FF2B5EF4-FFF2-40B4-BE49-F238E27FC236}">
                <a16:creationId xmlns:a16="http://schemas.microsoft.com/office/drawing/2014/main" id="{AB3FE5C2-79F1-5246-B82D-E73102F20625}"/>
              </a:ext>
            </a:extLst>
          </p:cNvPr>
          <p:cNvSpPr txBox="1"/>
          <p:nvPr/>
        </p:nvSpPr>
        <p:spPr>
          <a:xfrm>
            <a:off x="351692" y="743877"/>
            <a:ext cx="8440616" cy="1077218"/>
          </a:xfrm>
          <a:prstGeom prst="rect">
            <a:avLst/>
          </a:prstGeom>
          <a:noFill/>
        </p:spPr>
        <p:txBody>
          <a:bodyPr wrap="square" rtlCol="0">
            <a:spAutoFit/>
          </a:bodyPr>
          <a:lstStyle/>
          <a:p>
            <a:pPr algn="thaiDist" eaLnBrk="0" hangingPunct="0"/>
            <a:r>
              <a:rPr lang="en-US" sz="1600" dirty="0">
                <a:solidFill>
                  <a:srgbClr val="000000"/>
                </a:solidFill>
              </a:rPr>
              <a:t>The Error Recovery service can be used to reactivate ports that are shut down. Ports that are put into the ErrDisabled mode due to BPDU guard do not automatically restore themselves. Use the following commands to recover ports that were shutdown from BPDU guard:</a:t>
            </a:r>
          </a:p>
        </p:txBody>
      </p:sp>
      <p:graphicFrame>
        <p:nvGraphicFramePr>
          <p:cNvPr id="8" name="Table 7">
            <a:extLst>
              <a:ext uri="{FF2B5EF4-FFF2-40B4-BE49-F238E27FC236}">
                <a16:creationId xmlns:a16="http://schemas.microsoft.com/office/drawing/2014/main" id="{D3DB7C50-819D-DB4B-962A-688B209241F0}"/>
              </a:ext>
            </a:extLst>
          </p:cNvPr>
          <p:cNvGraphicFramePr>
            <a:graphicFrameLocks noGrp="1"/>
          </p:cNvGraphicFramePr>
          <p:nvPr/>
        </p:nvGraphicFramePr>
        <p:xfrm>
          <a:off x="619113" y="2069446"/>
          <a:ext cx="7905773" cy="1251845"/>
        </p:xfrm>
        <a:graphic>
          <a:graphicData uri="http://schemas.openxmlformats.org/drawingml/2006/table">
            <a:tbl>
              <a:tblPr firstRow="1" bandRow="1">
                <a:tableStyleId>{5C22544A-7EE6-4342-B048-85BDC9FD1C3A}</a:tableStyleId>
              </a:tblPr>
              <a:tblGrid>
                <a:gridCol w="3930453">
                  <a:extLst>
                    <a:ext uri="{9D8B030D-6E8A-4147-A177-3AD203B41FA5}">
                      <a16:colId xmlns:a16="http://schemas.microsoft.com/office/drawing/2014/main" val="20000"/>
                    </a:ext>
                  </a:extLst>
                </a:gridCol>
                <a:gridCol w="3975320">
                  <a:extLst>
                    <a:ext uri="{9D8B030D-6E8A-4147-A177-3AD203B41FA5}">
                      <a16:colId xmlns:a16="http://schemas.microsoft.com/office/drawing/2014/main" val="20001"/>
                    </a:ext>
                  </a:extLst>
                </a:gridCol>
              </a:tblGrid>
              <a:tr h="232570">
                <a:tc>
                  <a:txBody>
                    <a:bodyPr/>
                    <a:lstStyle/>
                    <a:p>
                      <a:r>
                        <a:rPr lang="en-US" sz="1400" b="1" i="0" u="none" strike="noStrike" kern="1200" baseline="0" dirty="0">
                          <a:solidFill>
                            <a:schemeClr val="lt1"/>
                          </a:solidFill>
                          <a:latin typeface="+mn-lt"/>
                          <a:ea typeface="+mn-ea"/>
                          <a:cs typeface="+mn-cs"/>
                        </a:rPr>
                        <a:t>Command</a:t>
                      </a:r>
                      <a:endParaRPr lang="en-US" b="1" dirty="0"/>
                    </a:p>
                  </a:txBody>
                  <a:tcPr/>
                </a:tc>
                <a:tc>
                  <a:txBody>
                    <a:bodyPr/>
                    <a:lstStyle/>
                    <a:p>
                      <a:r>
                        <a:rPr lang="en-US" dirty="0"/>
                        <a:t>Description</a:t>
                      </a:r>
                    </a:p>
                  </a:txBody>
                  <a:tcPr/>
                </a:tc>
                <a:extLst>
                  <a:ext uri="{0D108BD9-81ED-4DB2-BD59-A6C34878D82A}">
                    <a16:rowId xmlns:a16="http://schemas.microsoft.com/office/drawing/2014/main" val="10000"/>
                  </a:ext>
                </a:extLst>
              </a:tr>
              <a:tr h="478045">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b="1" dirty="0">
                          <a:solidFill>
                            <a:srgbClr val="000000"/>
                          </a:solidFill>
                        </a:rPr>
                        <a:t>errdisable recovery cause bpduguard</a:t>
                      </a:r>
                      <a:endParaRPr lang="en-US" sz="1400" b="1" dirty="0">
                        <a:solidFill>
                          <a:srgbClr val="000000"/>
                        </a:solidFill>
                        <a:latin typeface="+mn-lt"/>
                      </a:endParaRP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Recovers ports shutdown by BPDU guard</a:t>
                      </a:r>
                      <a:endParaRPr lang="en-US" sz="1400" dirty="0">
                        <a:solidFill>
                          <a:srgbClr val="000000"/>
                        </a:solidFill>
                        <a:latin typeface="+mn-lt"/>
                      </a:endParaRPr>
                    </a:p>
                  </a:txBody>
                  <a:tcPr/>
                </a:tc>
                <a:extLst>
                  <a:ext uri="{0D108BD9-81ED-4DB2-BD59-A6C34878D82A}">
                    <a16:rowId xmlns:a16="http://schemas.microsoft.com/office/drawing/2014/main" val="10001"/>
                  </a:ext>
                </a:extLst>
              </a:tr>
              <a:tr h="46900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b="1" dirty="0">
                          <a:solidFill>
                            <a:srgbClr val="000000"/>
                          </a:solidFill>
                        </a:rPr>
                        <a:t>errdisable recovery interval </a:t>
                      </a:r>
                      <a:r>
                        <a:rPr lang="en-US" sz="1400" b="0" i="1" dirty="0">
                          <a:solidFill>
                            <a:srgbClr val="000000"/>
                          </a:solidFill>
                        </a:rPr>
                        <a:t>time-seconds</a:t>
                      </a:r>
                      <a:endParaRPr lang="en-US" sz="1400" b="0" i="1" dirty="0">
                        <a:solidFill>
                          <a:srgbClr val="000000"/>
                        </a:solidFill>
                        <a:latin typeface="+mn-lt"/>
                      </a:endParaRP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kern="1200" dirty="0">
                          <a:solidFill>
                            <a:srgbClr val="000000"/>
                          </a:solidFill>
                          <a:effectLst/>
                          <a:latin typeface="+mn-lt"/>
                          <a:ea typeface="+mn-ea"/>
                          <a:cs typeface="+mn-cs"/>
                        </a:rPr>
                        <a:t>The period that Error Recovery checks for ports</a:t>
                      </a:r>
                      <a:endParaRPr lang="en-US" sz="1400" dirty="0">
                        <a:solidFill>
                          <a:srgbClr val="000000"/>
                        </a:solidFill>
                        <a:effectLst/>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6022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792308" cy="748489"/>
          </a:xfrm>
        </p:spPr>
        <p:txBody>
          <a:bodyPr/>
          <a:lstStyle/>
          <a:p>
            <a:r>
              <a:rPr lang="en-US" sz="2400" dirty="0"/>
              <a:t>BPDU Filter</a:t>
            </a:r>
          </a:p>
        </p:txBody>
      </p:sp>
      <p:sp>
        <p:nvSpPr>
          <p:cNvPr id="6" name="TextBox 5">
            <a:extLst>
              <a:ext uri="{FF2B5EF4-FFF2-40B4-BE49-F238E27FC236}">
                <a16:creationId xmlns:a16="http://schemas.microsoft.com/office/drawing/2014/main" id="{D6E04BDC-5CCB-214F-940E-E8BEE690FB31}"/>
              </a:ext>
            </a:extLst>
          </p:cNvPr>
          <p:cNvSpPr txBox="1"/>
          <p:nvPr/>
        </p:nvSpPr>
        <p:spPr>
          <a:xfrm>
            <a:off x="330177" y="748489"/>
            <a:ext cx="8297456" cy="584775"/>
          </a:xfrm>
          <a:prstGeom prst="rect">
            <a:avLst/>
          </a:prstGeom>
          <a:noFill/>
        </p:spPr>
        <p:txBody>
          <a:bodyPr wrap="square" rtlCol="0">
            <a:spAutoFit/>
          </a:bodyPr>
          <a:lstStyle/>
          <a:p>
            <a:pPr algn="thaiDist" eaLnBrk="0" hangingPunct="0"/>
            <a:r>
              <a:rPr lang="en-US" sz="1600" dirty="0">
                <a:solidFill>
                  <a:srgbClr val="000000"/>
                </a:solidFill>
              </a:rPr>
              <a:t>BPDU filter blocks BPDUs from being transmitted out of a port. It can be enabled globally or on a specific interface. </a:t>
            </a:r>
          </a:p>
        </p:txBody>
      </p:sp>
      <p:sp>
        <p:nvSpPr>
          <p:cNvPr id="5" name="TextBox 4">
            <a:extLst>
              <a:ext uri="{FF2B5EF4-FFF2-40B4-BE49-F238E27FC236}">
                <a16:creationId xmlns:a16="http://schemas.microsoft.com/office/drawing/2014/main" id="{D88A94EB-9D1F-B440-B969-51BDFAF14991}"/>
              </a:ext>
            </a:extLst>
          </p:cNvPr>
          <p:cNvSpPr txBox="1"/>
          <p:nvPr/>
        </p:nvSpPr>
        <p:spPr>
          <a:xfrm>
            <a:off x="30789" y="1755447"/>
            <a:ext cx="4231479" cy="3331681"/>
          </a:xfrm>
          <a:prstGeom prst="rect">
            <a:avLst/>
          </a:prstGeom>
          <a:noFill/>
        </p:spPr>
        <p:txBody>
          <a:bodyPr wrap="square" rtlCol="0">
            <a:spAutoFit/>
          </a:bodyPr>
          <a:lstStyle/>
          <a:p>
            <a:pPr>
              <a:spcBef>
                <a:spcPts val="300"/>
              </a:spcBef>
            </a:pPr>
            <a:r>
              <a:rPr lang="en-US" sz="1600" dirty="0">
                <a:solidFill>
                  <a:srgbClr val="000000"/>
                </a:solidFill>
              </a:rPr>
              <a:t>Global BPDU filter command:</a:t>
            </a:r>
          </a:p>
          <a:p>
            <a:pPr>
              <a:spcBef>
                <a:spcPts val="300"/>
              </a:spcBef>
            </a:pPr>
            <a:r>
              <a:rPr lang="en-US" sz="1600" b="1" dirty="0">
                <a:solidFill>
                  <a:srgbClr val="000000"/>
                </a:solidFill>
              </a:rPr>
              <a:t>spanning-tree portfast bpdufilter default</a:t>
            </a:r>
          </a:p>
          <a:p>
            <a:endParaRPr lang="en-US" sz="1600" dirty="0">
              <a:solidFill>
                <a:srgbClr val="000000"/>
              </a:solidFill>
            </a:endParaRPr>
          </a:p>
          <a:p>
            <a:r>
              <a:rPr lang="en-US" sz="1600" dirty="0">
                <a:solidFill>
                  <a:srgbClr val="000000"/>
                </a:solidFill>
              </a:rPr>
              <a:t>With the global BPDU configuration the port sends a series of 10 – 12 BPDUs. If the switch receives any BPDUs, it checks to identify which switch is more preferred.</a:t>
            </a:r>
          </a:p>
          <a:p>
            <a:pPr marL="285750" indent="-285750">
              <a:buFont typeface="Arial" panose="020B0604020202020204" pitchFamily="34" charset="0"/>
              <a:buChar char="•"/>
            </a:pPr>
            <a:r>
              <a:rPr lang="en-US" sz="1600" dirty="0">
                <a:solidFill>
                  <a:srgbClr val="000000"/>
                </a:solidFill>
              </a:rPr>
              <a:t>The preferred switch doesn’t process any BPDUs but still passes them along to inferior switches. </a:t>
            </a:r>
          </a:p>
          <a:p>
            <a:pPr marL="285750" indent="-285750">
              <a:buFont typeface="Arial" panose="020B0604020202020204" pitchFamily="34" charset="0"/>
              <a:buChar char="•"/>
            </a:pPr>
            <a:r>
              <a:rPr lang="en-US" sz="1600" dirty="0">
                <a:solidFill>
                  <a:srgbClr val="000000"/>
                </a:solidFill>
              </a:rPr>
              <a:t>A non-preferred switch processes the BPDUs that are received but doesn’t transmit any BPDUs to superior switches.</a:t>
            </a:r>
          </a:p>
        </p:txBody>
      </p:sp>
      <p:sp>
        <p:nvSpPr>
          <p:cNvPr id="7" name="TextBox 6">
            <a:extLst>
              <a:ext uri="{FF2B5EF4-FFF2-40B4-BE49-F238E27FC236}">
                <a16:creationId xmlns:a16="http://schemas.microsoft.com/office/drawing/2014/main" id="{8E7C5667-17C5-1C4A-AB4B-367A754E4C2A}"/>
              </a:ext>
            </a:extLst>
          </p:cNvPr>
          <p:cNvSpPr txBox="1"/>
          <p:nvPr/>
        </p:nvSpPr>
        <p:spPr>
          <a:xfrm>
            <a:off x="5063541" y="1481127"/>
            <a:ext cx="4080459" cy="2839239"/>
          </a:xfrm>
          <a:prstGeom prst="rect">
            <a:avLst/>
          </a:prstGeom>
          <a:noFill/>
        </p:spPr>
        <p:txBody>
          <a:bodyPr wrap="square" rtlCol="0">
            <a:spAutoFit/>
          </a:bodyPr>
          <a:lstStyle/>
          <a:p>
            <a:pPr>
              <a:spcBef>
                <a:spcPts val="300"/>
              </a:spcBef>
            </a:pPr>
            <a:r>
              <a:rPr lang="en-US" sz="1600" dirty="0">
                <a:solidFill>
                  <a:srgbClr val="000000"/>
                </a:solidFill>
              </a:rPr>
              <a:t>Interface-specific BPDU filter command:</a:t>
            </a:r>
          </a:p>
          <a:p>
            <a:pPr>
              <a:spcBef>
                <a:spcPts val="300"/>
              </a:spcBef>
            </a:pPr>
            <a:r>
              <a:rPr lang="en-US" sz="1600" b="1" dirty="0">
                <a:solidFill>
                  <a:srgbClr val="000000"/>
                </a:solidFill>
              </a:rPr>
              <a:t>Spanning-tree bpdufilter enable</a:t>
            </a:r>
          </a:p>
          <a:p>
            <a:endParaRPr lang="en-US" sz="1600" b="1" dirty="0">
              <a:solidFill>
                <a:srgbClr val="000000"/>
              </a:solidFill>
            </a:endParaRPr>
          </a:p>
          <a:p>
            <a:r>
              <a:rPr lang="en-US" sz="1600" dirty="0">
                <a:solidFill>
                  <a:srgbClr val="000000"/>
                </a:solidFill>
              </a:rPr>
              <a:t>With the interface-specific BPDU configuration the port does not send any BPDUs on an ongoing basis. If the remote port has BPDU guard, that generally shuts down the port as a loop prevention mechanism.</a:t>
            </a:r>
          </a:p>
          <a:p>
            <a:endParaRPr lang="en-US" sz="1400" b="1"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314498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81940" y="348933"/>
            <a:ext cx="8661334" cy="731837"/>
          </a:xfrm>
        </p:spPr>
        <p:txBody>
          <a:bodyPr/>
          <a:lstStyle/>
          <a:p>
            <a:r>
              <a:rPr lang="cs-CZ" dirty="0"/>
              <a:t>Uživatel si může připojit svůj SW, BPDU stačí odfiltrovat a není třeba z toho dělat drama</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4663" y="2148302"/>
            <a:ext cx="8280400" cy="1472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153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792308" cy="748489"/>
          </a:xfrm>
        </p:spPr>
        <p:txBody>
          <a:bodyPr/>
          <a:lstStyle/>
          <a:p>
            <a:br>
              <a:rPr lang="en-US" dirty="0"/>
            </a:br>
            <a:r>
              <a:rPr lang="en-US" sz="2400" dirty="0"/>
              <a:t>Problems with Unidirectional Links</a:t>
            </a:r>
            <a:r>
              <a:rPr lang="cs-CZ" sz="2400" dirty="0"/>
              <a:t> – problémy optiky</a:t>
            </a:r>
            <a:endParaRPr lang="en-US" sz="2400" dirty="0"/>
          </a:p>
        </p:txBody>
      </p:sp>
      <p:sp>
        <p:nvSpPr>
          <p:cNvPr id="6" name="TextBox 5">
            <a:extLst>
              <a:ext uri="{FF2B5EF4-FFF2-40B4-BE49-F238E27FC236}">
                <a16:creationId xmlns:a16="http://schemas.microsoft.com/office/drawing/2014/main" id="{D6E04BDC-5CCB-214F-940E-E8BEE690FB31}"/>
              </a:ext>
            </a:extLst>
          </p:cNvPr>
          <p:cNvSpPr txBox="1"/>
          <p:nvPr/>
        </p:nvSpPr>
        <p:spPr>
          <a:xfrm>
            <a:off x="351692" y="872376"/>
            <a:ext cx="8440616" cy="2554545"/>
          </a:xfrm>
          <a:prstGeom prst="rect">
            <a:avLst/>
          </a:prstGeom>
          <a:noFill/>
        </p:spPr>
        <p:txBody>
          <a:bodyPr wrap="square" rtlCol="0">
            <a:spAutoFit/>
          </a:bodyPr>
          <a:lstStyle/>
          <a:p>
            <a:pPr algn="thaiDist" eaLnBrk="0" hangingPunct="0"/>
            <a:r>
              <a:rPr lang="en-US" dirty="0">
                <a:solidFill>
                  <a:srgbClr val="000000"/>
                </a:solidFill>
              </a:rPr>
              <a:t>Network devices that utilize fiber-optic cables for connectivity can encounter unidirectional traffic flows if one strand is broken. BPDUs will not able to be transmitted causing other switches on the network to eventually time out the existing root port and change root ports resulting in a forwarding loop.</a:t>
            </a:r>
          </a:p>
          <a:p>
            <a:pPr algn="thaiDist" eaLnBrk="0" hangingPunct="0"/>
            <a:endParaRPr lang="en-US" dirty="0">
              <a:solidFill>
                <a:srgbClr val="000000"/>
              </a:solidFill>
            </a:endParaRPr>
          </a:p>
          <a:p>
            <a:pPr algn="thaiDist" eaLnBrk="0" hangingPunct="0"/>
            <a:r>
              <a:rPr lang="en-US" dirty="0">
                <a:solidFill>
                  <a:srgbClr val="000000"/>
                </a:solidFill>
              </a:rPr>
              <a:t>Two solutions to problems with unidirectional links:</a:t>
            </a:r>
          </a:p>
          <a:p>
            <a:pPr marL="285750" indent="-285750" algn="thaiDist" eaLnBrk="0" hangingPunct="0">
              <a:buFont typeface="Arial" panose="020B0604020202020204" pitchFamily="34" charset="0"/>
              <a:buChar char="•"/>
            </a:pPr>
            <a:r>
              <a:rPr lang="en-US" dirty="0">
                <a:solidFill>
                  <a:srgbClr val="000000"/>
                </a:solidFill>
              </a:rPr>
              <a:t>STP </a:t>
            </a:r>
            <a:r>
              <a:rPr lang="cs-CZ" dirty="0" err="1">
                <a:solidFill>
                  <a:srgbClr val="000000"/>
                </a:solidFill>
              </a:rPr>
              <a:t>Loop</a:t>
            </a:r>
            <a:r>
              <a:rPr lang="cs-CZ" dirty="0">
                <a:solidFill>
                  <a:srgbClr val="000000"/>
                </a:solidFill>
              </a:rPr>
              <a:t> </a:t>
            </a:r>
            <a:r>
              <a:rPr lang="en-US" dirty="0">
                <a:solidFill>
                  <a:srgbClr val="000000"/>
                </a:solidFill>
              </a:rPr>
              <a:t>Guard</a:t>
            </a:r>
          </a:p>
          <a:p>
            <a:pPr marL="285750" indent="-285750" algn="thaiDist" eaLnBrk="0" hangingPunct="0">
              <a:buFont typeface="Arial" panose="020B0604020202020204" pitchFamily="34" charset="0"/>
              <a:buChar char="•"/>
            </a:pPr>
            <a:r>
              <a:rPr lang="en-US" dirty="0">
                <a:solidFill>
                  <a:srgbClr val="000000"/>
                </a:solidFill>
              </a:rPr>
              <a:t>Unidirectional Link Detection </a:t>
            </a:r>
          </a:p>
          <a:p>
            <a:pPr algn="just" eaLnBrk="0" hangingPunct="0"/>
            <a:endParaRPr lang="en-US" sz="1600" dirty="0">
              <a:solidFill>
                <a:srgbClr val="000000"/>
              </a:solidFill>
            </a:endParaRPr>
          </a:p>
        </p:txBody>
      </p:sp>
    </p:spTree>
    <p:extLst>
      <p:ext uri="{BB962C8B-B14F-4D97-AF65-F5344CB8AC3E}">
        <p14:creationId xmlns:p14="http://schemas.microsoft.com/office/powerpoint/2010/main" val="139484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792308" cy="748489"/>
          </a:xfrm>
        </p:spPr>
        <p:txBody>
          <a:bodyPr/>
          <a:lstStyle/>
          <a:p>
            <a:r>
              <a:rPr lang="en-US" sz="2400" dirty="0"/>
              <a:t>STP Loop Guard</a:t>
            </a:r>
          </a:p>
        </p:txBody>
      </p:sp>
      <p:sp>
        <p:nvSpPr>
          <p:cNvPr id="6" name="TextBox 5">
            <a:extLst>
              <a:ext uri="{FF2B5EF4-FFF2-40B4-BE49-F238E27FC236}">
                <a16:creationId xmlns:a16="http://schemas.microsoft.com/office/drawing/2014/main" id="{D6E04BDC-5CCB-214F-940E-E8BEE690FB31}"/>
              </a:ext>
            </a:extLst>
          </p:cNvPr>
          <p:cNvSpPr txBox="1"/>
          <p:nvPr/>
        </p:nvSpPr>
        <p:spPr>
          <a:xfrm>
            <a:off x="351692" y="872376"/>
            <a:ext cx="8440616" cy="1077218"/>
          </a:xfrm>
          <a:prstGeom prst="rect">
            <a:avLst/>
          </a:prstGeom>
          <a:noFill/>
        </p:spPr>
        <p:txBody>
          <a:bodyPr wrap="square" rtlCol="0">
            <a:spAutoFit/>
          </a:bodyPr>
          <a:lstStyle/>
          <a:p>
            <a:pPr algn="thaiDist" eaLnBrk="0" hangingPunct="0"/>
            <a:r>
              <a:rPr lang="en-US" sz="1600" dirty="0">
                <a:solidFill>
                  <a:srgbClr val="000000"/>
                </a:solidFill>
              </a:rPr>
              <a:t>STP Loop guard prevents any alternative or root ports from becoming designated ports due to loss of BPDUs on the root port.  Loop guard places the original port into an ErrDisabled state while BPDUs are not being received and transitions back through the STP states when it begins receiving BPDUs again. </a:t>
            </a:r>
          </a:p>
        </p:txBody>
      </p:sp>
      <p:graphicFrame>
        <p:nvGraphicFramePr>
          <p:cNvPr id="7" name="Table 6">
            <a:extLst>
              <a:ext uri="{FF2B5EF4-FFF2-40B4-BE49-F238E27FC236}">
                <a16:creationId xmlns:a16="http://schemas.microsoft.com/office/drawing/2014/main" id="{A6EDACFA-B936-9645-A0A1-AC43B9D36BB1}"/>
              </a:ext>
            </a:extLst>
          </p:cNvPr>
          <p:cNvGraphicFramePr>
            <a:graphicFrameLocks noGrp="1"/>
          </p:cNvGraphicFramePr>
          <p:nvPr/>
        </p:nvGraphicFramePr>
        <p:xfrm>
          <a:off x="781027" y="2137158"/>
          <a:ext cx="7581945" cy="1770005"/>
        </p:xfrm>
        <a:graphic>
          <a:graphicData uri="http://schemas.openxmlformats.org/drawingml/2006/table">
            <a:tbl>
              <a:tblPr firstRow="1" bandRow="1">
                <a:tableStyleId>{5C22544A-7EE6-4342-B048-85BDC9FD1C3A}</a:tableStyleId>
              </a:tblPr>
              <a:tblGrid>
                <a:gridCol w="3769458">
                  <a:extLst>
                    <a:ext uri="{9D8B030D-6E8A-4147-A177-3AD203B41FA5}">
                      <a16:colId xmlns:a16="http://schemas.microsoft.com/office/drawing/2014/main" val="20000"/>
                    </a:ext>
                  </a:extLst>
                </a:gridCol>
                <a:gridCol w="3812487">
                  <a:extLst>
                    <a:ext uri="{9D8B030D-6E8A-4147-A177-3AD203B41FA5}">
                      <a16:colId xmlns:a16="http://schemas.microsoft.com/office/drawing/2014/main" val="20001"/>
                    </a:ext>
                  </a:extLst>
                </a:gridCol>
              </a:tblGrid>
              <a:tr h="232570">
                <a:tc>
                  <a:txBody>
                    <a:bodyPr/>
                    <a:lstStyle/>
                    <a:p>
                      <a:r>
                        <a:rPr lang="en-US" sz="1400" b="1" i="0" u="none" strike="noStrike" kern="1200" baseline="0" dirty="0">
                          <a:solidFill>
                            <a:schemeClr val="lt1"/>
                          </a:solidFill>
                          <a:latin typeface="+mn-lt"/>
                          <a:ea typeface="+mn-ea"/>
                          <a:cs typeface="+mn-cs"/>
                        </a:rPr>
                        <a:t>Command</a:t>
                      </a:r>
                      <a:endParaRPr lang="en-US" b="1" dirty="0"/>
                    </a:p>
                  </a:txBody>
                  <a:tcPr/>
                </a:tc>
                <a:tc>
                  <a:txBody>
                    <a:bodyPr/>
                    <a:lstStyle/>
                    <a:p>
                      <a:r>
                        <a:rPr lang="en-US" dirty="0"/>
                        <a:t>Description</a:t>
                      </a:r>
                    </a:p>
                  </a:txBody>
                  <a:tcPr/>
                </a:tc>
                <a:extLst>
                  <a:ext uri="{0D108BD9-81ED-4DB2-BD59-A6C34878D82A}">
                    <a16:rowId xmlns:a16="http://schemas.microsoft.com/office/drawing/2014/main" val="10000"/>
                  </a:ext>
                </a:extLst>
              </a:tr>
              <a:tr h="478045">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b="1" dirty="0">
                          <a:solidFill>
                            <a:srgbClr val="000000"/>
                          </a:solidFill>
                        </a:rPr>
                        <a:t>spanning-tree loopguard default</a:t>
                      </a:r>
                      <a:endParaRPr lang="en-US" sz="1400" b="1" dirty="0">
                        <a:solidFill>
                          <a:srgbClr val="000000"/>
                        </a:solidFill>
                        <a:latin typeface="+mn-lt"/>
                      </a:endParaRP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Global command to enable loop guard</a:t>
                      </a:r>
                      <a:endParaRPr lang="en-US" sz="1400" dirty="0">
                        <a:solidFill>
                          <a:srgbClr val="000000"/>
                        </a:solidFill>
                        <a:latin typeface="+mn-lt"/>
                      </a:endParaRPr>
                    </a:p>
                  </a:txBody>
                  <a:tcPr/>
                </a:tc>
                <a:extLst>
                  <a:ext uri="{0D108BD9-81ED-4DB2-BD59-A6C34878D82A}">
                    <a16:rowId xmlns:a16="http://schemas.microsoft.com/office/drawing/2014/main" val="10001"/>
                  </a:ext>
                </a:extLst>
              </a:tr>
              <a:tr h="46900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b="1" dirty="0">
                          <a:solidFill>
                            <a:srgbClr val="000000"/>
                          </a:solidFill>
                        </a:rPr>
                        <a:t>spanning-tree guard loop</a:t>
                      </a:r>
                      <a:endParaRPr lang="en-US" sz="1400" b="0" i="1" dirty="0">
                        <a:solidFill>
                          <a:srgbClr val="000000"/>
                        </a:solidFill>
                        <a:latin typeface="+mn-lt"/>
                      </a:endParaRP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Interface command to enable loop guard</a:t>
                      </a:r>
                      <a:endParaRPr lang="en-US" sz="1400" dirty="0">
                        <a:solidFill>
                          <a:srgbClr val="000000"/>
                        </a:solidFill>
                        <a:latin typeface="+mn-lt"/>
                      </a:endParaRPr>
                    </a:p>
                  </a:txBody>
                  <a:tcPr/>
                </a:tc>
                <a:extLst>
                  <a:ext uri="{0D108BD9-81ED-4DB2-BD59-A6C34878D82A}">
                    <a16:rowId xmlns:a16="http://schemas.microsoft.com/office/drawing/2014/main" val="10002"/>
                  </a:ext>
                </a:extLst>
              </a:tr>
              <a:tr h="46900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b="1" i="0" dirty="0">
                          <a:solidFill>
                            <a:srgbClr val="000000"/>
                          </a:solidFill>
                          <a:latin typeface="+mn-lt"/>
                        </a:rPr>
                        <a:t>show spanning-tree inconsistent-ports</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effectLst/>
                        </a:rPr>
                        <a:t>Shows ports in the inconsistent state due to the port not receiving BPDUs</a:t>
                      </a:r>
                    </a:p>
                  </a:txBody>
                  <a:tcPr/>
                </a:tc>
                <a:extLst>
                  <a:ext uri="{0D108BD9-81ED-4DB2-BD59-A6C34878D82A}">
                    <a16:rowId xmlns:a16="http://schemas.microsoft.com/office/drawing/2014/main" val="1952387769"/>
                  </a:ext>
                </a:extLst>
              </a:tr>
            </a:tbl>
          </a:graphicData>
        </a:graphic>
      </p:graphicFrame>
      <p:sp>
        <p:nvSpPr>
          <p:cNvPr id="5" name="TextBox 4">
            <a:extLst>
              <a:ext uri="{FF2B5EF4-FFF2-40B4-BE49-F238E27FC236}">
                <a16:creationId xmlns:a16="http://schemas.microsoft.com/office/drawing/2014/main" id="{736D3B8D-015D-DA43-9471-41CD645D0207}"/>
              </a:ext>
            </a:extLst>
          </p:cNvPr>
          <p:cNvSpPr txBox="1"/>
          <p:nvPr/>
        </p:nvSpPr>
        <p:spPr>
          <a:xfrm>
            <a:off x="1826734" y="4040291"/>
            <a:ext cx="5755165" cy="584775"/>
          </a:xfrm>
          <a:prstGeom prst="rect">
            <a:avLst/>
          </a:prstGeom>
          <a:noFill/>
        </p:spPr>
        <p:txBody>
          <a:bodyPr wrap="square" rtlCol="0">
            <a:spAutoFit/>
          </a:bodyPr>
          <a:lstStyle/>
          <a:p>
            <a:r>
              <a:rPr lang="en-US" sz="1600" b="1" dirty="0"/>
              <a:t>Note</a:t>
            </a:r>
            <a:r>
              <a:rPr lang="en-US" sz="1600" dirty="0"/>
              <a:t>: Loop guard shouldn’t be enabled on portfast-enabled ports because it directly conflicts with root/alternate port logic</a:t>
            </a:r>
          </a:p>
        </p:txBody>
      </p:sp>
    </p:spTree>
    <p:extLst>
      <p:ext uri="{BB962C8B-B14F-4D97-AF65-F5344CB8AC3E}">
        <p14:creationId xmlns:p14="http://schemas.microsoft.com/office/powerpoint/2010/main" val="273783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solidFill>
                  <a:srgbClr val="FF0000"/>
                </a:solidFill>
              </a:rPr>
              <a:t>Kde všude dává smysl konfigurovat </a:t>
            </a:r>
            <a:r>
              <a:rPr lang="cs-CZ" dirty="0" err="1">
                <a:solidFill>
                  <a:srgbClr val="FF0000"/>
                </a:solidFill>
              </a:rPr>
              <a:t>loopguard</a:t>
            </a:r>
            <a:r>
              <a:rPr lang="cs-CZ" dirty="0">
                <a:solidFill>
                  <a:srgbClr val="FF0000"/>
                </a:solidFill>
              </a:rPr>
              <a:t>?</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8638" y="1347788"/>
            <a:ext cx="2812450" cy="307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098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sz="2800" dirty="0">
                <a:solidFill>
                  <a:schemeClr val="tx2"/>
                </a:solidFill>
              </a:rPr>
              <a:t>SW1(</a:t>
            </a:r>
            <a:r>
              <a:rPr lang="cs-CZ" sz="2800" dirty="0" err="1">
                <a:solidFill>
                  <a:schemeClr val="tx2"/>
                </a:solidFill>
              </a:rPr>
              <a:t>config</a:t>
            </a:r>
            <a:r>
              <a:rPr lang="cs-CZ" sz="2800" dirty="0">
                <a:solidFill>
                  <a:schemeClr val="tx2"/>
                </a:solidFill>
              </a:rPr>
              <a:t>)#</a:t>
            </a:r>
            <a:r>
              <a:rPr lang="cs-CZ" sz="2800" dirty="0" err="1">
                <a:solidFill>
                  <a:schemeClr val="tx2"/>
                </a:solidFill>
              </a:rPr>
              <a:t>spanning-tree</a:t>
            </a:r>
            <a:r>
              <a:rPr lang="cs-CZ" sz="2800" dirty="0">
                <a:solidFill>
                  <a:schemeClr val="tx2"/>
                </a:solidFill>
              </a:rPr>
              <a:t> </a:t>
            </a:r>
            <a:r>
              <a:rPr lang="cs-CZ" sz="2800" dirty="0" err="1">
                <a:solidFill>
                  <a:schemeClr val="tx2"/>
                </a:solidFill>
              </a:rPr>
              <a:t>loopguard</a:t>
            </a:r>
            <a:r>
              <a:rPr lang="cs-CZ" sz="2800" dirty="0">
                <a:solidFill>
                  <a:schemeClr val="tx2"/>
                </a:solidFill>
              </a:rPr>
              <a:t> default</a:t>
            </a:r>
          </a:p>
          <a:p>
            <a:r>
              <a:rPr lang="cs-CZ" sz="2800" dirty="0">
                <a:solidFill>
                  <a:schemeClr val="tx2"/>
                </a:solidFill>
              </a:rPr>
              <a:t>SW2(</a:t>
            </a:r>
            <a:r>
              <a:rPr lang="cs-CZ" sz="2800" dirty="0" err="1">
                <a:solidFill>
                  <a:schemeClr val="tx2"/>
                </a:solidFill>
              </a:rPr>
              <a:t>config</a:t>
            </a:r>
            <a:r>
              <a:rPr lang="cs-CZ" sz="2800" dirty="0">
                <a:solidFill>
                  <a:schemeClr val="tx2"/>
                </a:solidFill>
              </a:rPr>
              <a:t>)#</a:t>
            </a:r>
            <a:r>
              <a:rPr lang="cs-CZ" sz="2800" dirty="0" err="1">
                <a:solidFill>
                  <a:schemeClr val="tx2"/>
                </a:solidFill>
              </a:rPr>
              <a:t>spanning-tree</a:t>
            </a:r>
            <a:r>
              <a:rPr lang="cs-CZ" sz="2800" dirty="0">
                <a:solidFill>
                  <a:schemeClr val="tx2"/>
                </a:solidFill>
              </a:rPr>
              <a:t> </a:t>
            </a:r>
            <a:r>
              <a:rPr lang="cs-CZ" sz="2800" dirty="0" err="1">
                <a:solidFill>
                  <a:schemeClr val="tx2"/>
                </a:solidFill>
              </a:rPr>
              <a:t>loopguard</a:t>
            </a:r>
            <a:r>
              <a:rPr lang="cs-CZ" sz="2800" dirty="0">
                <a:solidFill>
                  <a:schemeClr val="tx2"/>
                </a:solidFill>
              </a:rPr>
              <a:t> default</a:t>
            </a:r>
          </a:p>
          <a:p>
            <a:r>
              <a:rPr lang="cs-CZ" sz="2800" dirty="0">
                <a:solidFill>
                  <a:schemeClr val="tx2"/>
                </a:solidFill>
              </a:rPr>
              <a:t>SW3(</a:t>
            </a:r>
            <a:r>
              <a:rPr lang="cs-CZ" sz="2800" dirty="0" err="1">
                <a:solidFill>
                  <a:schemeClr val="tx2"/>
                </a:solidFill>
              </a:rPr>
              <a:t>config</a:t>
            </a:r>
            <a:r>
              <a:rPr lang="cs-CZ" sz="2800" dirty="0">
                <a:solidFill>
                  <a:schemeClr val="tx2"/>
                </a:solidFill>
              </a:rPr>
              <a:t>)#</a:t>
            </a:r>
            <a:r>
              <a:rPr lang="cs-CZ" sz="2800" dirty="0" err="1">
                <a:solidFill>
                  <a:schemeClr val="tx2"/>
                </a:solidFill>
              </a:rPr>
              <a:t>spanning-tree</a:t>
            </a:r>
            <a:r>
              <a:rPr lang="cs-CZ" sz="2800" dirty="0">
                <a:solidFill>
                  <a:schemeClr val="tx2"/>
                </a:solidFill>
              </a:rPr>
              <a:t> </a:t>
            </a:r>
            <a:r>
              <a:rPr lang="cs-CZ" sz="2800" dirty="0" err="1">
                <a:solidFill>
                  <a:schemeClr val="tx2"/>
                </a:solidFill>
              </a:rPr>
              <a:t>loopguard</a:t>
            </a:r>
            <a:r>
              <a:rPr lang="cs-CZ" sz="2800" dirty="0">
                <a:solidFill>
                  <a:schemeClr val="tx2"/>
                </a:solidFill>
              </a:rPr>
              <a:t> default</a:t>
            </a:r>
          </a:p>
        </p:txBody>
      </p:sp>
      <p:sp>
        <p:nvSpPr>
          <p:cNvPr id="3" name="Nadpis 2"/>
          <p:cNvSpPr>
            <a:spLocks noGrp="1"/>
          </p:cNvSpPr>
          <p:nvPr>
            <p:ph type="title"/>
          </p:nvPr>
        </p:nvSpPr>
        <p:spPr/>
        <p:txBody>
          <a:bodyPr/>
          <a:lstStyle/>
          <a:p>
            <a:r>
              <a:rPr lang="cs-CZ" dirty="0"/>
              <a:t>Všude v kruhu</a:t>
            </a:r>
          </a:p>
        </p:txBody>
      </p:sp>
    </p:spTree>
    <p:extLst>
      <p:ext uri="{BB962C8B-B14F-4D97-AF65-F5344CB8AC3E}">
        <p14:creationId xmlns:p14="http://schemas.microsoft.com/office/powerpoint/2010/main" val="180952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792308" cy="748489"/>
          </a:xfrm>
        </p:spPr>
        <p:txBody>
          <a:bodyPr/>
          <a:lstStyle/>
          <a:p>
            <a:r>
              <a:rPr lang="en-US" sz="2400" dirty="0"/>
              <a:t>STP Loop Guard</a:t>
            </a:r>
          </a:p>
        </p:txBody>
      </p:sp>
      <p:sp>
        <p:nvSpPr>
          <p:cNvPr id="6" name="TextBox 5">
            <a:extLst>
              <a:ext uri="{FF2B5EF4-FFF2-40B4-BE49-F238E27FC236}">
                <a16:creationId xmlns:a16="http://schemas.microsoft.com/office/drawing/2014/main" id="{D6E04BDC-5CCB-214F-940E-E8BEE690FB31}"/>
              </a:ext>
            </a:extLst>
          </p:cNvPr>
          <p:cNvSpPr txBox="1"/>
          <p:nvPr/>
        </p:nvSpPr>
        <p:spPr>
          <a:xfrm>
            <a:off x="351692" y="872376"/>
            <a:ext cx="8440616" cy="1077218"/>
          </a:xfrm>
          <a:prstGeom prst="rect">
            <a:avLst/>
          </a:prstGeom>
          <a:noFill/>
        </p:spPr>
        <p:txBody>
          <a:bodyPr wrap="square" rtlCol="0">
            <a:spAutoFit/>
          </a:bodyPr>
          <a:lstStyle/>
          <a:p>
            <a:pPr algn="thaiDist" eaLnBrk="0" hangingPunct="0"/>
            <a:r>
              <a:rPr lang="en-US" sz="1600" dirty="0">
                <a:solidFill>
                  <a:srgbClr val="000000"/>
                </a:solidFill>
              </a:rPr>
              <a:t>STP Loop guard prevents any alternative or root ports from becoming designated ports due to loss of BPDUs on the root port.  Loop guard places the original port into an ErrDisabled state while BPDUs are not being received and transitions back through the STP states when it begins receiving BPDUs again. </a:t>
            </a:r>
          </a:p>
        </p:txBody>
      </p:sp>
      <p:graphicFrame>
        <p:nvGraphicFramePr>
          <p:cNvPr id="7" name="Table 6">
            <a:extLst>
              <a:ext uri="{FF2B5EF4-FFF2-40B4-BE49-F238E27FC236}">
                <a16:creationId xmlns:a16="http://schemas.microsoft.com/office/drawing/2014/main" id="{A6EDACFA-B936-9645-A0A1-AC43B9D36BB1}"/>
              </a:ext>
            </a:extLst>
          </p:cNvPr>
          <p:cNvGraphicFramePr>
            <a:graphicFrameLocks noGrp="1"/>
          </p:cNvGraphicFramePr>
          <p:nvPr/>
        </p:nvGraphicFramePr>
        <p:xfrm>
          <a:off x="781027" y="2137158"/>
          <a:ext cx="7581945" cy="1770005"/>
        </p:xfrm>
        <a:graphic>
          <a:graphicData uri="http://schemas.openxmlformats.org/drawingml/2006/table">
            <a:tbl>
              <a:tblPr firstRow="1" bandRow="1">
                <a:tableStyleId>{5C22544A-7EE6-4342-B048-85BDC9FD1C3A}</a:tableStyleId>
              </a:tblPr>
              <a:tblGrid>
                <a:gridCol w="3769458">
                  <a:extLst>
                    <a:ext uri="{9D8B030D-6E8A-4147-A177-3AD203B41FA5}">
                      <a16:colId xmlns:a16="http://schemas.microsoft.com/office/drawing/2014/main" val="20000"/>
                    </a:ext>
                  </a:extLst>
                </a:gridCol>
                <a:gridCol w="3812487">
                  <a:extLst>
                    <a:ext uri="{9D8B030D-6E8A-4147-A177-3AD203B41FA5}">
                      <a16:colId xmlns:a16="http://schemas.microsoft.com/office/drawing/2014/main" val="20001"/>
                    </a:ext>
                  </a:extLst>
                </a:gridCol>
              </a:tblGrid>
              <a:tr h="232570">
                <a:tc>
                  <a:txBody>
                    <a:bodyPr/>
                    <a:lstStyle/>
                    <a:p>
                      <a:r>
                        <a:rPr lang="en-US" sz="1400" b="1" i="0" u="none" strike="noStrike" kern="1200" baseline="0" dirty="0">
                          <a:solidFill>
                            <a:schemeClr val="lt1"/>
                          </a:solidFill>
                          <a:latin typeface="+mn-lt"/>
                          <a:ea typeface="+mn-ea"/>
                          <a:cs typeface="+mn-cs"/>
                        </a:rPr>
                        <a:t>Command</a:t>
                      </a:r>
                      <a:endParaRPr lang="en-US" b="1" dirty="0"/>
                    </a:p>
                  </a:txBody>
                  <a:tcPr/>
                </a:tc>
                <a:tc>
                  <a:txBody>
                    <a:bodyPr/>
                    <a:lstStyle/>
                    <a:p>
                      <a:r>
                        <a:rPr lang="en-US" dirty="0"/>
                        <a:t>Description</a:t>
                      </a:r>
                    </a:p>
                  </a:txBody>
                  <a:tcPr/>
                </a:tc>
                <a:extLst>
                  <a:ext uri="{0D108BD9-81ED-4DB2-BD59-A6C34878D82A}">
                    <a16:rowId xmlns:a16="http://schemas.microsoft.com/office/drawing/2014/main" val="10000"/>
                  </a:ext>
                </a:extLst>
              </a:tr>
              <a:tr h="478045">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b="1" dirty="0">
                          <a:solidFill>
                            <a:srgbClr val="000000"/>
                          </a:solidFill>
                        </a:rPr>
                        <a:t>spanning-tree loopguard default</a:t>
                      </a:r>
                      <a:endParaRPr lang="en-US" sz="1400" b="1" dirty="0">
                        <a:solidFill>
                          <a:srgbClr val="000000"/>
                        </a:solidFill>
                        <a:latin typeface="+mn-lt"/>
                      </a:endParaRP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Global command to enable loop guard</a:t>
                      </a:r>
                      <a:endParaRPr lang="en-US" sz="1400" dirty="0">
                        <a:solidFill>
                          <a:srgbClr val="000000"/>
                        </a:solidFill>
                        <a:latin typeface="+mn-lt"/>
                      </a:endParaRPr>
                    </a:p>
                  </a:txBody>
                  <a:tcPr/>
                </a:tc>
                <a:extLst>
                  <a:ext uri="{0D108BD9-81ED-4DB2-BD59-A6C34878D82A}">
                    <a16:rowId xmlns:a16="http://schemas.microsoft.com/office/drawing/2014/main" val="10001"/>
                  </a:ext>
                </a:extLst>
              </a:tr>
              <a:tr h="46900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b="1" dirty="0">
                          <a:solidFill>
                            <a:srgbClr val="000000"/>
                          </a:solidFill>
                        </a:rPr>
                        <a:t>spanning-tree guard loop</a:t>
                      </a:r>
                      <a:endParaRPr lang="en-US" sz="1400" b="0" i="1" dirty="0">
                        <a:solidFill>
                          <a:srgbClr val="000000"/>
                        </a:solidFill>
                        <a:latin typeface="+mn-lt"/>
                      </a:endParaRP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Interface command to enable loop guard</a:t>
                      </a:r>
                      <a:endParaRPr lang="en-US" sz="1400" dirty="0">
                        <a:solidFill>
                          <a:srgbClr val="000000"/>
                        </a:solidFill>
                        <a:latin typeface="+mn-lt"/>
                      </a:endParaRPr>
                    </a:p>
                  </a:txBody>
                  <a:tcPr/>
                </a:tc>
                <a:extLst>
                  <a:ext uri="{0D108BD9-81ED-4DB2-BD59-A6C34878D82A}">
                    <a16:rowId xmlns:a16="http://schemas.microsoft.com/office/drawing/2014/main" val="10002"/>
                  </a:ext>
                </a:extLst>
              </a:tr>
              <a:tr h="46900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b="1" i="0" dirty="0">
                          <a:solidFill>
                            <a:srgbClr val="000000"/>
                          </a:solidFill>
                          <a:latin typeface="+mn-lt"/>
                        </a:rPr>
                        <a:t>show spanning-tree inconsistent-ports</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effectLst/>
                        </a:rPr>
                        <a:t>Shows ports in the inconsistent state due to the port not receiving BPDUs</a:t>
                      </a:r>
                    </a:p>
                  </a:txBody>
                  <a:tcPr/>
                </a:tc>
                <a:extLst>
                  <a:ext uri="{0D108BD9-81ED-4DB2-BD59-A6C34878D82A}">
                    <a16:rowId xmlns:a16="http://schemas.microsoft.com/office/drawing/2014/main" val="1952387769"/>
                  </a:ext>
                </a:extLst>
              </a:tr>
            </a:tbl>
          </a:graphicData>
        </a:graphic>
      </p:graphicFrame>
      <p:sp>
        <p:nvSpPr>
          <p:cNvPr id="5" name="TextBox 4">
            <a:extLst>
              <a:ext uri="{FF2B5EF4-FFF2-40B4-BE49-F238E27FC236}">
                <a16:creationId xmlns:a16="http://schemas.microsoft.com/office/drawing/2014/main" id="{736D3B8D-015D-DA43-9471-41CD645D0207}"/>
              </a:ext>
            </a:extLst>
          </p:cNvPr>
          <p:cNvSpPr txBox="1"/>
          <p:nvPr/>
        </p:nvSpPr>
        <p:spPr>
          <a:xfrm>
            <a:off x="1826734" y="4040291"/>
            <a:ext cx="5755165" cy="584775"/>
          </a:xfrm>
          <a:prstGeom prst="rect">
            <a:avLst/>
          </a:prstGeom>
          <a:noFill/>
        </p:spPr>
        <p:txBody>
          <a:bodyPr wrap="square" rtlCol="0">
            <a:spAutoFit/>
          </a:bodyPr>
          <a:lstStyle/>
          <a:p>
            <a:r>
              <a:rPr lang="en-US" sz="1600" b="1" dirty="0"/>
              <a:t>Note</a:t>
            </a:r>
            <a:r>
              <a:rPr lang="en-US" sz="1600" dirty="0"/>
              <a:t>: Loop guard shouldn’t be enabled on portfast-enabled ports because it directly conflicts with root/alternate port logic</a:t>
            </a:r>
          </a:p>
        </p:txBody>
      </p:sp>
    </p:spTree>
    <p:extLst>
      <p:ext uri="{BB962C8B-B14F-4D97-AF65-F5344CB8AC3E}">
        <p14:creationId xmlns:p14="http://schemas.microsoft.com/office/powerpoint/2010/main" val="99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solidFill>
                  <a:srgbClr val="FF0000"/>
                </a:solidFill>
              </a:rPr>
              <a:t>Kde všude dává smysl konfigurovat </a:t>
            </a:r>
            <a:r>
              <a:rPr lang="cs-CZ" dirty="0" err="1">
                <a:solidFill>
                  <a:srgbClr val="FF0000"/>
                </a:solidFill>
              </a:rPr>
              <a:t>loopguard</a:t>
            </a:r>
            <a:r>
              <a:rPr lang="cs-CZ" dirty="0">
                <a:solidFill>
                  <a:srgbClr val="FF0000"/>
                </a:solidFill>
              </a:rPr>
              <a:t>?</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8638" y="1347788"/>
            <a:ext cx="2812450" cy="307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001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indent="0">
              <a:spcBef>
                <a:spcPts val="0"/>
              </a:spcBef>
              <a:spcAft>
                <a:spcPts val="0"/>
              </a:spcAft>
              <a:buNone/>
            </a:pPr>
            <a:r>
              <a:rPr lang="en-US" dirty="0"/>
              <a:t>I think that I shall never see</a:t>
            </a:r>
          </a:p>
          <a:p>
            <a:pPr marL="0" indent="0">
              <a:spcBef>
                <a:spcPts val="0"/>
              </a:spcBef>
              <a:spcAft>
                <a:spcPts val="0"/>
              </a:spcAft>
              <a:buNone/>
            </a:pPr>
            <a:r>
              <a:rPr lang="en-US" dirty="0"/>
              <a:t>A graph more lovely than a tree.</a:t>
            </a:r>
          </a:p>
          <a:p>
            <a:pPr marL="0" indent="0">
              <a:spcBef>
                <a:spcPts val="0"/>
              </a:spcBef>
              <a:spcAft>
                <a:spcPts val="0"/>
              </a:spcAft>
              <a:buNone/>
            </a:pPr>
            <a:r>
              <a:rPr lang="en-US" dirty="0"/>
              <a:t>A tree whose crucial property</a:t>
            </a:r>
          </a:p>
          <a:p>
            <a:pPr marL="0" indent="0">
              <a:spcBef>
                <a:spcPts val="0"/>
              </a:spcBef>
              <a:spcAft>
                <a:spcPts val="0"/>
              </a:spcAft>
              <a:buNone/>
            </a:pPr>
            <a:r>
              <a:rPr lang="en-US" dirty="0"/>
              <a:t>Is loop-free connectivity.</a:t>
            </a:r>
          </a:p>
          <a:p>
            <a:pPr marL="0" indent="0">
              <a:spcBef>
                <a:spcPts val="0"/>
              </a:spcBef>
              <a:spcAft>
                <a:spcPts val="0"/>
              </a:spcAft>
              <a:buNone/>
            </a:pPr>
            <a:r>
              <a:rPr lang="en-US" dirty="0"/>
              <a:t>A tree that must be sure to span</a:t>
            </a:r>
          </a:p>
          <a:p>
            <a:pPr marL="0" indent="0">
              <a:spcBef>
                <a:spcPts val="0"/>
              </a:spcBef>
              <a:spcAft>
                <a:spcPts val="0"/>
              </a:spcAft>
              <a:buNone/>
            </a:pPr>
            <a:r>
              <a:rPr lang="en-US" dirty="0"/>
              <a:t>So packets can reach every LAN.</a:t>
            </a:r>
          </a:p>
          <a:p>
            <a:pPr marL="0" indent="0">
              <a:spcBef>
                <a:spcPts val="0"/>
              </a:spcBef>
              <a:spcAft>
                <a:spcPts val="0"/>
              </a:spcAft>
              <a:buNone/>
            </a:pPr>
            <a:r>
              <a:rPr lang="en-US" dirty="0"/>
              <a:t>First, the root must be selected.</a:t>
            </a:r>
          </a:p>
          <a:p>
            <a:pPr marL="0" indent="0">
              <a:spcBef>
                <a:spcPts val="0"/>
              </a:spcBef>
              <a:spcAft>
                <a:spcPts val="0"/>
              </a:spcAft>
              <a:buNone/>
            </a:pPr>
            <a:r>
              <a:rPr lang="en-US" dirty="0"/>
              <a:t>By ID, it is elected.</a:t>
            </a:r>
          </a:p>
          <a:p>
            <a:pPr marL="0" indent="0">
              <a:spcBef>
                <a:spcPts val="0"/>
              </a:spcBef>
              <a:spcAft>
                <a:spcPts val="0"/>
              </a:spcAft>
              <a:buNone/>
            </a:pPr>
            <a:r>
              <a:rPr lang="en-US" dirty="0"/>
              <a:t>Least cost paths from root are traced.</a:t>
            </a:r>
          </a:p>
          <a:p>
            <a:pPr marL="0" indent="0">
              <a:spcBef>
                <a:spcPts val="0"/>
              </a:spcBef>
              <a:spcAft>
                <a:spcPts val="0"/>
              </a:spcAft>
              <a:buNone/>
            </a:pPr>
            <a:r>
              <a:rPr lang="en-US" dirty="0"/>
              <a:t>In the tree, these paths are placed.</a:t>
            </a:r>
          </a:p>
          <a:p>
            <a:pPr marL="0" indent="0">
              <a:spcBef>
                <a:spcPts val="0"/>
              </a:spcBef>
              <a:spcAft>
                <a:spcPts val="0"/>
              </a:spcAft>
              <a:buNone/>
            </a:pPr>
            <a:r>
              <a:rPr lang="en-US" dirty="0"/>
              <a:t>A mesh is made by folks like me,</a:t>
            </a:r>
          </a:p>
          <a:p>
            <a:pPr marL="0" indent="0">
              <a:spcBef>
                <a:spcPts val="0"/>
              </a:spcBef>
              <a:spcAft>
                <a:spcPts val="0"/>
              </a:spcAft>
              <a:buNone/>
            </a:pPr>
            <a:r>
              <a:rPr lang="en-US" dirty="0"/>
              <a:t>Then bridges find a spanning tree.</a:t>
            </a:r>
          </a:p>
          <a:p>
            <a:pPr marL="0" indent="0">
              <a:spcBef>
                <a:spcPts val="0"/>
              </a:spcBef>
              <a:spcAft>
                <a:spcPts val="0"/>
              </a:spcAft>
              <a:buNone/>
            </a:pPr>
            <a:endParaRPr lang="en-US" dirty="0"/>
          </a:p>
          <a:p>
            <a:pPr marL="0" indent="0">
              <a:spcBef>
                <a:spcPts val="0"/>
              </a:spcBef>
              <a:spcAft>
                <a:spcPts val="0"/>
              </a:spcAft>
              <a:buNone/>
            </a:pPr>
            <a:r>
              <a:rPr lang="en-US" dirty="0"/>
              <a:t>— </a:t>
            </a:r>
          </a:p>
          <a:p>
            <a:pPr marL="0" indent="0">
              <a:spcBef>
                <a:spcPts val="0"/>
              </a:spcBef>
              <a:spcAft>
                <a:spcPts val="0"/>
              </a:spcAft>
              <a:buNone/>
            </a:pPr>
            <a:r>
              <a:rPr lang="en-US" dirty="0"/>
              <a:t>1990 IEEE 802.1D</a:t>
            </a:r>
            <a:endParaRPr lang="cs-CZ" dirty="0"/>
          </a:p>
        </p:txBody>
      </p:sp>
      <p:sp>
        <p:nvSpPr>
          <p:cNvPr id="3" name="Nadpis 2"/>
          <p:cNvSpPr>
            <a:spLocks noGrp="1"/>
          </p:cNvSpPr>
          <p:nvPr>
            <p:ph type="title"/>
          </p:nvPr>
        </p:nvSpPr>
        <p:spPr/>
        <p:txBody>
          <a:bodyPr/>
          <a:lstStyle/>
          <a:p>
            <a:r>
              <a:rPr lang="cs-CZ" dirty="0"/>
              <a:t>Báseň – </a:t>
            </a:r>
            <a:r>
              <a:rPr lang="en-US" dirty="0" err="1"/>
              <a:t>Radia</a:t>
            </a:r>
            <a:r>
              <a:rPr lang="en-US" dirty="0"/>
              <a:t> Perlman </a:t>
            </a:r>
            <a:r>
              <a:rPr lang="en-US" dirty="0" err="1"/>
              <a:t>Algorhyme</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3550" y="1000125"/>
            <a:ext cx="2095500"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3990780"/>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sz="2800" dirty="0">
                <a:solidFill>
                  <a:schemeClr val="tx2"/>
                </a:solidFill>
              </a:rPr>
              <a:t>SW1(</a:t>
            </a:r>
            <a:r>
              <a:rPr lang="cs-CZ" sz="2800" dirty="0" err="1">
                <a:solidFill>
                  <a:schemeClr val="tx2"/>
                </a:solidFill>
              </a:rPr>
              <a:t>config</a:t>
            </a:r>
            <a:r>
              <a:rPr lang="cs-CZ" sz="2800" dirty="0">
                <a:solidFill>
                  <a:schemeClr val="tx2"/>
                </a:solidFill>
              </a:rPr>
              <a:t>)#</a:t>
            </a:r>
            <a:r>
              <a:rPr lang="cs-CZ" sz="2800" dirty="0" err="1">
                <a:solidFill>
                  <a:schemeClr val="tx2"/>
                </a:solidFill>
              </a:rPr>
              <a:t>spanning-tree</a:t>
            </a:r>
            <a:r>
              <a:rPr lang="cs-CZ" sz="2800" dirty="0">
                <a:solidFill>
                  <a:schemeClr val="tx2"/>
                </a:solidFill>
              </a:rPr>
              <a:t> </a:t>
            </a:r>
            <a:r>
              <a:rPr lang="cs-CZ" sz="2800" dirty="0" err="1">
                <a:solidFill>
                  <a:schemeClr val="tx2"/>
                </a:solidFill>
              </a:rPr>
              <a:t>loopguard</a:t>
            </a:r>
            <a:r>
              <a:rPr lang="cs-CZ" sz="2800" dirty="0">
                <a:solidFill>
                  <a:schemeClr val="tx2"/>
                </a:solidFill>
              </a:rPr>
              <a:t> default</a:t>
            </a:r>
          </a:p>
          <a:p>
            <a:r>
              <a:rPr lang="cs-CZ" sz="2800" dirty="0">
                <a:solidFill>
                  <a:schemeClr val="tx2"/>
                </a:solidFill>
              </a:rPr>
              <a:t>SW2(</a:t>
            </a:r>
            <a:r>
              <a:rPr lang="cs-CZ" sz="2800" dirty="0" err="1">
                <a:solidFill>
                  <a:schemeClr val="tx2"/>
                </a:solidFill>
              </a:rPr>
              <a:t>config</a:t>
            </a:r>
            <a:r>
              <a:rPr lang="cs-CZ" sz="2800" dirty="0">
                <a:solidFill>
                  <a:schemeClr val="tx2"/>
                </a:solidFill>
              </a:rPr>
              <a:t>)#</a:t>
            </a:r>
            <a:r>
              <a:rPr lang="cs-CZ" sz="2800" dirty="0" err="1">
                <a:solidFill>
                  <a:schemeClr val="tx2"/>
                </a:solidFill>
              </a:rPr>
              <a:t>spanning-tree</a:t>
            </a:r>
            <a:r>
              <a:rPr lang="cs-CZ" sz="2800" dirty="0">
                <a:solidFill>
                  <a:schemeClr val="tx2"/>
                </a:solidFill>
              </a:rPr>
              <a:t> </a:t>
            </a:r>
            <a:r>
              <a:rPr lang="cs-CZ" sz="2800" dirty="0" err="1">
                <a:solidFill>
                  <a:schemeClr val="tx2"/>
                </a:solidFill>
              </a:rPr>
              <a:t>loopguard</a:t>
            </a:r>
            <a:r>
              <a:rPr lang="cs-CZ" sz="2800" dirty="0">
                <a:solidFill>
                  <a:schemeClr val="tx2"/>
                </a:solidFill>
              </a:rPr>
              <a:t> default</a:t>
            </a:r>
          </a:p>
          <a:p>
            <a:r>
              <a:rPr lang="cs-CZ" sz="2800" dirty="0">
                <a:solidFill>
                  <a:schemeClr val="tx2"/>
                </a:solidFill>
              </a:rPr>
              <a:t>SW3(</a:t>
            </a:r>
            <a:r>
              <a:rPr lang="cs-CZ" sz="2800" dirty="0" err="1">
                <a:solidFill>
                  <a:schemeClr val="tx2"/>
                </a:solidFill>
              </a:rPr>
              <a:t>config</a:t>
            </a:r>
            <a:r>
              <a:rPr lang="cs-CZ" sz="2800" dirty="0">
                <a:solidFill>
                  <a:schemeClr val="tx2"/>
                </a:solidFill>
              </a:rPr>
              <a:t>)#</a:t>
            </a:r>
            <a:r>
              <a:rPr lang="cs-CZ" sz="2800" dirty="0" err="1">
                <a:solidFill>
                  <a:schemeClr val="tx2"/>
                </a:solidFill>
              </a:rPr>
              <a:t>spanning-tree</a:t>
            </a:r>
            <a:r>
              <a:rPr lang="cs-CZ" sz="2800" dirty="0">
                <a:solidFill>
                  <a:schemeClr val="tx2"/>
                </a:solidFill>
              </a:rPr>
              <a:t> </a:t>
            </a:r>
            <a:r>
              <a:rPr lang="cs-CZ" sz="2800" dirty="0" err="1">
                <a:solidFill>
                  <a:schemeClr val="tx2"/>
                </a:solidFill>
              </a:rPr>
              <a:t>loopguard</a:t>
            </a:r>
            <a:r>
              <a:rPr lang="cs-CZ" sz="2800" dirty="0">
                <a:solidFill>
                  <a:schemeClr val="tx2"/>
                </a:solidFill>
              </a:rPr>
              <a:t> default</a:t>
            </a:r>
          </a:p>
        </p:txBody>
      </p:sp>
      <p:sp>
        <p:nvSpPr>
          <p:cNvPr id="3" name="Nadpis 2"/>
          <p:cNvSpPr>
            <a:spLocks noGrp="1"/>
          </p:cNvSpPr>
          <p:nvPr>
            <p:ph type="title"/>
          </p:nvPr>
        </p:nvSpPr>
        <p:spPr/>
        <p:txBody>
          <a:bodyPr/>
          <a:lstStyle/>
          <a:p>
            <a:r>
              <a:rPr lang="cs-CZ" dirty="0"/>
              <a:t>Všude v kruhu</a:t>
            </a:r>
          </a:p>
        </p:txBody>
      </p:sp>
    </p:spTree>
    <p:extLst>
      <p:ext uri="{BB962C8B-B14F-4D97-AF65-F5344CB8AC3E}">
        <p14:creationId xmlns:p14="http://schemas.microsoft.com/office/powerpoint/2010/main" val="68496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792308" cy="748489"/>
          </a:xfrm>
        </p:spPr>
        <p:txBody>
          <a:bodyPr/>
          <a:lstStyle/>
          <a:p>
            <a:r>
              <a:rPr lang="en-US" sz="2400" dirty="0"/>
              <a:t>STP Loop Guard</a:t>
            </a:r>
          </a:p>
        </p:txBody>
      </p:sp>
      <p:sp>
        <p:nvSpPr>
          <p:cNvPr id="6" name="TextBox 5">
            <a:extLst>
              <a:ext uri="{FF2B5EF4-FFF2-40B4-BE49-F238E27FC236}">
                <a16:creationId xmlns:a16="http://schemas.microsoft.com/office/drawing/2014/main" id="{D6E04BDC-5CCB-214F-940E-E8BEE690FB31}"/>
              </a:ext>
            </a:extLst>
          </p:cNvPr>
          <p:cNvSpPr txBox="1"/>
          <p:nvPr/>
        </p:nvSpPr>
        <p:spPr>
          <a:xfrm>
            <a:off x="351692" y="872376"/>
            <a:ext cx="8440616" cy="1077218"/>
          </a:xfrm>
          <a:prstGeom prst="rect">
            <a:avLst/>
          </a:prstGeom>
          <a:noFill/>
        </p:spPr>
        <p:txBody>
          <a:bodyPr wrap="square" rtlCol="0">
            <a:spAutoFit/>
          </a:bodyPr>
          <a:lstStyle/>
          <a:p>
            <a:pPr algn="thaiDist" eaLnBrk="0" hangingPunct="0"/>
            <a:r>
              <a:rPr lang="en-US" sz="1600" dirty="0">
                <a:solidFill>
                  <a:srgbClr val="000000"/>
                </a:solidFill>
              </a:rPr>
              <a:t>STP Loop guard prevents any alternative or root ports from becoming designated ports due to loss of BPDUs on the root port.  Loop guard places the original port into an ErrDisabled state while BPDUs are not being received and transitions back through the STP states when it begins receiving BPDUs again. </a:t>
            </a:r>
          </a:p>
        </p:txBody>
      </p:sp>
      <p:graphicFrame>
        <p:nvGraphicFramePr>
          <p:cNvPr id="7" name="Table 6">
            <a:extLst>
              <a:ext uri="{FF2B5EF4-FFF2-40B4-BE49-F238E27FC236}">
                <a16:creationId xmlns:a16="http://schemas.microsoft.com/office/drawing/2014/main" id="{A6EDACFA-B936-9645-A0A1-AC43B9D36BB1}"/>
              </a:ext>
            </a:extLst>
          </p:cNvPr>
          <p:cNvGraphicFramePr>
            <a:graphicFrameLocks noGrp="1"/>
          </p:cNvGraphicFramePr>
          <p:nvPr/>
        </p:nvGraphicFramePr>
        <p:xfrm>
          <a:off x="781027" y="2137158"/>
          <a:ext cx="7581945" cy="1770005"/>
        </p:xfrm>
        <a:graphic>
          <a:graphicData uri="http://schemas.openxmlformats.org/drawingml/2006/table">
            <a:tbl>
              <a:tblPr firstRow="1" bandRow="1">
                <a:tableStyleId>{5C22544A-7EE6-4342-B048-85BDC9FD1C3A}</a:tableStyleId>
              </a:tblPr>
              <a:tblGrid>
                <a:gridCol w="3769458">
                  <a:extLst>
                    <a:ext uri="{9D8B030D-6E8A-4147-A177-3AD203B41FA5}">
                      <a16:colId xmlns:a16="http://schemas.microsoft.com/office/drawing/2014/main" val="20000"/>
                    </a:ext>
                  </a:extLst>
                </a:gridCol>
                <a:gridCol w="3812487">
                  <a:extLst>
                    <a:ext uri="{9D8B030D-6E8A-4147-A177-3AD203B41FA5}">
                      <a16:colId xmlns:a16="http://schemas.microsoft.com/office/drawing/2014/main" val="20001"/>
                    </a:ext>
                  </a:extLst>
                </a:gridCol>
              </a:tblGrid>
              <a:tr h="232570">
                <a:tc>
                  <a:txBody>
                    <a:bodyPr/>
                    <a:lstStyle/>
                    <a:p>
                      <a:r>
                        <a:rPr lang="en-US" sz="1400" b="1" i="0" u="none" strike="noStrike" kern="1200" baseline="0" dirty="0">
                          <a:solidFill>
                            <a:schemeClr val="lt1"/>
                          </a:solidFill>
                          <a:latin typeface="+mn-lt"/>
                          <a:ea typeface="+mn-ea"/>
                          <a:cs typeface="+mn-cs"/>
                        </a:rPr>
                        <a:t>Command</a:t>
                      </a:r>
                      <a:endParaRPr lang="en-US" b="1" dirty="0"/>
                    </a:p>
                  </a:txBody>
                  <a:tcPr/>
                </a:tc>
                <a:tc>
                  <a:txBody>
                    <a:bodyPr/>
                    <a:lstStyle/>
                    <a:p>
                      <a:r>
                        <a:rPr lang="en-US" dirty="0"/>
                        <a:t>Description</a:t>
                      </a:r>
                    </a:p>
                  </a:txBody>
                  <a:tcPr/>
                </a:tc>
                <a:extLst>
                  <a:ext uri="{0D108BD9-81ED-4DB2-BD59-A6C34878D82A}">
                    <a16:rowId xmlns:a16="http://schemas.microsoft.com/office/drawing/2014/main" val="10000"/>
                  </a:ext>
                </a:extLst>
              </a:tr>
              <a:tr h="478045">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b="1" dirty="0">
                          <a:solidFill>
                            <a:srgbClr val="000000"/>
                          </a:solidFill>
                        </a:rPr>
                        <a:t>spanning-tree loopguard default</a:t>
                      </a:r>
                      <a:endParaRPr lang="en-US" sz="1400" b="1" dirty="0">
                        <a:solidFill>
                          <a:srgbClr val="000000"/>
                        </a:solidFill>
                        <a:latin typeface="+mn-lt"/>
                      </a:endParaRP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Global command to enable loop guard</a:t>
                      </a:r>
                      <a:endParaRPr lang="en-US" sz="1400" dirty="0">
                        <a:solidFill>
                          <a:srgbClr val="000000"/>
                        </a:solidFill>
                        <a:latin typeface="+mn-lt"/>
                      </a:endParaRPr>
                    </a:p>
                  </a:txBody>
                  <a:tcPr/>
                </a:tc>
                <a:extLst>
                  <a:ext uri="{0D108BD9-81ED-4DB2-BD59-A6C34878D82A}">
                    <a16:rowId xmlns:a16="http://schemas.microsoft.com/office/drawing/2014/main" val="10001"/>
                  </a:ext>
                </a:extLst>
              </a:tr>
              <a:tr h="46900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b="1" dirty="0">
                          <a:solidFill>
                            <a:srgbClr val="000000"/>
                          </a:solidFill>
                        </a:rPr>
                        <a:t>spanning-tree guard loop</a:t>
                      </a:r>
                      <a:endParaRPr lang="en-US" sz="1400" b="0" i="1" dirty="0">
                        <a:solidFill>
                          <a:srgbClr val="000000"/>
                        </a:solidFill>
                        <a:latin typeface="+mn-lt"/>
                      </a:endParaRP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Interface command to enable loop guard</a:t>
                      </a:r>
                      <a:endParaRPr lang="en-US" sz="1400" dirty="0">
                        <a:solidFill>
                          <a:srgbClr val="000000"/>
                        </a:solidFill>
                        <a:latin typeface="+mn-lt"/>
                      </a:endParaRPr>
                    </a:p>
                  </a:txBody>
                  <a:tcPr/>
                </a:tc>
                <a:extLst>
                  <a:ext uri="{0D108BD9-81ED-4DB2-BD59-A6C34878D82A}">
                    <a16:rowId xmlns:a16="http://schemas.microsoft.com/office/drawing/2014/main" val="10002"/>
                  </a:ext>
                </a:extLst>
              </a:tr>
              <a:tr h="46900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b="1" i="0" dirty="0">
                          <a:solidFill>
                            <a:srgbClr val="000000"/>
                          </a:solidFill>
                          <a:latin typeface="+mn-lt"/>
                        </a:rPr>
                        <a:t>show spanning-tree inconsistent-ports</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effectLst/>
                        </a:rPr>
                        <a:t>Shows ports in the inconsistent state due to the port not receiving BPDUs</a:t>
                      </a:r>
                    </a:p>
                  </a:txBody>
                  <a:tcPr/>
                </a:tc>
                <a:extLst>
                  <a:ext uri="{0D108BD9-81ED-4DB2-BD59-A6C34878D82A}">
                    <a16:rowId xmlns:a16="http://schemas.microsoft.com/office/drawing/2014/main" val="1952387769"/>
                  </a:ext>
                </a:extLst>
              </a:tr>
            </a:tbl>
          </a:graphicData>
        </a:graphic>
      </p:graphicFrame>
      <p:sp>
        <p:nvSpPr>
          <p:cNvPr id="5" name="TextBox 4">
            <a:extLst>
              <a:ext uri="{FF2B5EF4-FFF2-40B4-BE49-F238E27FC236}">
                <a16:creationId xmlns:a16="http://schemas.microsoft.com/office/drawing/2014/main" id="{736D3B8D-015D-DA43-9471-41CD645D0207}"/>
              </a:ext>
            </a:extLst>
          </p:cNvPr>
          <p:cNvSpPr txBox="1"/>
          <p:nvPr/>
        </p:nvSpPr>
        <p:spPr>
          <a:xfrm>
            <a:off x="1826734" y="4040291"/>
            <a:ext cx="5755165" cy="584775"/>
          </a:xfrm>
          <a:prstGeom prst="rect">
            <a:avLst/>
          </a:prstGeom>
          <a:noFill/>
        </p:spPr>
        <p:txBody>
          <a:bodyPr wrap="square" rtlCol="0">
            <a:spAutoFit/>
          </a:bodyPr>
          <a:lstStyle/>
          <a:p>
            <a:r>
              <a:rPr lang="en-US" sz="1600" b="1" dirty="0"/>
              <a:t>Note</a:t>
            </a:r>
            <a:r>
              <a:rPr lang="en-US" sz="1600" dirty="0"/>
              <a:t>: Loop guard shouldn’t be enabled on portfast-enabled ports because it directly conflicts with root/alternate port logic</a:t>
            </a:r>
          </a:p>
        </p:txBody>
      </p:sp>
    </p:spTree>
    <p:extLst>
      <p:ext uri="{BB962C8B-B14F-4D97-AF65-F5344CB8AC3E}">
        <p14:creationId xmlns:p14="http://schemas.microsoft.com/office/powerpoint/2010/main" val="140409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Normální stav</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5288" y="1347788"/>
            <a:ext cx="6099150" cy="307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32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Výpadek</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8333" y="1347788"/>
            <a:ext cx="6073059" cy="307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85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A jde to v protisměru a cyklí</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3175" y="1347788"/>
            <a:ext cx="6083376" cy="307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39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Jednosměrnost je detekována</a:t>
            </a: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1288" y="1347788"/>
            <a:ext cx="6047150" cy="307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60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B to zablokuje i ve druhém směru</a:t>
            </a:r>
          </a:p>
        </p:txBody>
      </p:sp>
      <p:pic>
        <p:nvPicPr>
          <p:cNvPr id="1024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1548" y="1584008"/>
            <a:ext cx="6034230" cy="307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71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a:p>
        </p:txBody>
      </p:sp>
      <p:sp>
        <p:nvSpPr>
          <p:cNvPr id="3" name="Nadpis 2"/>
          <p:cNvSpPr>
            <a:spLocks noGrp="1"/>
          </p:cNvSpPr>
          <p:nvPr>
            <p:ph type="title"/>
          </p:nvPr>
        </p:nvSpPr>
        <p:spPr/>
        <p:txBody>
          <a:bodyPr/>
          <a:lstStyle/>
          <a:p>
            <a:r>
              <a:rPr lang="cs-CZ" dirty="0">
                <a:solidFill>
                  <a:srgbClr val="FF0000"/>
                </a:solidFill>
              </a:rPr>
              <a:t>Co se nesmí kombinovat?</a:t>
            </a:r>
          </a:p>
        </p:txBody>
      </p:sp>
    </p:spTree>
    <p:extLst>
      <p:ext uri="{BB962C8B-B14F-4D97-AF65-F5344CB8AC3E}">
        <p14:creationId xmlns:p14="http://schemas.microsoft.com/office/powerpoint/2010/main" val="197941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54964"/>
            <a:ext cx="644374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a:extLst>
              <a:ext uri="{FF2B5EF4-FFF2-40B4-BE49-F238E27FC236}">
                <a16:creationId xmlns:a16="http://schemas.microsoft.com/office/drawing/2014/main" id="{7AEEEF34-C278-47DD-B60B-DAEA12C34606}"/>
              </a:ext>
            </a:extLst>
          </p:cNvPr>
          <p:cNvSpPr txBox="1"/>
          <p:nvPr/>
        </p:nvSpPr>
        <p:spPr>
          <a:xfrm>
            <a:off x="6835515" y="3043003"/>
            <a:ext cx="2268570" cy="646331"/>
          </a:xfrm>
          <a:prstGeom prst="rect">
            <a:avLst/>
          </a:prstGeom>
          <a:noFill/>
        </p:spPr>
        <p:txBody>
          <a:bodyPr wrap="none" rtlCol="0">
            <a:spAutoFit/>
          </a:bodyPr>
          <a:lstStyle/>
          <a:p>
            <a:pPr marL="285750" indent="-285750">
              <a:buFont typeface="Arial" panose="020B0604020202020204" pitchFamily="34" charset="0"/>
              <a:buChar char="•"/>
            </a:pPr>
            <a:r>
              <a:rPr lang="cs-CZ" dirty="0" err="1"/>
              <a:t>Root</a:t>
            </a:r>
            <a:r>
              <a:rPr lang="cs-CZ" dirty="0"/>
              <a:t> je ke switchi</a:t>
            </a:r>
          </a:p>
          <a:p>
            <a:pPr marL="285750" indent="-285750">
              <a:buFont typeface="Arial" panose="020B0604020202020204" pitchFamily="34" charset="0"/>
              <a:buChar char="•"/>
            </a:pPr>
            <a:r>
              <a:rPr lang="cs-CZ" dirty="0"/>
              <a:t>BPDU k PC</a:t>
            </a:r>
          </a:p>
        </p:txBody>
      </p:sp>
    </p:spTree>
    <p:extLst>
      <p:ext uri="{BB962C8B-B14F-4D97-AF65-F5344CB8AC3E}">
        <p14:creationId xmlns:p14="http://schemas.microsoft.com/office/powerpoint/2010/main" val="393606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solidFill>
                  <a:srgbClr val="FF0000"/>
                </a:solidFill>
              </a:rPr>
              <a:t>Jak byste na to šli v kruhové topologii?</a:t>
            </a:r>
          </a:p>
        </p:txBody>
      </p:sp>
    </p:spTree>
    <p:extLst>
      <p:ext uri="{BB962C8B-B14F-4D97-AF65-F5344CB8AC3E}">
        <p14:creationId xmlns:p14="http://schemas.microsoft.com/office/powerpoint/2010/main" val="224570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STP Concepts</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dirty="0"/>
              <a:t>Explain how STP enables redundancy in a Layer 2 network.</a:t>
            </a:r>
            <a:endParaRPr lang="en-US" altLang="en-US" sz="500" dirty="0">
              <a:solidFill>
                <a:schemeClr val="tx1"/>
              </a:solidFill>
            </a:endParaRPr>
          </a:p>
          <a:p>
            <a:endParaRPr lang="en-US" dirty="0"/>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1833951805"/>
              </p:ext>
            </p:extLst>
          </p:nvPr>
        </p:nvGraphicFramePr>
        <p:xfrm>
          <a:off x="655782" y="1732166"/>
          <a:ext cx="7555085" cy="1785620"/>
        </p:xfrm>
        <a:graphic>
          <a:graphicData uri="http://schemas.openxmlformats.org/drawingml/2006/table">
            <a:tbl>
              <a:tblPr firstRow="1" bandRow="1">
                <a:tableStyleId>{5C22544A-7EE6-4342-B048-85BDC9FD1C3A}</a:tableStyleId>
              </a:tblPr>
              <a:tblGrid>
                <a:gridCol w="3225845">
                  <a:extLst>
                    <a:ext uri="{9D8B030D-6E8A-4147-A177-3AD203B41FA5}">
                      <a16:colId xmlns:a16="http://schemas.microsoft.com/office/drawing/2014/main" val="2579019526"/>
                    </a:ext>
                  </a:extLst>
                </a:gridCol>
                <a:gridCol w="4329240">
                  <a:extLst>
                    <a:ext uri="{9D8B030D-6E8A-4147-A177-3AD203B41FA5}">
                      <a16:colId xmlns:a16="http://schemas.microsoft.com/office/drawing/2014/main" val="1764220437"/>
                    </a:ext>
                  </a:extLst>
                </a:gridCol>
              </a:tblGrid>
              <a:tr h="37084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dirty="0">
                          <a:effectLst/>
                        </a:rPr>
                        <a:t>Topic Objective</a:t>
                      </a:r>
                      <a:endParaRPr lang="en-US" dirty="0">
                        <a:effectLst/>
                      </a:endParaRPr>
                    </a:p>
                  </a:txBody>
                  <a:tcPr marL="47625" marR="47625" marT="47625" marB="47625" anchor="ctr"/>
                </a:tc>
                <a:extLst>
                  <a:ext uri="{0D108BD9-81ED-4DB2-BD59-A6C34878D82A}">
                    <a16:rowId xmlns:a16="http://schemas.microsoft.com/office/drawing/2014/main" val="742401779"/>
                  </a:ext>
                </a:extLst>
              </a:tr>
              <a:tr h="370840">
                <a:tc>
                  <a:txBody>
                    <a:bodyPr/>
                    <a:lstStyle/>
                    <a:p>
                      <a:pPr fontAlgn="ctr"/>
                      <a:r>
                        <a:rPr lang="en-US" b="1" dirty="0">
                          <a:solidFill>
                            <a:schemeClr val="bg1"/>
                          </a:solidFill>
                          <a:effectLst/>
                        </a:rPr>
                        <a:t>Purpose of STP</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Explain common problems in a redundant, L2 switched network.</a:t>
                      </a:r>
                    </a:p>
                  </a:txBody>
                  <a:tcPr marL="47625" marR="47625" marT="47625" marB="47625" anchor="ctr"/>
                </a:tc>
                <a:extLst>
                  <a:ext uri="{0D108BD9-81ED-4DB2-BD59-A6C34878D82A}">
                    <a16:rowId xmlns:a16="http://schemas.microsoft.com/office/drawing/2014/main" val="3150950737"/>
                  </a:ext>
                </a:extLst>
              </a:tr>
              <a:tr h="370840">
                <a:tc>
                  <a:txBody>
                    <a:bodyPr/>
                    <a:lstStyle/>
                    <a:p>
                      <a:pPr fontAlgn="ctr"/>
                      <a:r>
                        <a:rPr lang="en-US" b="1" dirty="0">
                          <a:solidFill>
                            <a:schemeClr val="bg1"/>
                          </a:solidFill>
                          <a:effectLst/>
                        </a:rPr>
                        <a:t>STP Operations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Explain how STP operates in a simple switched network.</a:t>
                      </a:r>
                    </a:p>
                  </a:txBody>
                  <a:tcPr marL="47625" marR="47625" marT="47625" marB="47625" anchor="ctr"/>
                </a:tc>
                <a:extLst>
                  <a:ext uri="{0D108BD9-81ED-4DB2-BD59-A6C34878D82A}">
                    <a16:rowId xmlns:a16="http://schemas.microsoft.com/office/drawing/2014/main" val="2772085455"/>
                  </a:ext>
                </a:extLst>
              </a:tr>
              <a:tr h="370840">
                <a:tc>
                  <a:txBody>
                    <a:bodyPr/>
                    <a:lstStyle/>
                    <a:p>
                      <a:pPr fontAlgn="ctr"/>
                      <a:r>
                        <a:rPr lang="en-US" b="1" dirty="0">
                          <a:solidFill>
                            <a:schemeClr val="bg1"/>
                          </a:solidFill>
                          <a:effectLst/>
                        </a:rPr>
                        <a:t>Evolution of STP</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Explain how Rapid PVST+ operates.</a:t>
                      </a:r>
                    </a:p>
                  </a:txBody>
                  <a:tcPr marL="47625" marR="47625" marT="47625" marB="47625" anchor="ctr"/>
                </a:tc>
                <a:extLst>
                  <a:ext uri="{0D108BD9-81ED-4DB2-BD59-A6C34878D82A}">
                    <a16:rowId xmlns:a16="http://schemas.microsoft.com/office/drawing/2014/main" val="322880259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Umístění </a:t>
            </a:r>
            <a:r>
              <a:rPr lang="en-US" dirty="0"/>
              <a:t>STP Root Guards </a:t>
            </a:r>
            <a:r>
              <a:rPr lang="cs-CZ" dirty="0"/>
              <a:t>v kruhové topologii</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2696" y="822960"/>
            <a:ext cx="4806957" cy="4320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214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solidFill>
                  <a:srgbClr val="FF0000"/>
                </a:solidFill>
              </a:rPr>
              <a:t>Co označují jednotlivé barvy?</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1941" y="982980"/>
            <a:ext cx="3375771" cy="416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2682240" y="4815840"/>
            <a:ext cx="3413760" cy="327660"/>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56036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935" y="0"/>
            <a:ext cx="4172843"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313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8FDC4D-8526-456F-8258-980836E576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935" y="0"/>
            <a:ext cx="4172843"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0692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Alternatives to STP</a:t>
            </a:r>
          </a:p>
        </p:txBody>
      </p:sp>
      <p:sp>
        <p:nvSpPr>
          <p:cNvPr id="4" name="Content Placeholder 3">
            <a:extLst>
              <a:ext uri="{FF2B5EF4-FFF2-40B4-BE49-F238E27FC236}">
                <a16:creationId xmlns:a16="http://schemas.microsoft.com/office/drawing/2014/main" id="{8373BCA3-A7F4-BA45-9FB9-02EF718A223F}"/>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400" dirty="0">
                <a:solidFill>
                  <a:srgbClr val="000000"/>
                </a:solidFill>
              </a:rPr>
              <a:t>Over the years, organizations required greater resiliency and availability in the LAN. Ethernet LANs went from a few interconnected switches connected to a single router, to a sophisticated hierarchical network design including access, distribution and core layer switches.</a:t>
            </a:r>
          </a:p>
          <a:p>
            <a:pPr marL="342900" indent="-342900" algn="l">
              <a:buFont typeface="Arial" panose="020B0604020202020204" pitchFamily="34" charset="0"/>
              <a:buChar char="•"/>
            </a:pPr>
            <a:r>
              <a:rPr lang="en-US" sz="1400" dirty="0">
                <a:solidFill>
                  <a:srgbClr val="000000"/>
                </a:solidFill>
              </a:rPr>
              <a:t>Depending on the implementation, Layer 2 may include not only the access layer, but also the distribution or even the core layers. These designs may include hundreds of switches, with hundreds or even thousands of VLANs. STP has adapted to the added redundancy and complexity with enhancements, as part of RSTP and MSTP.</a:t>
            </a:r>
          </a:p>
          <a:p>
            <a:pPr marL="342900" indent="-342900" algn="l">
              <a:buFont typeface="Arial" panose="020B0604020202020204" pitchFamily="34" charset="0"/>
              <a:buChar char="•"/>
            </a:pPr>
            <a:r>
              <a:rPr lang="en-US" sz="1400" dirty="0">
                <a:solidFill>
                  <a:srgbClr val="000000"/>
                </a:solidFill>
              </a:rPr>
              <a:t>An important aspect to network design is fast and predictable convergence when there is a failure or change in the topology. </a:t>
            </a:r>
            <a:r>
              <a:rPr lang="en-US" sz="1400" dirty="0">
                <a:solidFill>
                  <a:srgbClr val="FF0000"/>
                </a:solidFill>
              </a:rPr>
              <a:t>Spanning tree does not offer the same efficiencies and predictabilities provided by routing protocols at Layer 3.</a:t>
            </a:r>
          </a:p>
          <a:p>
            <a:pPr marL="342900" indent="-342900" algn="l">
              <a:buFont typeface="Arial" panose="020B0604020202020204" pitchFamily="34" charset="0"/>
              <a:buChar char="•"/>
            </a:pPr>
            <a:r>
              <a:rPr lang="en-US" sz="1400" dirty="0">
                <a:solidFill>
                  <a:srgbClr val="000000"/>
                </a:solidFill>
              </a:rPr>
              <a:t>Layer 3 routing allows for redundant paths and loops in the topology, without blocking ports. For this reason, some environments are transitioning to Layer 3 everywhere except where devices connect to the access layer switch. </a:t>
            </a:r>
            <a:r>
              <a:rPr lang="en-US" sz="1400" dirty="0">
                <a:solidFill>
                  <a:srgbClr val="FF0000"/>
                </a:solidFill>
              </a:rPr>
              <a:t>In other words, the connections between access layer switches and distribution switches would be Layer 3 instead of Layer 2</a:t>
            </a:r>
            <a:r>
              <a:rPr lang="en-US" sz="1400" dirty="0">
                <a:solidFill>
                  <a:srgbClr val="000000"/>
                </a:solidFill>
              </a:rPr>
              <a:t>.</a:t>
            </a:r>
          </a:p>
          <a:p>
            <a:pPr marL="0" indent="0" algn="l"/>
            <a:endParaRPr lang="en-US" sz="1200" dirty="0">
              <a:solidFill>
                <a:srgbClr val="000000"/>
              </a:solidFill>
            </a:endParaRPr>
          </a:p>
        </p:txBody>
      </p:sp>
    </p:spTree>
    <p:custDataLst>
      <p:tags r:id="rId1"/>
    </p:custDataLst>
    <p:extLst>
      <p:ext uri="{BB962C8B-B14F-4D97-AF65-F5344CB8AC3E}">
        <p14:creationId xmlns:p14="http://schemas.microsoft.com/office/powerpoint/2010/main" val="325788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rgbClr val="0070C0"/>
                </a:solidFill>
              </a:rPr>
              <a:t>5.4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65E24B21-345D-D846-9DAB-1C01F5B31F94}"/>
              </a:ext>
            </a:extLst>
          </p:cNvPr>
          <p:cNvSpPr>
            <a:spLocks noGrp="1"/>
          </p:cNvSpPr>
          <p:nvPr>
            <p:ph idx="1"/>
          </p:nvPr>
        </p:nvSpPr>
        <p:spPr/>
        <p:txBody>
          <a:bodyPr/>
          <a:lstStyle/>
          <a:p>
            <a:pPr>
              <a:spcAft>
                <a:spcPts val="0"/>
              </a:spcAft>
              <a:buFont typeface="Arial" panose="020B0604020202020204" pitchFamily="34" charset="0"/>
              <a:buChar char="•"/>
            </a:pPr>
            <a:r>
              <a:rPr lang="en-US" sz="1200" dirty="0"/>
              <a:t>Redundant paths in a switched Ethernet network may cause both physical and logical Layer 2 loops.</a:t>
            </a:r>
          </a:p>
          <a:p>
            <a:pPr>
              <a:spcAft>
                <a:spcPts val="0"/>
              </a:spcAft>
              <a:buFont typeface="Arial" panose="020B0604020202020204" pitchFamily="34" charset="0"/>
              <a:buChar char="•"/>
            </a:pPr>
            <a:r>
              <a:rPr lang="en-US" sz="1200" dirty="0"/>
              <a:t>A Layer 2 loop can result in MAC address table instability, link saturation, and high CPU utilization on switches and end-devices. This results in the network becoming unusable. </a:t>
            </a:r>
          </a:p>
          <a:p>
            <a:pPr>
              <a:spcAft>
                <a:spcPts val="0"/>
              </a:spcAft>
              <a:buFont typeface="Arial" panose="020B0604020202020204" pitchFamily="34" charset="0"/>
              <a:buChar char="•"/>
            </a:pPr>
            <a:r>
              <a:rPr lang="en-US" sz="1200" dirty="0"/>
              <a:t>STP is a loop-prevention network protocol that allows for redundancy while creating a loop-free Layer 2 topology. Without STP, Layer 2 loops can form, causing broadcast, multicast and unknown unicast frames to loop endlessly, bringing down a network. </a:t>
            </a:r>
          </a:p>
          <a:p>
            <a:pPr>
              <a:spcAft>
                <a:spcPts val="0"/>
              </a:spcAft>
              <a:buFont typeface="Arial" panose="020B0604020202020204" pitchFamily="34" charset="0"/>
              <a:buChar char="•"/>
            </a:pPr>
            <a:r>
              <a:rPr lang="en-US" sz="1200" dirty="0"/>
              <a:t>Using the STA, STP builds a loop-free topology in a four-step process: elect the root bridge, elect the root ports, elect designated ports, and elect alternate (blocked) ports. </a:t>
            </a:r>
          </a:p>
          <a:p>
            <a:pPr>
              <a:spcAft>
                <a:spcPts val="0"/>
              </a:spcAft>
              <a:buFont typeface="Arial" panose="020B0604020202020204" pitchFamily="34" charset="0"/>
              <a:buChar char="•"/>
            </a:pPr>
            <a:r>
              <a:rPr lang="en-US" sz="1200" dirty="0"/>
              <a:t>During STA and STP functions, switches use BPDUs to share information about themselves and their connections. BPDUs are used to elect the root bridge, root ports, designated ports, and alternate ports. </a:t>
            </a:r>
          </a:p>
          <a:p>
            <a:pPr>
              <a:spcAft>
                <a:spcPts val="0"/>
              </a:spcAft>
              <a:buFont typeface="Arial" panose="020B0604020202020204" pitchFamily="34" charset="0"/>
              <a:buChar char="•"/>
            </a:pPr>
            <a:r>
              <a:rPr lang="en-US" sz="1200" dirty="0"/>
              <a:t>When the root bridge has been elected for a given spanning tree instance, the STA determines the best paths to the root bridge from all destinations in the broadcast domain. The path information, known as the internal root path cost, is determined by the sum of all the individual port costs along the path from the switch to the root bridge. </a:t>
            </a:r>
          </a:p>
          <a:p>
            <a:pPr>
              <a:spcAft>
                <a:spcPts val="0"/>
              </a:spcAft>
              <a:buFont typeface="Arial" panose="020B0604020202020204" pitchFamily="34" charset="0"/>
              <a:buChar char="•"/>
            </a:pPr>
            <a:r>
              <a:rPr lang="en-US" sz="1200" dirty="0"/>
              <a:t>After the root bridge has been determined the STA algorithm selects the root port. The root port is the port closest to the root bridge in terms of overall cost, which is called the internal root path cost. </a:t>
            </a:r>
          </a:p>
          <a:p>
            <a:pPr>
              <a:spcAft>
                <a:spcPts val="0"/>
              </a:spcAft>
              <a:buFont typeface="Arial" panose="020B0604020202020204" pitchFamily="34" charset="0"/>
              <a:buChar char="•"/>
            </a:pPr>
            <a:r>
              <a:rPr lang="en-US" sz="1200" dirty="0"/>
              <a:t>After each switch selects a root port, switches will select designated ports. The designated port is a port on the segment (with two switches) that has the internal root path cost to the root bridge. </a:t>
            </a:r>
          </a:p>
          <a:p>
            <a:pPr>
              <a:spcAft>
                <a:spcPts val="0"/>
              </a:spcAft>
              <a:buFont typeface="Arial" panose="020B0604020202020204" pitchFamily="34" charset="0"/>
              <a:buChar char="•"/>
            </a:pPr>
            <a:r>
              <a:rPr lang="en-US" sz="1200" dirty="0"/>
              <a:t>If a port is not a root port or a designated port, then it becomes an alternate (or backup) port. Alternate ports and backup ports are in discarding or blocking state to prevent loops. </a:t>
            </a:r>
          </a:p>
          <a:p>
            <a:pPr>
              <a:spcBef>
                <a:spcPts val="0"/>
              </a:spcBef>
              <a:spcAft>
                <a:spcPts val="0"/>
              </a:spcAft>
              <a:buFont typeface="Arial" panose="020B0604020202020204" pitchFamily="34" charset="0"/>
              <a:buChar char="•"/>
            </a:pPr>
            <a:endParaRPr lang="en-US" sz="12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65E24B21-345D-D846-9DAB-1C01F5B31F94}"/>
              </a:ext>
            </a:extLst>
          </p:cNvPr>
          <p:cNvSpPr>
            <a:spLocks noGrp="1"/>
          </p:cNvSpPr>
          <p:nvPr>
            <p:ph idx="1"/>
          </p:nvPr>
        </p:nvSpPr>
        <p:spPr/>
        <p:txBody>
          <a:bodyPr/>
          <a:lstStyle/>
          <a:p>
            <a:pPr>
              <a:spcAft>
                <a:spcPts val="0"/>
              </a:spcAft>
              <a:buFont typeface="Arial" panose="020B0604020202020204" pitchFamily="34" charset="0"/>
              <a:buChar char="•"/>
            </a:pPr>
            <a:r>
              <a:rPr lang="en-US" sz="1200" dirty="0"/>
              <a:t>When a switch has multiple equal-cost paths to the root bridge, the switch will determine a port using the following criteria: lowest sender BID, then the lowest sender port priority, and finally the lowest sender port ID. </a:t>
            </a:r>
          </a:p>
          <a:p>
            <a:pPr>
              <a:spcAft>
                <a:spcPts val="0"/>
              </a:spcAft>
              <a:buFont typeface="Arial" panose="020B0604020202020204" pitchFamily="34" charset="0"/>
              <a:buChar char="•"/>
            </a:pPr>
            <a:r>
              <a:rPr lang="en-US" sz="1200" dirty="0"/>
              <a:t>STP convergence requires three timers: the hello timer, the forward delay timer, and the max age timer. </a:t>
            </a:r>
          </a:p>
          <a:p>
            <a:pPr>
              <a:spcAft>
                <a:spcPts val="0"/>
              </a:spcAft>
              <a:buFont typeface="Arial" panose="020B0604020202020204" pitchFamily="34" charset="0"/>
              <a:buChar char="•"/>
            </a:pPr>
            <a:r>
              <a:rPr lang="en-US" sz="1200" dirty="0"/>
              <a:t>Port states are blocking, listening, learning, forwarding, and disabled. </a:t>
            </a:r>
          </a:p>
          <a:p>
            <a:pPr>
              <a:spcAft>
                <a:spcPts val="0"/>
              </a:spcAft>
              <a:buFont typeface="Arial" panose="020B0604020202020204" pitchFamily="34" charset="0"/>
              <a:buChar char="•"/>
            </a:pPr>
            <a:r>
              <a:rPr lang="en-US" sz="1200" dirty="0"/>
              <a:t>In PVST versions of STP, there is a root bridge elected for each spanning tree instance. This makes it possible to have different root bridges for different sets of VLANs.</a:t>
            </a:r>
          </a:p>
          <a:p>
            <a:pPr>
              <a:spcAft>
                <a:spcPts val="0"/>
              </a:spcAft>
              <a:buFont typeface="Arial" panose="020B0604020202020204" pitchFamily="34" charset="0"/>
              <a:buChar char="•"/>
            </a:pPr>
            <a:r>
              <a:rPr lang="en-US" sz="1200" dirty="0"/>
              <a:t>STP is often used to refer to the various implementations of spanning tree, such as RSTP and MSTP. </a:t>
            </a:r>
          </a:p>
          <a:p>
            <a:pPr>
              <a:spcAft>
                <a:spcPts val="0"/>
              </a:spcAft>
              <a:buFont typeface="Arial" panose="020B0604020202020204" pitchFamily="34" charset="0"/>
              <a:buChar char="•"/>
            </a:pPr>
            <a:r>
              <a:rPr lang="en-US" sz="1200" dirty="0"/>
              <a:t>RSTP is an evolution of STP that provides faster convergence than STP. </a:t>
            </a:r>
          </a:p>
          <a:p>
            <a:pPr>
              <a:spcAft>
                <a:spcPts val="0"/>
              </a:spcAft>
              <a:buFont typeface="Arial" panose="020B0604020202020204" pitchFamily="34" charset="0"/>
              <a:buChar char="•"/>
            </a:pPr>
            <a:r>
              <a:rPr lang="en-US" sz="1200" dirty="0"/>
              <a:t>RSTP port states are learning, forwarding and discarding. </a:t>
            </a:r>
          </a:p>
          <a:p>
            <a:pPr>
              <a:spcAft>
                <a:spcPts val="0"/>
              </a:spcAft>
              <a:buFont typeface="Arial" panose="020B0604020202020204" pitchFamily="34" charset="0"/>
              <a:buChar char="•"/>
            </a:pPr>
            <a:r>
              <a:rPr lang="en-US" sz="1200" dirty="0"/>
              <a:t>PVST+ is a Cisco enhancement of STP that provides a separate spanning tree instance for each VLAN configured in the network. PVST+ supports PortFast, UplinkFast, BackboneFast, BPDU guard, BPDU filter, root guard, and loop guard. </a:t>
            </a:r>
          </a:p>
          <a:p>
            <a:pPr>
              <a:spcAft>
                <a:spcPts val="0"/>
              </a:spcAft>
              <a:buFont typeface="Arial" panose="020B0604020202020204" pitchFamily="34" charset="0"/>
              <a:buChar char="•"/>
            </a:pPr>
            <a:r>
              <a:rPr lang="en-US" sz="1200" dirty="0"/>
              <a:t>Cisco switches running IOS 15.0 or later, run PVST+ by default. </a:t>
            </a:r>
          </a:p>
          <a:p>
            <a:pPr>
              <a:spcAft>
                <a:spcPts val="0"/>
              </a:spcAft>
              <a:buFont typeface="Arial" panose="020B0604020202020204" pitchFamily="34" charset="0"/>
              <a:buChar char="•"/>
            </a:pPr>
            <a:r>
              <a:rPr lang="en-US" sz="1200" dirty="0"/>
              <a:t>Rapid PVST+ is a Cisco enhancement of RSTP that uses PVST+ and provides a separate instance of 802.1w per VLAN. </a:t>
            </a:r>
          </a:p>
          <a:p>
            <a:pPr>
              <a:spcAft>
                <a:spcPts val="0"/>
              </a:spcAft>
              <a:buFont typeface="Arial" panose="020B0604020202020204" pitchFamily="34" charset="0"/>
              <a:buChar char="•"/>
            </a:pPr>
            <a:r>
              <a:rPr lang="en-US" sz="1200" dirty="0"/>
              <a:t>When a switch port is configured with PortFast, that port transitions from blocking to forwarding state immediately, bypassing the STP listening and learning states and avoiding a 30 second delay. </a:t>
            </a:r>
          </a:p>
          <a:p>
            <a:pPr>
              <a:spcAft>
                <a:spcPts val="0"/>
              </a:spcAft>
              <a:buFont typeface="Arial" panose="020B0604020202020204" pitchFamily="34" charset="0"/>
              <a:buChar char="•"/>
            </a:pPr>
            <a:r>
              <a:rPr lang="en-US" sz="1200" dirty="0"/>
              <a:t>Use PortFast on access ports to allow devices connected to these ports, such as DHCP clients, to access the network immediately, rather than waiting for STP to converge on each VLAN. </a:t>
            </a:r>
          </a:p>
          <a:p>
            <a:pPr>
              <a:spcBef>
                <a:spcPts val="0"/>
              </a:spcBef>
              <a:spcAft>
                <a:spcPts val="0"/>
              </a:spcAft>
              <a:buFont typeface="Arial" panose="020B0604020202020204" pitchFamily="34" charset="0"/>
              <a:buChar char="•"/>
            </a:pPr>
            <a:endParaRPr lang="en-US" sz="1200" dirty="0"/>
          </a:p>
        </p:txBody>
      </p:sp>
    </p:spTree>
    <p:custDataLst>
      <p:tags r:id="rId1"/>
    </p:custDataLst>
    <p:extLst>
      <p:ext uri="{BB962C8B-B14F-4D97-AF65-F5344CB8AC3E}">
        <p14:creationId xmlns:p14="http://schemas.microsoft.com/office/powerpoint/2010/main" val="3512423202"/>
      </p:ext>
    </p:extLst>
  </p:cSld>
  <p:clrMapOvr>
    <a:masterClrMapping/>
  </p:clrMapOvr>
  <p:transition spd="slow">
    <p:wipe/>
  </p:transition>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65E24B21-345D-D846-9DAB-1C01F5B31F94}"/>
              </a:ext>
            </a:extLst>
          </p:cNvPr>
          <p:cNvSpPr>
            <a:spLocks noGrp="1"/>
          </p:cNvSpPr>
          <p:nvPr>
            <p:ph idx="1"/>
          </p:nvPr>
        </p:nvSpPr>
        <p:spPr/>
        <p:txBody>
          <a:bodyPr/>
          <a:lstStyle/>
          <a:p>
            <a:pPr>
              <a:spcBef>
                <a:spcPts val="1200"/>
              </a:spcBef>
              <a:spcAft>
                <a:spcPts val="0"/>
              </a:spcAft>
              <a:buFont typeface="Arial" panose="020B0604020202020204" pitchFamily="34" charset="0"/>
              <a:buChar char="•"/>
            </a:pPr>
            <a:r>
              <a:rPr lang="en-US" sz="1200" dirty="0"/>
              <a:t>Cisco switches support a feature called </a:t>
            </a:r>
            <a:r>
              <a:rPr lang="en-US" sz="1200" dirty="0">
                <a:solidFill>
                  <a:srgbClr val="FF0000"/>
                </a:solidFill>
              </a:rPr>
              <a:t>BPDU guard </a:t>
            </a:r>
            <a:r>
              <a:rPr lang="en-US" sz="1200" dirty="0"/>
              <a:t>which immediately puts the switch port in an error-disabled state upon receipt of any BPDU to protect against potential loops. </a:t>
            </a:r>
          </a:p>
          <a:p>
            <a:pPr>
              <a:spcBef>
                <a:spcPts val="1200"/>
              </a:spcBef>
              <a:spcAft>
                <a:spcPts val="0"/>
              </a:spcAft>
              <a:buFont typeface="Arial" panose="020B0604020202020204" pitchFamily="34" charset="0"/>
              <a:buChar char="•"/>
            </a:pPr>
            <a:r>
              <a:rPr lang="en-US" sz="1200" dirty="0"/>
              <a:t>Over the years, Ethernet LANs went from a few interconnected switches that were connected to a single router, to a sophisticated hierarchical network design. </a:t>
            </a:r>
            <a:r>
              <a:rPr lang="en-US" sz="1200" dirty="0">
                <a:solidFill>
                  <a:srgbClr val="FF0000"/>
                </a:solidFill>
              </a:rPr>
              <a:t>Depending on the implementation, Layer 2 may include not only the access layer, but also the distribution or even the core layers</a:t>
            </a:r>
            <a:r>
              <a:rPr lang="en-US" sz="1200" dirty="0"/>
              <a:t>. These designs may include hundreds of switches, with </a:t>
            </a:r>
            <a:r>
              <a:rPr lang="en-US" sz="1200" dirty="0">
                <a:solidFill>
                  <a:srgbClr val="FF0000"/>
                </a:solidFill>
              </a:rPr>
              <a:t>hundreds or even thousands of VLANs</a:t>
            </a:r>
            <a:r>
              <a:rPr lang="en-US" sz="1200" dirty="0"/>
              <a:t>. STP has adapted to the added redundancy and complexity with enhancements as part of RSTP and MSTP. </a:t>
            </a:r>
          </a:p>
          <a:p>
            <a:pPr>
              <a:spcBef>
                <a:spcPts val="1200"/>
              </a:spcBef>
              <a:spcAft>
                <a:spcPts val="0"/>
              </a:spcAft>
              <a:buFont typeface="Arial" panose="020B0604020202020204" pitchFamily="34" charset="0"/>
              <a:buChar char="•"/>
            </a:pPr>
            <a:r>
              <a:rPr lang="en-US" sz="1200" dirty="0"/>
              <a:t>Layer 3 routing allows for redundant paths and loops in the topology, without blocking ports. For this reason, some environments are transitioning to </a:t>
            </a:r>
            <a:r>
              <a:rPr lang="en-US" sz="1200" b="1" dirty="0">
                <a:solidFill>
                  <a:srgbClr val="FF0000"/>
                </a:solidFill>
              </a:rPr>
              <a:t>Layer 3 everywhere except where devices connect to the access layer switch</a:t>
            </a:r>
            <a:r>
              <a:rPr lang="en-US" sz="1200" dirty="0"/>
              <a:t>.</a:t>
            </a:r>
          </a:p>
          <a:p>
            <a:pPr>
              <a:spcBef>
                <a:spcPts val="0"/>
              </a:spcBef>
              <a:spcAft>
                <a:spcPts val="0"/>
              </a:spcAft>
              <a:buFont typeface="Arial" panose="020B0604020202020204" pitchFamily="34" charset="0"/>
              <a:buChar char="•"/>
            </a:pPr>
            <a:endParaRPr lang="en-US" sz="1200" dirty="0"/>
          </a:p>
        </p:txBody>
      </p:sp>
    </p:spTree>
    <p:custDataLst>
      <p:tags r:id="rId1"/>
    </p:custDataLst>
    <p:extLst>
      <p:ext uri="{BB962C8B-B14F-4D97-AF65-F5344CB8AC3E}">
        <p14:creationId xmlns:p14="http://schemas.microsoft.com/office/powerpoint/2010/main" val="1222469971"/>
      </p:ext>
    </p:extLst>
  </p:cSld>
  <p:clrMapOvr>
    <a:masterClrMapping/>
  </p:clrMapOvr>
  <p:transition spd="slow">
    <p:wipe/>
  </p:transition>
</p:sld>
</file>

<file path=ppt/slides/slide8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0" y="0"/>
            <a:ext cx="9144000" cy="609056"/>
          </a:xfrm>
        </p:spPr>
        <p:txBody>
          <a:bodyPr/>
          <a:lstStyle/>
          <a:p>
            <a:pPr eaLnBrk="1" hangingPunct="1"/>
            <a:r>
              <a:rPr lang="en-US" sz="1400" dirty="0">
                <a:latin typeface="Arial" charset="0"/>
              </a:rPr>
              <a:t>Module 5: STP Concepts</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a16="http://schemas.microsoft.com/office/drawing/2014/main" id="{CE8C6162-D86A-9644-A0EE-E1EE5E7020B3}"/>
              </a:ext>
            </a:extLst>
          </p:cNvPr>
          <p:cNvSpPr>
            <a:spLocks noGrp="1"/>
          </p:cNvSpPr>
          <p:nvPr>
            <p:ph idx="1"/>
          </p:nvPr>
        </p:nvSpPr>
        <p:spPr>
          <a:xfrm>
            <a:off x="144065" y="798944"/>
            <a:ext cx="3602547" cy="4155319"/>
          </a:xfrm>
        </p:spPr>
        <p:txBody>
          <a:bodyPr/>
          <a:lstStyle/>
          <a:p>
            <a:pPr>
              <a:spcBef>
                <a:spcPts val="0"/>
              </a:spcBef>
              <a:spcAft>
                <a:spcPts val="0"/>
              </a:spcAft>
              <a:buFont typeface="Arial" panose="020B0604020202020204" pitchFamily="34" charset="0"/>
              <a:buChar char="•"/>
            </a:pPr>
            <a:r>
              <a:rPr lang="en-US" sz="1100" b="1" dirty="0"/>
              <a:t>Spanning Tree Protocol (STP)</a:t>
            </a:r>
          </a:p>
          <a:p>
            <a:pPr>
              <a:spcBef>
                <a:spcPts val="0"/>
              </a:spcBef>
              <a:spcAft>
                <a:spcPts val="0"/>
              </a:spcAft>
              <a:buFont typeface="Arial" panose="020B0604020202020204" pitchFamily="34" charset="0"/>
              <a:buChar char="•"/>
            </a:pPr>
            <a:r>
              <a:rPr lang="en-US" sz="1100" b="1" dirty="0"/>
              <a:t>Spanning Tree Algorithm (STA)</a:t>
            </a:r>
          </a:p>
          <a:p>
            <a:pPr>
              <a:spcBef>
                <a:spcPts val="0"/>
              </a:spcBef>
              <a:spcAft>
                <a:spcPts val="0"/>
              </a:spcAft>
              <a:buFont typeface="Arial" panose="020B0604020202020204" pitchFamily="34" charset="0"/>
              <a:buChar char="•"/>
            </a:pPr>
            <a:r>
              <a:rPr lang="en-US" sz="1100" b="1" dirty="0"/>
              <a:t>IEEE 802.1D</a:t>
            </a:r>
          </a:p>
          <a:p>
            <a:pPr>
              <a:spcBef>
                <a:spcPts val="0"/>
              </a:spcBef>
              <a:spcAft>
                <a:spcPts val="0"/>
              </a:spcAft>
              <a:buFont typeface="Arial" panose="020B0604020202020204" pitchFamily="34" charset="0"/>
              <a:buChar char="•"/>
            </a:pPr>
            <a:r>
              <a:rPr lang="en-US" sz="1100" b="1" dirty="0"/>
              <a:t>IEEE 802.1w</a:t>
            </a:r>
          </a:p>
          <a:p>
            <a:pPr>
              <a:spcBef>
                <a:spcPts val="0"/>
              </a:spcBef>
              <a:spcAft>
                <a:spcPts val="0"/>
              </a:spcAft>
              <a:buFont typeface="Arial" panose="020B0604020202020204" pitchFamily="34" charset="0"/>
              <a:buChar char="•"/>
            </a:pPr>
            <a:r>
              <a:rPr lang="en-US" sz="1100" b="1" dirty="0"/>
              <a:t>Broadcast Storm</a:t>
            </a:r>
          </a:p>
          <a:p>
            <a:pPr>
              <a:spcBef>
                <a:spcPts val="0"/>
              </a:spcBef>
              <a:spcAft>
                <a:spcPts val="0"/>
              </a:spcAft>
              <a:buFont typeface="Arial" panose="020B0604020202020204" pitchFamily="34" charset="0"/>
              <a:buChar char="•"/>
            </a:pPr>
            <a:r>
              <a:rPr lang="en-US" sz="1100" b="1" dirty="0"/>
              <a:t>Root Bridge</a:t>
            </a:r>
          </a:p>
          <a:p>
            <a:pPr>
              <a:spcBef>
                <a:spcPts val="0"/>
              </a:spcBef>
              <a:spcAft>
                <a:spcPts val="0"/>
              </a:spcAft>
              <a:buFont typeface="Arial" panose="020B0604020202020204" pitchFamily="34" charset="0"/>
              <a:buChar char="•"/>
            </a:pPr>
            <a:r>
              <a:rPr lang="en-US" sz="1100" b="1" dirty="0"/>
              <a:t>Root Port </a:t>
            </a:r>
          </a:p>
          <a:p>
            <a:pPr>
              <a:spcBef>
                <a:spcPts val="0"/>
              </a:spcBef>
              <a:spcAft>
                <a:spcPts val="0"/>
              </a:spcAft>
              <a:buFont typeface="Arial" panose="020B0604020202020204" pitchFamily="34" charset="0"/>
              <a:buChar char="•"/>
            </a:pPr>
            <a:r>
              <a:rPr lang="en-US" sz="1100" b="1" dirty="0"/>
              <a:t>Designated Port</a:t>
            </a:r>
          </a:p>
          <a:p>
            <a:pPr>
              <a:spcBef>
                <a:spcPts val="0"/>
              </a:spcBef>
              <a:spcAft>
                <a:spcPts val="0"/>
              </a:spcAft>
              <a:buFont typeface="Arial" panose="020B0604020202020204" pitchFamily="34" charset="0"/>
              <a:buChar char="•"/>
            </a:pPr>
            <a:r>
              <a:rPr lang="en-US" sz="1100" b="1" dirty="0"/>
              <a:t>Alternate (Blocked) Port</a:t>
            </a:r>
          </a:p>
          <a:p>
            <a:pPr>
              <a:spcBef>
                <a:spcPts val="0"/>
              </a:spcBef>
              <a:spcAft>
                <a:spcPts val="0"/>
              </a:spcAft>
              <a:buFont typeface="Arial" panose="020B0604020202020204" pitchFamily="34" charset="0"/>
              <a:buChar char="•"/>
            </a:pPr>
            <a:r>
              <a:rPr lang="en-US" sz="1100" b="1" dirty="0"/>
              <a:t>Learning</a:t>
            </a:r>
          </a:p>
          <a:p>
            <a:pPr>
              <a:spcBef>
                <a:spcPts val="0"/>
              </a:spcBef>
              <a:spcAft>
                <a:spcPts val="0"/>
              </a:spcAft>
              <a:buFont typeface="Arial" panose="020B0604020202020204" pitchFamily="34" charset="0"/>
              <a:buChar char="•"/>
            </a:pPr>
            <a:r>
              <a:rPr lang="en-US" sz="1100" b="1" dirty="0"/>
              <a:t>Listening</a:t>
            </a:r>
          </a:p>
          <a:p>
            <a:pPr>
              <a:spcBef>
                <a:spcPts val="0"/>
              </a:spcBef>
              <a:spcAft>
                <a:spcPts val="0"/>
              </a:spcAft>
              <a:buFont typeface="Arial" panose="020B0604020202020204" pitchFamily="34" charset="0"/>
              <a:buChar char="•"/>
            </a:pPr>
            <a:r>
              <a:rPr lang="en-US" sz="1100" b="1" dirty="0"/>
              <a:t>Bridge ID (BID)</a:t>
            </a:r>
          </a:p>
          <a:p>
            <a:pPr>
              <a:spcBef>
                <a:spcPts val="0"/>
              </a:spcBef>
              <a:spcAft>
                <a:spcPts val="0"/>
              </a:spcAft>
              <a:buFont typeface="Arial" panose="020B0604020202020204" pitchFamily="34" charset="0"/>
              <a:buChar char="•"/>
            </a:pPr>
            <a:r>
              <a:rPr lang="en-US" sz="1100" b="1" dirty="0"/>
              <a:t>Root ID</a:t>
            </a:r>
          </a:p>
          <a:p>
            <a:pPr>
              <a:spcBef>
                <a:spcPts val="0"/>
              </a:spcBef>
              <a:spcAft>
                <a:spcPts val="0"/>
              </a:spcAft>
              <a:buFont typeface="Arial" panose="020B0604020202020204" pitchFamily="34" charset="0"/>
              <a:buChar char="•"/>
            </a:pPr>
            <a:r>
              <a:rPr lang="en-US" sz="1100" b="1" dirty="0"/>
              <a:t>Bridge Protocol Data Unit (BPDU)</a:t>
            </a:r>
          </a:p>
          <a:p>
            <a:pPr>
              <a:spcBef>
                <a:spcPts val="0"/>
              </a:spcBef>
              <a:spcAft>
                <a:spcPts val="0"/>
              </a:spcAft>
              <a:buFont typeface="Arial" panose="020B0604020202020204" pitchFamily="34" charset="0"/>
              <a:buChar char="•"/>
            </a:pPr>
            <a:r>
              <a:rPr lang="en-US" sz="1100" b="1" dirty="0"/>
              <a:t>Bridge Priority</a:t>
            </a:r>
          </a:p>
          <a:p>
            <a:pPr>
              <a:spcBef>
                <a:spcPts val="0"/>
              </a:spcBef>
              <a:spcAft>
                <a:spcPts val="0"/>
              </a:spcAft>
              <a:buFont typeface="Arial" panose="020B0604020202020204" pitchFamily="34" charset="0"/>
              <a:buChar char="•"/>
            </a:pPr>
            <a:r>
              <a:rPr lang="en-US" sz="1100" b="1" dirty="0"/>
              <a:t>Extended System ID</a:t>
            </a:r>
          </a:p>
          <a:p>
            <a:pPr>
              <a:spcBef>
                <a:spcPts val="0"/>
              </a:spcBef>
              <a:spcAft>
                <a:spcPts val="0"/>
              </a:spcAft>
              <a:buFont typeface="Arial" panose="020B0604020202020204" pitchFamily="34" charset="0"/>
              <a:buChar char="•"/>
            </a:pPr>
            <a:r>
              <a:rPr lang="en-US" sz="1100" b="1" dirty="0"/>
              <a:t>short path cost</a:t>
            </a:r>
          </a:p>
          <a:p>
            <a:pPr>
              <a:spcBef>
                <a:spcPts val="0"/>
              </a:spcBef>
              <a:spcAft>
                <a:spcPts val="0"/>
              </a:spcAft>
              <a:buFont typeface="Arial" panose="020B0604020202020204" pitchFamily="34" charset="0"/>
              <a:buChar char="•"/>
            </a:pPr>
            <a:r>
              <a:rPr lang="en-US" sz="1100" b="1" dirty="0"/>
              <a:t>long path cost</a:t>
            </a:r>
          </a:p>
          <a:p>
            <a:pPr>
              <a:spcBef>
                <a:spcPts val="0"/>
              </a:spcBef>
              <a:spcAft>
                <a:spcPts val="0"/>
              </a:spcAft>
              <a:buFont typeface="Arial" panose="020B0604020202020204" pitchFamily="34" charset="0"/>
              <a:buChar char="•"/>
            </a:pPr>
            <a:r>
              <a:rPr lang="en-US" sz="1100" b="1" dirty="0"/>
              <a:t>root path cost</a:t>
            </a:r>
          </a:p>
          <a:p>
            <a:pPr>
              <a:spcBef>
                <a:spcPts val="0"/>
              </a:spcBef>
              <a:spcAft>
                <a:spcPts val="0"/>
              </a:spcAft>
              <a:buFont typeface="Arial" panose="020B0604020202020204" pitchFamily="34" charset="0"/>
              <a:buChar char="•"/>
            </a:pPr>
            <a:r>
              <a:rPr lang="en-US" sz="1100" b="1" dirty="0"/>
              <a:t>Rapid STP (RSTP)</a:t>
            </a:r>
          </a:p>
          <a:p>
            <a:pPr>
              <a:spcBef>
                <a:spcPts val="0"/>
              </a:spcBef>
              <a:spcAft>
                <a:spcPts val="0"/>
              </a:spcAft>
              <a:buFont typeface="Arial" panose="020B0604020202020204" pitchFamily="34" charset="0"/>
              <a:buChar char="•"/>
            </a:pPr>
            <a:r>
              <a:rPr lang="en-US" sz="1100" b="1" dirty="0"/>
              <a:t>port priority</a:t>
            </a:r>
          </a:p>
          <a:p>
            <a:pPr>
              <a:spcBef>
                <a:spcPts val="0"/>
              </a:spcBef>
              <a:spcAft>
                <a:spcPts val="0"/>
              </a:spcAft>
              <a:buFont typeface="Arial" panose="020B0604020202020204" pitchFamily="34" charset="0"/>
              <a:buChar char="•"/>
            </a:pPr>
            <a:r>
              <a:rPr lang="en-US" sz="1100" b="1" dirty="0"/>
              <a:t>Hello timer</a:t>
            </a:r>
          </a:p>
          <a:p>
            <a:pPr>
              <a:spcBef>
                <a:spcPts val="0"/>
              </a:spcBef>
              <a:spcAft>
                <a:spcPts val="0"/>
              </a:spcAft>
              <a:buFont typeface="Arial" panose="020B0604020202020204" pitchFamily="34" charset="0"/>
              <a:buChar char="•"/>
            </a:pPr>
            <a:endParaRPr lang="en-US" sz="1100" b="1" dirty="0"/>
          </a:p>
        </p:txBody>
      </p:sp>
      <p:sp>
        <p:nvSpPr>
          <p:cNvPr id="2" name="TextBox 1">
            <a:extLst>
              <a:ext uri="{FF2B5EF4-FFF2-40B4-BE49-F238E27FC236}">
                <a16:creationId xmlns:a16="http://schemas.microsoft.com/office/drawing/2014/main" id="{645FB8B2-BFC7-4B4A-9CCD-E78B6DB767A1}"/>
              </a:ext>
            </a:extLst>
          </p:cNvPr>
          <p:cNvSpPr txBox="1"/>
          <p:nvPr/>
        </p:nvSpPr>
        <p:spPr>
          <a:xfrm>
            <a:off x="4482988" y="962952"/>
            <a:ext cx="3158237" cy="2292935"/>
          </a:xfrm>
          <a:prstGeom prst="rect">
            <a:avLst/>
          </a:prstGeom>
          <a:noFill/>
        </p:spPr>
        <p:txBody>
          <a:bodyPr wrap="none" rtlCol="0">
            <a:spAutoFit/>
          </a:bodyPr>
          <a:lstStyle/>
          <a:p>
            <a:pPr marL="285750" indent="-285750">
              <a:spcBef>
                <a:spcPts val="0"/>
              </a:spcBef>
              <a:spcAft>
                <a:spcPts val="0"/>
              </a:spcAft>
              <a:buFont typeface="Arial" panose="020B0604020202020204" pitchFamily="34" charset="0"/>
              <a:buChar char="•"/>
            </a:pPr>
            <a:r>
              <a:rPr lang="en-US" sz="1100" b="1" dirty="0">
                <a:solidFill>
                  <a:srgbClr val="000000"/>
                </a:solidFill>
              </a:rPr>
              <a:t>Max Age timer</a:t>
            </a:r>
          </a:p>
          <a:p>
            <a:pPr marL="285750" indent="-285750">
              <a:spcBef>
                <a:spcPts val="0"/>
              </a:spcBef>
              <a:spcAft>
                <a:spcPts val="0"/>
              </a:spcAft>
              <a:buFont typeface="Arial" panose="020B0604020202020204" pitchFamily="34" charset="0"/>
              <a:buChar char="•"/>
            </a:pPr>
            <a:r>
              <a:rPr lang="en-US" sz="1100" b="1" dirty="0">
                <a:solidFill>
                  <a:srgbClr val="000000"/>
                </a:solidFill>
              </a:rPr>
              <a:t>Forward Delay timers</a:t>
            </a:r>
          </a:p>
          <a:p>
            <a:pPr marL="285750" indent="-285750">
              <a:spcBef>
                <a:spcPts val="0"/>
              </a:spcBef>
              <a:spcAft>
                <a:spcPts val="0"/>
              </a:spcAft>
              <a:buFont typeface="Arial" panose="020B0604020202020204" pitchFamily="34" charset="0"/>
              <a:buChar char="•"/>
            </a:pPr>
            <a:r>
              <a:rPr lang="en-US" sz="1100" b="1" dirty="0">
                <a:solidFill>
                  <a:srgbClr val="000000"/>
                </a:solidFill>
              </a:rPr>
              <a:t>Blocking</a:t>
            </a:r>
          </a:p>
          <a:p>
            <a:pPr marL="285750" indent="-285750">
              <a:spcBef>
                <a:spcPts val="0"/>
              </a:spcBef>
              <a:spcAft>
                <a:spcPts val="0"/>
              </a:spcAft>
              <a:buFont typeface="Arial" panose="020B0604020202020204" pitchFamily="34" charset="0"/>
              <a:buChar char="•"/>
            </a:pPr>
            <a:r>
              <a:rPr lang="en-US" sz="1100" b="1" dirty="0">
                <a:solidFill>
                  <a:srgbClr val="000000"/>
                </a:solidFill>
              </a:rPr>
              <a:t>Forwarding</a:t>
            </a:r>
          </a:p>
          <a:p>
            <a:pPr marL="285750" indent="-285750">
              <a:spcBef>
                <a:spcPts val="0"/>
              </a:spcBef>
              <a:spcAft>
                <a:spcPts val="0"/>
              </a:spcAft>
              <a:buFont typeface="Arial" panose="020B0604020202020204" pitchFamily="34" charset="0"/>
              <a:buChar char="•"/>
            </a:pPr>
            <a:r>
              <a:rPr lang="en-US" sz="1100" b="1" dirty="0">
                <a:solidFill>
                  <a:srgbClr val="000000"/>
                </a:solidFill>
              </a:rPr>
              <a:t>Discarding</a:t>
            </a:r>
          </a:p>
          <a:p>
            <a:pPr marL="285750" indent="-285750">
              <a:spcBef>
                <a:spcPts val="0"/>
              </a:spcBef>
              <a:spcAft>
                <a:spcPts val="0"/>
              </a:spcAft>
              <a:buFont typeface="Arial" panose="020B0604020202020204" pitchFamily="34" charset="0"/>
              <a:buChar char="•"/>
            </a:pPr>
            <a:r>
              <a:rPr lang="en-US" sz="1100" b="1" dirty="0">
                <a:solidFill>
                  <a:srgbClr val="000000"/>
                </a:solidFill>
              </a:rPr>
              <a:t>Per-VLAN Spanning Tree (PVST)</a:t>
            </a:r>
          </a:p>
          <a:p>
            <a:pPr marL="285750" indent="-285750">
              <a:spcBef>
                <a:spcPts val="0"/>
              </a:spcBef>
              <a:spcAft>
                <a:spcPts val="0"/>
              </a:spcAft>
              <a:buFont typeface="Arial" panose="020B0604020202020204" pitchFamily="34" charset="0"/>
              <a:buChar char="•"/>
            </a:pPr>
            <a:r>
              <a:rPr lang="en-US" sz="1100" b="1" dirty="0">
                <a:solidFill>
                  <a:srgbClr val="000000"/>
                </a:solidFill>
              </a:rPr>
              <a:t>PVST+</a:t>
            </a:r>
          </a:p>
          <a:p>
            <a:pPr marL="285750" indent="-285750">
              <a:spcBef>
                <a:spcPts val="0"/>
              </a:spcBef>
              <a:spcAft>
                <a:spcPts val="0"/>
              </a:spcAft>
              <a:buFont typeface="Arial" panose="020B0604020202020204" pitchFamily="34" charset="0"/>
              <a:buChar char="•"/>
            </a:pPr>
            <a:r>
              <a:rPr lang="en-US" sz="1100" b="1" dirty="0">
                <a:solidFill>
                  <a:srgbClr val="000000"/>
                </a:solidFill>
              </a:rPr>
              <a:t>Rapid PVST+</a:t>
            </a:r>
          </a:p>
          <a:p>
            <a:pPr marL="285750" indent="-285750">
              <a:spcBef>
                <a:spcPts val="0"/>
              </a:spcBef>
              <a:spcAft>
                <a:spcPts val="0"/>
              </a:spcAft>
              <a:buFont typeface="Arial" panose="020B0604020202020204" pitchFamily="34" charset="0"/>
              <a:buChar char="•"/>
            </a:pPr>
            <a:r>
              <a:rPr lang="en-US" sz="1100" b="1" dirty="0">
                <a:solidFill>
                  <a:srgbClr val="000000"/>
                </a:solidFill>
              </a:rPr>
              <a:t>Multiple Spanning Tree Protocol (MSTP)</a:t>
            </a:r>
          </a:p>
          <a:p>
            <a:pPr marL="285750" indent="-285750">
              <a:spcBef>
                <a:spcPts val="0"/>
              </a:spcBef>
              <a:spcAft>
                <a:spcPts val="0"/>
              </a:spcAft>
              <a:buFont typeface="Arial" panose="020B0604020202020204" pitchFamily="34" charset="0"/>
              <a:buChar char="•"/>
            </a:pPr>
            <a:r>
              <a:rPr lang="en-US" sz="1100" b="1" dirty="0">
                <a:solidFill>
                  <a:srgbClr val="000000"/>
                </a:solidFill>
              </a:rPr>
              <a:t>Multiple Spanning Tree (MST)</a:t>
            </a:r>
          </a:p>
          <a:p>
            <a:pPr marL="285750" indent="-285750">
              <a:spcBef>
                <a:spcPts val="0"/>
              </a:spcBef>
              <a:spcAft>
                <a:spcPts val="0"/>
              </a:spcAft>
              <a:buFont typeface="Arial" panose="020B0604020202020204" pitchFamily="34" charset="0"/>
              <a:buChar char="•"/>
            </a:pPr>
            <a:r>
              <a:rPr lang="en-US" sz="1100" b="1" dirty="0">
                <a:solidFill>
                  <a:srgbClr val="000000"/>
                </a:solidFill>
              </a:rPr>
              <a:t>PortFast</a:t>
            </a:r>
          </a:p>
          <a:p>
            <a:pPr marL="285750" indent="-285750">
              <a:spcBef>
                <a:spcPts val="0"/>
              </a:spcBef>
              <a:spcAft>
                <a:spcPts val="0"/>
              </a:spcAft>
              <a:buFont typeface="Arial" panose="020B0604020202020204" pitchFamily="34" charset="0"/>
              <a:buChar char="•"/>
            </a:pPr>
            <a:r>
              <a:rPr lang="en-US" sz="1100" b="1" dirty="0">
                <a:solidFill>
                  <a:srgbClr val="000000"/>
                </a:solidFill>
              </a:rPr>
              <a:t>BPDU Guard</a:t>
            </a:r>
          </a:p>
          <a:p>
            <a:endParaRPr lang="en-US" sz="1100" dirty="0">
              <a:solidFill>
                <a:srgbClr val="000000"/>
              </a:solidFill>
            </a:endParaRP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rgbClr val="0070C0"/>
                </a:solidFill>
              </a:rPr>
              <a:t>5.1 Purpose of STP</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9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5: Activities</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809556091"/>
              </p:ext>
            </p:extLst>
          </p:nvPr>
        </p:nvGraphicFramePr>
        <p:xfrm>
          <a:off x="455999" y="1082042"/>
          <a:ext cx="8229418" cy="2055354"/>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solidFill>
                            <a:srgbClr val="000000"/>
                          </a:solidFill>
                        </a:rPr>
                        <a:t>5.1.8</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Video</a:t>
                      </a:r>
                    </a:p>
                  </a:txBody>
                  <a:tcPr marL="68580" marR="68580" marT="34290" marB="34290" anchor="ctr"/>
                </a:tc>
                <a:tc>
                  <a:txBody>
                    <a:bodyPr/>
                    <a:lstStyle/>
                    <a:p>
                      <a:r>
                        <a:rPr lang="en-US" sz="1100" dirty="0">
                          <a:solidFill>
                            <a:srgbClr val="000000"/>
                          </a:solidFill>
                        </a:rPr>
                        <a:t>Observe STP Operation</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100" dirty="0">
                          <a:solidFill>
                            <a:srgbClr val="000000"/>
                          </a:solidFill>
                        </a:rPr>
                        <a:t>5.1.9</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FF0000"/>
                          </a:solidFill>
                        </a:rPr>
                        <a:t>Packet Tracer</a:t>
                      </a:r>
                    </a:p>
                  </a:txBody>
                  <a:tcPr marL="68580" marR="68580" marT="34290" marB="34290" anchor="ctr"/>
                </a:tc>
                <a:tc>
                  <a:txBody>
                    <a:bodyPr/>
                    <a:lstStyle/>
                    <a:p>
                      <a:r>
                        <a:rPr lang="en-US" sz="1100" dirty="0">
                          <a:solidFill>
                            <a:srgbClr val="000000"/>
                          </a:solidFill>
                        </a:rPr>
                        <a:t>Investigate STP Loop Prevention</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100" dirty="0">
                          <a:solidFill>
                            <a:srgbClr val="000000"/>
                          </a:solidFill>
                        </a:rPr>
                        <a:t>5.1.10</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Purpose of STP</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50784">
                <a:tc>
                  <a:txBody>
                    <a:bodyPr/>
                    <a:lstStyle/>
                    <a:p>
                      <a:pPr algn="ctr"/>
                      <a:r>
                        <a:rPr lang="en-US" sz="1100" dirty="0">
                          <a:solidFill>
                            <a:srgbClr val="000000"/>
                          </a:solidFill>
                        </a:rPr>
                        <a:t>5.2.12</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STP Operations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r h="350784">
                <a:tc>
                  <a:txBody>
                    <a:bodyPr/>
                    <a:lstStyle/>
                    <a:p>
                      <a:pPr algn="ctr"/>
                      <a:r>
                        <a:rPr lang="en-US" sz="1100" dirty="0">
                          <a:solidFill>
                            <a:srgbClr val="000000"/>
                          </a:solidFill>
                        </a:rPr>
                        <a:t>5.3.6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Evolution of STP</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522544737"/>
                  </a:ext>
                </a:extLst>
              </a:tr>
            </a:tbl>
          </a:graphicData>
        </a:graphic>
      </p:graphicFrame>
    </p:spTree>
    <p:custDataLst>
      <p:tags r:id="rId1"/>
    </p:custDataLst>
    <p:extLst>
      <p:ext uri="{BB962C8B-B14F-4D97-AF65-F5344CB8AC3E}">
        <p14:creationId xmlns:p14="http://schemas.microsoft.com/office/powerpoint/2010/main" val="1459251093"/>
      </p:ext>
    </p:extLst>
  </p:cSld>
  <p:clrMapOvr>
    <a:masterClrMapping/>
  </p:clrMapOvr>
  <p:transition spd="slow">
    <p:wip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6459</TotalTime>
  <Words>7850</Words>
  <Application>Microsoft Office PowerPoint</Application>
  <PresentationFormat>Předvádění na obrazovce (16:9)</PresentationFormat>
  <Paragraphs>665</Paragraphs>
  <Slides>91</Slides>
  <Notes>57</Notes>
  <HiddenSlides>5</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91</vt:i4>
      </vt:variant>
    </vt:vector>
  </HeadingPairs>
  <TitlesOfParts>
    <vt:vector size="96" baseType="lpstr">
      <vt:lpstr>Arial</vt:lpstr>
      <vt:lpstr>Calibri</vt:lpstr>
      <vt:lpstr>CiscoSans ExtraLight</vt:lpstr>
      <vt:lpstr>Wingdings</vt:lpstr>
      <vt:lpstr>Default Theme</vt:lpstr>
      <vt:lpstr>Module 5: STP Concepts</vt:lpstr>
      <vt:lpstr>Module 5: Activities</vt:lpstr>
      <vt:lpstr>Module 5: Best Practices</vt:lpstr>
      <vt:lpstr>Otázky</vt:lpstr>
      <vt:lpstr>Module 5: Best Practices (Cont.)</vt:lpstr>
      <vt:lpstr>Module 5: STP Concepts</vt:lpstr>
      <vt:lpstr>Báseň – Radia Perlman Algorhyme</vt:lpstr>
      <vt:lpstr>Module Objectives</vt:lpstr>
      <vt:lpstr>5.1 Purpose of STP</vt:lpstr>
      <vt:lpstr>Redundancy in Layer 2 Switched Networks</vt:lpstr>
      <vt:lpstr>Spanning Tree Protocol</vt:lpstr>
      <vt:lpstr>STP Recalculation</vt:lpstr>
      <vt:lpstr>Issues with Redundant Switch Links</vt:lpstr>
      <vt:lpstr>Layer 2 Loops</vt:lpstr>
      <vt:lpstr>Broadcast Storm</vt:lpstr>
      <vt:lpstr>The Spanning Tree Algorithm</vt:lpstr>
      <vt:lpstr>The Spanning Tree Algorithm (Cont.)</vt:lpstr>
      <vt:lpstr>Video – Observe STP Operation</vt:lpstr>
      <vt:lpstr>Packet Tracer – Investigate STP Loop Prevention</vt:lpstr>
      <vt:lpstr>5.2 STP Operations</vt:lpstr>
      <vt:lpstr>Steps to a Loop-Free Topology</vt:lpstr>
      <vt:lpstr>Steps to a Loop-Free Topology (Cont.)</vt:lpstr>
      <vt:lpstr>Bridge ID</vt:lpstr>
      <vt:lpstr>Prezentace aplikace PowerPoint</vt:lpstr>
      <vt:lpstr>Struktura BPDU</vt:lpstr>
      <vt:lpstr>1. Elect the Root Bridge</vt:lpstr>
      <vt:lpstr>Impact of Default BIDs</vt:lpstr>
      <vt:lpstr>Determine the Root Path Cost</vt:lpstr>
      <vt:lpstr>2. Elect the Root Ports</vt:lpstr>
      <vt:lpstr>3. Elect Designated Ports</vt:lpstr>
      <vt:lpstr>4. Elect Alternate (Blocked) Ports</vt:lpstr>
      <vt:lpstr>Elect a Root Port from Multiple Equal-Cost Paths</vt:lpstr>
      <vt:lpstr>Elect a Root Port from Multiple Equal-Cost Paths (Cont.)</vt:lpstr>
      <vt:lpstr>Elect a Root Port from Multiple Equal-Cost Paths (Cont.)</vt:lpstr>
      <vt:lpstr>STP Operations Elect a Root Port from Multiple Equal-Cost Paths (Cont.)</vt:lpstr>
      <vt:lpstr>STP Timers and Port States</vt:lpstr>
      <vt:lpstr>STP Timers and Port States (Cont.)</vt:lpstr>
      <vt:lpstr>Operational Details of Each Port State</vt:lpstr>
      <vt:lpstr>Příklad: výchozí stav</vt:lpstr>
      <vt:lpstr>C čeká na RP max. 20 sec na BPDU od A. Po 20 sec zapracuje časovač Max Age, na BP 15 s. naslouchá.</vt:lpstr>
      <vt:lpstr>Pak se dalších 15 s. učí adresy z BPDU a prohodí RP a BP. Celkem 50 s.</vt:lpstr>
      <vt:lpstr>Per-VLAN Spanning Tree</vt:lpstr>
      <vt:lpstr>https://wiki.wireshark.org/SampleCaptures?action=AttachFile&amp;do=view&amp;target=stp.pcap</vt:lpstr>
      <vt:lpstr>Filtry jsou na https://www.wireshark.org/docs/dfref/s/stp.html</vt:lpstr>
      <vt:lpstr>5.3 Evolution of STP</vt:lpstr>
      <vt:lpstr>Different Versions of STP</vt:lpstr>
      <vt:lpstr>Evolution of STP Different Versions of STP (Cont.)</vt:lpstr>
      <vt:lpstr> RSTP Concepts</vt:lpstr>
      <vt:lpstr>RSTP Port States and Port Roles</vt:lpstr>
      <vt:lpstr>RSTP Port States and Port Roles (Cont.)</vt:lpstr>
      <vt:lpstr>Změny v časovačích</vt:lpstr>
      <vt:lpstr>Prezentace aplikace PowerPoint</vt:lpstr>
      <vt:lpstr>Pole Flags je naplno využíváno</vt:lpstr>
      <vt:lpstr>Místo časovačů systém proposal/agreement</vt:lpstr>
      <vt:lpstr>PortFast and BPDU Guard</vt:lpstr>
      <vt:lpstr>Příkazy STP Portfast</vt:lpstr>
      <vt:lpstr>Switch(config)#interface fa0/1 Switch(config-if)#spanning-tree portfast</vt:lpstr>
      <vt:lpstr>Bpduguard</vt:lpstr>
      <vt:lpstr>SW1(config-if)#spanning-tree guard root</vt:lpstr>
      <vt:lpstr>BPDU Guard</vt:lpstr>
      <vt:lpstr>BPDU Guard Error Recovery</vt:lpstr>
      <vt:lpstr>BPDU Filter</vt:lpstr>
      <vt:lpstr>Uživatel si může připojit svůj SW, BPDU stačí odfiltrovat a není třeba z toho dělat drama</vt:lpstr>
      <vt:lpstr> Problems with Unidirectional Links – problémy optiky</vt:lpstr>
      <vt:lpstr>STP Loop Guard</vt:lpstr>
      <vt:lpstr>Kde všude dává smysl konfigurovat loopguard?</vt:lpstr>
      <vt:lpstr>Všude v kruhu</vt:lpstr>
      <vt:lpstr>STP Loop Guard</vt:lpstr>
      <vt:lpstr>Kde všude dává smysl konfigurovat loopguard?</vt:lpstr>
      <vt:lpstr>Všude v kruhu</vt:lpstr>
      <vt:lpstr>STP Loop Guard</vt:lpstr>
      <vt:lpstr>Normální stav</vt:lpstr>
      <vt:lpstr>Výpadek</vt:lpstr>
      <vt:lpstr>A jde to v protisměru a cyklí</vt:lpstr>
      <vt:lpstr>Jednosměrnost je detekována</vt:lpstr>
      <vt:lpstr>B to zablokuje i ve druhém směru</vt:lpstr>
      <vt:lpstr>Co se nesmí kombinovat?</vt:lpstr>
      <vt:lpstr>Prezentace aplikace PowerPoint</vt:lpstr>
      <vt:lpstr>Jak byste na to šli v kruhové topologii?</vt:lpstr>
      <vt:lpstr>Umístění STP Root Guards v kruhové topologii</vt:lpstr>
      <vt:lpstr>Co označují jednotlivé barvy?</vt:lpstr>
      <vt:lpstr>Prezentace aplikace PowerPoint</vt:lpstr>
      <vt:lpstr>Prezentace aplikace PowerPoint</vt:lpstr>
      <vt:lpstr>Alternatives to STP</vt:lpstr>
      <vt:lpstr>5.4 Module Practice and Quiz</vt:lpstr>
      <vt:lpstr>What Did I Learn In This Module?</vt:lpstr>
      <vt:lpstr>What Did I Learn In This Module? (Cont.)</vt:lpstr>
      <vt:lpstr>Module Practice and Quiz What Did I Learn In This Module? (Cont.)</vt:lpstr>
      <vt:lpstr>Module 5: STP Concepts New Terms and Commands</vt:lpstr>
      <vt:lpstr>Module 5: Activities</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Jaroslav Do4kal</cp:lastModifiedBy>
  <cp:revision>388</cp:revision>
  <dcterms:created xsi:type="dcterms:W3CDTF">2019-10-18T06:21:22Z</dcterms:created>
  <dcterms:modified xsi:type="dcterms:W3CDTF">2020-10-26T15:49:37Z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