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9" r:id="rId7"/>
    <p:sldId id="260" r:id="rId8"/>
    <p:sldId id="263" r:id="rId9"/>
    <p:sldId id="264" r:id="rId10"/>
    <p:sldId id="265" r:id="rId11"/>
    <p:sldId id="270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49F85-CBE5-40BE-B15E-1E24758B4005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B1F03-27C9-4DD6-829C-3D6955EF6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1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B1F03-27C9-4DD6-829C-3D6955EF6A3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16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B1F03-27C9-4DD6-829C-3D6955EF6A3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30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D1C01-1271-4A0C-A1E3-34A822F6B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3D5C6F-4A7A-412C-A33A-CC56351B3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36613C-7D9E-4523-8A02-EF549CC49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AACCAB-D213-4D4D-9E12-E92DC186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0485DF-AE2E-4B72-A3E3-1AC924D6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97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25544-888D-4A03-B8FC-54A5BA4F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5F758F-0DE0-4A57-85D8-39CF5A602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B91FC5-87F9-4572-88BB-E68C3AC2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C5BE40-DE73-4251-9724-70BB5E3C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27D5BC-40C7-476A-AA5B-928ADE71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66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248BD-63D2-4A18-9C4C-D59BDD48C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4CAF7B-3261-4F50-A0BF-4A11BFBAF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56E19E-36DF-4DA1-BEF3-7E8D593B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3D9D8E-99F9-43CD-8F7F-66BFEBA9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789E93-DEC4-40C8-8121-3E0E27809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98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9C4FD-972E-40FE-875D-C2C53ED8F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30343-A3CB-4F01-8FB4-0B938D529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D72731-DBF2-4BEF-A326-B985AFDE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20B988-271D-4F95-81FA-46510C2E5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DDF07B-B0F7-4D77-B7DE-FB5212A65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29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06E2E-D18C-42DB-8CAF-0CC063CC2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6CC449-BE91-41FC-96A3-E73781185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6FC936-36F6-42AF-86B8-75F0C3E4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FC06C4-6B46-4FAD-A4BD-303291CB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C9446C-6216-44D0-961D-340B2CE24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1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0EEE9-75CD-4948-BCED-6C11A113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CD5500-0467-486C-9E9E-916C44041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D9DD874-DC8C-4FBD-BDCB-E5B993C61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76CDFE-9818-4D4D-AAB8-5CDE362FF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EFB0CE-44AC-435F-9060-F397A49D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EB4978-8298-437D-B1CB-CD776E29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19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15BFA-EFF9-4EE3-99E1-9E8D4FF10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219B72-8719-4A58-82AC-3403CCAAB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5A6748-B757-4C17-B62C-CD121CD02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583F064-EE44-4BF1-89A3-764FAA495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7E88A0-81F4-487D-A912-AB4859DA1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97DFBF-77FD-4A10-A946-CAECF070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322F87-9EF4-4EE5-9C61-1D4BC5A5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D80C908-41AE-4965-9930-7F60CB6F5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8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909F6-6AAC-405E-B4D9-730158259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A726F8-4CC4-4111-B370-0DC590C2F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07ACE5-798F-40B4-8CC0-09A8342D2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4C6F82-567F-41FA-87C0-3823C838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05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67231FE-BAF7-47B9-8AEB-2FA78680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709A88D-A6C1-4C62-932B-53CDAFA96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A360E2-7D79-41BA-8CAB-AEDA0C58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27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0657CA-FFFA-4CEC-ACC1-D6BD0F940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AB269-B037-4FC9-92B4-BC79AA701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AD0296-DE7C-4622-9E2C-9E8303B36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900157-6E15-47D8-8ED7-B6B624723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F47FBC-2772-4BAC-835E-FA868100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C4CBE5-8C5A-4D30-B033-02B622BD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82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C22D8-E2C1-4324-AD19-4303B13FF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A8B1916-FD1C-43AC-9764-E607642CD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6EB00C-0499-47B7-A707-3BDCC2B14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A3B3F7-806C-4597-9921-9BD91C228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673744-E3FC-4DFC-A883-DA7E164B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A7FC0B-21B3-41FC-A238-C268C20B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8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F65D213-926C-49C1-8632-5ADB1BB1A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0F148A-A266-474E-9E63-29AAFDAA4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D03E8E-E3EA-4652-8690-9AE57EEDE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AECE3-D82E-41BB-B6BF-780F32261131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A9D24A-3DA9-4492-86BF-EE188CF26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E23A02-437A-475A-AE76-EE70B7337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4B4B-A364-454A-A790-FBB12D77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9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ussocisoc.org/post/a-sociological-take-on-imposter-syndrom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2D740-D677-42AF-B32D-2C36F42C9E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Procrastination, Motivation &amp; Imposter syndrome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BAD96D-A3CC-4AD2-99D1-88C52B322E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PV236 – Time management &amp; Effectiveness</a:t>
            </a:r>
          </a:p>
          <a:p>
            <a:r>
              <a:rPr lang="en-US" dirty="0"/>
              <a:t>1.11. 2021</a:t>
            </a:r>
          </a:p>
          <a:p>
            <a:r>
              <a:rPr lang="en-US" dirty="0"/>
              <a:t>Josef Spurný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27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F87FA-4BFD-4FDE-8838-EFFEC9EE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cs-CZ" dirty="0">
                <a:sym typeface="Wingdings" panose="05000000000000000000" pitchFamily="2" charset="2"/>
              </a:rPr>
              <a:t>W</a:t>
            </a:r>
            <a:r>
              <a:rPr lang="en-US" dirty="0">
                <a:sym typeface="Wingdings" panose="05000000000000000000" pitchFamily="2" charset="2"/>
              </a:rPr>
              <a:t>ill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9E7F3-DC72-407A-B031-2991244B9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Actions require energy levels</a:t>
            </a:r>
          </a:p>
          <a:p>
            <a:endParaRPr lang="en-US" dirty="0"/>
          </a:p>
          <a:p>
            <a:r>
              <a:rPr lang="en-US" dirty="0"/>
              <a:t>Reasoning does not bring energy, emotions does!</a:t>
            </a:r>
          </a:p>
          <a:p>
            <a:endParaRPr lang="en-US" dirty="0"/>
          </a:p>
          <a:p>
            <a:r>
              <a:rPr lang="en-US" dirty="0"/>
              <a:t>Non-living vs living entities</a:t>
            </a:r>
          </a:p>
          <a:p>
            <a:pPr lvl="2"/>
            <a:r>
              <a:rPr lang="en-US" sz="1600" dirty="0"/>
              <a:t>“</a:t>
            </a:r>
            <a:r>
              <a:rPr lang="en-US" sz="1600" i="1" dirty="0"/>
              <a:t>only dead fish swim with the stream</a:t>
            </a:r>
            <a:r>
              <a:rPr lang="en-US" sz="1600" dirty="0"/>
              <a:t>”</a:t>
            </a:r>
            <a:endParaRPr lang="cs-CZ" sz="1600" dirty="0"/>
          </a:p>
          <a:p>
            <a:endParaRPr lang="en-US" dirty="0"/>
          </a:p>
          <a:p>
            <a:r>
              <a:rPr lang="en-US" dirty="0"/>
              <a:t>Self-feeding cycles</a:t>
            </a:r>
          </a:p>
          <a:p>
            <a:pPr lvl="1"/>
            <a:r>
              <a:rPr lang="en-US" sz="1600" dirty="0"/>
              <a:t>The more efficient cycles, the greater the potential for longer lifespan</a:t>
            </a:r>
          </a:p>
          <a:p>
            <a:endParaRPr lang="en-US" dirty="0"/>
          </a:p>
          <a:p>
            <a:r>
              <a:rPr lang="en-US" dirty="0"/>
              <a:t>Will may be perceived as higher-order emotion, a token of mental metabolism</a:t>
            </a:r>
          </a:p>
          <a:p>
            <a:endParaRPr lang="en-US" dirty="0"/>
          </a:p>
          <a:p>
            <a:r>
              <a:rPr lang="en-US" dirty="0"/>
              <a:t>Burnout / depression </a:t>
            </a:r>
            <a:r>
              <a:rPr lang="en-US" dirty="0">
                <a:sym typeface="Wingdings" panose="05000000000000000000" pitchFamily="2" charset="2"/>
              </a:rPr>
              <a:t> lack of will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04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1FDC7-9E10-4201-8186-83CF021CB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Caution: teacher’s subjective opinion!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A2280E-9127-4CBE-BA95-655127047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long term, you cannot “solve” procrastination just by pushing yourself to do things you do not want to do (by using tools/techniques)</a:t>
            </a:r>
          </a:p>
          <a:p>
            <a:endParaRPr lang="en-US" dirty="0"/>
          </a:p>
          <a:p>
            <a:pPr lvl="1"/>
            <a:r>
              <a:rPr lang="en-US" dirty="0"/>
              <a:t>This way you are only getting more efficient at discharging your battery 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en-US" i="1" dirty="0">
                <a:sym typeface="Wingdings" panose="05000000000000000000" pitchFamily="2" charset="2"/>
              </a:rPr>
              <a:t> Burnout syndrome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en-US" i="1" dirty="0">
                <a:sym typeface="Wingdings" panose="05000000000000000000" pitchFamily="2" charset="2"/>
              </a:rPr>
              <a:t> Psychosomatic symptoms / diseases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en-US" i="1" dirty="0">
                <a:sym typeface="Wingdings" panose="05000000000000000000" pitchFamily="2" charset="2"/>
              </a:rPr>
              <a:t> Stress, aggression, easy irritation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These techniques should be combined with maintenance of narcissistic equilibrium, and self-awareness</a:t>
            </a:r>
          </a:p>
          <a:p>
            <a:pPr marL="914400" lvl="2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171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B4675-0A28-4D7C-8BF8-BD15ECB8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Impostor syndrome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E1A1761-1A74-4F5F-8C8A-D4E38D67D5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838337"/>
            <a:ext cx="5163271" cy="383911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168749E-16EA-4A65-9612-D0B8297494EC}"/>
              </a:ext>
            </a:extLst>
          </p:cNvPr>
          <p:cNvSpPr txBox="1"/>
          <p:nvPr/>
        </p:nvSpPr>
        <p:spPr>
          <a:xfrm>
            <a:off x="650032" y="5862114"/>
            <a:ext cx="6354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Pic source: </a:t>
            </a:r>
            <a:r>
              <a:rPr lang="cs-CZ" sz="1200" dirty="0">
                <a:hlinkClick r:id="rId4"/>
              </a:rPr>
              <a:t>https://www.nussocisoc.org/post/a-sociological-take-on-imposter-syndrome</a:t>
            </a:r>
            <a:endParaRPr lang="cs-CZ" sz="12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7FDFB0A-7117-4933-B748-7A07BB2F8681}"/>
              </a:ext>
            </a:extLst>
          </p:cNvPr>
          <p:cNvSpPr txBox="1"/>
          <p:nvPr/>
        </p:nvSpPr>
        <p:spPr>
          <a:xfrm>
            <a:off x="6896100" y="1997839"/>
            <a:ext cx="473710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 you suffer from impostor syndrome?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Objectively, you perform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Subjectively, you think you underdeliver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procrastinate because you think you will underdeliver anyway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tend to doubt appreciation or compliments from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fear that one day others will find 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124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CBE15-67D9-460C-A783-F27AC875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Impostor syndrome – root cause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C4D99-8AA9-41BF-A017-BF94158EA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Psychologist: lack of self-confidence </a:t>
            </a:r>
            <a:r>
              <a:rPr lang="en-US" dirty="0">
                <a:sym typeface="Wingdings" panose="05000000000000000000" pitchFamily="2" charset="2"/>
              </a:rPr>
              <a:t> attachment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Sociologist: socially constructed problems and/or inequalities (e.g., gender, race) at workplace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618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AFF5E-91E2-479C-9683-0561B4F51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</a:t>
            </a:r>
            <a:endParaRPr lang="cs-CZ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A139F553-4A47-4544-9901-6D54877319B7}"/>
              </a:ext>
            </a:extLst>
          </p:cNvPr>
          <p:cNvSpPr/>
          <p:nvPr/>
        </p:nvSpPr>
        <p:spPr>
          <a:xfrm>
            <a:off x="6020416" y="2445704"/>
            <a:ext cx="3078332" cy="2898525"/>
          </a:xfrm>
          <a:prstGeom prst="ellipse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chemeClr val="accent6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2C43E0-1EB4-4508-AD41-501155BDF432}"/>
              </a:ext>
            </a:extLst>
          </p:cNvPr>
          <p:cNvSpPr txBox="1"/>
          <p:nvPr/>
        </p:nvSpPr>
        <p:spPr>
          <a:xfrm>
            <a:off x="2578210" y="1663262"/>
            <a:ext cx="17958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Resources</a:t>
            </a:r>
            <a:endParaRPr lang="cs-CZ" sz="30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2CB1C86-A201-4435-A47D-BCE4A15CE6D4}"/>
              </a:ext>
            </a:extLst>
          </p:cNvPr>
          <p:cNvSpPr txBox="1"/>
          <p:nvPr/>
        </p:nvSpPr>
        <p:spPr>
          <a:xfrm>
            <a:off x="6744496" y="1659452"/>
            <a:ext cx="16578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Expenses</a:t>
            </a:r>
            <a:endParaRPr lang="cs-CZ" sz="3000" b="1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BBEC11C9-A14A-417B-9D33-251E57DCC72F}"/>
              </a:ext>
            </a:extLst>
          </p:cNvPr>
          <p:cNvSpPr/>
          <p:nvPr/>
        </p:nvSpPr>
        <p:spPr>
          <a:xfrm>
            <a:off x="1986130" y="2355000"/>
            <a:ext cx="3078332" cy="2898525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chemeClr val="accent6"/>
              </a:solidFill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DF37900-39B7-4348-88A3-AED25123D83B}"/>
              </a:ext>
            </a:extLst>
          </p:cNvPr>
          <p:cNvCxnSpPr>
            <a:stCxn id="7" idx="0"/>
          </p:cNvCxnSpPr>
          <p:nvPr/>
        </p:nvCxnSpPr>
        <p:spPr>
          <a:xfrm>
            <a:off x="3525296" y="2355000"/>
            <a:ext cx="0" cy="15926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65D373EF-1DE6-46F1-B266-67071F064E9A}"/>
              </a:ext>
            </a:extLst>
          </p:cNvPr>
          <p:cNvCxnSpPr>
            <a:stCxn id="7" idx="7"/>
          </p:cNvCxnSpPr>
          <p:nvPr/>
        </p:nvCxnSpPr>
        <p:spPr>
          <a:xfrm flipH="1">
            <a:off x="3525296" y="2779479"/>
            <a:ext cx="1088354" cy="116815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00A2666-9839-4B3C-BDB6-7A70E0EF9E20}"/>
              </a:ext>
            </a:extLst>
          </p:cNvPr>
          <p:cNvCxnSpPr/>
          <p:nvPr/>
        </p:nvCxnSpPr>
        <p:spPr>
          <a:xfrm flipH="1" flipV="1">
            <a:off x="3525296" y="3947632"/>
            <a:ext cx="442710" cy="12384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7E48EBD5-2B41-4621-9A50-B67C29128B75}"/>
              </a:ext>
            </a:extLst>
          </p:cNvPr>
          <p:cNvCxnSpPr/>
          <p:nvPr/>
        </p:nvCxnSpPr>
        <p:spPr>
          <a:xfrm flipV="1">
            <a:off x="2946459" y="3955284"/>
            <a:ext cx="578836" cy="116050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5BBBCC7-9BE1-43D8-9E48-A85E3FD7663D}"/>
              </a:ext>
            </a:extLst>
          </p:cNvPr>
          <p:cNvSpPr txBox="1"/>
          <p:nvPr/>
        </p:nvSpPr>
        <p:spPr>
          <a:xfrm>
            <a:off x="2578210" y="3363555"/>
            <a:ext cx="34015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300"/>
              <a:t>?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2DDE2C0-EE60-4E61-AA27-A32F521BD44E}"/>
              </a:ext>
            </a:extLst>
          </p:cNvPr>
          <p:cNvCxnSpPr/>
          <p:nvPr/>
        </p:nvCxnSpPr>
        <p:spPr>
          <a:xfrm>
            <a:off x="7057435" y="2522766"/>
            <a:ext cx="502148" cy="1417870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A83888F4-5571-4480-A264-2D833904A317}"/>
              </a:ext>
            </a:extLst>
          </p:cNvPr>
          <p:cNvCxnSpPr/>
          <p:nvPr/>
        </p:nvCxnSpPr>
        <p:spPr>
          <a:xfrm flipH="1">
            <a:off x="7559582" y="2576032"/>
            <a:ext cx="547217" cy="1371600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56CA9D19-B99C-4125-A402-F812AFF8B194}"/>
              </a:ext>
            </a:extLst>
          </p:cNvPr>
          <p:cNvCxnSpPr/>
          <p:nvPr/>
        </p:nvCxnSpPr>
        <p:spPr>
          <a:xfrm flipH="1">
            <a:off x="7559582" y="3804263"/>
            <a:ext cx="1539167" cy="143369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005B380E-764B-4AEF-B03B-60585AA2B929}"/>
              </a:ext>
            </a:extLst>
          </p:cNvPr>
          <p:cNvCxnSpPr/>
          <p:nvPr/>
        </p:nvCxnSpPr>
        <p:spPr>
          <a:xfrm flipV="1">
            <a:off x="6744496" y="3947632"/>
            <a:ext cx="815087" cy="1168153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A650383B-35D8-41E4-9E1D-309F3572490F}"/>
              </a:ext>
            </a:extLst>
          </p:cNvPr>
          <p:cNvCxnSpPr/>
          <p:nvPr/>
        </p:nvCxnSpPr>
        <p:spPr>
          <a:xfrm>
            <a:off x="6101479" y="3454922"/>
            <a:ext cx="1458103" cy="499706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81EFD2B-7DA0-484A-BE19-F9FA5587DE05}"/>
              </a:ext>
            </a:extLst>
          </p:cNvPr>
          <p:cNvSpPr txBox="1"/>
          <p:nvPr/>
        </p:nvSpPr>
        <p:spPr>
          <a:xfrm>
            <a:off x="6493228" y="3933978"/>
            <a:ext cx="34015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300"/>
              <a:t>?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D930083-6471-4E06-8F31-3CC91435972D}"/>
              </a:ext>
            </a:extLst>
          </p:cNvPr>
          <p:cNvSpPr txBox="1"/>
          <p:nvPr/>
        </p:nvSpPr>
        <p:spPr>
          <a:xfrm>
            <a:off x="478598" y="5846581"/>
            <a:ext cx="38954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What charges and discharges your battery?</a:t>
            </a:r>
          </a:p>
          <a:p>
            <a:r>
              <a:rPr lang="en-US" sz="1200" dirty="0"/>
              <a:t>How much time do you invest in these activities? </a:t>
            </a:r>
          </a:p>
          <a:p>
            <a:r>
              <a:rPr lang="en-US" sz="1200" dirty="0"/>
              <a:t>Does the greatest expense also take the most time?</a:t>
            </a:r>
          </a:p>
          <a:p>
            <a:r>
              <a:rPr lang="en-US" sz="1200" dirty="0"/>
              <a:t>Can you recharge the battery without guilty consciousness?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0543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40E60-E4C3-4A71-B20B-8DD00544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procrastinate globally or locally?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44A14-A4FD-4232-8F1E-CBA050FED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Everyone procrastinates, from time to time</a:t>
            </a:r>
          </a:p>
          <a:p>
            <a:endParaRPr lang="en-US" dirty="0"/>
          </a:p>
          <a:p>
            <a:r>
              <a:rPr lang="en-US" dirty="0"/>
              <a:t>Do I have a problem?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Ongoing, recurrent procrastination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Procrastinating enjoyable activities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Struggling to deliver school/work tasks in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Subjective feeling that something is wrong, but I can’t help myself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89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9E4BE-BD00-4447-987A-E828B2CAB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aspects of procrastination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095F6-2B66-4E40-B25A-39B9CC33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Emotional	</a:t>
            </a:r>
          </a:p>
          <a:p>
            <a:pPr lvl="1"/>
            <a:r>
              <a:rPr lang="en-US" dirty="0"/>
              <a:t>I must do things that I do not like</a:t>
            </a:r>
          </a:p>
          <a:p>
            <a:pPr marL="914400" lvl="2" indent="0">
              <a:buNone/>
            </a:pPr>
            <a:r>
              <a:rPr lang="en-US" sz="1600" i="1" dirty="0">
                <a:sym typeface="Wingdings" panose="05000000000000000000" pitchFamily="2" charset="2"/>
              </a:rPr>
              <a:t> Do I even know what I enjoy?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Cognitive</a:t>
            </a:r>
          </a:p>
          <a:p>
            <a:pPr lvl="1"/>
            <a:r>
              <a:rPr lang="en-US" dirty="0"/>
              <a:t>I must do vaguely defined tasks</a:t>
            </a:r>
          </a:p>
          <a:p>
            <a:pPr lvl="1"/>
            <a:r>
              <a:rPr lang="en-US" dirty="0"/>
              <a:t>I am not sure how to solve it </a:t>
            </a:r>
          </a:p>
          <a:p>
            <a:pPr lvl="1"/>
            <a:r>
              <a:rPr lang="en-US" dirty="0"/>
              <a:t>Choice paralysis</a:t>
            </a:r>
          </a:p>
          <a:p>
            <a:pPr marL="457200" lvl="1" indent="0">
              <a:buNone/>
            </a:pPr>
            <a:r>
              <a:rPr lang="en-US" sz="1600" dirty="0">
                <a:sym typeface="Wingdings" panose="05000000000000000000" pitchFamily="2" charset="2"/>
              </a:rPr>
              <a:t>	 at the end of the day, it is still an emotional problem – uncertainty, lack of self-confidence </a:t>
            </a:r>
          </a:p>
          <a:p>
            <a:pPr marL="457200" lvl="1" indent="0">
              <a:buNone/>
            </a:pPr>
            <a:r>
              <a:rPr lang="en-US" sz="1600" dirty="0">
                <a:sym typeface="Wingdings" panose="05000000000000000000" pitchFamily="2" charset="2"/>
              </a:rPr>
              <a:t>						= impaired ability to make decisions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6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D7BE6-C1EE-4CA7-8504-A62B84123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in your personality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5BCE9-38C5-499C-AADB-785300FA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147" y="3429000"/>
            <a:ext cx="7791061" cy="936236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Do you see your life like a book, or like a collection of stories?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3724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D7BE6-C1EE-4CA7-8504-A62B84123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in your personality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5BCE9-38C5-499C-AADB-785300FA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concept: stability of personality</a:t>
            </a:r>
          </a:p>
          <a:p>
            <a:pPr lvl="1"/>
            <a:r>
              <a:rPr lang="en-US" dirty="0"/>
              <a:t>Attachment theory </a:t>
            </a:r>
          </a:p>
          <a:p>
            <a:pPr lvl="1"/>
            <a:r>
              <a:rPr lang="en-US" dirty="0"/>
              <a:t>“Nature vs Nurture”</a:t>
            </a:r>
          </a:p>
          <a:p>
            <a:pPr lvl="1"/>
            <a:r>
              <a:rPr lang="en-US" dirty="0"/>
              <a:t>Structure of neuronal network</a:t>
            </a:r>
          </a:p>
          <a:p>
            <a:pPr lvl="2"/>
            <a:r>
              <a:rPr lang="en-US" dirty="0"/>
              <a:t>Fragility / Rigidity / Flexibility</a:t>
            </a:r>
          </a:p>
          <a:p>
            <a:pPr lvl="2"/>
            <a:r>
              <a:rPr lang="en-US" dirty="0"/>
              <a:t>Ability to adapt</a:t>
            </a:r>
          </a:p>
          <a:p>
            <a:pPr lvl="2"/>
            <a:r>
              <a:rPr lang="en-US" dirty="0"/>
              <a:t>Ability to integrate experience</a:t>
            </a:r>
          </a:p>
          <a:p>
            <a:pPr lvl="2"/>
            <a:r>
              <a:rPr lang="en-US" dirty="0"/>
              <a:t>Ability to maintain long-term patterns (of relationships, interests…)</a:t>
            </a:r>
          </a:p>
          <a:p>
            <a:pPr lvl="2"/>
            <a:r>
              <a:rPr lang="en-US" dirty="0"/>
              <a:t>Tendency for specific reactions under stress (also psychosomatic – migraines, eczema, irritable bowel syndrome…)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Borderline personality structure</a:t>
            </a:r>
          </a:p>
        </p:txBody>
      </p:sp>
    </p:spTree>
    <p:extLst>
      <p:ext uri="{BB962C8B-B14F-4D97-AF65-F5344CB8AC3E}">
        <p14:creationId xmlns:p14="http://schemas.microsoft.com/office/powerpoint/2010/main" val="175486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A0351-AE32-41BB-BA24-A60A55A7F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in your personality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A61D8D-9B45-4FCC-BC3B-1A917E95F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do about it?</a:t>
            </a:r>
          </a:p>
          <a:p>
            <a:endParaRPr lang="en-US" dirty="0"/>
          </a:p>
          <a:p>
            <a:pPr lvl="1"/>
            <a:r>
              <a:rPr lang="en-US" dirty="0"/>
              <a:t>Self-awareness</a:t>
            </a:r>
            <a:endParaRPr lang="cs-CZ" dirty="0"/>
          </a:p>
          <a:p>
            <a:pPr lvl="1"/>
            <a:r>
              <a:rPr lang="en-US" dirty="0"/>
              <a:t>Self-development (vs personal development)</a:t>
            </a:r>
          </a:p>
          <a:p>
            <a:pPr lvl="1"/>
            <a:r>
              <a:rPr lang="en-US" dirty="0"/>
              <a:t>Therapy / Coaching (aka “guided introspection”) </a:t>
            </a:r>
          </a:p>
          <a:p>
            <a:pPr lvl="1"/>
            <a:r>
              <a:rPr lang="en-US" dirty="0"/>
              <a:t>Seek meaning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1800" i="1" dirty="0"/>
              <a:t>	</a:t>
            </a:r>
            <a:r>
              <a:rPr lang="en-US" sz="1600" i="1" dirty="0" err="1"/>
              <a:t>Noögenic</a:t>
            </a:r>
            <a:r>
              <a:rPr lang="en-US" sz="1600" i="1" dirty="0"/>
              <a:t> Neurosis – “The neurosis of the modern man is the inability to give meaning” Viktor Frankl</a:t>
            </a:r>
            <a:r>
              <a:rPr lang="en-US" sz="1800" i="1" dirty="0"/>
              <a:t>	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3929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2F7BC-5403-4D69-BA62-FF1FBDB98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Know yourself to ride the procrastination horse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CE201-9B50-49B1-9DC4-C07AAE4E3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management paradox </a:t>
            </a:r>
          </a:p>
          <a:p>
            <a:pPr lvl="1"/>
            <a:r>
              <a:rPr lang="en-US" dirty="0"/>
              <a:t>using TM tools and techniques to advocate procrastination</a:t>
            </a:r>
          </a:p>
          <a:p>
            <a:endParaRPr lang="en-US" dirty="0"/>
          </a:p>
          <a:p>
            <a:r>
              <a:rPr lang="en-US" dirty="0"/>
              <a:t>Do you need stress to get to “your” performance level?</a:t>
            </a:r>
          </a:p>
          <a:p>
            <a:pPr lvl="1"/>
            <a:r>
              <a:rPr lang="en-US" dirty="0"/>
              <a:t>Concept of “psychological hardiness” </a:t>
            </a:r>
          </a:p>
          <a:p>
            <a:pPr lvl="1"/>
            <a:endParaRPr lang="en-US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65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A5A8D-E770-496F-B849-112240FB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Narcissistic equilibrium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BDEA22-0E1D-4585-9125-6F40D85BA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balance between “wants” and “musts” </a:t>
            </a:r>
          </a:p>
          <a:p>
            <a:r>
              <a:rPr lang="en-US" dirty="0"/>
              <a:t>In psychoanalytic terms: ego and superego</a:t>
            </a:r>
            <a:endParaRPr lang="en-US" sz="3200" dirty="0"/>
          </a:p>
          <a:p>
            <a:pPr lvl="1"/>
            <a:r>
              <a:rPr lang="en-US" dirty="0"/>
              <a:t>Ego = your values, attitudes, desires</a:t>
            </a:r>
          </a:p>
          <a:p>
            <a:pPr lvl="1"/>
            <a:r>
              <a:rPr lang="en-US" dirty="0"/>
              <a:t>Superego = internalized authority (parent, boss, teacher…)</a:t>
            </a:r>
          </a:p>
          <a:p>
            <a:pPr lvl="2"/>
            <a:r>
              <a:rPr lang="en-US" dirty="0"/>
              <a:t>“guilty consciousness”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/>
              <a:t>In order to deliver duties, your ego has to be saturated</a:t>
            </a:r>
          </a:p>
          <a:p>
            <a:pPr marL="914400" lvl="2" indent="0">
              <a:buNone/>
            </a:pPr>
            <a:endParaRPr lang="en-US" dirty="0"/>
          </a:p>
          <a:p>
            <a:pPr lvl="2">
              <a:buFont typeface="Wingdings" panose="05000000000000000000" pitchFamily="2" charset="2"/>
              <a:buChar char="à"/>
            </a:pPr>
            <a:r>
              <a:rPr lang="en-US" sz="1600" i="1" dirty="0"/>
              <a:t>Long-term disequilibrium leads to burnout syndrome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en-US" sz="1600" i="1" dirty="0"/>
              <a:t>Manage your narcissistic equilibrium (resources vs expenses)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7060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E4018-1175-49F7-88C1-84BC05A34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saturation – focus on resources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B6E0A-C0B8-448F-A9FE-59E8754B3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is no universal guide – you have to know yourself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 hobbies</a:t>
            </a:r>
          </a:p>
          <a:p>
            <a:r>
              <a:rPr lang="en-US" dirty="0"/>
              <a:t>Relax in a way you enjoy</a:t>
            </a:r>
          </a:p>
          <a:p>
            <a:r>
              <a:rPr lang="en-US" dirty="0"/>
              <a:t>Do anything what would bring you positive emotions</a:t>
            </a:r>
          </a:p>
          <a:p>
            <a:r>
              <a:rPr lang="en-US" dirty="0"/>
              <a:t>Reward in form of acknowledgement / appreciation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i="1" dirty="0"/>
              <a:t>		Free time is not a wasted time!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25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707</Words>
  <Application>Microsoft Office PowerPoint</Application>
  <PresentationFormat>Širokoúhlá obrazovka</PresentationFormat>
  <Paragraphs>124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Motiv Office</vt:lpstr>
      <vt:lpstr>Procrastination, Motivation &amp; Imposter syndrome</vt:lpstr>
      <vt:lpstr>Do you procrastinate globally or locally?</vt:lpstr>
      <vt:lpstr>Two aspects of procrastination</vt:lpstr>
      <vt:lpstr>It’s in your personality</vt:lpstr>
      <vt:lpstr>It’s in your personality</vt:lpstr>
      <vt:lpstr>It’s in your personality</vt:lpstr>
      <vt:lpstr>Know yourself to ride the procrastination horse</vt:lpstr>
      <vt:lpstr>Narcissistic equilibrium</vt:lpstr>
      <vt:lpstr>Emotional saturation – focus on resources</vt:lpstr>
      <vt:lpstr>Emotions  Will</vt:lpstr>
      <vt:lpstr>Caution: teacher’s subjective opinion!</vt:lpstr>
      <vt:lpstr>Impostor syndrome</vt:lpstr>
      <vt:lpstr>Impostor syndrome – root cause</vt:lpstr>
      <vt:lpstr>Homework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Procrastination, Motivation &amp; Imposter syndrome</dc:title>
  <dc:creator>Josef Spurný</dc:creator>
  <cp:lastModifiedBy>Josef Spurný</cp:lastModifiedBy>
  <cp:revision>4</cp:revision>
  <dcterms:created xsi:type="dcterms:W3CDTF">2021-10-31T20:58:04Z</dcterms:created>
  <dcterms:modified xsi:type="dcterms:W3CDTF">2021-11-01T09:53:30Z</dcterms:modified>
</cp:coreProperties>
</file>