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21"/>
  </p:notesMasterIdLst>
  <p:sldIdLst>
    <p:sldId id="299" r:id="rId2"/>
    <p:sldId id="256" r:id="rId3"/>
    <p:sldId id="257" r:id="rId4"/>
    <p:sldId id="258" r:id="rId5"/>
    <p:sldId id="293" r:id="rId6"/>
    <p:sldId id="294" r:id="rId7"/>
    <p:sldId id="284" r:id="rId8"/>
    <p:sldId id="261" r:id="rId9"/>
    <p:sldId id="291" r:id="rId10"/>
    <p:sldId id="292" r:id="rId11"/>
    <p:sldId id="296" r:id="rId12"/>
    <p:sldId id="272" r:id="rId13"/>
    <p:sldId id="260" r:id="rId14"/>
    <p:sldId id="295" r:id="rId15"/>
    <p:sldId id="275" r:id="rId16"/>
    <p:sldId id="276" r:id="rId17"/>
    <p:sldId id="277" r:id="rId18"/>
    <p:sldId id="290" r:id="rId19"/>
    <p:sldId id="298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5ADC8B-CCE4-4CB5-8BE2-DF11F9FE2E5D}" v="2" dt="2021-09-13T10:51:08.530"/>
  </p1510:revLst>
</p1510:revInfo>
</file>

<file path=ppt/tableStyles.xml><?xml version="1.0" encoding="utf-8"?>
<a:tblStyleLst xmlns:a="http://schemas.openxmlformats.org/drawingml/2006/main" def="{C7EF83D6-79E7-4AD2-A814-761A7D9C0B78}">
  <a:tblStyle styleId="{C7EF83D6-79E7-4AD2-A814-761A7D9C0B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6C5ADC8B-CCE4-4CB5-8BE2-DF11F9FE2E5D}"/>
    <pc:docChg chg="modSld">
      <pc:chgData name="Leonard Walletzký" userId="5c6479d8-24c8-4ca4-a5c7-fde0682a328a" providerId="ADAL" clId="{6C5ADC8B-CCE4-4CB5-8BE2-DF11F9FE2E5D}" dt="2021-09-13T10:51:40.652" v="111" actId="14100"/>
      <pc:docMkLst>
        <pc:docMk/>
      </pc:docMkLst>
      <pc:sldChg chg="addSp modSp mod modAnim">
        <pc:chgData name="Leonard Walletzký" userId="5c6479d8-24c8-4ca4-a5c7-fde0682a328a" providerId="ADAL" clId="{6C5ADC8B-CCE4-4CB5-8BE2-DF11F9FE2E5D}" dt="2021-09-13T10:51:40.652" v="111" actId="14100"/>
        <pc:sldMkLst>
          <pc:docMk/>
          <pc:sldMk cId="0" sldId="277"/>
        </pc:sldMkLst>
        <pc:spChg chg="mod">
          <ac:chgData name="Leonard Walletzký" userId="5c6479d8-24c8-4ca4-a5c7-fde0682a328a" providerId="ADAL" clId="{6C5ADC8B-CCE4-4CB5-8BE2-DF11F9FE2E5D}" dt="2021-09-13T10:50:20.910" v="2" actId="1076"/>
          <ac:spMkLst>
            <pc:docMk/>
            <pc:sldMk cId="0" sldId="277"/>
            <ac:spMk id="893" creationId="{00000000-0000-0000-0000-000000000000}"/>
          </ac:spMkLst>
        </pc:spChg>
        <pc:spChg chg="mod">
          <ac:chgData name="Leonard Walletzký" userId="5c6479d8-24c8-4ca4-a5c7-fde0682a328a" providerId="ADAL" clId="{6C5ADC8B-CCE4-4CB5-8BE2-DF11F9FE2E5D}" dt="2021-09-13T10:50:28.194" v="4" actId="1076"/>
          <ac:spMkLst>
            <pc:docMk/>
            <pc:sldMk cId="0" sldId="277"/>
            <ac:spMk id="894" creationId="{00000000-0000-0000-0000-000000000000}"/>
          </ac:spMkLst>
        </pc:spChg>
        <pc:picChg chg="add mod">
          <ac:chgData name="Leonard Walletzký" userId="5c6479d8-24c8-4ca4-a5c7-fde0682a328a" providerId="ADAL" clId="{6C5ADC8B-CCE4-4CB5-8BE2-DF11F9FE2E5D}" dt="2021-09-13T10:51:40.652" v="111" actId="14100"/>
          <ac:picMkLst>
            <pc:docMk/>
            <pc:sldMk cId="0" sldId="277"/>
            <ac:picMk id="2" creationId="{37154703-B00E-42A1-A52B-58736328038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23c2e0530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23c2e0530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623c2e0530_1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623c2e0530_1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23c2e0530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23c2e0530_1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23c2e0530_1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23c2e0530_1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623c2e0530_1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623c2e0530_1_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623c2e0530_1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623c2e0530_1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623c2e0530_1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623c2e0530_1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23c2e053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23c2e053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23c2e0530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23c2e0530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23c2e0530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23c2e0530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247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23c2e0530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23c2e0530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351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623c2e0530_1_1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623c2e0530_1_1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23c2e0530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23c2e0530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23c2e0530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23c2e0530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64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23c2e0530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23c2e0530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99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E522F"/>
            </a:gs>
            <a:gs pos="100000">
              <a:srgbClr val="FE927C"/>
            </a:gs>
          </a:gsLst>
          <a:lin ang="2698631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09968" y="0"/>
            <a:ext cx="6434014" cy="5143405"/>
          </a:xfrm>
          <a:custGeom>
            <a:avLst/>
            <a:gdLst/>
            <a:ahLst/>
            <a:cxnLst/>
            <a:rect l="l" t="t" r="r" b="b"/>
            <a:pathLst>
              <a:path w="130514" h="104334" extrusionOk="0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535716" y="1862938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042"/>
            <a:ext cx="5996055" cy="4459748"/>
          </a:xfrm>
          <a:custGeom>
            <a:avLst/>
            <a:gdLst/>
            <a:ahLst/>
            <a:cxnLst/>
            <a:rect l="l" t="t" r="r" b="b"/>
            <a:pathLst>
              <a:path w="121630" h="90466" extrusionOk="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5262064" cy="3072467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20000" y="1683965"/>
            <a:ext cx="5045700" cy="23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205575" y="3547225"/>
            <a:ext cx="221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_1">
    <p:bg>
      <p:bgPr>
        <a:gradFill>
          <a:gsLst>
            <a:gs pos="0">
              <a:srgbClr val="FE522F"/>
            </a:gs>
            <a:gs pos="100000">
              <a:srgbClr val="FE927C"/>
            </a:gs>
          </a:gsLst>
          <a:lin ang="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2709980" y="25"/>
            <a:ext cx="6434014" cy="5143405"/>
          </a:xfrm>
          <a:custGeom>
            <a:avLst/>
            <a:gdLst/>
            <a:ahLst/>
            <a:cxnLst/>
            <a:rect l="l" t="t" r="r" b="b"/>
            <a:pathLst>
              <a:path w="130514" h="104334" extrusionOk="0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13" y="4067"/>
            <a:ext cx="5996055" cy="4459748"/>
          </a:xfrm>
          <a:custGeom>
            <a:avLst/>
            <a:gdLst/>
            <a:ahLst/>
            <a:cxnLst/>
            <a:rect l="l" t="t" r="r" b="b"/>
            <a:pathLst>
              <a:path w="121630" h="90466" extrusionOk="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0" y="25"/>
            <a:ext cx="5262064" cy="3072467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3535716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1560825" y="1587425"/>
            <a:ext cx="2799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2355900" y="1874500"/>
            <a:ext cx="2003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2"/>
          </p:nvPr>
        </p:nvSpPr>
        <p:spPr>
          <a:xfrm>
            <a:off x="4784275" y="1587400"/>
            <a:ext cx="2799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3"/>
          </p:nvPr>
        </p:nvSpPr>
        <p:spPr>
          <a:xfrm>
            <a:off x="4784275" y="1874500"/>
            <a:ext cx="19179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4"/>
          </p:nvPr>
        </p:nvSpPr>
        <p:spPr>
          <a:xfrm>
            <a:off x="4784275" y="3110125"/>
            <a:ext cx="2799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5"/>
          </p:nvPr>
        </p:nvSpPr>
        <p:spPr>
          <a:xfrm>
            <a:off x="4784275" y="3397225"/>
            <a:ext cx="19179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 idx="6"/>
          </p:nvPr>
        </p:nvSpPr>
        <p:spPr>
          <a:xfrm>
            <a:off x="1560900" y="3110150"/>
            <a:ext cx="2799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7"/>
          </p:nvPr>
        </p:nvSpPr>
        <p:spPr>
          <a:xfrm>
            <a:off x="2355900" y="3397225"/>
            <a:ext cx="2003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8" hasCustomPrompt="1"/>
          </p:nvPr>
        </p:nvSpPr>
        <p:spPr>
          <a:xfrm>
            <a:off x="717604" y="1363904"/>
            <a:ext cx="1028700" cy="5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9" hasCustomPrompt="1"/>
          </p:nvPr>
        </p:nvSpPr>
        <p:spPr>
          <a:xfrm>
            <a:off x="7393940" y="1363904"/>
            <a:ext cx="1028700" cy="5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13" hasCustomPrompt="1"/>
          </p:nvPr>
        </p:nvSpPr>
        <p:spPr>
          <a:xfrm>
            <a:off x="717604" y="2885223"/>
            <a:ext cx="1028700" cy="5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14" hasCustomPrompt="1"/>
          </p:nvPr>
        </p:nvSpPr>
        <p:spPr>
          <a:xfrm>
            <a:off x="7393940" y="2885223"/>
            <a:ext cx="1028700" cy="5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BLANK_1_1_1">
    <p:bg>
      <p:bgPr>
        <a:gradFill>
          <a:gsLst>
            <a:gs pos="0">
              <a:srgbClr val="FE927C"/>
            </a:gs>
            <a:gs pos="100000">
              <a:srgbClr val="FE522F"/>
            </a:gs>
          </a:gsLst>
          <a:lin ang="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3" y="25"/>
            <a:ext cx="6434014" cy="5143405"/>
          </a:xfrm>
          <a:custGeom>
            <a:avLst/>
            <a:gdLst/>
            <a:ahLst/>
            <a:cxnLst/>
            <a:rect l="l" t="t" r="r" b="b"/>
            <a:pathLst>
              <a:path w="130514" h="104334" extrusionOk="0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/>
          <p:nvPr/>
        </p:nvSpPr>
        <p:spPr>
          <a:xfrm flipH="1">
            <a:off x="3147929" y="4067"/>
            <a:ext cx="5996055" cy="4459748"/>
          </a:xfrm>
          <a:custGeom>
            <a:avLst/>
            <a:gdLst/>
            <a:ahLst/>
            <a:cxnLst/>
            <a:rect l="l" t="t" r="r" b="b"/>
            <a:pathLst>
              <a:path w="121630" h="90466" extrusionOk="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/>
          <p:nvPr/>
        </p:nvSpPr>
        <p:spPr>
          <a:xfrm flipH="1">
            <a:off x="0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 flipH="1">
            <a:off x="720000" y="1233175"/>
            <a:ext cx="4529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 flipH="1">
            <a:off x="720000" y="2715475"/>
            <a:ext cx="29094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">
    <p:bg>
      <p:bgPr>
        <a:gradFill>
          <a:gsLst>
            <a:gs pos="0">
              <a:srgbClr val="FE522F"/>
            </a:gs>
            <a:gs pos="100000">
              <a:srgbClr val="FE927C"/>
            </a:gs>
          </a:gsLst>
          <a:lin ang="2698631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FE522F"/>
            </a:gs>
            <a:gs pos="100000">
              <a:srgbClr val="FE927C"/>
            </a:gs>
          </a:gsLst>
          <a:lin ang="2698631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2709980" y="25"/>
            <a:ext cx="6434014" cy="5143405"/>
          </a:xfrm>
          <a:custGeom>
            <a:avLst/>
            <a:gdLst/>
            <a:ahLst/>
            <a:cxnLst/>
            <a:rect l="l" t="t" r="r" b="b"/>
            <a:pathLst>
              <a:path w="130514" h="104334" extrusionOk="0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3" y="4067"/>
            <a:ext cx="5996055" cy="4459748"/>
          </a:xfrm>
          <a:custGeom>
            <a:avLst/>
            <a:gdLst/>
            <a:ahLst/>
            <a:cxnLst/>
            <a:rect l="l" t="t" r="r" b="b"/>
            <a:pathLst>
              <a:path w="121630" h="90466" extrusionOk="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25"/>
            <a:ext cx="5262064" cy="3072467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535716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5573475" y="1621225"/>
            <a:ext cx="284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634100" y="2571750"/>
            <a:ext cx="3786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rgbClr val="FE927C"/>
            </a:gs>
            <a:gs pos="100000">
              <a:srgbClr val="FE522F"/>
            </a:gs>
          </a:gsLst>
          <a:lin ang="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flipH="1">
            <a:off x="3" y="25"/>
            <a:ext cx="6434014" cy="5143405"/>
          </a:xfrm>
          <a:custGeom>
            <a:avLst/>
            <a:gdLst/>
            <a:ahLst/>
            <a:cxnLst/>
            <a:rect l="l" t="t" r="r" b="b"/>
            <a:pathLst>
              <a:path w="130514" h="104334" extrusionOk="0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3147929" y="4067"/>
            <a:ext cx="5996055" cy="4459748"/>
          </a:xfrm>
          <a:custGeom>
            <a:avLst/>
            <a:gdLst/>
            <a:ahLst/>
            <a:cxnLst/>
            <a:rect l="l" t="t" r="r" b="b"/>
            <a:pathLst>
              <a:path w="121630" h="90466" extrusionOk="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3881932" y="25"/>
            <a:ext cx="5262064" cy="3072467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0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1000" cy="34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bel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FE522F"/>
            </a:gs>
            <a:gs pos="100000">
              <a:srgbClr val="FE927C"/>
            </a:gs>
          </a:gsLst>
          <a:lin ang="0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 flipH="1">
            <a:off x="3" y="25"/>
            <a:ext cx="6434014" cy="5143405"/>
          </a:xfrm>
          <a:custGeom>
            <a:avLst/>
            <a:gdLst/>
            <a:ahLst/>
            <a:cxnLst/>
            <a:rect l="l" t="t" r="r" b="b"/>
            <a:pathLst>
              <a:path w="130514" h="104334" extrusionOk="0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/>
          <p:nvPr/>
        </p:nvSpPr>
        <p:spPr>
          <a:xfrm flipH="1">
            <a:off x="0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 flipH="1">
            <a:off x="3881932" y="25"/>
            <a:ext cx="5262064" cy="3072467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20000" y="1003925"/>
            <a:ext cx="36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1">
  <p:cSld name="TITLE_ONLY_1">
    <p:bg>
      <p:bgPr>
        <a:gradFill>
          <a:gsLst>
            <a:gs pos="0">
              <a:srgbClr val="FE522F"/>
            </a:gs>
            <a:gs pos="100000">
              <a:srgbClr val="FE927C"/>
            </a:gs>
          </a:gsLst>
          <a:lin ang="2698631" scaled="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2709980" y="25"/>
            <a:ext cx="6434014" cy="5143405"/>
          </a:xfrm>
          <a:custGeom>
            <a:avLst/>
            <a:gdLst/>
            <a:ahLst/>
            <a:cxnLst/>
            <a:rect l="l" t="t" r="r" b="b"/>
            <a:pathLst>
              <a:path w="130514" h="104334" extrusionOk="0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3535716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0" y="25"/>
            <a:ext cx="5262064" cy="3072467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20000" y="1003925"/>
            <a:ext cx="36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rgbClr val="FE522F"/>
            </a:gs>
            <a:gs pos="100000">
              <a:srgbClr val="FE927C"/>
            </a:gs>
          </a:gsLst>
          <a:lin ang="2698631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rgbClr val="FE522F"/>
            </a:gs>
            <a:gs pos="100000">
              <a:srgbClr val="FE927C"/>
            </a:gs>
          </a:gsLst>
          <a:lin ang="2698631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gradFill>
          <a:gsLst>
            <a:gs pos="0">
              <a:srgbClr val="FE522F"/>
            </a:gs>
            <a:gs pos="100000">
              <a:srgbClr val="FE927C"/>
            </a:gs>
          </a:gsLst>
          <a:lin ang="2698631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 flipH="1">
            <a:off x="3" y="25"/>
            <a:ext cx="6434014" cy="5143405"/>
          </a:xfrm>
          <a:custGeom>
            <a:avLst/>
            <a:gdLst/>
            <a:ahLst/>
            <a:cxnLst/>
            <a:rect l="l" t="t" r="r" b="b"/>
            <a:pathLst>
              <a:path w="130514" h="104334" extrusionOk="0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2"/>
          <p:cNvSpPr/>
          <p:nvPr/>
        </p:nvSpPr>
        <p:spPr>
          <a:xfrm flipH="1">
            <a:off x="0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2"/>
          <p:cNvSpPr/>
          <p:nvPr/>
        </p:nvSpPr>
        <p:spPr>
          <a:xfrm flipH="1">
            <a:off x="3881932" y="25"/>
            <a:ext cx="5262064" cy="3072467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FE522F"/>
              </a:gs>
              <a:gs pos="100000">
                <a:srgbClr val="FE92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title" hasCustomPrompt="1"/>
          </p:nvPr>
        </p:nvSpPr>
        <p:spPr>
          <a:xfrm>
            <a:off x="723075" y="1820250"/>
            <a:ext cx="5248200" cy="10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723126" y="2757150"/>
            <a:ext cx="52482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E927C"/>
            </a:gs>
            <a:gs pos="100000">
              <a:srgbClr val="FE522F"/>
            </a:gs>
          </a:gsLst>
          <a:lin ang="2698631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 sz="2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efin Sans"/>
              <a:buNone/>
              <a:defRPr sz="28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efin Sans"/>
              <a:buNone/>
              <a:defRPr sz="28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efin Sans"/>
              <a:buNone/>
              <a:defRPr sz="28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efin Sans"/>
              <a:buNone/>
              <a:defRPr sz="28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efin Sans"/>
              <a:buNone/>
              <a:defRPr sz="28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efin Sans"/>
              <a:buNone/>
              <a:defRPr sz="28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efin Sans"/>
              <a:buNone/>
              <a:defRPr sz="28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efin Sans"/>
              <a:buNone/>
              <a:defRPr sz="28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 Regular"/>
              <a:buChar char="●"/>
              <a:defRPr sz="18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 Regular"/>
              <a:buChar char="○"/>
              <a:defRPr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 Regular"/>
              <a:buChar char="■"/>
              <a:defRPr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 Regular"/>
              <a:buChar char="●"/>
              <a:defRPr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 Regular"/>
              <a:buChar char="○"/>
              <a:defRPr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 Regular"/>
              <a:buChar char="■"/>
              <a:defRPr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 Regular"/>
              <a:buChar char="●"/>
              <a:defRPr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 Regular"/>
              <a:buChar char="○"/>
              <a:defRPr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uli Regular"/>
              <a:buChar char="■"/>
              <a:defRPr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2" r:id="rId10"/>
    <p:sldLayoutId id="2147483663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NrmMk1Myrxc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kwydigital.com/amazon-go-digital-marketing/" TargetMode="External"/><Relationship Id="rId2" Type="http://schemas.openxmlformats.org/officeDocument/2006/relationships/hyperlink" Target="https://www.marketing91.com/service-triangle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owerdigitalmarketing.com/blog/amazon-go/#gre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A7A5-D2C0-4790-8356-F0BFF656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43" y="1156881"/>
            <a:ext cx="3556238" cy="793363"/>
          </a:xfrm>
        </p:spPr>
        <p:txBody>
          <a:bodyPr/>
          <a:lstStyle/>
          <a:p>
            <a:r>
              <a:rPr lang="en-US" dirty="0"/>
              <a:t>Samir Zahreddine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B6AB1-DBF4-4D0E-90E3-5017A10E7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43" y="2175450"/>
            <a:ext cx="3786600" cy="792600"/>
          </a:xfrm>
        </p:spPr>
        <p:txBody>
          <a:bodyPr/>
          <a:lstStyle/>
          <a:p>
            <a:pPr algn="l"/>
            <a:r>
              <a:rPr lang="en-US" dirty="0"/>
              <a:t>UCO:496591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8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927C"/>
            </a:gs>
            <a:gs pos="100000">
              <a:srgbClr val="FE522F"/>
            </a:gs>
          </a:gsLst>
          <a:lin ang="2698631" scaled="0"/>
        </a:gra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 flipH="1">
            <a:off x="720000" y="1233175"/>
            <a:ext cx="4529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Amazon Go app</a:t>
            </a:r>
            <a:endParaRPr dirty="0"/>
          </a:p>
        </p:txBody>
      </p:sp>
      <p:sp>
        <p:nvSpPr>
          <p:cNvPr id="254" name="Google Shape;254;p33"/>
          <p:cNvSpPr txBox="1">
            <a:spLocks noGrp="1"/>
          </p:cNvSpPr>
          <p:nvPr>
            <p:ph type="subTitle" idx="4294967295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800" u="sng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Introduction</a:t>
            </a:r>
            <a:r>
              <a:rPr lang="en-US" sz="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33"/>
          <p:cNvSpPr txBox="1">
            <a:spLocks noGrp="1"/>
          </p:cNvSpPr>
          <p:nvPr>
            <p:ph type="subTitle" idx="1"/>
          </p:nvPr>
        </p:nvSpPr>
        <p:spPr>
          <a:xfrm flipH="1">
            <a:off x="720000" y="2715475"/>
            <a:ext cx="29094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Bar Code Scanner</a:t>
            </a:r>
            <a:endParaRPr dirty="0"/>
          </a:p>
        </p:txBody>
      </p:sp>
      <p:pic>
        <p:nvPicPr>
          <p:cNvPr id="256" name="Google Shape;256;p33"/>
          <p:cNvPicPr preferRelativeResize="0"/>
          <p:nvPr/>
        </p:nvPicPr>
        <p:blipFill>
          <a:blip r:embed="rId3"/>
          <a:srcRect/>
          <a:stretch/>
        </p:blipFill>
        <p:spPr>
          <a:xfrm>
            <a:off x="5186365" y="1233175"/>
            <a:ext cx="3237635" cy="333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2" name="Google Shape;262;p33"/>
          <p:cNvCxnSpPr/>
          <p:nvPr/>
        </p:nvCxnSpPr>
        <p:spPr>
          <a:xfrm>
            <a:off x="720000" y="3695500"/>
            <a:ext cx="0" cy="87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5747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BDE06-89D8-4024-A0EE-6C04CDA5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FB7C7-16B0-46E0-B5A8-35B2BC9AB0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BD3D63A5-840C-48EC-BD11-4D4E296F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" y="84386"/>
            <a:ext cx="8858251" cy="49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4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522F"/>
            </a:gs>
            <a:gs pos="100000">
              <a:srgbClr val="FE927C"/>
            </a:gs>
          </a:gsLst>
          <a:lin ang="0" scaled="0"/>
        </a:gradFill>
        <a:effectLst/>
      </p:bgPr>
    </p:bg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4"/>
          <p:cNvSpPr txBox="1">
            <a:spLocks noGrp="1"/>
          </p:cNvSpPr>
          <p:nvPr>
            <p:ph type="subTitle" idx="4294967295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800" u="sng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r>
              <a:rPr lang="en-US" sz="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4" name="Google Shape;764;p44"/>
          <p:cNvSpPr txBox="1">
            <a:spLocks noGrp="1"/>
          </p:cNvSpPr>
          <p:nvPr>
            <p:ph type="title"/>
          </p:nvPr>
        </p:nvSpPr>
        <p:spPr>
          <a:xfrm>
            <a:off x="720000" y="1003925"/>
            <a:ext cx="474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Timeline Always Works Well</a:t>
            </a:r>
            <a:endParaRPr dirty="0"/>
          </a:p>
        </p:txBody>
      </p:sp>
      <p:cxnSp>
        <p:nvCxnSpPr>
          <p:cNvPr id="770" name="Google Shape;770;p44"/>
          <p:cNvCxnSpPr/>
          <p:nvPr/>
        </p:nvCxnSpPr>
        <p:spPr>
          <a:xfrm>
            <a:off x="8420775" y="418900"/>
            <a:ext cx="0" cy="87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1" name="Google Shape;771;p44"/>
          <p:cNvSpPr/>
          <p:nvPr/>
        </p:nvSpPr>
        <p:spPr>
          <a:xfrm>
            <a:off x="4877550" y="3333987"/>
            <a:ext cx="971400" cy="971400"/>
          </a:xfrm>
          <a:prstGeom prst="roundRect">
            <a:avLst>
              <a:gd name="adj" fmla="val 16667"/>
            </a:avLst>
          </a:prstGeom>
          <a:solidFill>
            <a:srgbClr val="FFFFFF">
              <a:alpha val="5134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44"/>
          <p:cNvSpPr/>
          <p:nvPr/>
        </p:nvSpPr>
        <p:spPr>
          <a:xfrm>
            <a:off x="4877544" y="1781762"/>
            <a:ext cx="971400" cy="971400"/>
          </a:xfrm>
          <a:prstGeom prst="roundRect">
            <a:avLst>
              <a:gd name="adj" fmla="val 16667"/>
            </a:avLst>
          </a:prstGeom>
          <a:solidFill>
            <a:srgbClr val="FFFFFF">
              <a:alpha val="5134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4"/>
          <p:cNvSpPr/>
          <p:nvPr/>
        </p:nvSpPr>
        <p:spPr>
          <a:xfrm>
            <a:off x="3295047" y="1781750"/>
            <a:ext cx="971400" cy="971400"/>
          </a:xfrm>
          <a:prstGeom prst="roundRect">
            <a:avLst>
              <a:gd name="adj" fmla="val 16667"/>
            </a:avLst>
          </a:prstGeom>
          <a:solidFill>
            <a:srgbClr val="FFFFFF">
              <a:alpha val="5134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44"/>
          <p:cNvSpPr/>
          <p:nvPr/>
        </p:nvSpPr>
        <p:spPr>
          <a:xfrm>
            <a:off x="3295047" y="3333975"/>
            <a:ext cx="971400" cy="971400"/>
          </a:xfrm>
          <a:prstGeom prst="roundRect">
            <a:avLst>
              <a:gd name="adj" fmla="val 16667"/>
            </a:avLst>
          </a:prstGeom>
          <a:solidFill>
            <a:srgbClr val="FFFFFF">
              <a:alpha val="5134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44"/>
          <p:cNvSpPr txBox="1"/>
          <p:nvPr/>
        </p:nvSpPr>
        <p:spPr>
          <a:xfrm>
            <a:off x="6258600" y="1981100"/>
            <a:ext cx="162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Scan the barcode</a:t>
            </a:r>
            <a:endParaRPr sz="1200"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776" name="Google Shape;776;p44"/>
          <p:cNvSpPr txBox="1"/>
          <p:nvPr/>
        </p:nvSpPr>
        <p:spPr>
          <a:xfrm>
            <a:off x="6258600" y="3533325"/>
            <a:ext cx="162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The turnstile opens</a:t>
            </a:r>
            <a:endParaRPr sz="1200"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777" name="Google Shape;777;p44"/>
          <p:cNvSpPr txBox="1"/>
          <p:nvPr/>
        </p:nvSpPr>
        <p:spPr>
          <a:xfrm>
            <a:off x="1257000" y="3533325"/>
            <a:ext cx="162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You can shop now </a:t>
            </a:r>
            <a:endParaRPr sz="1200"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778" name="Google Shape;778;p44"/>
          <p:cNvSpPr txBox="1"/>
          <p:nvPr/>
        </p:nvSpPr>
        <p:spPr>
          <a:xfrm>
            <a:off x="1257000" y="1981100"/>
            <a:ext cx="162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Open Amazon Go app</a:t>
            </a:r>
            <a:endParaRPr sz="1200"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779" name="Google Shape;779;p44"/>
          <p:cNvSpPr txBox="1"/>
          <p:nvPr/>
        </p:nvSpPr>
        <p:spPr>
          <a:xfrm>
            <a:off x="3503250" y="1981100"/>
            <a:ext cx="55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0" name="Google Shape;780;p44"/>
          <p:cNvSpPr txBox="1"/>
          <p:nvPr/>
        </p:nvSpPr>
        <p:spPr>
          <a:xfrm>
            <a:off x="5085750" y="1981100"/>
            <a:ext cx="55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1" name="Google Shape;781;p44"/>
          <p:cNvSpPr txBox="1"/>
          <p:nvPr/>
        </p:nvSpPr>
        <p:spPr>
          <a:xfrm>
            <a:off x="5085750" y="3533325"/>
            <a:ext cx="55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2" name="Google Shape;782;p44"/>
          <p:cNvSpPr txBox="1"/>
          <p:nvPr/>
        </p:nvSpPr>
        <p:spPr>
          <a:xfrm>
            <a:off x="3503250" y="3533325"/>
            <a:ext cx="55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83" name="Google Shape;783;p44"/>
          <p:cNvCxnSpPr>
            <a:stCxn id="773" idx="3"/>
            <a:endCxn id="772" idx="1"/>
          </p:cNvCxnSpPr>
          <p:nvPr/>
        </p:nvCxnSpPr>
        <p:spPr>
          <a:xfrm>
            <a:off x="4266447" y="2267450"/>
            <a:ext cx="611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4" name="Google Shape;784;p44"/>
          <p:cNvCxnSpPr>
            <a:stCxn id="774" idx="3"/>
            <a:endCxn id="771" idx="1"/>
          </p:cNvCxnSpPr>
          <p:nvPr/>
        </p:nvCxnSpPr>
        <p:spPr>
          <a:xfrm>
            <a:off x="4266447" y="3819675"/>
            <a:ext cx="611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5" name="Google Shape;785;p44"/>
          <p:cNvCxnSpPr>
            <a:stCxn id="772" idx="3"/>
            <a:endCxn id="771" idx="3"/>
          </p:cNvCxnSpPr>
          <p:nvPr/>
        </p:nvCxnSpPr>
        <p:spPr>
          <a:xfrm>
            <a:off x="5848944" y="2267462"/>
            <a:ext cx="600" cy="1552200"/>
          </a:xfrm>
          <a:prstGeom prst="bentConnector3">
            <a:avLst>
              <a:gd name="adj1" fmla="val 39688452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522F"/>
            </a:gs>
            <a:gs pos="100000">
              <a:srgbClr val="FE927C"/>
            </a:gs>
          </a:gsLst>
          <a:lin ang="0" scaled="0"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subTitle" idx="4294967295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800" u="sng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Provided Services:</a:t>
            </a:r>
            <a:endParaRPr sz="800" u="sng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1560825" y="1587425"/>
            <a:ext cx="27990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Breakfast: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28" name="Google Shape;228;p32"/>
          <p:cNvSpPr txBox="1">
            <a:spLocks noGrp="1"/>
          </p:cNvSpPr>
          <p:nvPr>
            <p:ph type="subTitle" idx="1"/>
          </p:nvPr>
        </p:nvSpPr>
        <p:spPr>
          <a:xfrm>
            <a:off x="2355900" y="1874500"/>
            <a:ext cx="2003700" cy="858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Food on the Go! Or at the beginning of your day.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29" name="Google Shape;229;p32"/>
          <p:cNvSpPr txBox="1">
            <a:spLocks noGrp="1"/>
          </p:cNvSpPr>
          <p:nvPr>
            <p:ph type="title" idx="2"/>
          </p:nvPr>
        </p:nvSpPr>
        <p:spPr>
          <a:xfrm>
            <a:off x="4784275" y="1587400"/>
            <a:ext cx="27990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  Grocery: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30" name="Google Shape;230;p32"/>
          <p:cNvSpPr txBox="1">
            <a:spLocks noGrp="1"/>
          </p:cNvSpPr>
          <p:nvPr>
            <p:ph type="subTitle" idx="3"/>
          </p:nvPr>
        </p:nvSpPr>
        <p:spPr>
          <a:xfrm>
            <a:off x="4784275" y="1874500"/>
            <a:ext cx="19179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Grocery shopping products.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title" idx="4"/>
          </p:nvPr>
        </p:nvSpPr>
        <p:spPr>
          <a:xfrm>
            <a:off x="4784275" y="3110125"/>
            <a:ext cx="27990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Conclusion: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32" name="Google Shape;232;p32"/>
          <p:cNvSpPr txBox="1">
            <a:spLocks noGrp="1"/>
          </p:cNvSpPr>
          <p:nvPr>
            <p:ph type="subTitle" idx="5"/>
          </p:nvPr>
        </p:nvSpPr>
        <p:spPr>
          <a:xfrm>
            <a:off x="4784275" y="3397225"/>
            <a:ext cx="19179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Picking up food made , Easy and faster.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33" name="Google Shape;233;p32"/>
          <p:cNvSpPr txBox="1">
            <a:spLocks noGrp="1"/>
          </p:cNvSpPr>
          <p:nvPr>
            <p:ph type="title" idx="6"/>
          </p:nvPr>
        </p:nvSpPr>
        <p:spPr>
          <a:xfrm>
            <a:off x="1560900" y="3110150"/>
            <a:ext cx="27990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Fresh Food: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subTitle" idx="7"/>
          </p:nvPr>
        </p:nvSpPr>
        <p:spPr>
          <a:xfrm>
            <a:off x="2355900" y="3397225"/>
            <a:ext cx="2003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You can see food cocked at the spot or entrance.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235" name="Google Shape;235;p32"/>
          <p:cNvCxnSpPr/>
          <p:nvPr/>
        </p:nvCxnSpPr>
        <p:spPr>
          <a:xfrm rot="10800000">
            <a:off x="6784900" y="1892060"/>
            <a:ext cx="16359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 rot="10800000">
            <a:off x="6784900" y="3411935"/>
            <a:ext cx="16359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32"/>
          <p:cNvCxnSpPr/>
          <p:nvPr/>
        </p:nvCxnSpPr>
        <p:spPr>
          <a:xfrm rot="10800000">
            <a:off x="720000" y="1892060"/>
            <a:ext cx="16359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32"/>
          <p:cNvCxnSpPr/>
          <p:nvPr/>
        </p:nvCxnSpPr>
        <p:spPr>
          <a:xfrm rot="10800000">
            <a:off x="720000" y="3411935"/>
            <a:ext cx="16359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2"/>
          <p:cNvCxnSpPr/>
          <p:nvPr/>
        </p:nvCxnSpPr>
        <p:spPr>
          <a:xfrm>
            <a:off x="4572600" y="1726300"/>
            <a:ext cx="0" cy="2193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" name="Google Shape;245;p32"/>
          <p:cNvSpPr txBox="1">
            <a:spLocks noGrp="1"/>
          </p:cNvSpPr>
          <p:nvPr>
            <p:ph type="title" idx="8"/>
          </p:nvPr>
        </p:nvSpPr>
        <p:spPr>
          <a:xfrm>
            <a:off x="717604" y="1363904"/>
            <a:ext cx="1028700" cy="5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6" name="Google Shape;246;p32"/>
          <p:cNvSpPr txBox="1">
            <a:spLocks noGrp="1"/>
          </p:cNvSpPr>
          <p:nvPr>
            <p:ph type="title" idx="9"/>
          </p:nvPr>
        </p:nvSpPr>
        <p:spPr>
          <a:xfrm>
            <a:off x="7393940" y="1363904"/>
            <a:ext cx="1028700" cy="5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7" name="Google Shape;247;p32"/>
          <p:cNvSpPr txBox="1">
            <a:spLocks noGrp="1"/>
          </p:cNvSpPr>
          <p:nvPr>
            <p:ph type="title" idx="13"/>
          </p:nvPr>
        </p:nvSpPr>
        <p:spPr>
          <a:xfrm>
            <a:off x="717604" y="2885223"/>
            <a:ext cx="1028700" cy="5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8" name="Google Shape;248;p32"/>
          <p:cNvSpPr txBox="1">
            <a:spLocks noGrp="1"/>
          </p:cNvSpPr>
          <p:nvPr>
            <p:ph type="title" idx="14"/>
          </p:nvPr>
        </p:nvSpPr>
        <p:spPr>
          <a:xfrm>
            <a:off x="7393940" y="2885223"/>
            <a:ext cx="1028700" cy="5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04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0"/>
          <p:cNvSpPr txBox="1">
            <a:spLocks noGrp="1"/>
          </p:cNvSpPr>
          <p:nvPr>
            <p:ph type="subTitle" idx="4294967295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800" u="sng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Marketing Strategies:</a:t>
            </a:r>
            <a:endParaRPr sz="800" u="sng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40"/>
          <p:cNvSpPr txBox="1">
            <a:spLocks noGrp="1"/>
          </p:cNvSpPr>
          <p:nvPr>
            <p:ph type="title"/>
          </p:nvPr>
        </p:nvSpPr>
        <p:spPr>
          <a:xfrm>
            <a:off x="720000" y="1003925"/>
            <a:ext cx="610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Reinforc</a:t>
            </a:r>
            <a:r>
              <a:rPr lang="en-US" dirty="0" err="1"/>
              <a:t>ing</a:t>
            </a:r>
            <a:r>
              <a:rPr lang="en" dirty="0"/>
              <a:t> the Concept Using Infographics!</a:t>
            </a:r>
            <a:endParaRPr dirty="0"/>
          </a:p>
        </p:txBody>
      </p:sp>
      <p:grpSp>
        <p:nvGrpSpPr>
          <p:cNvPr id="363" name="Google Shape;363;p40"/>
          <p:cNvGrpSpPr/>
          <p:nvPr/>
        </p:nvGrpSpPr>
        <p:grpSpPr>
          <a:xfrm>
            <a:off x="3426567" y="2084384"/>
            <a:ext cx="285125" cy="285125"/>
            <a:chOff x="6216367" y="1970156"/>
            <a:chExt cx="361147" cy="361147"/>
          </a:xfrm>
        </p:grpSpPr>
        <p:sp>
          <p:nvSpPr>
            <p:cNvPr id="364" name="Google Shape;364;p40"/>
            <p:cNvSpPr/>
            <p:nvPr/>
          </p:nvSpPr>
          <p:spPr>
            <a:xfrm>
              <a:off x="6247813" y="2069522"/>
              <a:ext cx="329701" cy="261781"/>
            </a:xfrm>
            <a:custGeom>
              <a:avLst/>
              <a:gdLst/>
              <a:ahLst/>
              <a:cxnLst/>
              <a:rect l="l" t="t" r="r" b="b"/>
              <a:pathLst>
                <a:path w="10359" h="8225" extrusionOk="0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6216367" y="1970156"/>
              <a:ext cx="329701" cy="260731"/>
            </a:xfrm>
            <a:custGeom>
              <a:avLst/>
              <a:gdLst/>
              <a:ahLst/>
              <a:cxnLst/>
              <a:rect l="l" t="t" r="r" b="b"/>
              <a:pathLst>
                <a:path w="10359" h="8192" extrusionOk="0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6351252" y="2064875"/>
              <a:ext cx="17855" cy="28072"/>
            </a:xfrm>
            <a:custGeom>
              <a:avLst/>
              <a:gdLst/>
              <a:ahLst/>
              <a:cxnLst/>
              <a:rect l="l" t="t" r="r" b="b"/>
              <a:pathLst>
                <a:path w="561" h="882" extrusionOk="0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6260321" y="2016688"/>
              <a:ext cx="272857" cy="269929"/>
            </a:xfrm>
            <a:custGeom>
              <a:avLst/>
              <a:gdLst/>
              <a:ahLst/>
              <a:cxnLst/>
              <a:rect l="l" t="t" r="r" b="b"/>
              <a:pathLst>
                <a:path w="8573" h="8481" extrusionOk="0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40"/>
          <p:cNvSpPr txBox="1"/>
          <p:nvPr/>
        </p:nvSpPr>
        <p:spPr>
          <a:xfrm>
            <a:off x="3480841" y="3540397"/>
            <a:ext cx="18414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Speed:</a:t>
            </a:r>
            <a:endParaRPr sz="1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9" name="Google Shape;369;p40"/>
          <p:cNvSpPr txBox="1"/>
          <p:nvPr/>
        </p:nvSpPr>
        <p:spPr>
          <a:xfrm>
            <a:off x="3366719" y="3841009"/>
            <a:ext cx="235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72000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Amazon Go focus on productivity, that’s why Amazon Go is Queue-less</a:t>
            </a:r>
            <a:endParaRPr sz="1200"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370" name="Google Shape;370;p40"/>
          <p:cNvSpPr txBox="1"/>
          <p:nvPr/>
        </p:nvSpPr>
        <p:spPr>
          <a:xfrm>
            <a:off x="5949050" y="3139539"/>
            <a:ext cx="18414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40"/>
          <p:cNvSpPr txBox="1"/>
          <p:nvPr/>
        </p:nvSpPr>
        <p:spPr>
          <a:xfrm>
            <a:off x="5882331" y="1805389"/>
            <a:ext cx="18414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Eye on the future:</a:t>
            </a:r>
            <a:endParaRPr sz="1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p40"/>
          <p:cNvSpPr txBox="1"/>
          <p:nvPr/>
        </p:nvSpPr>
        <p:spPr>
          <a:xfrm>
            <a:off x="5882331" y="2133324"/>
            <a:ext cx="2754461" cy="140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Amazon creating new Shopping Experience , where it can attract customers to try it as something new, depending on the psychological factors of customers.</a:t>
            </a:r>
            <a:endParaRPr sz="1200"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grpSp>
        <p:nvGrpSpPr>
          <p:cNvPr id="374" name="Google Shape;374;p40"/>
          <p:cNvGrpSpPr/>
          <p:nvPr/>
        </p:nvGrpSpPr>
        <p:grpSpPr>
          <a:xfrm>
            <a:off x="3366719" y="2030202"/>
            <a:ext cx="2410560" cy="1733894"/>
            <a:chOff x="267375" y="1116025"/>
            <a:chExt cx="470500" cy="339148"/>
          </a:xfrm>
        </p:grpSpPr>
        <p:sp>
          <p:nvSpPr>
            <p:cNvPr id="376" name="Google Shape;376;p40"/>
            <p:cNvSpPr/>
            <p:nvPr/>
          </p:nvSpPr>
          <p:spPr>
            <a:xfrm>
              <a:off x="462525" y="1375973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40"/>
          <p:cNvSpPr txBox="1"/>
          <p:nvPr/>
        </p:nvSpPr>
        <p:spPr>
          <a:xfrm>
            <a:off x="919677" y="1812046"/>
            <a:ext cx="18414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Innovation:</a:t>
            </a:r>
            <a:endParaRPr sz="1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40"/>
          <p:cNvSpPr txBox="1"/>
          <p:nvPr/>
        </p:nvSpPr>
        <p:spPr>
          <a:xfrm>
            <a:off x="838738" y="2133213"/>
            <a:ext cx="235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72000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Testing new ideas , without fear of risk or fail, to increase customers retention</a:t>
            </a:r>
            <a:endParaRPr sz="1200"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grpSp>
        <p:nvGrpSpPr>
          <p:cNvPr id="385" name="Google Shape;385;p40"/>
          <p:cNvGrpSpPr/>
          <p:nvPr/>
        </p:nvGrpSpPr>
        <p:grpSpPr>
          <a:xfrm>
            <a:off x="5476686" y="2080162"/>
            <a:ext cx="188509" cy="293568"/>
            <a:chOff x="2722090" y="2890162"/>
            <a:chExt cx="238770" cy="371841"/>
          </a:xfrm>
        </p:grpSpPr>
        <p:sp>
          <p:nvSpPr>
            <p:cNvPr id="386" name="Google Shape;386;p40"/>
            <p:cNvSpPr/>
            <p:nvPr/>
          </p:nvSpPr>
          <p:spPr>
            <a:xfrm>
              <a:off x="2722090" y="2890162"/>
              <a:ext cx="238770" cy="371841"/>
            </a:xfrm>
            <a:custGeom>
              <a:avLst/>
              <a:gdLst/>
              <a:ahLst/>
              <a:cxnLst/>
              <a:rect l="l" t="t" r="r" b="b"/>
              <a:pathLst>
                <a:path w="7502" h="11683" extrusionOk="0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2882023" y="2951111"/>
              <a:ext cx="21993" cy="16837"/>
            </a:xfrm>
            <a:custGeom>
              <a:avLst/>
              <a:gdLst/>
              <a:ahLst/>
              <a:cxnLst/>
              <a:rect l="l" t="t" r="r" b="b"/>
              <a:pathLst>
                <a:path w="691" h="529" extrusionOk="0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2804332" y="2960341"/>
              <a:ext cx="11012" cy="15946"/>
            </a:xfrm>
            <a:custGeom>
              <a:avLst/>
              <a:gdLst/>
              <a:ahLst/>
              <a:cxnLst/>
              <a:rect l="l" t="t" r="r" b="b"/>
              <a:pathLst>
                <a:path w="346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40"/>
          <p:cNvGrpSpPr/>
          <p:nvPr/>
        </p:nvGrpSpPr>
        <p:grpSpPr>
          <a:xfrm>
            <a:off x="4411830" y="3429559"/>
            <a:ext cx="279284" cy="274634"/>
            <a:chOff x="860939" y="2746479"/>
            <a:chExt cx="371883" cy="365691"/>
          </a:xfrm>
        </p:grpSpPr>
        <p:sp>
          <p:nvSpPr>
            <p:cNvPr id="391" name="Google Shape;391;p40"/>
            <p:cNvSpPr/>
            <p:nvPr/>
          </p:nvSpPr>
          <p:spPr>
            <a:xfrm>
              <a:off x="908191" y="3026302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943757" y="3061836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926355" y="3044085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860939" y="2746479"/>
              <a:ext cx="371883" cy="365691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070396" y="2832057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01" name="Google Shape;401;p40"/>
          <p:cNvCxnSpPr/>
          <p:nvPr/>
        </p:nvCxnSpPr>
        <p:spPr>
          <a:xfrm>
            <a:off x="8420775" y="418900"/>
            <a:ext cx="0" cy="87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E8ECD0-2DDD-41E5-935D-0A6668510EED}"/>
              </a:ext>
            </a:extLst>
          </p:cNvPr>
          <p:cNvCxnSpPr>
            <a:cxnSpLocks/>
          </p:cNvCxnSpPr>
          <p:nvPr/>
        </p:nvCxnSpPr>
        <p:spPr>
          <a:xfrm flipV="1">
            <a:off x="4736393" y="2468881"/>
            <a:ext cx="813917" cy="89030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0B2434-8207-429B-B29C-8A6CAECDB4C5}"/>
              </a:ext>
            </a:extLst>
          </p:cNvPr>
          <p:cNvCxnSpPr>
            <a:cxnSpLocks/>
          </p:cNvCxnSpPr>
          <p:nvPr/>
        </p:nvCxnSpPr>
        <p:spPr>
          <a:xfrm flipH="1">
            <a:off x="3802380" y="2226946"/>
            <a:ext cx="152019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C6F32B-70FD-4E8F-9CE1-DF4EF88DABC8}"/>
              </a:ext>
            </a:extLst>
          </p:cNvPr>
          <p:cNvCxnSpPr>
            <a:cxnSpLocks/>
          </p:cNvCxnSpPr>
          <p:nvPr/>
        </p:nvCxnSpPr>
        <p:spPr>
          <a:xfrm>
            <a:off x="3698172" y="2434984"/>
            <a:ext cx="668379" cy="95193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927C"/>
            </a:gs>
            <a:gs pos="100000">
              <a:srgbClr val="FE522F"/>
            </a:gs>
          </a:gsLst>
          <a:lin ang="2698631" scaled="0"/>
        </a:gra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47"/>
          <p:cNvSpPr txBox="1">
            <a:spLocks noGrp="1"/>
          </p:cNvSpPr>
          <p:nvPr>
            <p:ph type="subTitle" idx="4294967295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Percentage:</a:t>
            </a:r>
            <a:endParaRPr sz="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0" name="Google Shape;840;p47"/>
          <p:cNvSpPr txBox="1">
            <a:spLocks noGrp="1"/>
          </p:cNvSpPr>
          <p:nvPr>
            <p:ph type="title"/>
          </p:nvPr>
        </p:nvSpPr>
        <p:spPr>
          <a:xfrm>
            <a:off x="720000" y="1003925"/>
            <a:ext cx="77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about the Percentages </a:t>
            </a:r>
            <a:r>
              <a:rPr lang="en-US" dirty="0"/>
              <a:t>in 2017</a:t>
            </a:r>
            <a:r>
              <a:rPr lang="en" dirty="0"/>
              <a:t>?</a:t>
            </a:r>
            <a:endParaRPr dirty="0"/>
          </a:p>
        </p:txBody>
      </p:sp>
      <p:grpSp>
        <p:nvGrpSpPr>
          <p:cNvPr id="841" name="Google Shape;841;p47"/>
          <p:cNvGrpSpPr/>
          <p:nvPr/>
        </p:nvGrpSpPr>
        <p:grpSpPr>
          <a:xfrm>
            <a:off x="1160540" y="2204293"/>
            <a:ext cx="1287749" cy="1287663"/>
            <a:chOff x="4049800" y="640400"/>
            <a:chExt cx="858900" cy="858900"/>
          </a:xfrm>
        </p:grpSpPr>
        <p:sp>
          <p:nvSpPr>
            <p:cNvPr id="842" name="Google Shape;842;p47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3386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6199625"/>
                <a:gd name="adj2" fmla="val 252867"/>
                <a:gd name="adj3" fmla="val 13829"/>
              </a:avLst>
            </a:prstGeom>
            <a:solidFill>
              <a:srgbClr val="FFFFFF">
                <a:alpha val="69640"/>
              </a:srgb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47"/>
          <p:cNvGrpSpPr/>
          <p:nvPr/>
        </p:nvGrpSpPr>
        <p:grpSpPr>
          <a:xfrm>
            <a:off x="3928136" y="2204293"/>
            <a:ext cx="1287749" cy="1287663"/>
            <a:chOff x="4049800" y="640400"/>
            <a:chExt cx="858900" cy="858900"/>
          </a:xfrm>
        </p:grpSpPr>
        <p:sp>
          <p:nvSpPr>
            <p:cNvPr id="845" name="Google Shape;845;p47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3386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6163092"/>
                <a:gd name="adj2" fmla="val 8072251"/>
                <a:gd name="adj3" fmla="val 13007"/>
              </a:avLst>
            </a:prstGeom>
            <a:solidFill>
              <a:srgbClr val="FFFFFF">
                <a:alpha val="69640"/>
              </a:srgb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47"/>
          <p:cNvGrpSpPr/>
          <p:nvPr/>
        </p:nvGrpSpPr>
        <p:grpSpPr>
          <a:xfrm>
            <a:off x="6695711" y="2204293"/>
            <a:ext cx="1287749" cy="1287663"/>
            <a:chOff x="4049800" y="640400"/>
            <a:chExt cx="858900" cy="858900"/>
          </a:xfrm>
        </p:grpSpPr>
        <p:sp>
          <p:nvSpPr>
            <p:cNvPr id="848" name="Google Shape;848;p47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3386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6125354"/>
                <a:gd name="adj2" fmla="val 12129215"/>
                <a:gd name="adj3" fmla="val 13557"/>
              </a:avLst>
            </a:prstGeom>
            <a:solidFill>
              <a:srgbClr val="FFFFFF">
                <a:alpha val="69640"/>
              </a:srgb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0" name="Google Shape;850;p47"/>
          <p:cNvSpPr txBox="1"/>
          <p:nvPr/>
        </p:nvSpPr>
        <p:spPr>
          <a:xfrm>
            <a:off x="1471875" y="2647275"/>
            <a:ext cx="665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25%</a:t>
            </a:r>
          </a:p>
        </p:txBody>
      </p:sp>
      <p:sp>
        <p:nvSpPr>
          <p:cNvPr id="851" name="Google Shape;851;p47"/>
          <p:cNvSpPr txBox="1"/>
          <p:nvPr/>
        </p:nvSpPr>
        <p:spPr>
          <a:xfrm>
            <a:off x="3490925" y="3590200"/>
            <a:ext cx="216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852" name="Google Shape;852;p47"/>
          <p:cNvSpPr txBox="1"/>
          <p:nvPr/>
        </p:nvSpPr>
        <p:spPr>
          <a:xfrm>
            <a:off x="6258775" y="3590200"/>
            <a:ext cx="216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853" name="Google Shape;853;p47"/>
          <p:cNvSpPr txBox="1"/>
          <p:nvPr/>
        </p:nvSpPr>
        <p:spPr>
          <a:xfrm>
            <a:off x="723075" y="3590200"/>
            <a:ext cx="216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854" name="Google Shape;854;p47"/>
          <p:cNvSpPr txBox="1"/>
          <p:nvPr/>
        </p:nvSpPr>
        <p:spPr>
          <a:xfrm>
            <a:off x="4239450" y="2647275"/>
            <a:ext cx="665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65%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5" name="Google Shape;855;p47"/>
          <p:cNvSpPr txBox="1"/>
          <p:nvPr/>
        </p:nvSpPr>
        <p:spPr>
          <a:xfrm>
            <a:off x="7007025" y="2647275"/>
            <a:ext cx="665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85%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6" name="Google Shape;856;p47"/>
          <p:cNvSpPr txBox="1"/>
          <p:nvPr/>
        </p:nvSpPr>
        <p:spPr>
          <a:xfrm>
            <a:off x="3490925" y="1717450"/>
            <a:ext cx="2162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Break Fast </a:t>
            </a:r>
            <a:endParaRPr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7" name="Google Shape;857;p47"/>
          <p:cNvSpPr txBox="1"/>
          <p:nvPr/>
        </p:nvSpPr>
        <p:spPr>
          <a:xfrm>
            <a:off x="6258775" y="1717450"/>
            <a:ext cx="2162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Shopping Experience</a:t>
            </a:r>
            <a:endParaRPr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8" name="Google Shape;858;p47"/>
          <p:cNvSpPr txBox="1"/>
          <p:nvPr/>
        </p:nvSpPr>
        <p:spPr>
          <a:xfrm>
            <a:off x="730219" y="1717450"/>
            <a:ext cx="2162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Fresh Food</a:t>
            </a:r>
            <a:endParaRPr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64" name="Google Shape;864;p47"/>
          <p:cNvCxnSpPr/>
          <p:nvPr/>
        </p:nvCxnSpPr>
        <p:spPr>
          <a:xfrm>
            <a:off x="8420775" y="418900"/>
            <a:ext cx="0" cy="87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522F"/>
            </a:gs>
            <a:gs pos="100000">
              <a:srgbClr val="FE927C"/>
            </a:gs>
          </a:gsLst>
          <a:lin ang="0" scaled="0"/>
        </a:gradFill>
        <a:effectLst/>
      </p:bgPr>
    </p:bg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8"/>
          <p:cNvSpPr txBox="1">
            <a:spLocks noGrp="1"/>
          </p:cNvSpPr>
          <p:nvPr>
            <p:ph type="subTitle" idx="4294967295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Percentage:</a:t>
            </a:r>
            <a:endParaRPr sz="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0" name="Google Shape;870;p48"/>
          <p:cNvSpPr txBox="1">
            <a:spLocks noGrp="1"/>
          </p:cNvSpPr>
          <p:nvPr>
            <p:ph type="title"/>
          </p:nvPr>
        </p:nvSpPr>
        <p:spPr>
          <a:xfrm>
            <a:off x="720000" y="1003925"/>
            <a:ext cx="552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Appeal: </a:t>
            </a:r>
            <a:endParaRPr dirty="0"/>
          </a:p>
        </p:txBody>
      </p:sp>
      <p:sp>
        <p:nvSpPr>
          <p:cNvPr id="871" name="Google Shape;871;p48"/>
          <p:cNvSpPr txBox="1"/>
          <p:nvPr/>
        </p:nvSpPr>
        <p:spPr>
          <a:xfrm>
            <a:off x="4824075" y="4115663"/>
            <a:ext cx="3344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Convenient Stores</a:t>
            </a:r>
            <a:endParaRPr sz="1200"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872" name="Google Shape;872;p48"/>
          <p:cNvSpPr txBox="1"/>
          <p:nvPr/>
        </p:nvSpPr>
        <p:spPr>
          <a:xfrm>
            <a:off x="975238" y="4115701"/>
            <a:ext cx="3344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Amazon’s Profit</a:t>
            </a:r>
            <a:endParaRPr sz="1200"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873" name="Google Shape;873;p48"/>
          <p:cNvSpPr txBox="1"/>
          <p:nvPr/>
        </p:nvSpPr>
        <p:spPr>
          <a:xfrm>
            <a:off x="1874500" y="3778788"/>
            <a:ext cx="15462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Amazon Go </a:t>
            </a:r>
            <a:endParaRPr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4" name="Google Shape;874;p48"/>
          <p:cNvSpPr txBox="1"/>
          <p:nvPr/>
        </p:nvSpPr>
        <p:spPr>
          <a:xfrm>
            <a:off x="5723327" y="3778788"/>
            <a:ext cx="15462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C-stores</a:t>
            </a:r>
            <a:endParaRPr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5" name="Google Shape;875;p48"/>
          <p:cNvSpPr/>
          <p:nvPr/>
        </p:nvSpPr>
        <p:spPr>
          <a:xfrm>
            <a:off x="1943200" y="2300663"/>
            <a:ext cx="1408800" cy="1408800"/>
          </a:xfrm>
          <a:prstGeom prst="roundRect">
            <a:avLst>
              <a:gd name="adj" fmla="val 16667"/>
            </a:avLst>
          </a:prstGeom>
          <a:solidFill>
            <a:srgbClr val="FFFFFF">
              <a:alpha val="5134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48"/>
          <p:cNvSpPr/>
          <p:nvPr/>
        </p:nvSpPr>
        <p:spPr>
          <a:xfrm>
            <a:off x="5792025" y="2300688"/>
            <a:ext cx="1408800" cy="1408800"/>
          </a:xfrm>
          <a:prstGeom prst="roundRect">
            <a:avLst>
              <a:gd name="adj" fmla="val 16667"/>
            </a:avLst>
          </a:prstGeom>
          <a:solidFill>
            <a:srgbClr val="FFFFFF">
              <a:alpha val="5134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8"/>
          <p:cNvSpPr/>
          <p:nvPr/>
        </p:nvSpPr>
        <p:spPr>
          <a:xfrm>
            <a:off x="1943200" y="2555238"/>
            <a:ext cx="1154100" cy="1154100"/>
          </a:xfrm>
          <a:prstGeom prst="roundRect">
            <a:avLst>
              <a:gd name="adj" fmla="val 19309"/>
            </a:avLst>
          </a:pr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48"/>
          <p:cNvSpPr/>
          <p:nvPr/>
        </p:nvSpPr>
        <p:spPr>
          <a:xfrm>
            <a:off x="5792025" y="2791588"/>
            <a:ext cx="917700" cy="917700"/>
          </a:xfrm>
          <a:prstGeom prst="roundRect">
            <a:avLst>
              <a:gd name="adj" fmla="val 23896"/>
            </a:avLst>
          </a:pr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8"/>
          <p:cNvSpPr txBox="1"/>
          <p:nvPr/>
        </p:nvSpPr>
        <p:spPr>
          <a:xfrm>
            <a:off x="1874500" y="1740688"/>
            <a:ext cx="15462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90%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0" name="Google Shape;880;p48"/>
          <p:cNvSpPr txBox="1"/>
          <p:nvPr/>
        </p:nvSpPr>
        <p:spPr>
          <a:xfrm>
            <a:off x="5723327" y="1740688"/>
            <a:ext cx="15462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55%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81" name="Google Shape;881;p48"/>
          <p:cNvCxnSpPr>
            <a:stCxn id="875" idx="0"/>
            <a:endCxn id="879" idx="2"/>
          </p:cNvCxnSpPr>
          <p:nvPr/>
        </p:nvCxnSpPr>
        <p:spPr>
          <a:xfrm rot="10800000">
            <a:off x="2647600" y="2008163"/>
            <a:ext cx="0" cy="292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2" name="Google Shape;882;p48"/>
          <p:cNvCxnSpPr>
            <a:stCxn id="876" idx="0"/>
            <a:endCxn id="880" idx="2"/>
          </p:cNvCxnSpPr>
          <p:nvPr/>
        </p:nvCxnSpPr>
        <p:spPr>
          <a:xfrm rot="10800000">
            <a:off x="6496425" y="2008188"/>
            <a:ext cx="0" cy="292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8" name="Google Shape;888;p48"/>
          <p:cNvCxnSpPr/>
          <p:nvPr/>
        </p:nvCxnSpPr>
        <p:spPr>
          <a:xfrm>
            <a:off x="8420775" y="418900"/>
            <a:ext cx="0" cy="87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927C"/>
            </a:gs>
            <a:gs pos="100000">
              <a:srgbClr val="FE522F"/>
            </a:gs>
          </a:gsLst>
          <a:lin ang="2698631" scaled="0"/>
        </a:grad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49"/>
          <p:cNvSpPr txBox="1">
            <a:spLocks noGrp="1"/>
          </p:cNvSpPr>
          <p:nvPr>
            <p:ph type="title"/>
          </p:nvPr>
        </p:nvSpPr>
        <p:spPr>
          <a:xfrm>
            <a:off x="723126" y="876150"/>
            <a:ext cx="5248200" cy="10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u="sng" dirty="0"/>
              <a:t>1.5 </a:t>
            </a:r>
            <a:r>
              <a:rPr lang="en-US" i="1" u="sng" dirty="0"/>
              <a:t>Million $ </a:t>
            </a:r>
            <a:endParaRPr i="1" u="sng" dirty="0"/>
          </a:p>
        </p:txBody>
      </p:sp>
      <p:sp>
        <p:nvSpPr>
          <p:cNvPr id="894" name="Google Shape;894;p49"/>
          <p:cNvSpPr txBox="1">
            <a:spLocks noGrp="1"/>
          </p:cNvSpPr>
          <p:nvPr>
            <p:ph type="body" idx="1"/>
          </p:nvPr>
        </p:nvSpPr>
        <p:spPr>
          <a:xfrm>
            <a:off x="966438" y="1900465"/>
            <a:ext cx="52482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/>
              <a:t>In the first opening year, and now it is valued </a:t>
            </a:r>
            <a:r>
              <a:rPr lang="en-US" sz="1600" b="1" i="1" u="sng" dirty="0"/>
              <a:t>~ 1 Trillion $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US" sz="1600" dirty="0"/>
          </a:p>
        </p:txBody>
      </p:sp>
      <p:sp>
        <p:nvSpPr>
          <p:cNvPr id="895" name="Google Shape;895;p49"/>
          <p:cNvSpPr txBox="1">
            <a:spLocks noGrp="1"/>
          </p:cNvSpPr>
          <p:nvPr>
            <p:ph type="subTitle" idx="4294967295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800" u="sng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Value</a:t>
            </a:r>
            <a:r>
              <a:rPr lang="en-US" sz="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6" name="Google Shape;896;p49"/>
          <p:cNvPicPr preferRelativeResize="0"/>
          <p:nvPr/>
        </p:nvPicPr>
        <p:blipFill>
          <a:blip r:embed="rId4"/>
          <a:srcRect/>
          <a:stretch/>
        </p:blipFill>
        <p:spPr>
          <a:xfrm>
            <a:off x="6457950" y="0"/>
            <a:ext cx="2693131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02" name="Google Shape;902;p49"/>
          <p:cNvCxnSpPr/>
          <p:nvPr/>
        </p:nvCxnSpPr>
        <p:spPr>
          <a:xfrm>
            <a:off x="720000" y="1748597"/>
            <a:ext cx="0" cy="87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Online médium 1" title="Introducing Amazon Go and the world’s most advanced shopping technology">
            <a:hlinkClick r:id="" action="ppaction://media"/>
            <a:extLst>
              <a:ext uri="{FF2B5EF4-FFF2-40B4-BE49-F238E27FC236}">
                <a16:creationId xmlns:a16="http://schemas.microsoft.com/office/drawing/2014/main" id="{37154703-B00E-42A1-A52B-5873632803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21916" y="2620659"/>
            <a:ext cx="381000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C4C6-1EB9-4E88-B753-2E5B099E1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Thanks!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9E250-14EA-4812-910F-5C6B4DF5A3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000" dirty="0"/>
              <a:t>Samir Zahreddine.</a:t>
            </a:r>
          </a:p>
          <a:p>
            <a:pPr algn="l"/>
            <a:r>
              <a:rPr lang="en-US" sz="2000"/>
              <a:t>27.11.2019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3786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9B70-4935-4BBB-9150-48F3E121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0288C-517F-429A-8B64-CB97BCA43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https://www.marketing91.com/service-triangle/</a:t>
            </a:r>
            <a:endParaRPr lang="en-US" dirty="0"/>
          </a:p>
          <a:p>
            <a:r>
              <a:rPr lang="en-US" dirty="0">
                <a:hlinkClick r:id="rId3"/>
              </a:rPr>
              <a:t>https://www.pkwydigital.com/amazon-go-digital-marketing/</a:t>
            </a:r>
            <a:endParaRPr lang="en-US" dirty="0"/>
          </a:p>
          <a:p>
            <a:r>
              <a:rPr lang="en-US" dirty="0">
                <a:hlinkClick r:id="rId4"/>
              </a:rPr>
              <a:t>https://powerdigitalmarketing.com/blog/amazon-go/#gref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5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522F"/>
            </a:gs>
            <a:gs pos="100000">
              <a:srgbClr val="FE927C"/>
            </a:gs>
          </a:gsLst>
          <a:lin ang="2698631" scaled="0"/>
        </a:gra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ctrTitle"/>
          </p:nvPr>
        </p:nvSpPr>
        <p:spPr>
          <a:xfrm>
            <a:off x="720000" y="1683965"/>
            <a:ext cx="5045700" cy="23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Amazon Go!</a:t>
            </a:r>
            <a:endParaRPr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8"/>
          <p:cNvSpPr txBox="1">
            <a:spLocks noGrp="1"/>
          </p:cNvSpPr>
          <p:nvPr>
            <p:ph type="subTitle" idx="1"/>
          </p:nvPr>
        </p:nvSpPr>
        <p:spPr>
          <a:xfrm>
            <a:off x="6205575" y="3547225"/>
            <a:ext cx="221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The Future of Shopping</a:t>
            </a:r>
            <a:endParaRPr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subTitle" idx="1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latin typeface="Montserrat"/>
                <a:ea typeface="Montserrat"/>
                <a:cs typeface="Montserrat"/>
                <a:sym typeface="Montserrat"/>
              </a:rPr>
              <a:t>Int</a:t>
            </a:r>
            <a:r>
              <a:rPr lang="en-US" sz="800" dirty="0" err="1">
                <a:latin typeface="Montserrat"/>
                <a:ea typeface="Montserrat"/>
                <a:cs typeface="Montserrat"/>
                <a:sym typeface="Montserrat"/>
              </a:rPr>
              <a:t>ro</a:t>
            </a:r>
            <a:r>
              <a:rPr lang="en-US" sz="800" dirty="0">
                <a:latin typeface="Montserrat"/>
                <a:ea typeface="Montserrat"/>
                <a:cs typeface="Montserrat"/>
                <a:sym typeface="Montserrat"/>
              </a:rPr>
              <a:t> to Service Marketing:</a:t>
            </a:r>
            <a:endParaRPr sz="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3" name="Google Shape;183;p28"/>
          <p:cNvCxnSpPr/>
          <p:nvPr/>
        </p:nvCxnSpPr>
        <p:spPr>
          <a:xfrm>
            <a:off x="720000" y="418900"/>
            <a:ext cx="0" cy="87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557248-4614-489A-B5C2-3B4137561C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360613" y="1420371"/>
            <a:ext cx="4165600" cy="162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927C"/>
            </a:gs>
            <a:gs pos="100000">
              <a:srgbClr val="FE522F"/>
            </a:gs>
          </a:gsLst>
          <a:lin ang="2698631" scaled="0"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FFFFFF"/>
                </a:solidFill>
              </a:rPr>
              <a:t>Contents of Th</a:t>
            </a:r>
            <a:r>
              <a:rPr lang="en-US" u="sng" dirty="0">
                <a:solidFill>
                  <a:srgbClr val="FFFFFF"/>
                </a:solidFill>
              </a:rPr>
              <a:t>e</a:t>
            </a:r>
            <a:r>
              <a:rPr lang="en" u="sng" dirty="0">
                <a:solidFill>
                  <a:srgbClr val="FFFFFF"/>
                </a:solidFill>
              </a:rPr>
              <a:t> </a:t>
            </a:r>
            <a:r>
              <a:rPr lang="en-US" u="sng" dirty="0">
                <a:solidFill>
                  <a:srgbClr val="FFFFFF"/>
                </a:solidFill>
              </a:rPr>
              <a:t>Presentation:</a:t>
            </a:r>
            <a:endParaRPr u="sng" dirty="0">
              <a:solidFill>
                <a:srgbClr val="FFFFFF"/>
              </a:solidFill>
            </a:endParaRPr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</a:rPr>
              <a:t>Her</a:t>
            </a:r>
            <a:r>
              <a:rPr lang="en" dirty="0">
                <a:solidFill>
                  <a:schemeClr val="dk2"/>
                </a:solidFill>
              </a:rPr>
              <a:t>e’s what I </a:t>
            </a:r>
            <a:r>
              <a:rPr lang="en-US" dirty="0">
                <a:solidFill>
                  <a:schemeClr val="dk2"/>
                </a:solidFill>
              </a:rPr>
              <a:t>will Present: </a:t>
            </a:r>
            <a:br>
              <a:rPr lang="en-US" dirty="0">
                <a:solidFill>
                  <a:schemeClr val="dk2"/>
                </a:solidFill>
              </a:rPr>
            </a:br>
            <a:endParaRPr lang="en-US" dirty="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US" dirty="0">
                <a:solidFill>
                  <a:schemeClr val="dk2"/>
                </a:solidFill>
              </a:rPr>
              <a:t>Introductory to Amazon Go.</a:t>
            </a:r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US" dirty="0">
                <a:solidFill>
                  <a:schemeClr val="dk2"/>
                </a:solidFill>
              </a:rPr>
              <a:t>Amazon Go app.</a:t>
            </a:r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US" dirty="0">
                <a:solidFill>
                  <a:schemeClr val="dk2"/>
                </a:solidFill>
              </a:rPr>
              <a:t>Marketing Strategies and Services.</a:t>
            </a:r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E5B3CC-8556-48C8-9882-4D51C515EE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960813" y="2756253"/>
            <a:ext cx="4165600" cy="162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522F"/>
            </a:gs>
            <a:gs pos="100000">
              <a:srgbClr val="FE927C"/>
            </a:gs>
          </a:gsLst>
          <a:lin ang="2698631" scaled="0"/>
        </a:gra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5576700" y="863100"/>
            <a:ext cx="284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Overview:</a:t>
            </a:r>
            <a:endParaRPr dirty="0"/>
          </a:p>
        </p:txBody>
      </p:sp>
      <p:sp>
        <p:nvSpPr>
          <p:cNvPr id="200" name="Google Shape;200;p30"/>
          <p:cNvSpPr txBox="1">
            <a:spLocks noGrp="1"/>
          </p:cNvSpPr>
          <p:nvPr>
            <p:ph type="subTitle" idx="1"/>
          </p:nvPr>
        </p:nvSpPr>
        <p:spPr>
          <a:xfrm>
            <a:off x="5122950" y="1756342"/>
            <a:ext cx="4021050" cy="2524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dirty="0"/>
              <a:t>The store concept uses several technologies, including computer vision, deep learning algorithms, and sensor fusion to automate much of the purchase, checkout, and payment steps associated with a retail transaction. Its  concept is seen as a revolutionary model that relies on smartphones technology to streamline the customer experience, as well as supply chain and inventory management.</a:t>
            </a:r>
            <a:endParaRPr dirty="0"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1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Introduction</a:t>
            </a:r>
            <a:r>
              <a:rPr lang="en-US" sz="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/>
          <a:srcRect/>
          <a:stretch/>
        </p:blipFill>
        <p:spPr>
          <a:xfrm>
            <a:off x="473250" y="1756342"/>
            <a:ext cx="3786600" cy="242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5576700" y="863100"/>
            <a:ext cx="284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Overview:</a:t>
            </a:r>
            <a:endParaRPr dirty="0"/>
          </a:p>
        </p:txBody>
      </p:sp>
      <p:sp>
        <p:nvSpPr>
          <p:cNvPr id="200" name="Google Shape;200;p30"/>
          <p:cNvSpPr txBox="1">
            <a:spLocks noGrp="1"/>
          </p:cNvSpPr>
          <p:nvPr>
            <p:ph type="subTitle" idx="1"/>
          </p:nvPr>
        </p:nvSpPr>
        <p:spPr>
          <a:xfrm>
            <a:off x="5122950" y="1756342"/>
            <a:ext cx="4021050" cy="2524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dirty="0"/>
              <a:t>The store concept uses several technologies, including computer vision, deep learning algorithms, and sensor fusion to automate much of the purchase, checkout, and payment steps associated with a retail transaction. Its  concept is seen as a revolutionary model that relies on smartphones technology to streamline the customer experience, as well as supply chain and inventory management.</a:t>
            </a:r>
            <a:endParaRPr dirty="0"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1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Introduction</a:t>
            </a:r>
            <a:r>
              <a:rPr lang="en-US" sz="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/>
          <a:srcRect/>
          <a:stretch/>
        </p:blipFill>
        <p:spPr>
          <a:xfrm>
            <a:off x="548988" y="1756342"/>
            <a:ext cx="3635124" cy="242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78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5576700" y="863100"/>
            <a:ext cx="284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Overview:</a:t>
            </a:r>
            <a:endParaRPr dirty="0"/>
          </a:p>
        </p:txBody>
      </p:sp>
      <p:sp>
        <p:nvSpPr>
          <p:cNvPr id="200" name="Google Shape;200;p30"/>
          <p:cNvSpPr txBox="1">
            <a:spLocks noGrp="1"/>
          </p:cNvSpPr>
          <p:nvPr>
            <p:ph type="subTitle" idx="1"/>
          </p:nvPr>
        </p:nvSpPr>
        <p:spPr>
          <a:xfrm>
            <a:off x="5122950" y="1756342"/>
            <a:ext cx="4021050" cy="2524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dirty="0"/>
              <a:t>The store concept uses several technologies, including computer vision, deep learning algorithms, and sensor fusion to automate much of the purchase, checkout, and payment steps associated with a retail transaction. Its  concept is seen as a revolutionary model that relies on smartphones technology to streamline the customer experience, as well as supply chain and inventory management.</a:t>
            </a:r>
            <a:endParaRPr dirty="0"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1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Introduction</a:t>
            </a:r>
            <a:r>
              <a:rPr lang="en-US" sz="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People walking in front of a store&#10;&#10;Description automatically generated">
            <a:extLst>
              <a:ext uri="{FF2B5EF4-FFF2-40B4-BE49-F238E27FC236}">
                <a16:creationId xmlns:a16="http://schemas.microsoft.com/office/drawing/2014/main" id="{E631A75E-249B-4BE6-890A-662A59052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00" y="1753237"/>
            <a:ext cx="3822988" cy="23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522F"/>
            </a:gs>
            <a:gs pos="100000">
              <a:srgbClr val="FE927C"/>
            </a:gs>
          </a:gsLst>
          <a:lin ang="0" scaled="0"/>
        </a:gradFill>
        <a:effectLst/>
      </p:bgPr>
    </p:bg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56"/>
          <p:cNvSpPr txBox="1">
            <a:spLocks noGrp="1"/>
          </p:cNvSpPr>
          <p:nvPr>
            <p:ph type="subTitle" idx="4294967295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800" u="sng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Introduction:</a:t>
            </a:r>
            <a:endParaRPr sz="800" u="sng"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25" name="Google Shape;1025;p56"/>
          <p:cNvSpPr txBox="1">
            <a:spLocks noGrp="1"/>
          </p:cNvSpPr>
          <p:nvPr>
            <p:ph type="title"/>
          </p:nvPr>
        </p:nvSpPr>
        <p:spPr>
          <a:xfrm>
            <a:off x="720000" y="1003925"/>
            <a:ext cx="482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Amazon Go app</a:t>
            </a:r>
            <a:endParaRPr dirty="0"/>
          </a:p>
        </p:txBody>
      </p:sp>
      <p:sp>
        <p:nvSpPr>
          <p:cNvPr id="1026" name="Google Shape;1026;p56"/>
          <p:cNvSpPr/>
          <p:nvPr/>
        </p:nvSpPr>
        <p:spPr>
          <a:xfrm>
            <a:off x="6005625" y="1576625"/>
            <a:ext cx="1231412" cy="2455506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1905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027" name="Google Shape;1027;p56"/>
          <p:cNvPicPr preferRelativeResize="0"/>
          <p:nvPr/>
        </p:nvPicPr>
        <p:blipFill>
          <a:blip r:embed="rId3"/>
          <a:srcRect/>
          <a:stretch/>
        </p:blipFill>
        <p:spPr>
          <a:xfrm>
            <a:off x="6046143" y="2385230"/>
            <a:ext cx="1150375" cy="967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33" name="Google Shape;1033;p56"/>
          <p:cNvSpPr txBox="1"/>
          <p:nvPr/>
        </p:nvSpPr>
        <p:spPr>
          <a:xfrm>
            <a:off x="2794500" y="1618705"/>
            <a:ext cx="28704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en-US" dirty="0">
                <a:solidFill>
                  <a:schemeClr val="bg1"/>
                </a:solidFill>
              </a:rPr>
              <a:t>Customers should open Amazon Go app on their phones, then holding it to a scanning device, which works like a subway turnstile and entering the store. Customers then put away their phones and began shopping.- picking up items, putting them in bags found in-store or brought from home (without needing to scan each item).</a:t>
            </a:r>
            <a:endParaRPr dirty="0">
              <a:solidFill>
                <a:schemeClr val="bg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927C"/>
            </a:gs>
            <a:gs pos="100000">
              <a:srgbClr val="FE522F"/>
            </a:gs>
          </a:gsLst>
          <a:lin ang="2698631" scaled="0"/>
        </a:gra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 flipH="1">
            <a:off x="720000" y="1233175"/>
            <a:ext cx="4529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Amazon Go app</a:t>
            </a:r>
            <a:endParaRPr dirty="0"/>
          </a:p>
        </p:txBody>
      </p:sp>
      <p:sp>
        <p:nvSpPr>
          <p:cNvPr id="254" name="Google Shape;254;p33"/>
          <p:cNvSpPr txBox="1">
            <a:spLocks noGrp="1"/>
          </p:cNvSpPr>
          <p:nvPr>
            <p:ph type="subTitle" idx="4294967295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800" u="sng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Introduction:</a:t>
            </a:r>
            <a:endParaRPr sz="800" u="sng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33"/>
          <p:cNvSpPr txBox="1">
            <a:spLocks noGrp="1"/>
          </p:cNvSpPr>
          <p:nvPr>
            <p:ph type="subTitle" idx="1"/>
          </p:nvPr>
        </p:nvSpPr>
        <p:spPr>
          <a:xfrm flipH="1">
            <a:off x="720000" y="2715475"/>
            <a:ext cx="29094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Your Key To Enter Amazon Go store.</a:t>
            </a:r>
            <a:endParaRPr dirty="0"/>
          </a:p>
        </p:txBody>
      </p:sp>
      <p:pic>
        <p:nvPicPr>
          <p:cNvPr id="256" name="Google Shape;256;p33"/>
          <p:cNvPicPr preferRelativeResize="0"/>
          <p:nvPr/>
        </p:nvPicPr>
        <p:blipFill>
          <a:blip r:embed="rId3"/>
          <a:srcRect/>
          <a:stretch/>
        </p:blipFill>
        <p:spPr>
          <a:xfrm>
            <a:off x="5511377" y="863100"/>
            <a:ext cx="2909400" cy="370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2" name="Google Shape;262;p33"/>
          <p:cNvCxnSpPr/>
          <p:nvPr/>
        </p:nvCxnSpPr>
        <p:spPr>
          <a:xfrm>
            <a:off x="720000" y="3695500"/>
            <a:ext cx="0" cy="87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927C"/>
            </a:gs>
            <a:gs pos="100000">
              <a:srgbClr val="FE522F"/>
            </a:gs>
          </a:gsLst>
          <a:lin ang="2698631" scaled="0"/>
        </a:gra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 flipH="1">
            <a:off x="720000" y="1233175"/>
            <a:ext cx="4529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Amazon Go app</a:t>
            </a:r>
            <a:endParaRPr dirty="0"/>
          </a:p>
        </p:txBody>
      </p:sp>
      <p:sp>
        <p:nvSpPr>
          <p:cNvPr id="254" name="Google Shape;254;p33"/>
          <p:cNvSpPr txBox="1">
            <a:spLocks noGrp="1"/>
          </p:cNvSpPr>
          <p:nvPr>
            <p:ph type="subTitle" idx="4294967295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800" u="sng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Introduction:</a:t>
            </a:r>
            <a:endParaRPr sz="800" u="sng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33"/>
          <p:cNvSpPr txBox="1">
            <a:spLocks noGrp="1"/>
          </p:cNvSpPr>
          <p:nvPr>
            <p:ph type="subTitle" idx="1"/>
          </p:nvPr>
        </p:nvSpPr>
        <p:spPr>
          <a:xfrm flipH="1">
            <a:off x="720000" y="2715475"/>
            <a:ext cx="29094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Barcode Technology </a:t>
            </a:r>
            <a:endParaRPr dirty="0"/>
          </a:p>
        </p:txBody>
      </p:sp>
      <p:pic>
        <p:nvPicPr>
          <p:cNvPr id="256" name="Google Shape;256;p33"/>
          <p:cNvPicPr preferRelativeResize="0"/>
          <p:nvPr/>
        </p:nvPicPr>
        <p:blipFill>
          <a:blip r:embed="rId3"/>
          <a:srcRect/>
          <a:stretch/>
        </p:blipFill>
        <p:spPr>
          <a:xfrm>
            <a:off x="5186365" y="1233175"/>
            <a:ext cx="3237635" cy="328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2" name="Google Shape;262;p33"/>
          <p:cNvCxnSpPr/>
          <p:nvPr/>
        </p:nvCxnSpPr>
        <p:spPr>
          <a:xfrm>
            <a:off x="720000" y="3695500"/>
            <a:ext cx="0" cy="87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72042499"/>
      </p:ext>
    </p:extLst>
  </p:cSld>
  <p:clrMapOvr>
    <a:masterClrMapping/>
  </p:clrMapOvr>
</p:sld>
</file>

<file path=ppt/theme/theme1.xml><?xml version="1.0" encoding="utf-8"?>
<a:theme xmlns:a="http://schemas.openxmlformats.org/drawingml/2006/main" name="Professional Company Report by Slidesgo">
  <a:themeElements>
    <a:clrScheme name="Simple Light">
      <a:dk1>
        <a:srgbClr val="FE522F"/>
      </a:dk1>
      <a:lt1>
        <a:srgbClr val="FFFFFF"/>
      </a:lt1>
      <a:dk2>
        <a:srgbClr val="FFFFFF"/>
      </a:dk2>
      <a:lt2>
        <a:srgbClr val="FE927C"/>
      </a:lt2>
      <a:accent1>
        <a:srgbClr val="FE522F"/>
      </a:accent1>
      <a:accent2>
        <a:srgbClr val="FE927C"/>
      </a:accent2>
      <a:accent3>
        <a:srgbClr val="FE522F"/>
      </a:accent3>
      <a:accent4>
        <a:srgbClr val="FE927C"/>
      </a:accent4>
      <a:accent5>
        <a:srgbClr val="FE522F"/>
      </a:accent5>
      <a:accent6>
        <a:srgbClr val="FE927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590</Words>
  <Application>Microsoft Office PowerPoint</Application>
  <PresentationFormat>Předvádění na obrazovce (16:9)</PresentationFormat>
  <Paragraphs>88</Paragraphs>
  <Slides>19</Slides>
  <Notes>15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Abel</vt:lpstr>
      <vt:lpstr>Arial</vt:lpstr>
      <vt:lpstr>Josefin Sans</vt:lpstr>
      <vt:lpstr>Montserrat</vt:lpstr>
      <vt:lpstr>Muli Regular</vt:lpstr>
      <vt:lpstr>Professional Company Report by Slidesgo</vt:lpstr>
      <vt:lpstr>Samir Zahreddine</vt:lpstr>
      <vt:lpstr>Amazon Go!</vt:lpstr>
      <vt:lpstr>Contents of The Presentation:</vt:lpstr>
      <vt:lpstr>Overview:</vt:lpstr>
      <vt:lpstr>Overview:</vt:lpstr>
      <vt:lpstr>Overview:</vt:lpstr>
      <vt:lpstr>Amazon Go app</vt:lpstr>
      <vt:lpstr>Amazon Go app</vt:lpstr>
      <vt:lpstr>Amazon Go app</vt:lpstr>
      <vt:lpstr>Amazon Go app</vt:lpstr>
      <vt:lpstr>Prezentace aplikace PowerPoint</vt:lpstr>
      <vt:lpstr>A Timeline Always Works Well</vt:lpstr>
      <vt:lpstr>Breakfast:</vt:lpstr>
      <vt:lpstr>Reinforcing the Concept Using Infographics!</vt:lpstr>
      <vt:lpstr>How about the Percentages in 2017?</vt:lpstr>
      <vt:lpstr>Appeal: </vt:lpstr>
      <vt:lpstr>1.5 Million $ </vt:lpstr>
      <vt:lpstr>Thanks!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Amazon Go!</dc:title>
  <cp:lastModifiedBy>Leonard Walletzky</cp:lastModifiedBy>
  <cp:revision>28</cp:revision>
  <dcterms:modified xsi:type="dcterms:W3CDTF">2021-09-13T10:51:44Z</dcterms:modified>
</cp:coreProperties>
</file>