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8" r:id="rId6"/>
    <p:sldId id="260" r:id="rId7"/>
    <p:sldId id="262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na Hooperová" userId="379412ec-0d10-4b08-b59f-cb6c323610bd" providerId="ADAL" clId="{671FA0F3-23B8-4D00-A101-842AD296F6FC}"/>
    <pc:docChg chg="custSel modSld">
      <pc:chgData name="Alena Hooperová" userId="379412ec-0d10-4b08-b59f-cb6c323610bd" providerId="ADAL" clId="{671FA0F3-23B8-4D00-A101-842AD296F6FC}" dt="2021-06-17T05:05:18.373" v="365" actId="20577"/>
      <pc:docMkLst>
        <pc:docMk/>
      </pc:docMkLst>
      <pc:sldChg chg="modSp mod">
        <pc:chgData name="Alena Hooperová" userId="379412ec-0d10-4b08-b59f-cb6c323610bd" providerId="ADAL" clId="{671FA0F3-23B8-4D00-A101-842AD296F6FC}" dt="2021-06-15T11:13:15.149" v="118" actId="27636"/>
        <pc:sldMkLst>
          <pc:docMk/>
          <pc:sldMk cId="0" sldId="256"/>
        </pc:sldMkLst>
        <pc:spChg chg="mod">
          <ac:chgData name="Alena Hooperová" userId="379412ec-0d10-4b08-b59f-cb6c323610bd" providerId="ADAL" clId="{671FA0F3-23B8-4D00-A101-842AD296F6FC}" dt="2021-06-15T11:13:15.149" v="118" actId="27636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Alena Hooperová" userId="379412ec-0d10-4b08-b59f-cb6c323610bd" providerId="ADAL" clId="{671FA0F3-23B8-4D00-A101-842AD296F6FC}" dt="2021-06-15T11:13:39.982" v="150" actId="20577"/>
        <pc:sldMkLst>
          <pc:docMk/>
          <pc:sldMk cId="0" sldId="257"/>
        </pc:sldMkLst>
        <pc:spChg chg="mod">
          <ac:chgData name="Alena Hooperová" userId="379412ec-0d10-4b08-b59f-cb6c323610bd" providerId="ADAL" clId="{671FA0F3-23B8-4D00-A101-842AD296F6FC}" dt="2021-06-15T11:13:39.982" v="150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Alena Hooperová" userId="379412ec-0d10-4b08-b59f-cb6c323610bd" providerId="ADAL" clId="{671FA0F3-23B8-4D00-A101-842AD296F6FC}" dt="2021-06-15T11:15:38.646" v="236" actId="20577"/>
        <pc:sldMkLst>
          <pc:docMk/>
          <pc:sldMk cId="0" sldId="258"/>
        </pc:sldMkLst>
        <pc:spChg chg="mod">
          <ac:chgData name="Alena Hooperová" userId="379412ec-0d10-4b08-b59f-cb6c323610bd" providerId="ADAL" clId="{671FA0F3-23B8-4D00-A101-842AD296F6FC}" dt="2021-06-15T11:15:38.646" v="236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Alena Hooperová" userId="379412ec-0d10-4b08-b59f-cb6c323610bd" providerId="ADAL" clId="{671FA0F3-23B8-4D00-A101-842AD296F6FC}" dt="2021-06-15T11:16:10.073" v="242" actId="20577"/>
        <pc:sldMkLst>
          <pc:docMk/>
          <pc:sldMk cId="0" sldId="260"/>
        </pc:sldMkLst>
        <pc:spChg chg="mod">
          <ac:chgData name="Alena Hooperová" userId="379412ec-0d10-4b08-b59f-cb6c323610bd" providerId="ADAL" clId="{671FA0F3-23B8-4D00-A101-842AD296F6FC}" dt="2021-06-15T11:16:10.073" v="242" actId="20577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Alena Hooperová" userId="379412ec-0d10-4b08-b59f-cb6c323610bd" providerId="ADAL" clId="{671FA0F3-23B8-4D00-A101-842AD296F6FC}" dt="2021-06-17T05:05:18.373" v="365" actId="20577"/>
        <pc:sldMkLst>
          <pc:docMk/>
          <pc:sldMk cId="0" sldId="262"/>
        </pc:sldMkLst>
        <pc:spChg chg="mod">
          <ac:chgData name="Alena Hooperová" userId="379412ec-0d10-4b08-b59f-cb6c323610bd" providerId="ADAL" clId="{671FA0F3-23B8-4D00-A101-842AD296F6FC}" dt="2021-06-17T05:05:18.373" v="365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Alena Hooperová" userId="379412ec-0d10-4b08-b59f-cb6c323610bd" providerId="ADAL" clId="{671FA0F3-23B8-4D00-A101-842AD296F6FC}" dt="2021-06-15T11:15:26.565" v="233" actId="20577"/>
        <pc:sldMkLst>
          <pc:docMk/>
          <pc:sldMk cId="0" sldId="263"/>
        </pc:sldMkLst>
        <pc:spChg chg="mod">
          <ac:chgData name="Alena Hooperová" userId="379412ec-0d10-4b08-b59f-cb6c323610bd" providerId="ADAL" clId="{671FA0F3-23B8-4D00-A101-842AD296F6FC}" dt="2021-06-15T11:15:26.565" v="233" actId="20577"/>
          <ac:spMkLst>
            <pc:docMk/>
            <pc:sldMk cId="0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Důležité informace a harmonogram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SB100; SB200</a:t>
            </a:r>
          </a:p>
          <a:p>
            <a:r>
              <a:rPr lang="cs-CZ" dirty="0"/>
              <a:t>SA100; SA101 a SA102</a:t>
            </a:r>
          </a:p>
          <a:p>
            <a:r>
              <a:rPr lang="cs-CZ" dirty="0"/>
              <a:t>SA200; SA201 a SA202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Ostatní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Škola si vyhrazuje právo provést kontrolu studenta na pracovišti.</a:t>
            </a:r>
          </a:p>
          <a:p>
            <a:r>
              <a:rPr lang="cs-CZ" dirty="0"/>
              <a:t>Nedodržení termínů odevzdávání jednotlivých dokumentů může mít za následek neudělení zápočtu/kolokvia. </a:t>
            </a:r>
          </a:p>
          <a:p>
            <a:r>
              <a:rPr lang="cs-CZ" dirty="0"/>
              <a:t>Při nedodržení termínu dodání Protokolu o přijetí bude stáž počítána až ode dne dodání, obdobně bude stáž krácena i v případě nedodržení dalších termínů.</a:t>
            </a:r>
          </a:p>
          <a:p>
            <a:r>
              <a:rPr lang="cs-CZ" dirty="0"/>
              <a:t>V případě změny garanta je třeba tuto skutečnost nejpozději do 3 </a:t>
            </a:r>
            <a:r>
              <a:rPr lang="cs-CZ" dirty="0" err="1"/>
              <a:t>prac</a:t>
            </a:r>
            <a:r>
              <a:rPr lang="cs-CZ" dirty="0"/>
              <a:t>. dnů sdělit škole vložením nového protokolu o přijetí podepsaného novým garantem. Případná delší časová prodleva se do doby stáže nezapočítá.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Parametry stáže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58204" cy="4840303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Náplň činnosti studenta v průběhu stáže odpovídá jednotlivými vykonávanými činnostmi skladbě předmětů a profilu absolventa daného studijního programu – viz osnova.</a:t>
            </a:r>
          </a:p>
          <a:p>
            <a:r>
              <a:rPr lang="cs-CZ" dirty="0"/>
              <a:t>Stáž má rozsah: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12 </a:t>
            </a:r>
            <a:r>
              <a:rPr lang="cs-CZ" dirty="0"/>
              <a:t>týdnů, tedy cca 480 hodin pro bakalářské stáže, 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400</a:t>
            </a:r>
            <a:r>
              <a:rPr lang="cs-CZ" dirty="0"/>
              <a:t> hodin pro SA100 a SA200,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200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hodin pro SA101 a SA201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200</a:t>
            </a:r>
            <a:r>
              <a:rPr lang="cs-CZ" dirty="0"/>
              <a:t> hodin pro SA102 a SA202 </a:t>
            </a:r>
          </a:p>
          <a:p>
            <a:r>
              <a:rPr lang="cs-CZ" dirty="0"/>
              <a:t>Stáž probíhá kontinuálně v jedné firmě.</a:t>
            </a:r>
          </a:p>
          <a:p>
            <a:r>
              <a:rPr lang="cs-CZ" dirty="0"/>
              <a:t>Minimálně 50</a:t>
            </a:r>
            <a:r>
              <a:rPr lang="en-US" dirty="0"/>
              <a:t>% </a:t>
            </a:r>
            <a:r>
              <a:rPr lang="cs-CZ" dirty="0"/>
              <a:t>stáže probíhá ve výukovém  období semestru (viz harmonogram semestru).</a:t>
            </a:r>
          </a:p>
          <a:p>
            <a:r>
              <a:rPr lang="cs-CZ" dirty="0"/>
              <a:t>Stáž musí být dokončena nejpozději týden před koncem zkouškového období.</a:t>
            </a:r>
          </a:p>
          <a:p>
            <a:r>
              <a:rPr lang="cs-CZ" dirty="0"/>
              <a:t>Stáž probíhá minimálně z poloviny doby ve firmě, tj. </a:t>
            </a:r>
            <a:r>
              <a:rPr lang="cs-CZ" dirty="0" err="1"/>
              <a:t>home</a:t>
            </a:r>
            <a:r>
              <a:rPr lang="cs-CZ" dirty="0"/>
              <a:t> office se připouští maximálně do 50% celkového rozsahu. Výjimky jsou možné pouze v předem projednaných a řádně odůvodněných případech. </a:t>
            </a:r>
          </a:p>
          <a:p>
            <a:r>
              <a:rPr lang="cs-CZ" dirty="0"/>
              <a:t>Služební cesty se do stáže započítávají.</a:t>
            </a:r>
          </a:p>
          <a:p>
            <a:r>
              <a:rPr lang="cs-CZ" dirty="0"/>
              <a:t>V případě, že hrozí střet zájmů, nebude stáž schválena. Stáž nelze vykonávat formou jako OSVČ.</a:t>
            </a:r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2FF5B8E-E8F9-43B0-968C-67FF9D197DD3}"/>
              </a:ext>
            </a:extLst>
          </p:cNvPr>
          <p:cNvCxnSpPr/>
          <p:nvPr/>
        </p:nvCxnSpPr>
        <p:spPr>
          <a:xfrm>
            <a:off x="539552" y="1124744"/>
            <a:ext cx="81758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Před zápisem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Vložit do složky Návrhy stáže ve Studijních materiálech předmětu vyplněný návrh stáže.</a:t>
            </a:r>
          </a:p>
          <a:p>
            <a:r>
              <a:rPr lang="cs-CZ" dirty="0"/>
              <a:t>Nejpozději týden před koncem zápisu zažádat v </a:t>
            </a:r>
            <a:r>
              <a:rPr lang="cs-CZ" dirty="0" err="1"/>
              <a:t>ISu</a:t>
            </a:r>
            <a:r>
              <a:rPr lang="cs-CZ" dirty="0"/>
              <a:t> o souhlas se zápisem předmětu.</a:t>
            </a:r>
          </a:p>
          <a:p>
            <a:r>
              <a:rPr lang="cs-CZ" dirty="0"/>
              <a:t>Sledovat stav žádosti, případně reagovat na vložené poznámky.</a:t>
            </a:r>
          </a:p>
          <a:p>
            <a:r>
              <a:rPr lang="cs-CZ" dirty="0">
                <a:solidFill>
                  <a:srgbClr val="FF0000"/>
                </a:solidFill>
              </a:rPr>
              <a:t>Vše komunikovat s koordinátorkou, nikoli s vyučujícím.</a:t>
            </a:r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ADB0276-A449-4DFB-AD51-8373708E8B47}"/>
              </a:ext>
            </a:extLst>
          </p:cNvPr>
          <p:cNvCxnSpPr>
            <a:cxnSpLocks/>
          </p:cNvCxnSpPr>
          <p:nvPr/>
        </p:nvCxnSpPr>
        <p:spPr>
          <a:xfrm flipV="1">
            <a:off x="611560" y="1124744"/>
            <a:ext cx="8075240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Nejpozději ve 2. týdnu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 Protokol o přijetí na stáž</a:t>
            </a:r>
          </a:p>
          <a:p>
            <a:pPr lvl="1"/>
            <a:r>
              <a:rPr lang="cs-CZ" dirty="0"/>
              <a:t>Netýká se SA102 a SA202</a:t>
            </a:r>
          </a:p>
          <a:p>
            <a:pPr lvl="1"/>
            <a:r>
              <a:rPr lang="cs-CZ" dirty="0"/>
              <a:t>Závazné parametry stáže, mimo jiné</a:t>
            </a:r>
          </a:p>
          <a:p>
            <a:pPr lvl="2"/>
            <a:r>
              <a:rPr lang="cs-CZ" dirty="0"/>
              <a:t>dny a čas, kdy budete na pracovišti spolehlivě k zastižení</a:t>
            </a:r>
          </a:p>
          <a:p>
            <a:pPr lvl="1"/>
            <a:r>
              <a:rPr lang="cs-CZ" dirty="0"/>
              <a:t>Obsahuje informace o garantovi</a:t>
            </a:r>
          </a:p>
          <a:p>
            <a:pPr lvl="2"/>
            <a:r>
              <a:rPr lang="cs-CZ" dirty="0"/>
              <a:t>3 roky praxe v technickém oboru</a:t>
            </a:r>
          </a:p>
          <a:p>
            <a:pPr lvl="2"/>
            <a:r>
              <a:rPr lang="cs-CZ" dirty="0"/>
              <a:t>VŠ vzdělání (min. Bc. u předmětů SB a min. Mgr. u předmětů SA)</a:t>
            </a:r>
          </a:p>
          <a:p>
            <a:pPr lvl="2"/>
            <a:r>
              <a:rPr lang="cs-CZ" dirty="0"/>
              <a:t>Kontaktní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Originál archivuje student pro případnou kontrolu </a:t>
            </a:r>
            <a:br>
              <a:rPr lang="cs-CZ" dirty="0"/>
            </a:br>
            <a:r>
              <a:rPr lang="cs-CZ" dirty="0"/>
              <a:t>(po dobu celého semestru)</a:t>
            </a:r>
          </a:p>
          <a:p>
            <a:pPr lvl="2"/>
            <a:endParaRPr lang="cs-CZ" dirty="0"/>
          </a:p>
          <a:p>
            <a:r>
              <a:rPr lang="cs-CZ" dirty="0"/>
              <a:t>Zpětná vazba skrze poznámkový blok bude </a:t>
            </a:r>
            <a:br>
              <a:rPr lang="cs-CZ" dirty="0"/>
            </a:br>
            <a:r>
              <a:rPr lang="cs-CZ" dirty="0"/>
              <a:t>v </a:t>
            </a:r>
            <a:r>
              <a:rPr lang="cs-CZ" dirty="0" err="1"/>
              <a:t>ISu</a:t>
            </a:r>
            <a:r>
              <a:rPr lang="cs-CZ" dirty="0"/>
              <a:t> do 4. týdne výuky.</a:t>
            </a:r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F5EB829-BB0A-4D2A-A32E-6EA279962538}"/>
              </a:ext>
            </a:extLst>
          </p:cNvPr>
          <p:cNvCxnSpPr/>
          <p:nvPr/>
        </p:nvCxnSpPr>
        <p:spPr>
          <a:xfrm>
            <a:off x="575556" y="119675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Ve 4. týdnu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Průběžnou zprávu </a:t>
            </a:r>
          </a:p>
          <a:p>
            <a:pPr lvl="2"/>
            <a:r>
              <a:rPr lang="cs-CZ" dirty="0"/>
              <a:t>SB100, SB200, SA102 a SA202 - 6 normostran</a:t>
            </a:r>
          </a:p>
          <a:p>
            <a:pPr lvl="2"/>
            <a:r>
              <a:rPr lang="cs-CZ" dirty="0"/>
              <a:t>SA101 a SA201 - min. 4 normostrany</a:t>
            </a:r>
          </a:p>
          <a:p>
            <a:pPr lvl="1"/>
            <a:r>
              <a:rPr lang="cs-CZ" dirty="0"/>
              <a:t>Výkaz práce za dosavadní období v .</a:t>
            </a:r>
            <a:r>
              <a:rPr lang="cs-CZ" dirty="0" err="1"/>
              <a:t>xlsx</a:t>
            </a:r>
            <a:endParaRPr lang="cs-CZ" dirty="0"/>
          </a:p>
          <a:p>
            <a:r>
              <a:rPr lang="cs-CZ" dirty="0"/>
              <a:t>Šablona/osnova průběžné a závěrečné zprávy bude zveřejněna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Zpětná vazba skrze poznámkový blok v </a:t>
            </a:r>
            <a:r>
              <a:rPr lang="cs-CZ" dirty="0" err="1"/>
              <a:t>ISu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do 6. týdne výuky</a:t>
            </a:r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74ADEEB-6B94-43F2-843B-9C6672EF5E21}"/>
              </a:ext>
            </a:extLst>
          </p:cNvPr>
          <p:cNvCxnSpPr>
            <a:cxnSpLocks/>
          </p:cNvCxnSpPr>
          <p:nvPr/>
        </p:nvCxnSpPr>
        <p:spPr>
          <a:xfrm>
            <a:off x="539552" y="1268760"/>
            <a:ext cx="8147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7444" y="172617"/>
            <a:ext cx="8686800" cy="1600200"/>
          </a:xfrm>
        </p:spPr>
        <p:txBody>
          <a:bodyPr>
            <a:noAutofit/>
          </a:bodyPr>
          <a:lstStyle/>
          <a:p>
            <a:pPr algn="l"/>
            <a:r>
              <a:rPr lang="cs-CZ" sz="3600" dirty="0"/>
              <a:t>Ve zkouškovém období </a:t>
            </a:r>
            <a:br>
              <a:rPr lang="cs-CZ" sz="3600" dirty="0"/>
            </a:br>
            <a:r>
              <a:rPr lang="cs-CZ" sz="3600" dirty="0"/>
              <a:t>(SB100, SB200, SA100, SA200, SA102 a SA202)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/>
          </a:bodyPr>
          <a:lstStyle/>
          <a:p>
            <a:pPr lvl="1"/>
            <a:endParaRPr lang="cs-CZ" sz="1600" dirty="0"/>
          </a:p>
          <a:p>
            <a:r>
              <a:rPr lang="cs-CZ" dirty="0"/>
              <a:t>Nejpozději 10 dní před koncem zkouškového období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 (min. 10 normostran)</a:t>
            </a:r>
          </a:p>
          <a:p>
            <a:pPr lvl="1"/>
            <a:r>
              <a:rPr lang="cs-CZ" dirty="0"/>
              <a:t>Výkaz práce za celou stáž </a:t>
            </a:r>
            <a:r>
              <a:rPr lang="cs-CZ" sz="2400" dirty="0"/>
              <a:t>(pokračujte v .</a:t>
            </a:r>
            <a:r>
              <a:rPr lang="cs-CZ" sz="2400" dirty="0" err="1"/>
              <a:t>xlsx</a:t>
            </a:r>
            <a:r>
              <a:rPr lang="cs-CZ" sz="2400" dirty="0"/>
              <a:t>)</a:t>
            </a:r>
          </a:p>
          <a:p>
            <a:pPr lvl="1"/>
            <a:r>
              <a:rPr lang="cs-CZ" dirty="0"/>
              <a:t>Prezentaci</a:t>
            </a:r>
          </a:p>
          <a:p>
            <a:pPr lvl="1"/>
            <a:r>
              <a:rPr lang="cs-CZ" dirty="0"/>
              <a:t>Protokol o dokončení (student archivuje originál)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ECA7C60-CACE-44CF-97C5-2A62E61E373F}"/>
              </a:ext>
            </a:extLst>
          </p:cNvPr>
          <p:cNvCxnSpPr/>
          <p:nvPr/>
        </p:nvCxnSpPr>
        <p:spPr>
          <a:xfrm>
            <a:off x="673224" y="1916832"/>
            <a:ext cx="80752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období </a:t>
            </a:r>
            <a:br>
              <a:rPr lang="cs-CZ" dirty="0"/>
            </a:br>
            <a:r>
              <a:rPr lang="cs-CZ" dirty="0"/>
              <a:t>(SA201, SA201)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None/>
            </a:pPr>
            <a:endParaRPr lang="cs-CZ" dirty="0"/>
          </a:p>
          <a:p>
            <a:r>
              <a:rPr lang="cs-CZ" dirty="0"/>
              <a:t>Nejpozději deset dní před koncem zkouškového období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 (min. 6 normostran)</a:t>
            </a:r>
          </a:p>
          <a:p>
            <a:pPr lvl="1"/>
            <a:r>
              <a:rPr lang="cs-CZ" dirty="0"/>
              <a:t>Výkaz práce za celou dosavadní stáž </a:t>
            </a:r>
            <a:r>
              <a:rPr lang="cs-CZ" sz="2400" dirty="0"/>
              <a:t>(pokračujete v .</a:t>
            </a:r>
            <a:r>
              <a:rPr lang="cs-CZ" sz="2400" dirty="0" err="1"/>
              <a:t>xlsx</a:t>
            </a:r>
            <a:r>
              <a:rPr lang="cs-CZ" sz="2400" dirty="0"/>
              <a:t>)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Protokol o dokončení (student archivuje originál)</a:t>
            </a:r>
          </a:p>
          <a:p>
            <a:r>
              <a:rPr lang="cs-CZ" dirty="0"/>
              <a:t>Pokud Vás čeká státnice, je nutné dodávat doklady s náležitým předstihem, aby bylo možné včas </a:t>
            </a:r>
            <a:r>
              <a:rPr lang="cs-CZ"/>
              <a:t>zadat hodnocení!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65703FE8-7CD4-4131-8FE7-7AA50A5269B7}"/>
              </a:ext>
            </a:extLst>
          </p:cNvPr>
          <p:cNvCxnSpPr/>
          <p:nvPr/>
        </p:nvCxnSpPr>
        <p:spPr>
          <a:xfrm>
            <a:off x="457200" y="1484784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6DAA6-283B-4067-8E41-5D4069B2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Vykazování a kontrola pracovní doby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9D6589-89B7-42B8-9DAE-8DF9C39D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protokolu o přijetí student uvede počet pracovních hodin za týden a dále dobu, po kterou bude k zastižení na pracovišti pro případnou kontrolu (min. 50% z týdenního rozsahu stáže).</a:t>
            </a:r>
          </a:p>
          <a:p>
            <a:r>
              <a:rPr lang="cs-CZ" dirty="0"/>
              <a:t>Údaje uvedené ve výkazech práce se musí shodovat s popisem činností a pracovní dobou uvedenou v protokolu o přijetí (toleruje se odchylka 10%).</a:t>
            </a:r>
          </a:p>
          <a:p>
            <a:r>
              <a:rPr lang="cs-CZ" dirty="0"/>
              <a:t>Maximální uznatelná pracovní doba za jeden pracovní den je 8 hodin (neuznávají se víkendy a státní svátky).</a:t>
            </a:r>
            <a:endParaRPr lang="en-GB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D6A5CAF-49BC-41A9-B995-D5FA5B82EAFD}"/>
              </a:ext>
            </a:extLst>
          </p:cNvPr>
          <p:cNvCxnSpPr/>
          <p:nvPr/>
        </p:nvCxnSpPr>
        <p:spPr>
          <a:xfrm>
            <a:off x="539552" y="119675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32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Komunikační kanály během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Email  (hooperova@fi.muni.cz) v případě dotazů.</a:t>
            </a:r>
          </a:p>
          <a:p>
            <a:r>
              <a:rPr lang="cs-CZ" dirty="0"/>
              <a:t>Odevzdávárna – zprávy, formuláře, prezentace, </a:t>
            </a:r>
            <a:r>
              <a:rPr lang="cs-CZ" dirty="0" err="1"/>
              <a:t>info</a:t>
            </a:r>
            <a:r>
              <a:rPr lang="cs-CZ" dirty="0"/>
              <a:t> o absenci na pracovišti, </a:t>
            </a:r>
            <a:r>
              <a:rPr lang="cs-CZ" dirty="0" err="1"/>
              <a:t>info</a:t>
            </a:r>
            <a:r>
              <a:rPr lang="cs-CZ" dirty="0"/>
              <a:t> o </a:t>
            </a:r>
            <a:r>
              <a:rPr lang="cs-CZ" dirty="0" err="1"/>
              <a:t>home</a:t>
            </a:r>
            <a:r>
              <a:rPr lang="cs-CZ" dirty="0"/>
              <a:t> office.</a:t>
            </a:r>
          </a:p>
          <a:p>
            <a:r>
              <a:rPr lang="cs-CZ" dirty="0"/>
              <a:t>Poznámkový blok – zpětná vazba (připomínky a pokyny) vyučujícího.</a:t>
            </a:r>
          </a:p>
          <a:p>
            <a:r>
              <a:rPr lang="cs-CZ" dirty="0"/>
              <a:t>Zkušební termíny a přihlašování na ně v IS MUNI.</a:t>
            </a:r>
          </a:p>
          <a:p>
            <a:r>
              <a:rPr lang="cs-CZ" dirty="0"/>
              <a:t>Úřední hodiny koordinátorky (B533):</a:t>
            </a:r>
          </a:p>
          <a:p>
            <a:pPr lvl="1"/>
            <a:r>
              <a:rPr lang="cs-CZ" dirty="0"/>
              <a:t>úterý 8:00 až 9:00</a:t>
            </a:r>
          </a:p>
          <a:p>
            <a:pPr lvl="1"/>
            <a:r>
              <a:rPr lang="cs-CZ" dirty="0"/>
              <a:t>Používejte emailovou komunikaci, případně MS </a:t>
            </a:r>
            <a:r>
              <a:rPr lang="cs-CZ" dirty="0" err="1"/>
              <a:t>Teams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6A8950AE-876E-4B13-A551-D4303DAE247B}"/>
              </a:ext>
            </a:extLst>
          </p:cNvPr>
          <p:cNvCxnSpPr/>
          <p:nvPr/>
        </p:nvCxnSpPr>
        <p:spPr>
          <a:xfrm>
            <a:off x="539552" y="1268760"/>
            <a:ext cx="7920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743</Words>
  <Application>Microsoft Office PowerPoint</Application>
  <PresentationFormat>Předvádění na obrazovce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Důležité informace a harmonogram </vt:lpstr>
      <vt:lpstr>Parametry stáže</vt:lpstr>
      <vt:lpstr>Před zápisem</vt:lpstr>
      <vt:lpstr>Nejpozději ve 2. týdnu výuky</vt:lpstr>
      <vt:lpstr>Ve 4. týdnu výuky</vt:lpstr>
      <vt:lpstr>Ve zkouškovém období  (SB100, SB200, SA100, SA200, SA102 a SA202)</vt:lpstr>
      <vt:lpstr>Ve zkouškovém období  (SA201, SA201)</vt:lpstr>
      <vt:lpstr>Vykazování a kontrola pracovní doby</vt:lpstr>
      <vt:lpstr>Komunikační kanály během semestru</vt:lpstr>
      <vt:lpstr>Ostatní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hooperova@ad.fi.muni.cz</cp:lastModifiedBy>
  <cp:revision>61</cp:revision>
  <dcterms:created xsi:type="dcterms:W3CDTF">2017-09-21T15:37:12Z</dcterms:created>
  <dcterms:modified xsi:type="dcterms:W3CDTF">2021-06-17T05:05:20Z</dcterms:modified>
</cp:coreProperties>
</file>