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3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E96-0771-4A66-8973-F8CCA5DDD9B7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DD79-9CE7-4731-BF3D-EBC5F5FC2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36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E96-0771-4A66-8973-F8CCA5DDD9B7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DD79-9CE7-4731-BF3D-EBC5F5FC2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32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E96-0771-4A66-8973-F8CCA5DDD9B7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DD79-9CE7-4731-BF3D-EBC5F5FC2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25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E96-0771-4A66-8973-F8CCA5DDD9B7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DD79-9CE7-4731-BF3D-EBC5F5FC2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0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E96-0771-4A66-8973-F8CCA5DDD9B7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DD79-9CE7-4731-BF3D-EBC5F5FC2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11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E96-0771-4A66-8973-F8CCA5DDD9B7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DD79-9CE7-4731-BF3D-EBC5F5FC2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82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E96-0771-4A66-8973-F8CCA5DDD9B7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DD79-9CE7-4731-BF3D-EBC5F5FC2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52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E96-0771-4A66-8973-F8CCA5DDD9B7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DD79-9CE7-4731-BF3D-EBC5F5FC2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6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E96-0771-4A66-8973-F8CCA5DDD9B7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DD79-9CE7-4731-BF3D-EBC5F5FC2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40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E96-0771-4A66-8973-F8CCA5DDD9B7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DD79-9CE7-4731-BF3D-EBC5F5FC2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03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E96-0771-4A66-8973-F8CCA5DDD9B7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DD79-9CE7-4731-BF3D-EBC5F5FC2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95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30E96-0771-4A66-8973-F8CCA5DDD9B7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2DD79-9CE7-4731-BF3D-EBC5F5FC2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42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-creative.cz/" TargetMode="External"/><Relationship Id="rId2" Type="http://schemas.openxmlformats.org/officeDocument/2006/relationships/hyperlink" Target="https://www.provytvarniky.cz/kontak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oh-i-noor.cz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joshuanava.biz/human-figure/weight-balance-movemen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ine-of-action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6AD0-7C18-4E07-88D3-55776E3C27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Evening Drawing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DA56B-FE8F-454A-BBCA-F6922C1C72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Week 1: Basics</a:t>
            </a:r>
          </a:p>
          <a:p>
            <a:endParaRPr lang="en-GB" dirty="0"/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Helena</a:t>
            </a:r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 Lukášová, Hana Pokojná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7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D5608-D745-4C24-BA79-DE8F4EEC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D237F-36CF-49FD-AD73-A95083C41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topics we will explore in the next few months:</a:t>
            </a:r>
          </a:p>
          <a:p>
            <a:pPr marL="514350" indent="-514350">
              <a:buAutoNum type="arabicParenR"/>
            </a:pPr>
            <a:r>
              <a:rPr lang="en-GB" dirty="0"/>
              <a:t>Basics (line of action, gravity, intuitive drawing)</a:t>
            </a:r>
          </a:p>
          <a:p>
            <a:pPr marL="514350" indent="-514350">
              <a:buAutoNum type="arabicParenR"/>
            </a:pPr>
            <a:r>
              <a:rPr lang="en-GB" dirty="0"/>
              <a:t>Proportions (body)</a:t>
            </a:r>
          </a:p>
          <a:p>
            <a:pPr marL="514350" indent="-514350">
              <a:buAutoNum type="arabicParenR"/>
            </a:pPr>
            <a:r>
              <a:rPr lang="en-GB" dirty="0"/>
              <a:t>Portraits and profiles</a:t>
            </a:r>
          </a:p>
          <a:p>
            <a:pPr marL="514350" indent="-514350">
              <a:buAutoNum type="arabicParenR"/>
            </a:pPr>
            <a:r>
              <a:rPr lang="en-GB" dirty="0"/>
              <a:t>Surface anatomy</a:t>
            </a:r>
          </a:p>
          <a:p>
            <a:pPr marL="514350" indent="-514350">
              <a:buAutoNum type="arabicParenR"/>
            </a:pPr>
            <a:r>
              <a:rPr lang="en-GB" dirty="0"/>
              <a:t>Lightning</a:t>
            </a:r>
          </a:p>
          <a:p>
            <a:pPr marL="514350" indent="-514350">
              <a:buAutoNum type="arabicParenR"/>
            </a:pPr>
            <a:r>
              <a:rPr lang="en-GB" dirty="0"/>
              <a:t>More…</a:t>
            </a:r>
          </a:p>
          <a:p>
            <a:pPr marL="514350" indent="-514350">
              <a:buAutoNum type="arabicParenR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89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66BC8-0E9D-4F76-8CE3-D0BC17FE4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Materials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6DBE3-F62D-438D-8C03-98797B79A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GB" sz="5100" dirty="0"/>
              <a:t>Paper</a:t>
            </a:r>
          </a:p>
          <a:p>
            <a:r>
              <a:rPr lang="en-GB" sz="5100" dirty="0"/>
              <a:t>Charcoal: natural or manufactured</a:t>
            </a:r>
          </a:p>
          <a:p>
            <a:r>
              <a:rPr lang="en-GB" sz="5100" dirty="0"/>
              <a:t>Graphite</a:t>
            </a:r>
          </a:p>
          <a:p>
            <a:r>
              <a:rPr lang="en-GB" sz="5100" dirty="0"/>
              <a:t>Kneaded eraser (putty rubber)</a:t>
            </a:r>
          </a:p>
          <a:p>
            <a:r>
              <a:rPr lang="en-GB" sz="5100" dirty="0"/>
              <a:t>Masking tape (paper)</a:t>
            </a:r>
          </a:p>
          <a:p>
            <a:r>
              <a:rPr lang="en-GB" sz="5100" dirty="0"/>
              <a:t>Fixing spray 9can also be hairspray)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u="sng" dirty="0"/>
              <a:t>Places to shop</a:t>
            </a:r>
            <a:r>
              <a:rPr lang="en-GB" dirty="0"/>
              <a:t>:</a:t>
            </a:r>
          </a:p>
          <a:p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INDIGES,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Štefánikova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19a, 602 00 Brno-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střed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,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https://www.provytvarniky.cz/kontakt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Výtvarné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potřeby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CREATIVE, Husova 255, 602 00 Brno-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střed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,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https://www.art-creative.cz/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KOH-I-NOOR HARDTMUTH Trade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a.s.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Kobližná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27/5 and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Masarykova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427/31, 602 00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Brno-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střed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https://www.koh-i-noor.cz/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v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obchodním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domě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Vágner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na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České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v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nejvyšším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patře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14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DBEC9-373E-4E97-8A4A-5812C1887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Intuitive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53706-F85E-49DA-962A-D6F3D8316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Sometimes we get too preoccupied with details, however, the first step is blocking out the general shapes and movements</a:t>
            </a:r>
          </a:p>
          <a:p>
            <a:r>
              <a:rPr lang="en-GB" dirty="0"/>
              <a:t>Great start is intuitive measurement -&gt; practice through drawing movement and short poses</a:t>
            </a:r>
          </a:p>
          <a:p>
            <a:r>
              <a:rPr lang="en-GB" dirty="0"/>
              <a:t>Focus on capturing the ‘action’, often in the folds and angular areas such as knees, elbows… </a:t>
            </a:r>
          </a:p>
        </p:txBody>
      </p:sp>
    </p:spTree>
    <p:extLst>
      <p:ext uri="{BB962C8B-B14F-4D97-AF65-F5344CB8AC3E}">
        <p14:creationId xmlns:p14="http://schemas.microsoft.com/office/powerpoint/2010/main" val="3509528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02205-D1E2-46DD-8542-FF85E85E0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 dirty="0"/>
              <a:t>The Line of Action</a:t>
            </a: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F16A44-131B-4C25-8745-CA9FCD511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GB" sz="2200" dirty="0"/>
              <a:t>Drawn with gesture, starting with head, going through body (down the spine) into one of the lower limbs</a:t>
            </a:r>
          </a:p>
          <a:p>
            <a:r>
              <a:rPr lang="en-GB" sz="2200" dirty="0"/>
              <a:t>On the right is an example of the Line of action in a figure (Andrew Capps, </a:t>
            </a:r>
            <a:r>
              <a:rPr lang="en-GB" sz="2200" dirty="0" err="1"/>
              <a:t>Artstation</a:t>
            </a:r>
            <a:r>
              <a:rPr lang="en-GB" sz="2200" dirty="0"/>
              <a:t>)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2051" name="Picture 3" descr="Line of action study drawn with pencil.">
            <a:extLst>
              <a:ext uri="{FF2B5EF4-FFF2-40B4-BE49-F238E27FC236}">
                <a16:creationId xmlns:a16="http://schemas.microsoft.com/office/drawing/2014/main" id="{E3784899-DD0F-4D98-9A58-2F00CDCF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202" y="640080"/>
            <a:ext cx="4364659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94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C6EFA-B6B4-4B43-BBC6-C6D6446C3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Human Figure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BA450-8910-4D6F-8139-67A2CFCDD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Add </a:t>
            </a:r>
            <a:r>
              <a:rPr lang="en-GB" b="1" dirty="0"/>
              <a:t>basic geometric shapes </a:t>
            </a:r>
            <a:r>
              <a:rPr lang="en-GB" dirty="0"/>
              <a:t>for main body parts</a:t>
            </a:r>
          </a:p>
          <a:p>
            <a:pPr marL="0" indent="0">
              <a:buNone/>
            </a:pPr>
            <a:r>
              <a:rPr lang="en-GB" dirty="0"/>
              <a:t>	- head, torso, knees, shoulders (no details!!!)</a:t>
            </a:r>
          </a:p>
          <a:p>
            <a:r>
              <a:rPr lang="en-GB" dirty="0"/>
              <a:t>You will be adding ‘</a:t>
            </a:r>
            <a:r>
              <a:rPr lang="en-GB" b="1" dirty="0"/>
              <a:t>meat on the bones</a:t>
            </a:r>
            <a:r>
              <a:rPr lang="en-GB" dirty="0"/>
              <a:t>’, still in simple shapes (cylinders) onto this sketch</a:t>
            </a:r>
          </a:p>
          <a:p>
            <a:r>
              <a:rPr lang="en-GB" dirty="0"/>
              <a:t>Afterwards, connect shapes with curves</a:t>
            </a:r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r>
              <a:rPr lang="en-GB" sz="1000" u="sng" dirty="0"/>
              <a:t>Read More + Source: </a:t>
            </a:r>
            <a:r>
              <a:rPr lang="en-GB" sz="1000" dirty="0"/>
              <a:t>http://www.kokuyocamlin.com/blog/the-basics-of-human-figure-drawing.html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86B0C6D-B6BB-45D2-85BF-0D52FEBF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305" y="3428999"/>
            <a:ext cx="1407442" cy="25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D3F1A090-8467-4AF2-B424-923036681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106" y="3429000"/>
            <a:ext cx="1405194" cy="25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72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D84CE-5A23-456F-B57A-6205FAAAA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Gravity and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5070C-E8E9-4869-A85F-CBAA7F6DA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Gravity makes the drawing ‘look right’</a:t>
            </a:r>
          </a:p>
          <a:p>
            <a:r>
              <a:rPr lang="en-GB" dirty="0"/>
              <a:t>Tip: chin is above the heel that carries the weight of the body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1100" u="sng" dirty="0"/>
              <a:t>Sources + further reading: </a:t>
            </a:r>
            <a:r>
              <a:rPr lang="en-GB" sz="1100" dirty="0">
                <a:hlinkClick r:id="rId2"/>
              </a:rPr>
              <a:t>https://www.joshuanava.biz/human-figure/weight-balance-movement.html</a:t>
            </a:r>
            <a:endParaRPr lang="en-GB" sz="1100" dirty="0"/>
          </a:p>
          <a:p>
            <a:r>
              <a:rPr lang="en-GB" sz="1100" dirty="0"/>
              <a:t>https://medium.com/@GetScriba/beginner-s-guide-importance-of-proper-body-proportions-and-how-to-get-them-right-31d94d2f75c7</a:t>
            </a:r>
          </a:p>
          <a:p>
            <a:endParaRPr lang="en-GB" dirty="0"/>
          </a:p>
        </p:txBody>
      </p:sp>
      <p:pic>
        <p:nvPicPr>
          <p:cNvPr id="4098" name="Picture 2" descr="Weight balance movement - Drawing Human Figure - Joshua Nava Arts">
            <a:extLst>
              <a:ext uri="{FF2B5EF4-FFF2-40B4-BE49-F238E27FC236}">
                <a16:creationId xmlns:a16="http://schemas.microsoft.com/office/drawing/2014/main" id="{C0E5C4E3-4982-4BB4-8251-C3F5C23FC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71" y="2837595"/>
            <a:ext cx="2678978" cy="270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D0962-7132-4B96-AE58-44E5B8C96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37595"/>
            <a:ext cx="3407070" cy="270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4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1570-5EA8-460D-BBEE-2BA85B12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7ED75-B8AF-417D-AF35-856E024EB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you fancy practising life-drawing outside of class</a:t>
            </a:r>
          </a:p>
          <a:p>
            <a:pPr marL="514350" indent="-514350">
              <a:buAutoNum type="arabicParenR"/>
            </a:pPr>
            <a:r>
              <a:rPr lang="en-GB" dirty="0"/>
              <a:t>Get someone to pose for you</a:t>
            </a:r>
          </a:p>
          <a:p>
            <a:pPr marL="514350" indent="-514350">
              <a:buAutoNum type="arabicParenR"/>
            </a:pPr>
            <a:r>
              <a:rPr lang="en-GB" dirty="0"/>
              <a:t>Draw people in public</a:t>
            </a:r>
          </a:p>
          <a:p>
            <a:pPr marL="514350" indent="-514350">
              <a:buAutoNum type="arabicParenR"/>
            </a:pPr>
            <a:r>
              <a:rPr lang="en-GB" dirty="0"/>
              <a:t>There are MANY statues around Brno who don’t move ;}</a:t>
            </a:r>
          </a:p>
          <a:p>
            <a:pPr marL="514350" indent="-514350">
              <a:buAutoNum type="arabicParenR"/>
            </a:pPr>
            <a:r>
              <a:rPr lang="en-GB" dirty="0"/>
              <a:t>Website that has life-drawing materials: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hlinkClick r:id="rId2"/>
              </a:rPr>
              <a:t>https://line-of-action.com/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413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415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Evening Drawing</vt:lpstr>
      <vt:lpstr>Welcome</vt:lpstr>
      <vt:lpstr>Materials</vt:lpstr>
      <vt:lpstr>Intuitive Measurements</vt:lpstr>
      <vt:lpstr>The Line of Action</vt:lpstr>
      <vt:lpstr>Human Figure Basics</vt:lpstr>
      <vt:lpstr>Gravity and Balance</vt:lpstr>
      <vt:lpstr>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Evening Drawing</dc:title>
  <dc:creator>Hana Pokojná</dc:creator>
  <cp:lastModifiedBy>Hana Pokojná</cp:lastModifiedBy>
  <cp:revision>2</cp:revision>
  <dcterms:created xsi:type="dcterms:W3CDTF">2021-09-21T13:46:14Z</dcterms:created>
  <dcterms:modified xsi:type="dcterms:W3CDTF">2021-09-21T14:28:52Z</dcterms:modified>
</cp:coreProperties>
</file>