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8" r:id="rId5"/>
    <p:sldId id="257" r:id="rId6"/>
    <p:sldId id="270" r:id="rId7"/>
    <p:sldId id="269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1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7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0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50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4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8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1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3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253B-07AD-496A-ADEE-6DF7A26F9518}" type="datetimeFigureOut">
              <a:rPr lang="en-GB" smtClean="0"/>
              <a:t>29/10/2021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EBD3-EBC7-458C-8A1A-1D44A8F2D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820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E104-8A91-48BD-A5C7-226C0ED5F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Evening Drawing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95E85-1397-4BCD-9E50-3463AF080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Week 6: Colours</a:t>
            </a:r>
          </a:p>
          <a:p>
            <a:endParaRPr lang="en-GB" dirty="0"/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Helena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 Lukášová, Hana Pokojná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68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C98E271-4FF2-4A03-A0DC-B11D100E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369" y="2391905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/>
              <a:t>Divide the tonal value on the overall picture, not just , for example: black hair, white face and grey clothes. Divide it into darkest shadows, brightest highlights and other medium tones</a:t>
            </a:r>
          </a:p>
          <a:p>
            <a:endParaRPr lang="en-US" sz="2000" dirty="0"/>
          </a:p>
        </p:txBody>
      </p:sp>
      <p:pic>
        <p:nvPicPr>
          <p:cNvPr id="2050" name="Picture 2" descr="Barack Obama Black and White - Barack - Sticker | TeePublic">
            <a:extLst>
              <a:ext uri="{FF2B5EF4-FFF2-40B4-BE49-F238E27FC236}">
                <a16:creationId xmlns:a16="http://schemas.microsoft.com/office/drawing/2014/main" id="{1F967295-20A1-4AC7-9901-1B7898B06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1548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3A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8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BB1AB-14D9-4638-9D40-351EA19A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Combine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D8DE-3D09-4D2F-B08E-0B966013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/>
              <a:t>Divide your drawing into tonal ranges</a:t>
            </a:r>
          </a:p>
          <a:p>
            <a:r>
              <a:rPr lang="en-GB" sz="2200" dirty="0"/>
              <a:t>Assign a colour to </a:t>
            </a:r>
            <a:r>
              <a:rPr lang="en-GB" sz="2200" dirty="0" err="1"/>
              <a:t>eah</a:t>
            </a:r>
            <a:r>
              <a:rPr lang="en-GB" sz="2200" dirty="0"/>
              <a:t> tonal range, for example, blue for the darkest tones, orange for medium ones and yellow for the light ones</a:t>
            </a:r>
          </a:p>
          <a:p>
            <a:r>
              <a:rPr lang="en-GB" sz="2200" dirty="0"/>
              <a:t>Draw and have fun </a:t>
            </a:r>
            <a:r>
              <a:rPr lang="en-GB" sz="2200" dirty="0">
                <a:sym typeface="Wingdings" panose="05000000000000000000" pitchFamily="2" charset="2"/>
              </a:rPr>
              <a:t></a:t>
            </a:r>
          </a:p>
          <a:p>
            <a:endParaRPr lang="en-GB" sz="2200" dirty="0"/>
          </a:p>
          <a:p>
            <a:r>
              <a:rPr lang="en-GB" sz="2200" dirty="0"/>
              <a:t>Great </a:t>
            </a:r>
            <a:r>
              <a:rPr lang="en-GB" sz="2200" dirty="0" err="1"/>
              <a:t>reasource</a:t>
            </a:r>
            <a:r>
              <a:rPr lang="en-GB" sz="2200" dirty="0"/>
              <a:t>: </a:t>
            </a:r>
            <a:r>
              <a:rPr lang="en-GB" sz="2200" b="1" dirty="0"/>
              <a:t>Intuitive Approach to Using Colour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accent1"/>
                </a:solidFill>
              </a:rPr>
              <a:t>https://www.youtube.com/watch?v=yPPdjHREv7w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2F43C-75CA-47EB-94BD-1A470B102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9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133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8E41-E045-4BA4-B831-6EC84B53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Colour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0BE54-C0AF-4FCD-8DD0-25C4D2B4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290" y="6492875"/>
            <a:ext cx="5681419" cy="365125"/>
          </a:xfrm>
        </p:spPr>
        <p:txBody>
          <a:bodyPr>
            <a:normAutofit/>
          </a:bodyPr>
          <a:lstStyle/>
          <a:p>
            <a:r>
              <a:rPr lang="en-GB" sz="1000" dirty="0"/>
              <a:t>https://onextrapixel.com/what-is-color-theory/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501D4-C073-48FB-974C-E730B158E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2" y="940876"/>
            <a:ext cx="60102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8F6D6-F1D7-4B5D-9DAA-B05EBB45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/>
              <a:t>Colour Theory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07E39B-87E1-46B9-9430-10456536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 err="1"/>
              <a:t>Colours</a:t>
            </a:r>
            <a:r>
              <a:rPr lang="en-US" sz="2000" dirty="0"/>
              <a:t> need to compliment each other to be </a:t>
            </a:r>
            <a:r>
              <a:rPr lang="en-US" sz="2000" dirty="0" err="1"/>
              <a:t>harmonius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3D6C84-E656-4DDA-938F-B6DD380A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6" y="2405149"/>
            <a:ext cx="9229331" cy="3899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0596DD-AD32-4131-99FB-11693595F650}"/>
              </a:ext>
            </a:extLst>
          </p:cNvPr>
          <p:cNvSpPr txBox="1"/>
          <p:nvPr/>
        </p:nvSpPr>
        <p:spPr>
          <a:xfrm>
            <a:off x="3337561" y="6492745"/>
            <a:ext cx="60997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https://www.seekpng.com/ipng/u2q8r5y3t4u2u2u2_color-theory-color-wheel/</a:t>
            </a:r>
          </a:p>
        </p:txBody>
      </p:sp>
    </p:spTree>
    <p:extLst>
      <p:ext uri="{BB962C8B-B14F-4D97-AF65-F5344CB8AC3E}">
        <p14:creationId xmlns:p14="http://schemas.microsoft.com/office/powerpoint/2010/main" val="232924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574DF82B-59AB-4C63-BA69-0F3350ABC4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8004" y="643466"/>
            <a:ext cx="793599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A31FC-084E-4B30-A9CB-F2458762CD50}"/>
              </a:ext>
            </a:extLst>
          </p:cNvPr>
          <p:cNvSpPr txBox="1"/>
          <p:nvPr/>
        </p:nvSpPr>
        <p:spPr>
          <a:xfrm>
            <a:off x="3046142" y="6344146"/>
            <a:ext cx="60997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http://www.scrapnframes.com/SITE_EN/SCRAPBOOKING/HTML_PAGES/ColoursHarmonyEn.html</a:t>
            </a:r>
          </a:p>
        </p:txBody>
      </p:sp>
    </p:spTree>
    <p:extLst>
      <p:ext uri="{BB962C8B-B14F-4D97-AF65-F5344CB8AC3E}">
        <p14:creationId xmlns:p14="http://schemas.microsoft.com/office/powerpoint/2010/main" val="409465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FB8E-992C-42F2-A9E8-4F7B6EBA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b="1" dirty="0"/>
              <a:t>Colours and 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24AF-560F-43AE-A3C1-4AC7B8D2E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Blue Nude by Pablo Picasso, 1902</a:t>
            </a:r>
          </a:p>
          <a:p>
            <a:r>
              <a:rPr lang="en-GB" sz="2000" dirty="0" err="1"/>
              <a:t>Saddness</a:t>
            </a:r>
            <a:endParaRPr lang="en-GB" sz="2000" dirty="0"/>
          </a:p>
        </p:txBody>
      </p:sp>
      <p:pic>
        <p:nvPicPr>
          <p:cNvPr id="4098" name="Picture 2" descr="MᴜsᴇᴜᴍWᴇᴇᴋ 🏛 on Twitter: &amp;quot;&amp;quot;Blue nude&amp;quot;, Pablo Picasso, 1902 .  #MuseumsFromHome #COVID19 #Picasso… &amp;quot;">
            <a:extLst>
              <a:ext uri="{FF2B5EF4-FFF2-40B4-BE49-F238E27FC236}">
                <a16:creationId xmlns:a16="http://schemas.microsoft.com/office/drawing/2014/main" id="{1D841879-F3C9-41DD-A81D-3D2B73964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r="1819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0B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4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0D5D5-3D48-4E5A-9763-4BD992AED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2200" dirty="0"/>
              <a:t>Vincent van Gogh</a:t>
            </a:r>
          </a:p>
          <a:p>
            <a:r>
              <a:rPr lang="en-GB" sz="2200" dirty="0"/>
              <a:t>Rumoured that he ate yellow paint to make himself ‘happy’</a:t>
            </a:r>
          </a:p>
          <a:p>
            <a:r>
              <a:rPr lang="en-GB" sz="2200" dirty="0"/>
              <a:t>Discovered pigment cadmium yellow and chrome yellow</a:t>
            </a:r>
          </a:p>
        </p:txBody>
      </p:sp>
      <p:pic>
        <p:nvPicPr>
          <p:cNvPr id="1028" name="Picture 4" descr="Vincent van Gogh Sunflowers 1888 National Gallery">
            <a:extLst>
              <a:ext uri="{FF2B5EF4-FFF2-40B4-BE49-F238E27FC236}">
                <a16:creationId xmlns:a16="http://schemas.microsoft.com/office/drawing/2014/main" id="{19880612-4AD7-4D2B-8DFF-3735028D7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7" y="0"/>
            <a:ext cx="5395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130DD7-9BC8-4D11-A32B-26858A395884}"/>
              </a:ext>
            </a:extLst>
          </p:cNvPr>
          <p:cNvSpPr txBox="1"/>
          <p:nvPr/>
        </p:nvSpPr>
        <p:spPr>
          <a:xfrm>
            <a:off x="3368181" y="6533191"/>
            <a:ext cx="61258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Tate regular"/>
              </a:rPr>
              <a:t>Vincent van Gogh </a:t>
            </a:r>
            <a:r>
              <a:rPr lang="en-US" sz="1000" b="0" i="1" dirty="0">
                <a:effectLst/>
                <a:latin typeface="Tate regular"/>
              </a:rPr>
              <a:t>Sunflowers </a:t>
            </a:r>
            <a:r>
              <a:rPr lang="en-US" sz="1000" b="0" i="0" dirty="0">
                <a:effectLst/>
                <a:latin typeface="Tate regular"/>
              </a:rPr>
              <a:t>1888 National Gallery, London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6562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138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significance of major colours and the emotions attached with them">
            <a:extLst>
              <a:ext uri="{FF2B5EF4-FFF2-40B4-BE49-F238E27FC236}">
                <a16:creationId xmlns:a16="http://schemas.microsoft.com/office/drawing/2014/main" id="{A7112E7C-AA99-4A55-8EB0-939EC1CE8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r="2667" b="-1"/>
          <a:stretch/>
        </p:blipFill>
        <p:spPr bwMode="auto">
          <a:xfrm>
            <a:off x="319785" y="1033528"/>
            <a:ext cx="6848485" cy="47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B553CCDB-E605-406C-A794-5E54F6B7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03464"/>
          </a:xfrm>
        </p:spPr>
        <p:txBody>
          <a:bodyPr>
            <a:normAutofit/>
          </a:bodyPr>
          <a:lstStyle/>
          <a:p>
            <a:r>
              <a:rPr lang="en-US" sz="2000" dirty="0" err="1"/>
              <a:t>Colours</a:t>
            </a:r>
            <a:r>
              <a:rPr lang="en-US" sz="2000" dirty="0"/>
              <a:t> are used to create feelings in real life, too. For example:</a:t>
            </a:r>
          </a:p>
          <a:p>
            <a:r>
              <a:rPr lang="en-US" sz="2000" dirty="0"/>
              <a:t> shade of green in hospitals is meant to be calming,</a:t>
            </a:r>
          </a:p>
          <a:p>
            <a:r>
              <a:rPr lang="en-US" sz="2000" dirty="0"/>
              <a:t>Yellow/ orange/ red signs on the road</a:t>
            </a:r>
          </a:p>
          <a:p>
            <a:r>
              <a:rPr lang="en-US" sz="2000" dirty="0"/>
              <a:t>White torture: room to get rid of the visual sense</a:t>
            </a:r>
          </a:p>
        </p:txBody>
      </p:sp>
    </p:spTree>
    <p:extLst>
      <p:ext uri="{BB962C8B-B14F-4D97-AF65-F5344CB8AC3E}">
        <p14:creationId xmlns:p14="http://schemas.microsoft.com/office/powerpoint/2010/main" val="293726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D7BA-6D8E-482D-9DC7-4C6A5A43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Values and tones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370A8B-5F69-4B44-927A-D6F903396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5739" y="1414421"/>
            <a:ext cx="6239223" cy="47625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A6AE0B-7D5C-43C8-987E-3473AC421DE4}"/>
              </a:ext>
            </a:extLst>
          </p:cNvPr>
          <p:cNvSpPr txBox="1"/>
          <p:nvPr/>
        </p:nvSpPr>
        <p:spPr>
          <a:xfrm>
            <a:off x="3514808" y="6369764"/>
            <a:ext cx="60997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https://kapundahigh.weebly.com/shape-and-tone.html</a:t>
            </a:r>
          </a:p>
        </p:txBody>
      </p:sp>
    </p:spTree>
    <p:extLst>
      <p:ext uri="{BB962C8B-B14F-4D97-AF65-F5344CB8AC3E}">
        <p14:creationId xmlns:p14="http://schemas.microsoft.com/office/powerpoint/2010/main" val="53259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6073-B788-4334-B658-D49B2B6A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Squint your eyes!</a:t>
            </a:r>
          </a:p>
        </p:txBody>
      </p:sp>
      <p:pic>
        <p:nvPicPr>
          <p:cNvPr id="1026" name="Picture 2" descr="Patrick Jane Stencil 2 by sarahcaj on DeviantArt">
            <a:extLst>
              <a:ext uri="{FF2B5EF4-FFF2-40B4-BE49-F238E27FC236}">
                <a16:creationId xmlns:a16="http://schemas.microsoft.com/office/drawing/2014/main" id="{07EA61AF-8847-45D0-9040-24455CCE88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38" y="808520"/>
            <a:ext cx="4004078" cy="551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4B8A9-411C-4263-B410-FA181189DB16}"/>
              </a:ext>
            </a:extLst>
          </p:cNvPr>
          <p:cNvSpPr txBox="1"/>
          <p:nvPr/>
        </p:nvSpPr>
        <p:spPr>
          <a:xfrm>
            <a:off x="162128" y="6429092"/>
            <a:ext cx="60997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https://www.deviantart.com/sarahcaj/art/Patrick-Jane-Stencil-2-344370332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9F2031-18BD-4CD9-A364-B915B5586EFC}"/>
              </a:ext>
            </a:extLst>
          </p:cNvPr>
          <p:cNvSpPr txBox="1">
            <a:spLocks/>
          </p:cNvSpPr>
          <p:nvPr/>
        </p:nvSpPr>
        <p:spPr>
          <a:xfrm>
            <a:off x="817187" y="2082460"/>
            <a:ext cx="4477719" cy="3844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Try to do a 3 tonal 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Squint your eyes and look at the darkest colours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Lightest colours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And only THEN the in-between colours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5789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306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Tate regular</vt:lpstr>
      <vt:lpstr>Office Theme</vt:lpstr>
      <vt:lpstr>Evening Drawing</vt:lpstr>
      <vt:lpstr>Colour</vt:lpstr>
      <vt:lpstr>Colour Theory</vt:lpstr>
      <vt:lpstr>PowerPoint Presentation</vt:lpstr>
      <vt:lpstr>Colours and feelings</vt:lpstr>
      <vt:lpstr>PowerPoint Presentation</vt:lpstr>
      <vt:lpstr>PowerPoint Presentation</vt:lpstr>
      <vt:lpstr>Values and tones</vt:lpstr>
      <vt:lpstr>Squint your eyes!</vt:lpstr>
      <vt:lpstr>PowerPoint Presentation</vt:lpstr>
      <vt:lpstr>Combine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Evening Drawing</dc:title>
  <dc:creator>Hana Pokojná</dc:creator>
  <cp:lastModifiedBy>Hana Pokojná</cp:lastModifiedBy>
  <cp:revision>8</cp:revision>
  <dcterms:created xsi:type="dcterms:W3CDTF">2021-09-21T14:30:04Z</dcterms:created>
  <dcterms:modified xsi:type="dcterms:W3CDTF">2021-10-29T08:49:48Z</dcterms:modified>
</cp:coreProperties>
</file>