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_rels/slideLayout2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20.xml.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2.xml" ContentType="application/vnd.openxmlformats-officedocument.presentationml.slideLayout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7.xml.rels" ContentType="application/vnd.openxmlformats-package.relationships+xml"/>
  <Override PartName="/ppt/slides/_rels/slide13.xml.rels" ContentType="application/vnd.openxmlformats-package.relationships+xml"/>
  <Override PartName="/ppt/slides/_rels/slide16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14.xml.rels" ContentType="application/vnd.openxmlformats-package.relationships+xml"/>
  <Override PartName="/ppt/slides/_rels/slide11.xml.rels" ContentType="application/vnd.openxmlformats-package.relationships+xml"/>
  <Override PartName="/ppt/slides/_rels/slide1.xml.rels" ContentType="application/vnd.openxmlformats-package.relationships+xml"/>
  <Override PartName="/ppt/slides/_rels/slide4.xml.rels" ContentType="application/vnd.openxmlformats-package.relationships+xml"/>
  <Override PartName="/ppt/slides/_rels/slide2.xml.rels" ContentType="application/vnd.openxmlformats-package.relationships+xml"/>
  <Override PartName="/ppt/slides/_rels/slide5.xml.rels" ContentType="application/vnd.openxmlformats-package.relationships+xml"/>
  <Override PartName="/ppt/slides/_rels/slide3.xml.rels" ContentType="application/vnd.openxmlformats-package.relationships+xml"/>
  <Override PartName="/ppt/slides/_rels/slide6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</p:sldIdLst>
  <p:sldSz cx="9144000" cy="51435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6E731C9D-CA92-4AB7-BC00-C698CD2BD265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0300A0A-7235-4CBB-8D7E-67CE0BBE5E66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4E199C00-3905-400B-9CC8-31986B2CC5E2}" type="slidenum">
              <a:t>&lt;#&gt;</a:t>
            </a:fld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4D887F6-C88E-4023-9341-8EA934276B54}" type="slidenum">
              <a:t>&lt;#&gt;</a:t>
            </a:fld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ED095A0F-B5E2-4855-B61B-CA479C476A89}" type="slidenum">
              <a:t>&lt;#&gt;</a:t>
            </a:fld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6689001A-9E09-4319-8D0E-3F8EA5ED7936}" type="slidenum">
              <a:t>&lt;#&gt;</a:t>
            </a:fld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2C294447-5C1E-4662-B165-74C8088148FF}" type="slidenum">
              <a:t>&lt;#&gt;</a:t>
            </a:fld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F20A0C6D-C548-46E1-8B98-01BA8FCB6F11}" type="slidenum">
              <a:t>&lt;#&gt;</a:t>
            </a:fld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F2B3BDC1-EE0B-4245-81E9-C812364BDF32}" type="slidenum">
              <a:t>&lt;#&gt;</a:t>
            </a:fld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213532A9-A9A6-4957-9FE5-1E4778D485A8}" type="slidenum">
              <a:t>&lt;#&gt;</a:t>
            </a:fld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B621E144-EB91-4FB0-A07C-E3BCF5CB8DD4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62CC891-1A10-4A43-8B67-C7DB7B532E12}" type="slidenum">
              <a:t>&lt;#&gt;</a:t>
            </a:fld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B672DC6-D77D-48E9-9190-BE7F91D622C7}" type="slidenum">
              <a:t>&lt;#&gt;</a:t>
            </a:fld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AB0C0830-DBAA-49D4-B67A-76A16612DFDC}" type="slidenum">
              <a:t>&lt;#&gt;</a:t>
            </a:fld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FCEEB5CA-2218-489E-AB49-5E9C47DA0802}" type="slidenum">
              <a:t>&lt;#&gt;</a:t>
            </a:fld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0F23D1E3-24D5-46FA-899A-C306C7794134}" type="slidenum">
              <a:t>&lt;#&gt;</a:t>
            </a:fld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20348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2761920"/>
            <a:ext cx="26496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3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1D991461-A1B1-401B-B9D5-7A74B541E2C1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13981FE4-9245-4D01-B5F2-2BDDB42EB8AC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7F6F7E4-DAF8-43CE-AD0E-C11346C515B5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B3F9D00-86A1-48EC-B479-3E6819713C18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05200"/>
            <a:ext cx="8229240" cy="3981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B1155C5-DFC7-47BA-8068-7AEA17D73E8E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2557017-6B08-4983-9100-E69D36CAD48C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7C6C07D6-C87F-46EB-86F1-DC6F1A8825FF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C3B07F8-7D15-4165-BD0A-80AF93055A1F}" type="slidenum">
              <a:t>&lt;#&gt;</a:t>
            </a:fld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6858000" y="4686480"/>
            <a:ext cx="1840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DA3F183F-EB2E-442F-8725-C7CB070014CE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ftr" idx="3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&lt;footer&gt;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ldNum" idx="4"/>
          </p:nvPr>
        </p:nvSpPr>
        <p:spPr>
          <a:xfrm>
            <a:off x="6858000" y="4686480"/>
            <a:ext cx="1840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4059816C-F3D9-4AC9-B6FD-3C13FC23B2A5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title"/>
          </p:nvPr>
        </p:nvSpPr>
        <p:spPr>
          <a:xfrm>
            <a:off x="457200" y="205200"/>
            <a:ext cx="8229240" cy="85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US" sz="4400" spc="-1" strike="noStrike">
                <a:latin typeface="Arial"/>
              </a:rPr>
              <a:t>Click to edit the title text format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Click to edit the outline text format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Second Outline Level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Third Outline Level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ffffff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Fourth Outline Level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Fifth Outline Level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Sixth Outline Level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Seventh Outline Level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hyperlink" Target="https://www.silabs.com/products/interface/usb-bridges/classic-usb-bridges/device.cp2102" TargetMode="External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3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ftr" idx="5"/>
          </p:nvPr>
        </p:nvSpPr>
        <p:spPr>
          <a:xfrm>
            <a:off x="414000" y="4686480"/>
            <a:ext cx="631296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sldNum" idx="6"/>
          </p:nvPr>
        </p:nvSpPr>
        <p:spPr>
          <a:xfrm>
            <a:off x="6858000" y="4686480"/>
            <a:ext cx="183168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F12677C4-6BD6-4F6B-BCCA-92D26422537A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title"/>
          </p:nvPr>
        </p:nvSpPr>
        <p:spPr>
          <a:xfrm>
            <a:off x="1082520" y="1924200"/>
            <a:ext cx="7516800" cy="19965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ctr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PV198 – One-chip Controllers</a:t>
            </a:r>
            <a:br>
              <a:rPr sz="3200"/>
            </a:br>
            <a:br>
              <a:rPr sz="3200"/>
            </a:br>
            <a:r>
              <a:rPr b="1" lang="en-GB" sz="3200" spc="-1" strike="noStrike">
                <a:solidFill>
                  <a:srgbClr val="00287d"/>
                </a:solidFill>
                <a:latin typeface="Arial"/>
              </a:rPr>
              <a:t>UART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FRDM-K66F UART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4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08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5 UART modules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RS-485 support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Hardware flow control (RTS/CTS)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9-bit UART support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Interrupts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TX/RX FIFO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  <a:buNone/>
              <a:tabLst>
                <a:tab algn="l" pos="0"/>
              </a:tabLst>
            </a:pPr>
            <a:endParaRPr b="0" lang="en-US" sz="2000" spc="-1" strike="noStrike">
              <a:latin typeface="Arial"/>
            </a:endParaRPr>
          </a:p>
        </p:txBody>
      </p:sp>
      <p:sp>
        <p:nvSpPr>
          <p:cNvPr id="125" name="PlaceHolder 3"/>
          <p:cNvSpPr>
            <a:spLocks noGrp="1"/>
          </p:cNvSpPr>
          <p:nvPr>
            <p:ph type="ftr" idx="19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19536394-9F2E-4A29-8E6D-E46C37E9B951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USB to UART Bridge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08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Silicon Labs – </a:t>
            </a:r>
            <a:r>
              <a:rPr b="0" lang="en-US" sz="2400" spc="-1" strike="noStrike" u="sng">
                <a:solidFill>
                  <a:srgbClr val="ff0000"/>
                </a:solidFill>
                <a:uFillTx/>
                <a:latin typeface="Arial"/>
                <a:hlinkClick r:id="rId1"/>
              </a:rPr>
              <a:t>link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Might be needed to install driver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	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ftr" idx="20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6271DC4C-BBE0-4D4C-86E4-01CBE2878359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08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Create an application that reads data from UART and sends the data back to PC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Update your code to rotate received character +2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ftr" idx="21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8FEF6EFF-8963-4931-9F62-C85534F1AF63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 – Step-by-step guide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08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514440" indent="-457200">
              <a:lnSpc>
                <a:spcPct val="100000"/>
              </a:lnSpc>
              <a:spcBef>
                <a:spcPts val="36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</a:rPr>
              <a:t>Setup pin routing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PTB11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 as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UART3_TX, PTB10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as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UART3_RX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 </a:t>
            </a:r>
            <a:endParaRPr b="0" lang="en-US" sz="18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36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Setup UART peripheral</a:t>
            </a:r>
            <a:endParaRPr b="0" lang="en-US" sz="18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UART3 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with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8 bit data, 1 stop bit, no parity, 115200 baudrate</a:t>
            </a:r>
            <a:endParaRPr b="0" lang="en-US" sz="18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36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Use API: 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UART_ReadBlocking</a:t>
            </a: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,</a:t>
            </a:r>
            <a:r>
              <a:rPr b="0" i="1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UART_WriteBlocking</a:t>
            </a:r>
            <a:endParaRPr b="0" lang="en-US" sz="18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36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Connect “USB to UART bridge” to a board </a:t>
            </a:r>
            <a:endParaRPr b="0" lang="en-US" sz="18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36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When “USB to UART bridge” is connected to a PC, it appears in Device Manage in “Ports (COM &amp; LPT)” as “COM” port.</a:t>
            </a:r>
            <a:endParaRPr b="0" lang="en-US" sz="1800" spc="-1" strike="noStrike">
              <a:latin typeface="Arial"/>
            </a:endParaRPr>
          </a:p>
          <a:p>
            <a:pPr marL="514440" indent="-457200">
              <a:lnSpc>
                <a:spcPct val="100000"/>
              </a:lnSpc>
              <a:spcBef>
                <a:spcPts val="360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1800" spc="-1" strike="noStrike">
                <a:solidFill>
                  <a:srgbClr val="000000"/>
                </a:solidFill>
                <a:latin typeface="Arial"/>
                <a:ea typeface="Noto Sans CJK SC"/>
              </a:rPr>
              <a:t>Open terminal application (or Terminal view in MCUXpresso IDE) and connect to correct COM port with your UART settings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134" name="PlaceHolder 3"/>
          <p:cNvSpPr>
            <a:spLocks noGrp="1"/>
          </p:cNvSpPr>
          <p:nvPr>
            <p:ph type="ftr" idx="22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CE7F292E-15F1-451E-B7C9-72DC214451FA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 – Step-by-step guide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6" name="PlaceHolder 2"/>
          <p:cNvSpPr>
            <a:spLocks noGrp="1"/>
          </p:cNvSpPr>
          <p:nvPr>
            <p:ph type="ftr" idx="23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pic>
        <p:nvPicPr>
          <p:cNvPr id="137" name="Picture 9" descr=""/>
          <p:cNvPicPr/>
          <p:nvPr/>
        </p:nvPicPr>
        <p:blipFill>
          <a:blip r:embed="rId1"/>
          <a:stretch/>
        </p:blipFill>
        <p:spPr>
          <a:xfrm>
            <a:off x="1243440" y="1986120"/>
            <a:ext cx="6150600" cy="203112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9466FC4-0E0E-4044-9CBC-EAB219CC7ED1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Application 2 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2349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Install pyserial:</a:t>
            </a:r>
            <a:endParaRPr b="0" lang="en-US" sz="2400" spc="-1" strike="noStrike">
              <a:latin typeface="Arial"/>
            </a:endParaRPr>
          </a:p>
          <a:p>
            <a:pPr lvl="1" marL="864000" indent="-324000">
              <a:lnSpc>
                <a:spcPct val="100000"/>
              </a:lnSpc>
              <a:spcBef>
                <a:spcPts val="1134"/>
              </a:spcBef>
              <a:buClr>
                <a:srgbClr val="ffffff"/>
              </a:buClr>
              <a:buSzPct val="75000"/>
              <a:buFont typeface="Symbol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powershell: python.exe -m pip install pyserial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Open Python3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Use import Serial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Using Serial send string to device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Check if device correctly encrypted string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ftr" idx="24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376FA871-9940-4943-9BC2-A89F3E75DD8E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Homework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23496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On device side you will receive 3 characters 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These 3 characters represent RGB values in order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Your goal is to set LED color correctly according to received values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Due to testing, set the Timer Output Frequency in the FTM peripheral to “262144hz”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ftr" idx="25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167A819E-453A-4C5F-9EE5-B2710FC8F53F}" type="slidenum">
              <a:t>16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ftr" idx="7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Content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08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What is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UART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What is it used for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How does it work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FRDM-K66F </a:t>
            </a: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UART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USB to UART Bridge</a:t>
            </a:r>
            <a:endParaRPr b="0" lang="en-US" sz="2400" spc="-1" strike="noStrike">
              <a:latin typeface="Arial"/>
            </a:endParaRPr>
          </a:p>
          <a:p>
            <a:pPr marL="457200" indent="-45720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Arial"/>
              <a:buAutoNum type="arabicPeriod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Application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DE24B9B1-2262-42F1-A831-1CA511D6590D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ftr" idx="8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What is </a:t>
            </a:r>
            <a:r>
              <a:rPr b="1" lang="en-GB" sz="2400" spc="-1" strike="noStrike">
                <a:solidFill>
                  <a:srgbClr val="00287d"/>
                </a:solidFill>
                <a:latin typeface="Arial"/>
              </a:rPr>
              <a:t>UART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08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GB" sz="2400" spc="-1" strike="noStrike">
                <a:solidFill>
                  <a:srgbClr val="000000"/>
                </a:solidFill>
                <a:latin typeface="Arial"/>
              </a:rPr>
              <a:t>UART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 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– 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U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niversal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 A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synchronous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 R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eceiver-</a:t>
            </a:r>
            <a:r>
              <a:rPr b="1" lang="en-US" sz="2400" spc="-1" strike="noStrike">
                <a:solidFill>
                  <a:srgbClr val="000000"/>
                </a:solidFill>
                <a:latin typeface="Arial"/>
              </a:rPr>
              <a:t>T</a:t>
            </a: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ransmitter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Serial communication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42420DBA-4EBE-4EEF-8638-B2541136F5EA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ftr" idx="9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What is it used for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0848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Intra-board communication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Sensors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GPS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Bluetooth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Modems 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5FD46516-E65D-4EE3-BACE-2FD78EED0378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How does it work – Scheme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ftr" idx="10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sldNum" idx="11"/>
          </p:nvPr>
        </p:nvSpPr>
        <p:spPr>
          <a:xfrm>
            <a:off x="6858000" y="4686480"/>
            <a:ext cx="1840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5FCBEB5F-41B3-416E-8D1B-45DB4A4D3DAA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grpSp>
        <p:nvGrpSpPr>
          <p:cNvPr id="95" name="Group 12"/>
          <p:cNvGrpSpPr/>
          <p:nvPr/>
        </p:nvGrpSpPr>
        <p:grpSpPr>
          <a:xfrm>
            <a:off x="2373120" y="1639800"/>
            <a:ext cx="1410840" cy="2113920"/>
            <a:chOff x="2373120" y="1639800"/>
            <a:chExt cx="1410840" cy="2113920"/>
          </a:xfrm>
        </p:grpSpPr>
        <p:sp>
          <p:nvSpPr>
            <p:cNvPr id="96" name="Rectangle 9"/>
            <p:cNvSpPr/>
            <p:nvPr/>
          </p:nvSpPr>
          <p:spPr>
            <a:xfrm>
              <a:off x="2373120" y="2101320"/>
              <a:ext cx="1410840" cy="16524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numCol="1" spcCol="0" wrap="none" lIns="90000" rIns="90000" tIns="45000" bIns="45000" anchor="t">
              <a:noAutofit/>
            </a:bodyPr>
            <a:p>
              <a:pPr algn="r">
                <a:lnSpc>
                  <a:spcPct val="100000"/>
                </a:lnSpc>
                <a:buNone/>
                <a:tabLst>
                  <a:tab algn="l" pos="0"/>
                </a:tabLst>
              </a:pPr>
              <a:r>
                <a:rPr b="0" lang="en-US" sz="24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RX</a:t>
              </a:r>
              <a:endParaRPr b="0" lang="en-US" sz="2400" spc="-1" strike="noStrike">
                <a:latin typeface="Arial"/>
              </a:endParaRPr>
            </a:p>
            <a:p>
              <a:pPr algn="r">
                <a:lnSpc>
                  <a:spcPct val="100000"/>
                </a:lnSpc>
                <a:buNone/>
                <a:tabLst>
                  <a:tab algn="l" pos="0"/>
                </a:tabLst>
              </a:pPr>
              <a:endParaRPr b="0" lang="en-US" sz="2400" spc="-1" strike="noStrike">
                <a:latin typeface="Arial"/>
              </a:endParaRPr>
            </a:p>
            <a:p>
              <a:pPr algn="r">
                <a:lnSpc>
                  <a:spcPct val="100000"/>
                </a:lnSpc>
                <a:buNone/>
                <a:tabLst>
                  <a:tab algn="l" pos="0"/>
                </a:tabLst>
              </a:pPr>
              <a:r>
                <a:rPr b="0" lang="en-US" sz="24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TX</a:t>
              </a:r>
              <a:endParaRPr b="0" lang="en-US" sz="2400" spc="-1" strike="noStrike">
                <a:latin typeface="Arial"/>
              </a:endParaRPr>
            </a:p>
            <a:p>
              <a:pPr algn="r">
                <a:lnSpc>
                  <a:spcPct val="100000"/>
                </a:lnSpc>
                <a:buNone/>
                <a:tabLst>
                  <a:tab algn="l" pos="0"/>
                </a:tabLst>
              </a:pPr>
              <a:r>
                <a:rPr b="0" lang="en-US" sz="24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GND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97" name="TextBox 11"/>
            <p:cNvSpPr/>
            <p:nvPr/>
          </p:nvSpPr>
          <p:spPr>
            <a:xfrm>
              <a:off x="2489040" y="1639800"/>
              <a:ext cx="1179360" cy="455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24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UART1</a:t>
              </a:r>
              <a:endParaRPr b="0" lang="en-US" sz="2400" spc="-1" strike="noStrike">
                <a:latin typeface="Arial"/>
              </a:endParaRPr>
            </a:p>
          </p:txBody>
        </p:sp>
      </p:grpSp>
      <p:grpSp>
        <p:nvGrpSpPr>
          <p:cNvPr id="98" name="Group 13"/>
          <p:cNvGrpSpPr/>
          <p:nvPr/>
        </p:nvGrpSpPr>
        <p:grpSpPr>
          <a:xfrm>
            <a:off x="5195520" y="1639800"/>
            <a:ext cx="1410840" cy="2113920"/>
            <a:chOff x="5195520" y="1639800"/>
            <a:chExt cx="1410840" cy="2113920"/>
          </a:xfrm>
        </p:grpSpPr>
        <p:sp>
          <p:nvSpPr>
            <p:cNvPr id="99" name="Rectangle 14"/>
            <p:cNvSpPr/>
            <p:nvPr/>
          </p:nvSpPr>
          <p:spPr>
            <a:xfrm>
              <a:off x="5195520" y="2101320"/>
              <a:ext cx="1410840" cy="1652400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  <a:rou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/>
          </p:style>
          <p:txBody>
            <a:bodyPr numCol="1" spcCol="0" wrap="none" lIns="90000" rIns="90000" tIns="45000" bIns="45000" anchor="t">
              <a:noAutofit/>
            </a:bodyPr>
            <a:p>
              <a:pPr>
                <a:lnSpc>
                  <a:spcPct val="100000"/>
                </a:lnSpc>
                <a:buNone/>
                <a:tabLst>
                  <a:tab algn="l" pos="0"/>
                </a:tabLst>
              </a:pPr>
              <a:r>
                <a:rPr b="0" lang="en-US" sz="24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RX</a:t>
              </a:r>
              <a:endParaRPr b="0" lang="en-US" sz="24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  <a:tabLst>
                  <a:tab algn="l" pos="0"/>
                </a:tabLst>
              </a:pPr>
              <a:endParaRPr b="0" lang="en-US" sz="24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  <a:tabLst>
                  <a:tab algn="l" pos="0"/>
                </a:tabLst>
              </a:pPr>
              <a:r>
                <a:rPr b="0" lang="en-US" sz="24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TX</a:t>
              </a:r>
              <a:endParaRPr b="0" lang="en-US" sz="2400" spc="-1" strike="noStrike">
                <a:latin typeface="Arial"/>
              </a:endParaRPr>
            </a:p>
            <a:p>
              <a:pPr>
                <a:lnSpc>
                  <a:spcPct val="100000"/>
                </a:lnSpc>
                <a:buNone/>
                <a:tabLst>
                  <a:tab algn="l" pos="0"/>
                </a:tabLst>
              </a:pPr>
              <a:r>
                <a:rPr b="0" lang="en-US" sz="24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GND</a:t>
              </a:r>
              <a:endParaRPr b="0" lang="en-US" sz="2400" spc="-1" strike="noStrike">
                <a:latin typeface="Arial"/>
              </a:endParaRPr>
            </a:p>
          </p:txBody>
        </p:sp>
        <p:sp>
          <p:nvSpPr>
            <p:cNvPr id="100" name="TextBox 15"/>
            <p:cNvSpPr/>
            <p:nvPr/>
          </p:nvSpPr>
          <p:spPr>
            <a:xfrm>
              <a:off x="5311440" y="1639800"/>
              <a:ext cx="1179360" cy="45540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24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UART2</a:t>
              </a:r>
              <a:endParaRPr b="0" lang="en-US" sz="2400" spc="-1" strike="noStrike">
                <a:latin typeface="Arial"/>
              </a:endParaRPr>
            </a:p>
          </p:txBody>
        </p:sp>
      </p:grpSp>
      <p:sp>
        <p:nvSpPr>
          <p:cNvPr id="101" name="Straight Arrow Connector 17"/>
          <p:cNvSpPr/>
          <p:nvPr/>
        </p:nvSpPr>
        <p:spPr>
          <a:xfrm flipV="1">
            <a:off x="3785760" y="2363760"/>
            <a:ext cx="1408680" cy="7300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2" name="Straight Arrow Connector 19"/>
          <p:cNvSpPr/>
          <p:nvPr/>
        </p:nvSpPr>
        <p:spPr>
          <a:xfrm flipH="1" flipV="1">
            <a:off x="3784320" y="2363760"/>
            <a:ext cx="1408680" cy="7178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103" name="Straight Connector 21"/>
          <p:cNvSpPr/>
          <p:nvPr/>
        </p:nvSpPr>
        <p:spPr>
          <a:xfrm>
            <a:off x="3784320" y="3474720"/>
            <a:ext cx="1411200" cy="360"/>
          </a:xfrm>
          <a:prstGeom prst="line">
            <a:avLst/>
          </a:prstGeom>
          <a:ln w="9525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How does it work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 type="ftr" idx="12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12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2 wires (Receive – RX, Transmit – TX)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1 to 1 communication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Works without clock signal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Requires same settings for devices (baud rate, parity, etc.)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Asynchronous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Full-duplex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4"/>
          </p:nvPr>
        </p:nvSpPr>
        <p:spPr/>
        <p:txBody>
          <a:bodyPr/>
          <a:p>
            <a:fld id="{2BB784B5-59F7-45C4-8336-21468C0BEE72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How does it work – Message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ftr" idx="13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sldNum" idx="14"/>
          </p:nvPr>
        </p:nvSpPr>
        <p:spPr>
          <a:xfrm>
            <a:off x="6858000" y="4686480"/>
            <a:ext cx="1840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FCC6A17A-3125-4D07-8482-2D397E5A0581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grpSp>
        <p:nvGrpSpPr>
          <p:cNvPr id="110" name="Group 7"/>
          <p:cNvGrpSpPr/>
          <p:nvPr/>
        </p:nvGrpSpPr>
        <p:grpSpPr>
          <a:xfrm>
            <a:off x="747000" y="2049840"/>
            <a:ext cx="7294680" cy="1039680"/>
            <a:chOff x="747000" y="2049840"/>
            <a:chExt cx="7294680" cy="1039680"/>
          </a:xfrm>
        </p:grpSpPr>
        <p:pic>
          <p:nvPicPr>
            <p:cNvPr id="111" name="Picture 4" descr=""/>
            <p:cNvPicPr/>
            <p:nvPr/>
          </p:nvPicPr>
          <p:blipFill>
            <a:blip r:embed="rId1"/>
            <a:stretch/>
          </p:blipFill>
          <p:spPr>
            <a:xfrm>
              <a:off x="747000" y="2049840"/>
              <a:ext cx="7294680" cy="82728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12" name="TextBox 9"/>
            <p:cNvSpPr/>
            <p:nvPr/>
          </p:nvSpPr>
          <p:spPr>
            <a:xfrm>
              <a:off x="771120" y="2878200"/>
              <a:ext cx="1767960" cy="211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800" spc="-1" strike="noStrike">
                  <a:solidFill>
                    <a:srgbClr val="000000"/>
                  </a:solidFill>
                  <a:latin typeface="Arial"/>
                  <a:ea typeface="DejaVu Sans"/>
                </a:rPr>
                <a:t>K66 Sub-Family Reference Manual</a:t>
              </a:r>
              <a:endParaRPr b="0" lang="en-US" sz="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How does it work – Message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14" name="PlaceHolder 2"/>
          <p:cNvSpPr>
            <a:spLocks noGrp="1"/>
          </p:cNvSpPr>
          <p:nvPr>
            <p:ph type="ftr" idx="15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15" name="PlaceHolder 3"/>
          <p:cNvSpPr>
            <a:spLocks noGrp="1"/>
          </p:cNvSpPr>
          <p:nvPr>
            <p:ph type="sldNum" idx="16"/>
          </p:nvPr>
        </p:nvSpPr>
        <p:spPr>
          <a:xfrm>
            <a:off x="6858000" y="4686480"/>
            <a:ext cx="1840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C57FA60A-FA48-48DC-8757-1691F9AB0E9F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grpSp>
        <p:nvGrpSpPr>
          <p:cNvPr id="116" name="Group 8"/>
          <p:cNvGrpSpPr/>
          <p:nvPr/>
        </p:nvGrpSpPr>
        <p:grpSpPr>
          <a:xfrm>
            <a:off x="1386360" y="1329840"/>
            <a:ext cx="6219000" cy="2922120"/>
            <a:chOff x="1386360" y="1329840"/>
            <a:chExt cx="6219000" cy="2922120"/>
          </a:xfrm>
        </p:grpSpPr>
        <p:pic>
          <p:nvPicPr>
            <p:cNvPr id="117" name="Picture 5" descr="A screenshot of a cell phone&#10;&#10;Description automatically generated"/>
            <p:cNvPicPr/>
            <p:nvPr/>
          </p:nvPicPr>
          <p:blipFill>
            <a:blip r:embed="rId1"/>
            <a:stretch/>
          </p:blipFill>
          <p:spPr>
            <a:xfrm>
              <a:off x="1537560" y="1329840"/>
              <a:ext cx="6067800" cy="2709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118" name="TextBox 6"/>
            <p:cNvSpPr/>
            <p:nvPr/>
          </p:nvSpPr>
          <p:spPr>
            <a:xfrm>
              <a:off x="1386360" y="4040640"/>
              <a:ext cx="3111840" cy="21132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wrap="none" lIns="90000" rIns="90000" tIns="45000" bIns="45000" anchor="t">
              <a:spAutoFit/>
            </a:bodyPr>
            <a:p>
              <a:pPr>
                <a:lnSpc>
                  <a:spcPct val="100000"/>
                </a:lnSpc>
                <a:buNone/>
              </a:pPr>
              <a:r>
                <a:rPr b="0" lang="en-US" sz="800" spc="-1" strike="noStrike">
                  <a:solidFill>
                    <a:srgbClr val="000000"/>
                  </a:solidFill>
                  <a:latin typeface="Tahoma"/>
                  <a:ea typeface="DejaVu Sans"/>
                </a:rPr>
                <a:t>http://www.circuitbasics.com/basics-uart-communication/</a:t>
              </a:r>
              <a:endParaRPr b="0" lang="en-US" sz="800" spc="-1" strike="noStrike">
                <a:latin typeface="Arial"/>
              </a:endParaRPr>
            </a:p>
          </p:txBody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509760" y="844200"/>
            <a:ext cx="8085240" cy="48420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45000" bIns="45000" anchor="b">
            <a:noAutofit/>
          </a:bodyPr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n-US" sz="2400" spc="-1" strike="noStrike">
                <a:solidFill>
                  <a:srgbClr val="00287d"/>
                </a:solidFill>
                <a:latin typeface="Arial"/>
              </a:rPr>
              <a:t>How does it work – Settings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ftr" idx="17"/>
          </p:nvPr>
        </p:nvSpPr>
        <p:spPr>
          <a:xfrm>
            <a:off x="422640" y="4686480"/>
            <a:ext cx="6304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>
              <a:lnSpc>
                <a:spcPct val="100000"/>
              </a:lnSpc>
              <a:buNone/>
              <a:tabLst>
                <a:tab algn="l" pos="0"/>
              </a:tabLst>
              <a:defRPr b="0" lang="en-US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n-US" sz="1200" spc="-1" strike="noStrike">
                <a:solidFill>
                  <a:srgbClr val="969696"/>
                </a:solidFill>
                <a:latin typeface="Arial"/>
              </a:rPr>
              <a:t>PV198 – One-chip Controllers, SPI / Dávid Danaj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1" name="PlaceHolder 3"/>
          <p:cNvSpPr>
            <a:spLocks noGrp="1"/>
          </p:cNvSpPr>
          <p:nvPr>
            <p:ph type="sldNum" idx="18"/>
          </p:nvPr>
        </p:nvSpPr>
        <p:spPr>
          <a:xfrm>
            <a:off x="6858000" y="4686480"/>
            <a:ext cx="1840320" cy="3416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90000" rIns="90000" tIns="45000" bIns="45000" anchor="b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cs-CZ" sz="1200" spc="-1" strike="noStrike">
                <a:solidFill>
                  <a:srgbClr val="969696"/>
                </a:solidFill>
                <a:latin typeface="Arial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A46D0512-5D0C-40AA-82DE-17D51D65004A}" type="slidenum">
              <a:rPr b="0" lang="cs-CZ" sz="1200" spc="-1" strike="noStrike">
                <a:solidFill>
                  <a:srgbClr val="969696"/>
                </a:solidFill>
                <a:latin typeface="Arial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22" name="PlaceHolder 4"/>
          <p:cNvSpPr>
            <a:spLocks noGrp="1"/>
          </p:cNvSpPr>
          <p:nvPr>
            <p:ph/>
          </p:nvPr>
        </p:nvSpPr>
        <p:spPr>
          <a:xfrm>
            <a:off x="509760" y="1513440"/>
            <a:ext cx="8080920" cy="3124440"/>
          </a:xfrm>
          <a:prstGeom prst="rect">
            <a:avLst/>
          </a:prstGeom>
          <a:noFill/>
          <a:ln w="0">
            <a:noFill/>
          </a:ln>
        </p:spPr>
        <p:txBody>
          <a:bodyPr numCol="1" spcCol="0" lIns="0" rIns="0" tIns="0" bIns="0" anchor="t">
            <a:noAutofit/>
          </a:bodyPr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Baud rate (typical 9600 – 115200)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Number of data bits (8 – 9)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Number of stop bits (1 – 2)</a:t>
            </a:r>
            <a:endParaRPr b="0" lang="en-US" sz="2400" spc="-1" strike="noStrike">
              <a:latin typeface="Arial"/>
            </a:endParaRPr>
          </a:p>
          <a:p>
            <a:pPr marL="343080" indent="-343080">
              <a:lnSpc>
                <a:spcPct val="100000"/>
              </a:lnSpc>
              <a:spcBef>
                <a:spcPts val="479"/>
              </a:spcBef>
              <a:buClr>
                <a:srgbClr val="00287d"/>
              </a:buClr>
              <a:buFont typeface="Wingdings" charset="2"/>
              <a:buChar char=""/>
            </a:pPr>
            <a:r>
              <a:rPr b="0" lang="en-US" sz="2400" spc="-1" strike="noStrike">
                <a:solidFill>
                  <a:srgbClr val="000000"/>
                </a:solidFill>
                <a:latin typeface="Arial"/>
              </a:rPr>
              <a:t>Parity bit (disabled / odd / even)</a:t>
            </a: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buNone/>
              <a:tabLst>
                <a:tab algn="l" pos="0"/>
              </a:tabLst>
            </a:pPr>
            <a:endParaRPr b="0" lang="en-US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mu_sablona_16_9_en</Template>
  <TotalTime>95</TotalTime>
  <Application>LibreOffice/7.3.6.2$Linux_X86_64 LibreOffice_project/30$Build-2</Application>
  <AppVersion>15.0000</AppVersion>
  <Words>547</Words>
  <Paragraphs>116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2019-10-03T16:01:06Z</dcterms:created>
  <dc:creator>David Danaj</dc:creator>
  <dc:description/>
  <dc:language>en-US</dc:language>
  <cp:lastModifiedBy/>
  <cp:lastPrinted>1601-01-01T00:00:00Z</cp:lastPrinted>
  <dcterms:modified xsi:type="dcterms:W3CDTF">2022-11-01T07:19:45Z</dcterms:modified>
  <cp:revision>92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(16:9)</vt:lpwstr>
  </property>
  <property fmtid="{D5CDD505-2E9C-101B-9397-08002B2CF9AE}" pid="3" name="Slides">
    <vt:i4>17</vt:i4>
  </property>
</Properties>
</file>