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8.jpeg" ContentType="image/jpeg"/>
  <Override PartName="/ppt/media/image5.png" ContentType="image/png"/>
  <Override PartName="/ppt/media/image6.png" ContentType="image/png"/>
  <Override PartName="/ppt/media/image7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56ADD13-7396-4CB8-B75B-FB006E5356A0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24B1FAF-661A-4E7A-B5BD-AEA72673E870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74C7B7-2C25-4B89-BDBA-1C14F3DE5494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D8BF02-059B-4F9B-85C1-3481B1B132EC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0E9C741-7600-4458-A452-D201C92A6EDF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3A1FCBC-2511-4DD5-8A00-46E5CE2BF0A3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0A78A58-4B1E-4185-82ED-0BF632CDCF17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048D3E1-0DD6-4C68-8251-0B334AA919A6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2577319-E4D4-4554-8D0B-416A5BC3A850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F34C5E0-A6E6-4BBC-92AE-93DE3BCCB677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6F38329-ED3C-4DD1-BD37-2D15E770D0A6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D42E087-8278-454F-A332-428A0CA2821D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F094540-809A-4338-8B38-C01CBA467318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DEC96C3-9D30-4BA0-8896-B79B70A6B18B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E2DC2D9-6151-4320-A551-102178543339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935B562-D4CD-492B-95B3-544F97429798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D6B18B0-19A8-40E7-A260-21A13F53BEBA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88A862B-610B-45AC-812E-E6142BD054C6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A3EFCC-0F47-496D-A925-EC01E2804C06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021C944-1612-478F-9068-704DDA836BB1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3626F73-E565-426D-958C-322CF2BD582B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08CCA97-6B30-4DDF-9CB3-00B5176C2FF3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2F17792-21FD-4BAA-A64A-5FB61E40027C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AB57A36-E923-4D69-B5BD-CA970D34A14C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54C8D4E-B58B-43CD-B62C-D84BEDD0AAC5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E2CB329-B0E3-4CBC-916B-0AC28CFCD68A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DB214EF-55D3-4F26-A4F6-56A61618E03B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9E37464-34E8-432B-8896-8E94F2861402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D8CBFEA-6A48-447C-878D-AEB973B1AF3C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BB139C9-2EEA-47AC-B465-314FAB2D7B5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05C9462-E5CE-4404-B488-1A0CF2AFEFDB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F5104E-EC87-410B-9BE2-9D39AC977F4B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6C8E9E-23DB-4D5A-8751-7CB5033B9E73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ACF0153-C379-4A31-B974-25A19E7AC9EC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2FC9808-C4B1-42BA-9E9F-FFB0A6E6927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AB52316-9E73-4A5B-B7A9-98C8E6F093AC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</a:t>
            </a:r>
            <a:r>
              <a:rPr b="0" lang="en-US" sz="1800" spc="-1" strike="noStrike">
                <a:latin typeface="Arial"/>
              </a:rPr>
              <a:t>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6FAC6C6-BA87-4A78-9DDD-6283E7FBF7E7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D1A94ECF-D568-4BF9-AAF7-2584A8B52BDF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C86ED6D-7767-4BEA-A24B-F555334561F8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</a:t>
            </a:r>
            <a:r>
              <a:rPr b="0" lang="en-US" sz="4400" spc="-1" strike="noStrike">
                <a:latin typeface="Arial"/>
              </a:rPr>
              <a:t>ck </a:t>
            </a:r>
            <a:r>
              <a:rPr b="0" lang="en-US" sz="4400" spc="-1" strike="noStrike">
                <a:latin typeface="Arial"/>
              </a:rPr>
              <a:t>to </a:t>
            </a:r>
            <a:r>
              <a:rPr b="0" lang="en-US" sz="4400" spc="-1" strike="noStrike">
                <a:latin typeface="Arial"/>
              </a:rPr>
              <a:t>ed</a:t>
            </a:r>
            <a:r>
              <a:rPr b="0" lang="en-US" sz="4400" spc="-1" strike="noStrike">
                <a:latin typeface="Arial"/>
              </a:rPr>
              <a:t>it </a:t>
            </a:r>
            <a:r>
              <a:rPr b="0" lang="en-US" sz="4400" spc="-1" strike="noStrike">
                <a:latin typeface="Arial"/>
              </a:rPr>
              <a:t>th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titl</a:t>
            </a:r>
            <a:r>
              <a:rPr b="0" lang="en-US" sz="4400" spc="-1" strike="noStrike">
                <a:latin typeface="Arial"/>
              </a:rPr>
              <a:t>e </a:t>
            </a:r>
            <a:r>
              <a:rPr b="0" lang="en-US" sz="4400" spc="-1" strike="noStrike">
                <a:latin typeface="Arial"/>
              </a:rPr>
              <a:t>te</a:t>
            </a:r>
            <a:r>
              <a:rPr b="0" lang="en-US" sz="4400" spc="-1" strike="noStrike">
                <a:latin typeface="Arial"/>
              </a:rPr>
              <a:t>xt </a:t>
            </a:r>
            <a:r>
              <a:rPr b="0" lang="en-US" sz="4400" spc="-1" strike="noStrike">
                <a:latin typeface="Arial"/>
              </a:rPr>
              <a:t>for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sparkfun.com/datasheets/LCD/HD44780.pdf" TargetMode="External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ftr" idx="7"/>
          </p:nvPr>
        </p:nvSpPr>
        <p:spPr>
          <a:xfrm>
            <a:off x="414000" y="4686480"/>
            <a:ext cx="631368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LCD Display / Dávid Danaj,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ldNum" idx="8"/>
          </p:nvPr>
        </p:nvSpPr>
        <p:spPr>
          <a:xfrm>
            <a:off x="6858000" y="4686480"/>
            <a:ext cx="183240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B4B920EF-80E1-4022-9EC6-D067B601575C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7520" cy="1997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98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–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On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e-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chi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Co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ntr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olle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LC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D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Dis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pla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y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Driver Interface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ftr" idx="22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sldNum" idx="23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D2C16D2C-2EF1-489F-BC03-12BA2CC793A7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125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The following LCD driver functions are provided:</a:t>
            </a:r>
            <a:endParaRPr b="0" lang="en-US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void LCD_4BitsInit(uint32_t systick_clk_freq, bool cursor_on, bool cursor_blinking)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void LCD_Clear()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void LCD_Home() 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</a:rPr>
              <a:t>void LCD_SetPosition(uint8_t x, uint8_t y)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</a:rPr>
              <a:t>void LCD_PutChar(uint8_t character)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void LCD_Print(char s[])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fr-FR" sz="1600" spc="-1" strike="noStrike">
                <a:solidFill>
                  <a:srgbClr val="000000"/>
                </a:solidFill>
                <a:latin typeface="Arial"/>
              </a:rPr>
              <a:t>void LCD_SendCommand(uint8_t command)</a:t>
            </a:r>
            <a:endParaRPr b="0" lang="en-US" sz="1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1" lang="fr-FR" sz="1800" spc="-1" strike="noStrike">
                <a:solidFill>
                  <a:srgbClr val="ff0000"/>
                </a:solidFill>
                <a:latin typeface="Arial"/>
              </a:rPr>
              <a:t>void LCD_SendData(uint8_t data, MessageType_t messageType)</a:t>
            </a:r>
            <a:endParaRPr b="0" lang="en-US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SysTick timer is used for implementation of delay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8" name="Speech Bubble: Rectangle with Corners Rounded 5"/>
          <p:cNvSpPr/>
          <p:nvPr/>
        </p:nvSpPr>
        <p:spPr>
          <a:xfrm>
            <a:off x="5577120" y="2571840"/>
            <a:ext cx="3183120" cy="865440"/>
          </a:xfrm>
          <a:prstGeom prst="wedgeRoundRectCallout">
            <a:avLst>
              <a:gd name="adj1" fmla="val -39637"/>
              <a:gd name="adj2" fmla="val 130893"/>
              <a:gd name="adj3" fmla="val 16667"/>
            </a:avLst>
          </a:prstGeom>
          <a:solidFill>
            <a:srgbClr val="3889c9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rgbClr val="ffffff"/>
                </a:solidFill>
                <a:latin typeface="Arial"/>
                <a:ea typeface="DejaVu Sans"/>
              </a:rPr>
              <a:t>Our task is to implement this function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497628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LCD driver initialization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RTC peripheral initialization 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Real date and time display demo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Do note the pins are different  than on the image :)</a:t>
            </a:r>
            <a:endParaRPr b="0" lang="en-US" sz="240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ftr" idx="24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82" name="Picture 5" descr=""/>
          <p:cNvPicPr/>
          <p:nvPr/>
        </p:nvPicPr>
        <p:blipFill>
          <a:blip r:embed="rId1"/>
          <a:stretch/>
        </p:blipFill>
        <p:spPr>
          <a:xfrm rot="5400000">
            <a:off x="5066640" y="1294920"/>
            <a:ext cx="4229280" cy="237852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558E447-6172-4868-A893-916A1A2DD954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ftr" idx="25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5" name="Text Placeholder 2"/>
          <p:cNvSpPr/>
          <p:nvPr/>
        </p:nvSpPr>
        <p:spPr>
          <a:xfrm>
            <a:off x="547920" y="1428840"/>
            <a:ext cx="9399600" cy="398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8000"/>
          </a:bodyPr>
          <a:p>
            <a:pPr marL="233280" indent="-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Clr>
                <a:srgbClr val="262626"/>
              </a:buClr>
              <a:buSzPct val="80000"/>
              <a:buFont typeface="Arial"/>
              <a:buChar char="•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Initialization sequence of the LCD driver</a:t>
            </a:r>
            <a:endParaRPr b="0" lang="en-US" sz="22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DejaVu Sans"/>
              </a:rPr>
              <a:t>BOARD_InitPins();</a:t>
            </a:r>
            <a:endParaRPr b="0" lang="en-US" sz="19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endParaRPr b="0" lang="en-US" sz="22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endParaRPr b="0" lang="en-US" sz="22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DejaVu Sans"/>
              </a:rPr>
              <a:t>LCD_4BitsInit(BOARD_BOOTCLOCKRUN_CORE_CLOCK, false, false);</a:t>
            </a:r>
            <a:endParaRPr b="0" lang="en-US" sz="19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233280" indent="-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Clr>
                <a:srgbClr val="262626"/>
              </a:buClr>
              <a:buSzPct val="80000"/>
              <a:buFont typeface="Arial"/>
              <a:buChar char="•"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Runtime usage of the driver (example):</a:t>
            </a:r>
            <a:endParaRPr b="0" lang="en-US" sz="2200" spc="-1" strike="noStrike">
              <a:latin typeface="Arial"/>
            </a:endParaRPr>
          </a:p>
          <a:p>
            <a:pPr marL="16812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DejaVu Sans"/>
              </a:rPr>
              <a:t>LCD_SetPosition(0, 0);</a:t>
            </a:r>
            <a:endParaRPr b="0" lang="en-US" sz="1900" spc="-1" strike="noStrike">
              <a:latin typeface="Arial"/>
            </a:endParaRPr>
          </a:p>
          <a:p>
            <a:pPr marL="16812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DejaVu Sans"/>
              </a:rPr>
              <a:t>LCD_Print(“a string”);</a:t>
            </a:r>
            <a:endParaRPr b="0" lang="en-US" sz="1900" spc="-1" strike="noStrike">
              <a:latin typeface="Arial"/>
            </a:endParaRPr>
          </a:p>
          <a:p>
            <a:pPr marL="16812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400" spc="-1" strike="noStrike">
              <a:latin typeface="Arial"/>
            </a:endParaRPr>
          </a:p>
          <a:p>
            <a:pPr marL="233280">
              <a:lnSpc>
                <a:spcPct val="100000"/>
              </a:lnSpc>
              <a:spcBef>
                <a:spcPts val="575"/>
              </a:spcBef>
              <a:spcAft>
                <a:spcPts val="74"/>
              </a:spcAft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86" name="Speech Bubble: Rectangle with Corners Rounded 15"/>
          <p:cNvSpPr/>
          <p:nvPr/>
        </p:nvSpPr>
        <p:spPr>
          <a:xfrm>
            <a:off x="5447520" y="1196280"/>
            <a:ext cx="3528360" cy="882720"/>
          </a:xfrm>
          <a:prstGeom prst="wedgeRoundRectCallout">
            <a:avLst>
              <a:gd name="adj1" fmla="val -107868"/>
              <a:gd name="adj2" fmla="val 33411"/>
              <a:gd name="adj3" fmla="val 16667"/>
            </a:avLst>
          </a:prstGeom>
          <a:solidFill>
            <a:srgbClr val="3889c9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ffffff"/>
                </a:solidFill>
                <a:latin typeface="Arial"/>
                <a:ea typeface="DejaVu Sans"/>
              </a:rPr>
              <a:t>Initialization of GPIO pins (wired interface) with the generated code from the Pins tools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87" name="Speech Bubble: Rectangle with Corners Rounded 16"/>
          <p:cNvSpPr/>
          <p:nvPr/>
        </p:nvSpPr>
        <p:spPr>
          <a:xfrm>
            <a:off x="1125360" y="2128680"/>
            <a:ext cx="6854400" cy="492840"/>
          </a:xfrm>
          <a:prstGeom prst="wedgeRoundRectCallout">
            <a:avLst>
              <a:gd name="adj1" fmla="val -33827"/>
              <a:gd name="adj2" fmla="val 81226"/>
              <a:gd name="adj3" fmla="val 16667"/>
            </a:avLst>
          </a:prstGeom>
          <a:solidFill>
            <a:srgbClr val="3889c9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ffffff"/>
                </a:solidFill>
                <a:latin typeface="Arial"/>
                <a:ea typeface="DejaVu Sans"/>
              </a:rPr>
              <a:t>Initialization of the LCD driver (using core clock frequency and without cursor)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88" name="Speech Bubble: Rectangle with Corners Rounded 17"/>
          <p:cNvSpPr/>
          <p:nvPr/>
        </p:nvSpPr>
        <p:spPr>
          <a:xfrm>
            <a:off x="5304240" y="3887280"/>
            <a:ext cx="3394440" cy="823320"/>
          </a:xfrm>
          <a:prstGeom prst="wedgeRoundRectCallout">
            <a:avLst>
              <a:gd name="adj1" fmla="val -82822"/>
              <a:gd name="adj2" fmla="val -7148"/>
              <a:gd name="adj3" fmla="val 16667"/>
            </a:avLst>
          </a:prstGeom>
          <a:solidFill>
            <a:srgbClr val="3889c9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ffffff"/>
                </a:solidFill>
                <a:latin typeface="Arial"/>
                <a:ea typeface="DejaVu Sans"/>
              </a:rPr>
              <a:t>Displaying “a string” on the LCD screen at position 0,0 (the first column and first line)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F25BCC2-5FF5-4394-AAF8-7EAD7E56CFEC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235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Implement function according to message format picture: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void LCD_SendData(uint8_t data, MessageType_t messageType)</a:t>
            </a:r>
            <a:endParaRPr b="0" lang="en-US" sz="24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Bonus: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Display floating text on the display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ftr" idx="26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8794C68-777C-47BF-9FE2-036A2A07CEF5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7948080" cy="3235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Generate something else on the LCD string. (Be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creative)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The automatic tests check for initialization and if there is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something on the screen 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Avoid adding drivers, will break the project.</a:t>
            </a:r>
            <a:endParaRPr b="0" lang="en-US" sz="24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ftr" idx="27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278D5AF-B493-4E3E-A05D-B02D4C89EC30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One-chip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Controller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s, LCD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Display /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Dávid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Danaj,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Marek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LCD Display usage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LCD 1602A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Driver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26" name="Picture 5" descr=""/>
          <p:cNvPicPr/>
          <p:nvPr/>
        </p:nvPicPr>
        <p:blipFill>
          <a:blip r:embed="rId1"/>
          <a:stretch/>
        </p:blipFill>
        <p:spPr>
          <a:xfrm>
            <a:off x="4683960" y="1513440"/>
            <a:ext cx="3566520" cy="160704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84F7599-5DF7-49EB-8856-E773007BAD52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ftr" idx="10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Display usage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Printers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Routers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Industrial equipment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Consumer equipment, including some washing machines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Much more...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D40CB4B-80B2-4ADF-AA9D-A2F6EBD04C6E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Overview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ftr" idx="11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2" name="TextBox 5"/>
          <p:cNvSpPr/>
          <p:nvPr/>
        </p:nvSpPr>
        <p:spPr>
          <a:xfrm>
            <a:off x="1456560" y="1917000"/>
            <a:ext cx="183960" cy="46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ontent Placeholder 5"/>
          <p:cNvSpPr/>
          <p:nvPr/>
        </p:nvSpPr>
        <p:spPr>
          <a:xfrm>
            <a:off x="509760" y="1513440"/>
            <a:ext cx="8081640" cy="312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LCD 1602A display driver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HD44780U Display Controller – </a:t>
            </a: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ea typeface="DejaVu Sans"/>
                <a:hlinkClick r:id="rId1"/>
              </a:rPr>
              <a:t>Datasheet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4 bits connection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Connection via GPIO pins (7 outputs)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2A5C1C3-9C06-40BB-BBD6-D5557F332C1B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Message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sldNum" idx="13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F6F8D9C1-C301-4E4C-82B7-E12AA3FFAE6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37" name="Picture 5" descr=""/>
          <p:cNvPicPr/>
          <p:nvPr/>
        </p:nvPicPr>
        <p:blipFill>
          <a:blip r:embed="rId1"/>
          <a:stretch/>
        </p:blipFill>
        <p:spPr>
          <a:xfrm>
            <a:off x="1155600" y="1265400"/>
            <a:ext cx="6831720" cy="325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Scheme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ftr" idx="14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sldNum" idx="15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C8C5C061-D154-490C-93F0-B8DE6FDF28F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41" name="Picture 5" descr=""/>
          <p:cNvPicPr/>
          <p:nvPr/>
        </p:nvPicPr>
        <p:blipFill>
          <a:blip r:embed="rId1"/>
          <a:stretch/>
        </p:blipFill>
        <p:spPr>
          <a:xfrm>
            <a:off x="838800" y="1310400"/>
            <a:ext cx="7465680" cy="3261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Scheme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ftr" idx="16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sldNum" idx="17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676D4E6-DEF4-4C2A-9631-4E799034AA61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5" name="Rectangle 29"/>
          <p:cNvSpPr/>
          <p:nvPr/>
        </p:nvSpPr>
        <p:spPr>
          <a:xfrm>
            <a:off x="705600" y="1600560"/>
            <a:ext cx="2307240" cy="2823480"/>
          </a:xfrm>
          <a:prstGeom prst="rect">
            <a:avLst/>
          </a:prstGeom>
          <a:solidFill>
            <a:srgbClr val="ffffff"/>
          </a:solidFill>
          <a:ln w="25400">
            <a:solidFill>
              <a:srgbClr val="7bb1d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MK66FN2M0 MCU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FRDM-K66F board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146" name="TextBox 30"/>
          <p:cNvSpPr/>
          <p:nvPr/>
        </p:nvSpPr>
        <p:spPr>
          <a:xfrm>
            <a:off x="2083680" y="2049840"/>
            <a:ext cx="959760" cy="31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GND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5V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DAC0_OUT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LCD_RS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LCD_RW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LCD_E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LCD_DB4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LCD_DB5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LCD_DB6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LCD_DB7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47" name="Rectangle 40"/>
          <p:cNvSpPr/>
          <p:nvPr/>
        </p:nvSpPr>
        <p:spPr>
          <a:xfrm>
            <a:off x="5879520" y="1600200"/>
            <a:ext cx="2684160" cy="2823480"/>
          </a:xfrm>
          <a:prstGeom prst="rect">
            <a:avLst/>
          </a:prstGeom>
          <a:solidFill>
            <a:srgbClr val="ffffff"/>
          </a:solidFill>
          <a:ln w="25400">
            <a:solidFill>
              <a:srgbClr val="7bb1d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LCD 1602A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HD44780U Display Controller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148" name="TextBox 41"/>
          <p:cNvSpPr/>
          <p:nvPr/>
        </p:nvSpPr>
        <p:spPr>
          <a:xfrm>
            <a:off x="5030640" y="1969560"/>
            <a:ext cx="848520" cy="31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en-US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49" name="TextBox 42"/>
          <p:cNvSpPr/>
          <p:nvPr/>
        </p:nvSpPr>
        <p:spPr>
          <a:xfrm>
            <a:off x="5849640" y="2049840"/>
            <a:ext cx="848520" cy="31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VSS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VDD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V0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RS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R/W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DB0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DB1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DB2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DB3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DB4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DB5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DB6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DB7</a:t>
            </a:r>
            <a:endParaRPr b="0" lang="en-US" sz="1100" spc="-1" strike="noStrike">
              <a:latin typeface="Arial"/>
            </a:endParaRPr>
          </a:p>
        </p:txBody>
      </p:sp>
      <p:grpSp>
        <p:nvGrpSpPr>
          <p:cNvPr id="150" name="Group 53"/>
          <p:cNvGrpSpPr/>
          <p:nvPr/>
        </p:nvGrpSpPr>
        <p:grpSpPr>
          <a:xfrm>
            <a:off x="3005280" y="2189880"/>
            <a:ext cx="2844000" cy="2168280"/>
            <a:chOff x="3005280" y="2189880"/>
            <a:chExt cx="2844000" cy="2168280"/>
          </a:xfrm>
        </p:grpSpPr>
        <p:sp>
          <p:nvSpPr>
            <p:cNvPr id="151" name="Straight Connector 31"/>
            <p:cNvSpPr/>
            <p:nvPr/>
          </p:nvSpPr>
          <p:spPr>
            <a:xfrm>
              <a:off x="3005280" y="218988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Straight Connector 32"/>
            <p:cNvSpPr/>
            <p:nvPr/>
          </p:nvSpPr>
          <p:spPr>
            <a:xfrm>
              <a:off x="3005280" y="234216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Straight Connector 33"/>
            <p:cNvSpPr/>
            <p:nvPr/>
          </p:nvSpPr>
          <p:spPr>
            <a:xfrm>
              <a:off x="3005280" y="435780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Straight Connector 34"/>
            <p:cNvSpPr/>
            <p:nvPr/>
          </p:nvSpPr>
          <p:spPr>
            <a:xfrm>
              <a:off x="3005280" y="269640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Straight Connector 35"/>
            <p:cNvSpPr/>
            <p:nvPr/>
          </p:nvSpPr>
          <p:spPr>
            <a:xfrm>
              <a:off x="3005280" y="419580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Straight Connector 36"/>
            <p:cNvSpPr/>
            <p:nvPr/>
          </p:nvSpPr>
          <p:spPr>
            <a:xfrm>
              <a:off x="3005280" y="385380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Straight Connector 37"/>
            <p:cNvSpPr/>
            <p:nvPr/>
          </p:nvSpPr>
          <p:spPr>
            <a:xfrm>
              <a:off x="3005280" y="402480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Straight Connector 38"/>
            <p:cNvSpPr/>
            <p:nvPr/>
          </p:nvSpPr>
          <p:spPr>
            <a:xfrm>
              <a:off x="3005280" y="286668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Straight Connector 39"/>
            <p:cNvSpPr/>
            <p:nvPr/>
          </p:nvSpPr>
          <p:spPr>
            <a:xfrm>
              <a:off x="3005280" y="302652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Straight Connector 50"/>
            <p:cNvSpPr/>
            <p:nvPr/>
          </p:nvSpPr>
          <p:spPr>
            <a:xfrm flipH="1">
              <a:off x="3005280" y="2504160"/>
              <a:ext cx="284400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6add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1" name="TextBox 51"/>
          <p:cNvSpPr/>
          <p:nvPr/>
        </p:nvSpPr>
        <p:spPr>
          <a:xfrm>
            <a:off x="3007800" y="1969560"/>
            <a:ext cx="1528560" cy="31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GND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P5V_USB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DAC0_OUT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PTA27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PTA26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PTA4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PTA6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PTA7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PTA8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DejaVu Sans"/>
              </a:rPr>
              <a:t>PTA9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62" name="Speech Bubble: Rectangle with Corners Rounded 55"/>
          <p:cNvSpPr/>
          <p:nvPr/>
        </p:nvSpPr>
        <p:spPr>
          <a:xfrm>
            <a:off x="4106160" y="344880"/>
            <a:ext cx="3307320" cy="1026360"/>
          </a:xfrm>
          <a:prstGeom prst="wedgeRoundRectCallout">
            <a:avLst>
              <a:gd name="adj1" fmla="val -40355"/>
              <a:gd name="adj2" fmla="val 156404"/>
              <a:gd name="adj3" fmla="val 16667"/>
            </a:avLst>
          </a:prstGeom>
          <a:solidFill>
            <a:srgbClr val="3889c9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rgbClr val="ffffff"/>
                </a:solidFill>
                <a:latin typeface="Arial"/>
                <a:ea typeface="DejaVu Sans"/>
              </a:rPr>
              <a:t>We will use DAC output instead of potentiometer and different pins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1602A – Driver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ftr" idx="18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LCD Display / Dávid Danaj, 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sldNum" idx="19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CA8F2AFF-BD92-4CCB-9F1C-177E794AB42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125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Support of the 4-bit communication initialization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SysTick timer usage for delays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Basic command and data transfer functions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Does not read busy flag – uses delays instead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45400" y="6858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LCD 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160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2A – 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Driv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er 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Inter</a:t>
            </a: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face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ftr" idx="20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Controllers, LCD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Display / Dávid Danaj,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Marek Neužil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sldNum" idx="21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03EB7A58-989B-40AE-B2D9-5A3715031D91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599040" y="1311120"/>
            <a:ext cx="8081640" cy="713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The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 LCD driver requires to define the following identifiers in the Pins tool for GPIO output pins: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71" name="Content Placeholder 5"/>
          <p:cNvSpPr/>
          <p:nvPr/>
        </p:nvSpPr>
        <p:spPr>
          <a:xfrm>
            <a:off x="939960" y="2057400"/>
            <a:ext cx="2488680" cy="117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t">
            <a:noAutofit/>
          </a:bodyPr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LCD_RS</a:t>
            </a:r>
            <a:endParaRPr b="0" lang="en-US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LCD_RW</a:t>
            </a:r>
            <a:endParaRPr b="0" lang="en-US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72" name="Content Placeholder 5"/>
          <p:cNvSpPr/>
          <p:nvPr/>
        </p:nvSpPr>
        <p:spPr>
          <a:xfrm>
            <a:off x="4886280" y="1828800"/>
            <a:ext cx="2488680" cy="117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t">
            <a:noAutofit/>
          </a:bodyPr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LCD_DB4</a:t>
            </a:r>
            <a:endParaRPr b="0" lang="en-US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LCD_DB5</a:t>
            </a:r>
            <a:endParaRPr b="0" lang="en-US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LCD_DB6</a:t>
            </a:r>
            <a:endParaRPr b="0" lang="en-US" sz="2000" spc="-1" strike="noStrike">
              <a:latin typeface="Arial"/>
            </a:endParaRPr>
          </a:p>
          <a:p>
            <a:pPr lvl="1" marL="8002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SzPct val="80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LCD_DB7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173" name="" descr=""/>
          <p:cNvPicPr/>
          <p:nvPr/>
        </p:nvPicPr>
        <p:blipFill>
          <a:blip r:embed="rId1"/>
          <a:stretch/>
        </p:blipFill>
        <p:spPr>
          <a:xfrm>
            <a:off x="1693800" y="3237840"/>
            <a:ext cx="4935240" cy="1562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8A1AEA32045479011C8026056FF51" ma:contentTypeVersion="9" ma:contentTypeDescription="Create a new document." ma:contentTypeScope="" ma:versionID="db634d63072601a538978bd49e4cd581">
  <xsd:schema xmlns:xsd="http://www.w3.org/2001/XMLSchema" xmlns:xs="http://www.w3.org/2001/XMLSchema" xmlns:p="http://schemas.microsoft.com/office/2006/metadata/properties" xmlns:ns2="25d16030-d015-4771-b3b3-ac02cfe098de" xmlns:ns3="de64d2a2-fe14-4a55-8c1d-ce04b576ccd1" targetNamespace="http://schemas.microsoft.com/office/2006/metadata/properties" ma:root="true" ma:fieldsID="8ae348cae58d47b8aa8c815aadca42a2" ns2:_="" ns3:_="">
    <xsd:import namespace="25d16030-d015-4771-b3b3-ac02cfe098de"/>
    <xsd:import namespace="de64d2a2-fe14-4a55-8c1d-ce04b576c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16030-d015-4771-b3b3-ac02cfe098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d2a2-fe14-4a55-8c1d-ce04b576c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644CB6-F370-4352-A235-F46570415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5D6E7-AEBA-43E5-B883-281F7126F955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25d16030-d015-4771-b3b3-ac02cfe098de"/>
    <ds:schemaRef ds:uri="http://purl.org/dc/dcmitype/"/>
    <ds:schemaRef ds:uri="http://purl.org/dc/terms/"/>
    <ds:schemaRef ds:uri="de64d2a2-fe14-4a55-8c1d-ce04b576ccd1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B831524-FAA8-4B88-9CF1-6705001CA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16030-d015-4771-b3b3-ac02cfe098de"/>
    <ds:schemaRef ds:uri="de64d2a2-fe14-4a55-8c1d-ce04b576c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282</TotalTime>
  <Application>LibreOffice/7.3.6.2$Linux_X86_64 LibreOffice_project/30$Build-2</Application>
  <AppVersion>15.0000</AppVersion>
  <Words>715</Words>
  <Paragraphs>162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2022-11-14T15:51:23Z</dcterms:modified>
  <cp:revision>109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0x010100A258A1AEA32045479011C8026056FF51</vt:lpwstr>
  </property>
  <property fmtid="{D5CDD505-2E9C-101B-9397-08002B2CF9AE}" pid="3" name="PresentationFormat">
    <vt:lpwstr>On-screen Show (16:9)</vt:lpwstr>
  </property>
  <property fmtid="{D5CDD505-2E9C-101B-9397-08002B2CF9AE}" pid="4" name="Slides">
    <vt:i4>14</vt:i4>
  </property>
</Properties>
</file>