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handoutMasterIdLst>
    <p:handoutMasterId r:id="rId41"/>
  </p:handoutMasterIdLst>
  <p:sldIdLst>
    <p:sldId id="260" r:id="rId2"/>
    <p:sldId id="280" r:id="rId3"/>
    <p:sldId id="262" r:id="rId4"/>
    <p:sldId id="326" r:id="rId5"/>
    <p:sldId id="313" r:id="rId6"/>
    <p:sldId id="322" r:id="rId7"/>
    <p:sldId id="321" r:id="rId8"/>
    <p:sldId id="325" r:id="rId9"/>
    <p:sldId id="323" r:id="rId10"/>
    <p:sldId id="324" r:id="rId11"/>
    <p:sldId id="314" r:id="rId12"/>
    <p:sldId id="284" r:id="rId13"/>
    <p:sldId id="269" r:id="rId14"/>
    <p:sldId id="285" r:id="rId15"/>
    <p:sldId id="319" r:id="rId16"/>
    <p:sldId id="318" r:id="rId17"/>
    <p:sldId id="317" r:id="rId18"/>
    <p:sldId id="286" r:id="rId19"/>
    <p:sldId id="293" r:id="rId20"/>
    <p:sldId id="294" r:id="rId21"/>
    <p:sldId id="295" r:id="rId22"/>
    <p:sldId id="291" r:id="rId23"/>
    <p:sldId id="297" r:id="rId24"/>
    <p:sldId id="298" r:id="rId25"/>
    <p:sldId id="299" r:id="rId26"/>
    <p:sldId id="256" r:id="rId27"/>
    <p:sldId id="272" r:id="rId28"/>
    <p:sldId id="327" r:id="rId29"/>
    <p:sldId id="332" r:id="rId30"/>
    <p:sldId id="333" r:id="rId31"/>
    <p:sldId id="334" r:id="rId32"/>
    <p:sldId id="335" r:id="rId33"/>
    <p:sldId id="336" r:id="rId34"/>
    <p:sldId id="337" r:id="rId35"/>
    <p:sldId id="338" r:id="rId36"/>
    <p:sldId id="339" r:id="rId37"/>
    <p:sldId id="340" r:id="rId38"/>
    <p:sldId id="341"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98782" autoAdjust="0"/>
  </p:normalViewPr>
  <p:slideViewPr>
    <p:cSldViewPr snapToGrid="0">
      <p:cViewPr varScale="1">
        <p:scale>
          <a:sx n="152" d="100"/>
          <a:sy n="152" d="100"/>
        </p:scale>
        <p:origin x="1608" y="180"/>
      </p:cViewPr>
      <p:guideLst>
        <p:guide orient="horz" pos="1120"/>
        <p:guide orient="horz" pos="1272"/>
        <p:guide orient="horz" pos="715"/>
        <p:guide orient="horz" pos="3861"/>
        <p:guide orient="horz" pos="3944"/>
        <p:guide pos="321"/>
        <p:guide pos="5418"/>
        <p:guide pos="682"/>
        <p:guide pos="2766"/>
        <p:guide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gata\AppData\Local\Temp\ACM_graf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gata\AppData\Local\Temp\ACM_graf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287D"/>
            </a:solidFill>
          </c:spPr>
          <c:invertIfNegative val="0"/>
          <c:dPt>
            <c:idx val="0"/>
            <c:invertIfNegative val="0"/>
            <c:bubble3D val="0"/>
            <c:spPr>
              <a:solidFill>
                <a:schemeClr val="tx1">
                  <a:lumMod val="50000"/>
                  <a:lumOff val="50000"/>
                </a:schemeClr>
              </a:solidFill>
            </c:spPr>
            <c:extLst>
              <c:ext xmlns:c16="http://schemas.microsoft.com/office/drawing/2014/chart" uri="{C3380CC4-5D6E-409C-BE32-E72D297353CC}">
                <c16:uniqueId val="{00000001-A624-42AD-996B-BC57450ECD59}"/>
              </c:ext>
            </c:extLst>
          </c:dPt>
          <c:dPt>
            <c:idx val="15"/>
            <c:invertIfNegative val="0"/>
            <c:bubble3D val="0"/>
            <c:spPr>
              <a:solidFill>
                <a:srgbClr val="FFC000"/>
              </a:solidFill>
            </c:spPr>
            <c:extLst>
              <c:ext xmlns:c16="http://schemas.microsoft.com/office/drawing/2014/chart" uri="{C3380CC4-5D6E-409C-BE32-E72D297353CC}">
                <c16:uniqueId val="{00000003-A624-42AD-996B-BC57450ECD59}"/>
              </c:ext>
            </c:extLst>
          </c:dPt>
          <c:dLbls>
            <c:dLbl>
              <c:idx val="3"/>
              <c:spPr>
                <a:solidFill>
                  <a:srgbClr val="FF0000"/>
                </a:solidFill>
              </c:spPr>
              <c:txPr>
                <a:bodyPr/>
                <a:lstStyle/>
                <a:p>
                  <a:pPr>
                    <a:defRPr sz="1200"/>
                  </a:pPr>
                  <a:endParaRPr lang="cs-CZ"/>
                </a:p>
              </c:txPr>
              <c:showLegendKey val="0"/>
              <c:showVal val="1"/>
              <c:showCatName val="0"/>
              <c:showSerName val="0"/>
              <c:showPercent val="0"/>
              <c:showBubbleSize val="0"/>
              <c:extLst>
                <c:ext xmlns:c16="http://schemas.microsoft.com/office/drawing/2014/chart" uri="{C3380CC4-5D6E-409C-BE32-E72D297353CC}">
                  <c16:uniqueId val="{00000004-A624-42AD-996B-BC57450ECD59}"/>
                </c:ext>
              </c:extLst>
            </c:dLbl>
            <c:dLbl>
              <c:idx val="4"/>
              <c:spPr>
                <a:solidFill>
                  <a:srgbClr val="92D050"/>
                </a:solidFill>
              </c:spPr>
              <c:txPr>
                <a:bodyPr/>
                <a:lstStyle/>
                <a:p>
                  <a:pPr>
                    <a:defRPr sz="1200"/>
                  </a:pPr>
                  <a:endParaRPr lang="cs-CZ"/>
                </a:p>
              </c:txPr>
              <c:showLegendKey val="0"/>
              <c:showVal val="1"/>
              <c:showCatName val="0"/>
              <c:showSerName val="0"/>
              <c:showPercent val="0"/>
              <c:showBubbleSize val="0"/>
              <c:extLst>
                <c:ext xmlns:c16="http://schemas.microsoft.com/office/drawing/2014/chart" uri="{C3380CC4-5D6E-409C-BE32-E72D297353CC}">
                  <c16:uniqueId val="{00000005-A624-42AD-996B-BC57450ECD59}"/>
                </c:ext>
              </c:extLst>
            </c:dLbl>
            <c:dLbl>
              <c:idx val="5"/>
              <c:spPr>
                <a:solidFill>
                  <a:srgbClr val="92D050"/>
                </a:solidFill>
              </c:spPr>
              <c:txPr>
                <a:bodyPr/>
                <a:lstStyle/>
                <a:p>
                  <a:pPr>
                    <a:defRPr sz="1200"/>
                  </a:pPr>
                  <a:endParaRPr lang="cs-CZ"/>
                </a:p>
              </c:txPr>
              <c:showLegendKey val="0"/>
              <c:showVal val="1"/>
              <c:showCatName val="0"/>
              <c:showSerName val="0"/>
              <c:showPercent val="0"/>
              <c:showBubbleSize val="0"/>
              <c:extLst>
                <c:ext xmlns:c16="http://schemas.microsoft.com/office/drawing/2014/chart" uri="{C3380CC4-5D6E-409C-BE32-E72D297353CC}">
                  <c16:uniqueId val="{00000006-A624-42AD-996B-BC57450ECD59}"/>
                </c:ext>
              </c:extLst>
            </c:dLbl>
            <c:dLbl>
              <c:idx val="8"/>
              <c:spPr>
                <a:solidFill>
                  <a:srgbClr val="FF0000"/>
                </a:solidFill>
              </c:spPr>
              <c:txPr>
                <a:bodyPr/>
                <a:lstStyle/>
                <a:p>
                  <a:pPr>
                    <a:defRPr sz="1200"/>
                  </a:pPr>
                  <a:endParaRPr lang="cs-CZ"/>
                </a:p>
              </c:txPr>
              <c:showLegendKey val="0"/>
              <c:showVal val="1"/>
              <c:showCatName val="0"/>
              <c:showSerName val="0"/>
              <c:showPercent val="0"/>
              <c:showBubbleSize val="0"/>
              <c:extLst>
                <c:ext xmlns:c16="http://schemas.microsoft.com/office/drawing/2014/chart" uri="{C3380CC4-5D6E-409C-BE32-E72D297353CC}">
                  <c16:uniqueId val="{00000007-A624-42AD-996B-BC57450ECD59}"/>
                </c:ext>
              </c:extLst>
            </c:dLbl>
            <c:dLbl>
              <c:idx val="13"/>
              <c:spPr>
                <a:solidFill>
                  <a:srgbClr val="FF0000"/>
                </a:solidFill>
              </c:spPr>
              <c:txPr>
                <a:bodyPr/>
                <a:lstStyle/>
                <a:p>
                  <a:pPr>
                    <a:defRPr sz="1200"/>
                  </a:pPr>
                  <a:endParaRPr lang="cs-CZ"/>
                </a:p>
              </c:txPr>
              <c:showLegendKey val="0"/>
              <c:showVal val="1"/>
              <c:showCatName val="0"/>
              <c:showSerName val="0"/>
              <c:showPercent val="0"/>
              <c:showBubbleSize val="0"/>
              <c:extLst>
                <c:ext xmlns:c16="http://schemas.microsoft.com/office/drawing/2014/chart" uri="{C3380CC4-5D6E-409C-BE32-E72D297353CC}">
                  <c16:uniqueId val="{00000008-A624-42AD-996B-BC57450ECD59}"/>
                </c:ext>
              </c:extLst>
            </c:dLbl>
            <c:spPr>
              <a:noFill/>
              <a:ln>
                <a:noFill/>
              </a:ln>
              <a:effectLst/>
            </c:spPr>
            <c:txPr>
              <a:bodyPr/>
              <a:lstStyle/>
              <a:p>
                <a:pPr>
                  <a:defRPr sz="12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[ACM_grafy.xlsx]List3!$I$2:$I$17</c:f>
              <c:strCache>
                <c:ptCount val="16"/>
                <c:pt idx="0">
                  <c:v>3</c:v>
                </c:pt>
                <c:pt idx="1">
                  <c:v>1</c:v>
                </c:pt>
                <c:pt idx="2">
                  <c:v>2</c:v>
                </c:pt>
                <c:pt idx="3">
                  <c:v>4</c:v>
                </c:pt>
                <c:pt idx="4">
                  <c:v>5</c:v>
                </c:pt>
                <c:pt idx="5">
                  <c:v>6</c:v>
                </c:pt>
                <c:pt idx="6">
                  <c:v>7</c:v>
                </c:pt>
                <c:pt idx="7">
                  <c:v>8</c:v>
                </c:pt>
                <c:pt idx="8">
                  <c:v>9</c:v>
                </c:pt>
                <c:pt idx="9">
                  <c:v>10</c:v>
                </c:pt>
                <c:pt idx="10">
                  <c:v>11</c:v>
                </c:pt>
                <c:pt idx="11">
                  <c:v>12</c:v>
                </c:pt>
                <c:pt idx="12">
                  <c:v>13</c:v>
                </c:pt>
                <c:pt idx="13">
                  <c:v>14</c:v>
                </c:pt>
                <c:pt idx="14">
                  <c:v>15</c:v>
                </c:pt>
                <c:pt idx="15">
                  <c:v>total</c:v>
                </c:pt>
              </c:strCache>
            </c:strRef>
          </c:cat>
          <c:val>
            <c:numRef>
              <c:f>[ACM_grafy.xlsx]List3!$J$2:$J$17</c:f>
              <c:numCache>
                <c:formatCode>###0.0%</c:formatCode>
                <c:ptCount val="16"/>
                <c:pt idx="0">
                  <c:v>0.74417814040455554</c:v>
                </c:pt>
                <c:pt idx="1">
                  <c:v>0.72882562277580076</c:v>
                </c:pt>
                <c:pt idx="2">
                  <c:v>0.74527616279069764</c:v>
                </c:pt>
                <c:pt idx="3">
                  <c:v>0.7135461604831751</c:v>
                </c:pt>
                <c:pt idx="4">
                  <c:v>0.87491770901909149</c:v>
                </c:pt>
                <c:pt idx="5">
                  <c:v>0.84321320309868641</c:v>
                </c:pt>
                <c:pt idx="6">
                  <c:v>0.74012261580381467</c:v>
                </c:pt>
                <c:pt idx="7">
                  <c:v>0.72953974895397489</c:v>
                </c:pt>
                <c:pt idx="8">
                  <c:v>0.72752855487502055</c:v>
                </c:pt>
                <c:pt idx="9">
                  <c:v>0.74043204626637182</c:v>
                </c:pt>
                <c:pt idx="10">
                  <c:v>0.74135006784260515</c:v>
                </c:pt>
                <c:pt idx="11">
                  <c:v>0.73158425832492435</c:v>
                </c:pt>
                <c:pt idx="12">
                  <c:v>0.74231879137667633</c:v>
                </c:pt>
                <c:pt idx="13">
                  <c:v>0.7238944005380864</c:v>
                </c:pt>
                <c:pt idx="14">
                  <c:v>0.73939286348304634</c:v>
                </c:pt>
                <c:pt idx="15">
                  <c:v>0.75146764357877482</c:v>
                </c:pt>
              </c:numCache>
            </c:numRef>
          </c:val>
          <c:extLst>
            <c:ext xmlns:c16="http://schemas.microsoft.com/office/drawing/2014/chart" uri="{C3380CC4-5D6E-409C-BE32-E72D297353CC}">
              <c16:uniqueId val="{00000009-A624-42AD-996B-BC57450ECD59}"/>
            </c:ext>
          </c:extLst>
        </c:ser>
        <c:dLbls>
          <c:showLegendKey val="0"/>
          <c:showVal val="0"/>
          <c:showCatName val="0"/>
          <c:showSerName val="0"/>
          <c:showPercent val="0"/>
          <c:showBubbleSize val="0"/>
        </c:dLbls>
        <c:gapWidth val="50"/>
        <c:axId val="70173056"/>
        <c:axId val="70174592"/>
      </c:barChart>
      <c:catAx>
        <c:axId val="70173056"/>
        <c:scaling>
          <c:orientation val="minMax"/>
        </c:scaling>
        <c:delete val="0"/>
        <c:axPos val="b"/>
        <c:numFmt formatCode="General" sourceLinked="0"/>
        <c:majorTickMark val="out"/>
        <c:minorTickMark val="none"/>
        <c:tickLblPos val="nextTo"/>
        <c:crossAx val="70174592"/>
        <c:crosses val="autoZero"/>
        <c:auto val="1"/>
        <c:lblAlgn val="ctr"/>
        <c:lblOffset val="100"/>
        <c:noMultiLvlLbl val="0"/>
      </c:catAx>
      <c:valAx>
        <c:axId val="70174592"/>
        <c:scaling>
          <c:orientation val="minMax"/>
        </c:scaling>
        <c:delete val="0"/>
        <c:axPos val="l"/>
        <c:numFmt formatCode="###0.0%" sourceLinked="1"/>
        <c:majorTickMark val="out"/>
        <c:minorTickMark val="none"/>
        <c:tickLblPos val="nextTo"/>
        <c:crossAx val="701730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[ACM_grafy.xlsx]List3!$N$2</c:f>
              <c:strCache>
                <c:ptCount val="1"/>
                <c:pt idx="0">
                  <c:v>BETA TESTERS</c:v>
                </c:pt>
              </c:strCache>
            </c:strRef>
          </c:tx>
          <c:spPr>
            <a:solidFill>
              <a:srgbClr val="002060"/>
            </a:solidFill>
          </c:spPr>
          <c:invertIfNegative val="0"/>
          <c:dPt>
            <c:idx val="0"/>
            <c:invertIfNegative val="0"/>
            <c:bubble3D val="0"/>
            <c:spPr>
              <a:solidFill>
                <a:schemeClr val="tx1">
                  <a:lumMod val="85000"/>
                  <a:lumOff val="15000"/>
                </a:schemeClr>
              </a:solidFill>
            </c:spPr>
            <c:extLst>
              <c:ext xmlns:c16="http://schemas.microsoft.com/office/drawing/2014/chart" uri="{C3380CC4-5D6E-409C-BE32-E72D297353CC}">
                <c16:uniqueId val="{00000001-1B13-4ABD-9967-D96D1E7AF5C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[ACM_grafy.xlsx]List3!$M$3:$M$17</c:f>
              <c:strCache>
                <c:ptCount val="15"/>
                <c:pt idx="0">
                  <c:v>3</c:v>
                </c:pt>
                <c:pt idx="1">
                  <c:v>1</c:v>
                </c:pt>
                <c:pt idx="2">
                  <c:v>2</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[ACM_grafy.xlsx]List3!$N$3:$N$17</c:f>
              <c:numCache>
                <c:formatCode>0%</c:formatCode>
                <c:ptCount val="15"/>
                <c:pt idx="0">
                  <c:v>0.74417814040455554</c:v>
                </c:pt>
                <c:pt idx="1">
                  <c:v>0.72882562277580076</c:v>
                </c:pt>
                <c:pt idx="2">
                  <c:v>0.74527616279069764</c:v>
                </c:pt>
                <c:pt idx="3">
                  <c:v>0.7135461604831751</c:v>
                </c:pt>
                <c:pt idx="4">
                  <c:v>0.87491770901909149</c:v>
                </c:pt>
                <c:pt idx="5">
                  <c:v>0.84321320309868641</c:v>
                </c:pt>
                <c:pt idx="6">
                  <c:v>0.74012261580381467</c:v>
                </c:pt>
                <c:pt idx="7">
                  <c:v>0.72953974895397489</c:v>
                </c:pt>
                <c:pt idx="8">
                  <c:v>0.72752855487502055</c:v>
                </c:pt>
                <c:pt idx="9">
                  <c:v>0.74043204626637182</c:v>
                </c:pt>
                <c:pt idx="10">
                  <c:v>0.74135006784260515</c:v>
                </c:pt>
                <c:pt idx="11">
                  <c:v>0.73158425832492435</c:v>
                </c:pt>
                <c:pt idx="12">
                  <c:v>0.74231879137667633</c:v>
                </c:pt>
                <c:pt idx="13">
                  <c:v>0.7238944005380864</c:v>
                </c:pt>
                <c:pt idx="14">
                  <c:v>0.73939286348304634</c:v>
                </c:pt>
              </c:numCache>
            </c:numRef>
          </c:val>
          <c:extLst>
            <c:ext xmlns:c16="http://schemas.microsoft.com/office/drawing/2014/chart" uri="{C3380CC4-5D6E-409C-BE32-E72D297353CC}">
              <c16:uniqueId val="{00000002-1B13-4ABD-9967-D96D1E7AF5C3}"/>
            </c:ext>
          </c:extLst>
        </c:ser>
        <c:ser>
          <c:idx val="1"/>
          <c:order val="1"/>
          <c:tx>
            <c:strRef>
              <c:f>[ACM_grafy.xlsx]List3!$O$2</c:f>
              <c:strCache>
                <c:ptCount val="1"/>
                <c:pt idx="0">
                  <c:v>STANDARD USERS</c:v>
                </c:pt>
              </c:strCache>
            </c:strRef>
          </c:tx>
          <c:spPr>
            <a:solidFill>
              <a:schemeClr val="tx2">
                <a:lumMod val="40000"/>
                <a:lumOff val="60000"/>
              </a:schemeClr>
            </a:solidFill>
          </c:spPr>
          <c:invertIfNegative val="0"/>
          <c:dPt>
            <c:idx val="0"/>
            <c:invertIfNegative val="0"/>
            <c:bubble3D val="0"/>
            <c:spPr>
              <a:solidFill>
                <a:schemeClr val="tx1">
                  <a:lumMod val="50000"/>
                  <a:lumOff val="50000"/>
                </a:schemeClr>
              </a:solidFill>
            </c:spPr>
            <c:extLst>
              <c:ext xmlns:c16="http://schemas.microsoft.com/office/drawing/2014/chart" uri="{C3380CC4-5D6E-409C-BE32-E72D297353CC}">
                <c16:uniqueId val="{00000004-1B13-4ABD-9967-D96D1E7AF5C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[ACM_grafy.xlsx]List3!$M$3:$M$17</c:f>
              <c:strCache>
                <c:ptCount val="15"/>
                <c:pt idx="0">
                  <c:v>3</c:v>
                </c:pt>
                <c:pt idx="1">
                  <c:v>1</c:v>
                </c:pt>
                <c:pt idx="2">
                  <c:v>2</c:v>
                </c:pt>
                <c:pt idx="3">
                  <c:v>4</c:v>
                </c:pt>
                <c:pt idx="4">
                  <c:v>5</c:v>
                </c:pt>
                <c:pt idx="5">
                  <c:v>6</c:v>
                </c:pt>
                <c:pt idx="6">
                  <c:v>7</c:v>
                </c:pt>
                <c:pt idx="7">
                  <c:v>8</c:v>
                </c:pt>
                <c:pt idx="8">
                  <c:v>9</c:v>
                </c:pt>
                <c:pt idx="9">
                  <c:v>10</c:v>
                </c:pt>
                <c:pt idx="10">
                  <c:v>11</c:v>
                </c:pt>
                <c:pt idx="11">
                  <c:v>12</c:v>
                </c:pt>
                <c:pt idx="12">
                  <c:v>13</c:v>
                </c:pt>
                <c:pt idx="13">
                  <c:v>14</c:v>
                </c:pt>
                <c:pt idx="14">
                  <c:v>15</c:v>
                </c:pt>
              </c:strCache>
            </c:strRef>
          </c:cat>
          <c:val>
            <c:numRef>
              <c:f>[ACM_grafy.xlsx]List3!$O$3:$O$17</c:f>
              <c:numCache>
                <c:formatCode>0%</c:formatCode>
                <c:ptCount val="15"/>
                <c:pt idx="0">
                  <c:v>0.82247196250786914</c:v>
                </c:pt>
                <c:pt idx="1">
                  <c:v>0.8148911261999533</c:v>
                </c:pt>
                <c:pt idx="2">
                  <c:v>0.83313504560617735</c:v>
                </c:pt>
                <c:pt idx="3">
                  <c:v>0.79617760707096419</c:v>
                </c:pt>
                <c:pt idx="4">
                  <c:v>0.88697846096341637</c:v>
                </c:pt>
                <c:pt idx="5">
                  <c:v>0.86883214068565551</c:v>
                </c:pt>
                <c:pt idx="6">
                  <c:v>0.81940298507462683</c:v>
                </c:pt>
                <c:pt idx="7">
                  <c:v>0.82253179890975181</c:v>
                </c:pt>
                <c:pt idx="8">
                  <c:v>0.81830229476180516</c:v>
                </c:pt>
                <c:pt idx="9">
                  <c:v>0.82338768158319497</c:v>
                </c:pt>
                <c:pt idx="10">
                  <c:v>0.82526291189530265</c:v>
                </c:pt>
                <c:pt idx="11">
                  <c:v>0.82320365178302479</c:v>
                </c:pt>
                <c:pt idx="12">
                  <c:v>0.82653919872843717</c:v>
                </c:pt>
                <c:pt idx="13">
                  <c:v>0.80265248324929184</c:v>
                </c:pt>
                <c:pt idx="14">
                  <c:v>0.80719704064431541</c:v>
                </c:pt>
              </c:numCache>
            </c:numRef>
          </c:val>
          <c:extLst>
            <c:ext xmlns:c16="http://schemas.microsoft.com/office/drawing/2014/chart" uri="{C3380CC4-5D6E-409C-BE32-E72D297353CC}">
              <c16:uniqueId val="{00000005-1B13-4ABD-9967-D96D1E7AF5C3}"/>
            </c:ext>
          </c:extLst>
        </c:ser>
        <c:dLbls>
          <c:showLegendKey val="0"/>
          <c:showVal val="1"/>
          <c:showCatName val="0"/>
          <c:showSerName val="0"/>
          <c:showPercent val="0"/>
          <c:showBubbleSize val="0"/>
        </c:dLbls>
        <c:gapWidth val="75"/>
        <c:axId val="70223744"/>
        <c:axId val="70225280"/>
      </c:barChart>
      <c:catAx>
        <c:axId val="70223744"/>
        <c:scaling>
          <c:orientation val="minMax"/>
        </c:scaling>
        <c:delete val="0"/>
        <c:axPos val="b"/>
        <c:numFmt formatCode="General" sourceLinked="0"/>
        <c:majorTickMark val="none"/>
        <c:minorTickMark val="none"/>
        <c:tickLblPos val="nextTo"/>
        <c:crossAx val="70225280"/>
        <c:crosses val="autoZero"/>
        <c:auto val="1"/>
        <c:lblAlgn val="ctr"/>
        <c:lblOffset val="100"/>
        <c:noMultiLvlLbl val="0"/>
      </c:catAx>
      <c:valAx>
        <c:axId val="70225280"/>
        <c:scaling>
          <c:orientation val="minMax"/>
        </c:scaling>
        <c:delete val="0"/>
        <c:axPos val="l"/>
        <c:numFmt formatCode="0%" sourceLinked="1"/>
        <c:majorTickMark val="none"/>
        <c:minorTickMark val="none"/>
        <c:tickLblPos val="nextTo"/>
        <c:crossAx val="70223744"/>
        <c:crosses val="autoZero"/>
        <c:crossBetween val="between"/>
      </c:valAx>
    </c:plotArea>
    <c:legend>
      <c:legendPos val="b"/>
      <c:overlay val="0"/>
      <c:txPr>
        <a:bodyPr/>
        <a:lstStyle/>
        <a:p>
          <a:pPr>
            <a:defRPr sz="1600"/>
          </a:pPr>
          <a:endParaRPr lang="cs-CZ"/>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altLang="en-US" dirty="0" err="1"/>
              <a:t>When</a:t>
            </a:r>
            <a:r>
              <a:rPr lang="cs-CZ" altLang="en-US" dirty="0"/>
              <a:t> </a:t>
            </a:r>
            <a:r>
              <a:rPr lang="cs-CZ" altLang="en-US" dirty="0" err="1"/>
              <a:t>installing</a:t>
            </a:r>
            <a:r>
              <a:rPr lang="cs-CZ" altLang="en-US" dirty="0"/>
              <a:t> antivirus program on PC, </a:t>
            </a:r>
            <a:r>
              <a:rPr lang="cs-CZ" altLang="en-US" dirty="0" err="1"/>
              <a:t>one</a:t>
            </a:r>
            <a:r>
              <a:rPr lang="cs-CZ" altLang="en-US" dirty="0"/>
              <a:t> </a:t>
            </a:r>
            <a:r>
              <a:rPr lang="cs-CZ" altLang="en-US" dirty="0" err="1"/>
              <a:t>of</a:t>
            </a:r>
            <a:r>
              <a:rPr lang="cs-CZ" altLang="en-US" dirty="0"/>
              <a:t> </a:t>
            </a:r>
            <a:r>
              <a:rPr lang="cs-CZ" altLang="en-US" dirty="0" err="1"/>
              <a:t>steps</a:t>
            </a:r>
            <a:r>
              <a:rPr lang="cs-CZ" altLang="en-US" dirty="0"/>
              <a:t> in </a:t>
            </a:r>
            <a:r>
              <a:rPr lang="cs-CZ" altLang="en-US" dirty="0" err="1"/>
              <a:t>installation</a:t>
            </a:r>
            <a:r>
              <a:rPr lang="cs-CZ" altLang="en-US" dirty="0"/>
              <a:t> </a:t>
            </a:r>
            <a:r>
              <a:rPr lang="cs-CZ" altLang="en-US" dirty="0" err="1"/>
              <a:t>is</a:t>
            </a:r>
            <a:r>
              <a:rPr lang="cs-CZ" altLang="en-US" dirty="0"/>
              <a:t> user dialog </a:t>
            </a:r>
            <a:r>
              <a:rPr lang="cs-CZ" altLang="en-US" dirty="0" err="1"/>
              <a:t>whether</a:t>
            </a:r>
            <a:r>
              <a:rPr lang="cs-CZ" altLang="en-US" dirty="0"/>
              <a:t> user </a:t>
            </a:r>
            <a:r>
              <a:rPr lang="cs-CZ" altLang="en-US" dirty="0" err="1"/>
              <a:t>want</a:t>
            </a:r>
            <a:r>
              <a:rPr lang="cs-CZ" altLang="en-US" dirty="0"/>
              <a:t> </a:t>
            </a:r>
            <a:r>
              <a:rPr lang="cs-CZ" altLang="en-US" dirty="0" err="1"/>
              <a:t>or</a:t>
            </a:r>
            <a:r>
              <a:rPr lang="cs-CZ" altLang="en-US" dirty="0"/>
              <a:t> not </a:t>
            </a:r>
            <a:r>
              <a:rPr lang="cs-CZ" altLang="en-US" dirty="0" err="1"/>
              <a:t>also</a:t>
            </a:r>
            <a:r>
              <a:rPr lang="cs-CZ" altLang="en-US" dirty="0"/>
              <a:t> </a:t>
            </a:r>
            <a:r>
              <a:rPr lang="cs-CZ" altLang="en-US" dirty="0" err="1"/>
              <a:t>detect</a:t>
            </a:r>
            <a:r>
              <a:rPr lang="cs-CZ" altLang="en-US" dirty="0"/>
              <a:t> </a:t>
            </a:r>
            <a:r>
              <a:rPr lang="cs-CZ" altLang="en-US" dirty="0" err="1"/>
              <a:t>potentially</a:t>
            </a:r>
            <a:r>
              <a:rPr lang="cs-CZ" altLang="en-US" dirty="0"/>
              <a:t> </a:t>
            </a:r>
            <a:r>
              <a:rPr lang="cs-CZ" altLang="en-US" dirty="0" err="1"/>
              <a:t>unwatend</a:t>
            </a:r>
            <a:r>
              <a:rPr lang="cs-CZ" altLang="en-US" dirty="0"/>
              <a:t> </a:t>
            </a:r>
            <a:r>
              <a:rPr lang="cs-CZ" altLang="en-US" dirty="0" err="1"/>
              <a:t>application</a:t>
            </a:r>
            <a:r>
              <a:rPr lang="cs-CZ" altLang="en-US" dirty="0"/>
              <a:t>. </a:t>
            </a:r>
            <a:r>
              <a:rPr lang="cs-CZ" altLang="en-US" dirty="0" err="1"/>
              <a:t>Potentially</a:t>
            </a:r>
            <a:r>
              <a:rPr lang="cs-CZ" altLang="en-US" dirty="0"/>
              <a:t> </a:t>
            </a:r>
            <a:r>
              <a:rPr lang="cs-CZ" altLang="en-US" dirty="0" err="1"/>
              <a:t>unwanted</a:t>
            </a:r>
            <a:r>
              <a:rPr lang="cs-CZ" altLang="en-US" dirty="0"/>
              <a:t> </a:t>
            </a:r>
            <a:r>
              <a:rPr lang="cs-CZ" altLang="en-US" dirty="0" err="1"/>
              <a:t>application</a:t>
            </a:r>
            <a:r>
              <a:rPr lang="cs-CZ" altLang="en-US" dirty="0"/>
              <a:t> </a:t>
            </a:r>
            <a:r>
              <a:rPr lang="cs-CZ" altLang="en-US" dirty="0" err="1"/>
              <a:t>is</a:t>
            </a:r>
            <a:r>
              <a:rPr lang="cs-CZ" altLang="en-US" dirty="0"/>
              <a:t> </a:t>
            </a:r>
            <a:r>
              <a:rPr lang="cs-CZ" altLang="en-US" dirty="0" err="1"/>
              <a:t>spyware</a:t>
            </a:r>
            <a:r>
              <a:rPr lang="cs-CZ" altLang="en-US" dirty="0"/>
              <a:t> and </a:t>
            </a:r>
            <a:r>
              <a:rPr lang="cs-CZ" altLang="en-US" dirty="0" err="1"/>
              <a:t>adware</a:t>
            </a:r>
            <a:r>
              <a:rPr lang="cs-CZ" altLang="en-US" dirty="0"/>
              <a:t> </a:t>
            </a:r>
            <a:r>
              <a:rPr lang="cs-CZ" altLang="en-US" dirty="0" err="1"/>
              <a:t>that</a:t>
            </a:r>
            <a:r>
              <a:rPr lang="cs-CZ" altLang="en-US" dirty="0"/>
              <a:t> </a:t>
            </a:r>
            <a:r>
              <a:rPr lang="cs-CZ" altLang="en-US" dirty="0" err="1"/>
              <a:t>lays</a:t>
            </a:r>
            <a:r>
              <a:rPr lang="cs-CZ" altLang="en-US" dirty="0"/>
              <a:t> in „</a:t>
            </a:r>
            <a:r>
              <a:rPr lang="cs-CZ" altLang="en-US" dirty="0" err="1"/>
              <a:t>greay</a:t>
            </a:r>
            <a:r>
              <a:rPr lang="cs-CZ" altLang="en-US" dirty="0"/>
              <a:t> </a:t>
            </a:r>
            <a:r>
              <a:rPr lang="cs-CZ" altLang="en-US" dirty="0" err="1"/>
              <a:t>zone</a:t>
            </a:r>
            <a:r>
              <a:rPr lang="cs-CZ" altLang="en-US" dirty="0"/>
              <a:t>“.  </a:t>
            </a:r>
            <a:r>
              <a:rPr lang="cs-CZ" altLang="en-US" dirty="0" err="1"/>
              <a:t>They</a:t>
            </a:r>
            <a:r>
              <a:rPr lang="cs-CZ" altLang="en-US" dirty="0"/>
              <a:t> are not as </a:t>
            </a:r>
            <a:r>
              <a:rPr lang="cs-CZ" altLang="en-US" dirty="0" err="1"/>
              <a:t>harmful</a:t>
            </a:r>
            <a:r>
              <a:rPr lang="cs-CZ" altLang="en-US" dirty="0"/>
              <a:t> as </a:t>
            </a:r>
            <a:r>
              <a:rPr lang="cs-CZ" altLang="en-US" dirty="0" err="1"/>
              <a:t>viruses</a:t>
            </a:r>
            <a:r>
              <a:rPr lang="cs-CZ" altLang="en-US" dirty="0"/>
              <a:t> but </a:t>
            </a:r>
            <a:r>
              <a:rPr lang="cs-CZ" altLang="en-US" dirty="0" err="1"/>
              <a:t>stil</a:t>
            </a:r>
            <a:r>
              <a:rPr lang="cs-CZ" altLang="en-US" dirty="0"/>
              <a:t> </a:t>
            </a:r>
            <a:r>
              <a:rPr lang="cs-CZ" altLang="en-US" dirty="0" err="1"/>
              <a:t>may</a:t>
            </a:r>
            <a:r>
              <a:rPr lang="cs-CZ" altLang="en-US" dirty="0"/>
              <a:t> </a:t>
            </a:r>
            <a:r>
              <a:rPr lang="cs-CZ" altLang="en-US" dirty="0" err="1"/>
              <a:t>spy</a:t>
            </a:r>
            <a:r>
              <a:rPr lang="cs-CZ" altLang="en-US" dirty="0"/>
              <a:t> </a:t>
            </a:r>
            <a:r>
              <a:rPr lang="cs-CZ" altLang="en-US" dirty="0" err="1"/>
              <a:t>users</a:t>
            </a:r>
            <a:r>
              <a:rPr lang="cs-CZ" altLang="en-US" dirty="0"/>
              <a:t> </a:t>
            </a:r>
            <a:r>
              <a:rPr lang="cs-CZ" altLang="en-US" dirty="0" err="1"/>
              <a:t>or</a:t>
            </a:r>
            <a:r>
              <a:rPr lang="cs-CZ" altLang="en-US" dirty="0"/>
              <a:t> make his PC </a:t>
            </a:r>
            <a:r>
              <a:rPr lang="cs-CZ" altLang="en-US" dirty="0" err="1"/>
              <a:t>slow</a:t>
            </a:r>
            <a:r>
              <a:rPr lang="cs-CZ" altLang="en-US" dirty="0"/>
              <a:t> and so no. </a:t>
            </a:r>
            <a:r>
              <a:rPr lang="cs-CZ" altLang="en-US" dirty="0" err="1"/>
              <a:t>The</a:t>
            </a:r>
            <a:r>
              <a:rPr lang="cs-CZ" altLang="en-US" dirty="0"/>
              <a:t> very </a:t>
            </a:r>
            <a:r>
              <a:rPr lang="cs-CZ" altLang="en-US" dirty="0" err="1"/>
              <a:t>interesting</a:t>
            </a:r>
            <a:r>
              <a:rPr lang="cs-CZ" altLang="en-US" dirty="0"/>
              <a:t> </a:t>
            </a:r>
            <a:r>
              <a:rPr lang="cs-CZ" altLang="en-US" dirty="0" err="1"/>
              <a:t>is</a:t>
            </a:r>
            <a:r>
              <a:rPr lang="cs-CZ" altLang="en-US" dirty="0"/>
              <a:t> </a:t>
            </a:r>
            <a:r>
              <a:rPr lang="cs-CZ" altLang="en-US" dirty="0" err="1"/>
              <a:t>the</a:t>
            </a:r>
            <a:r>
              <a:rPr lang="cs-CZ" altLang="en-US" dirty="0"/>
              <a:t> </a:t>
            </a:r>
            <a:r>
              <a:rPr lang="cs-CZ" altLang="en-US" dirty="0" err="1"/>
              <a:t>legal</a:t>
            </a:r>
            <a:r>
              <a:rPr lang="cs-CZ" altLang="en-US" dirty="0"/>
              <a:t> </a:t>
            </a:r>
            <a:r>
              <a:rPr lang="cs-CZ" altLang="en-US" dirty="0" err="1"/>
              <a:t>aspect</a:t>
            </a:r>
            <a:r>
              <a:rPr lang="cs-CZ" altLang="en-US" dirty="0"/>
              <a:t> </a:t>
            </a:r>
            <a:r>
              <a:rPr lang="cs-CZ" altLang="en-US" dirty="0" err="1"/>
              <a:t>of</a:t>
            </a:r>
            <a:r>
              <a:rPr lang="cs-CZ" altLang="en-US" dirty="0"/>
              <a:t> </a:t>
            </a:r>
            <a:r>
              <a:rPr lang="cs-CZ" altLang="en-US" dirty="0" err="1"/>
              <a:t>whole</a:t>
            </a:r>
            <a:r>
              <a:rPr lang="cs-CZ" altLang="en-US" dirty="0"/>
              <a:t> </a:t>
            </a:r>
            <a:r>
              <a:rPr lang="cs-CZ" altLang="en-US" dirty="0" err="1"/>
              <a:t>challenge</a:t>
            </a:r>
            <a:r>
              <a:rPr lang="cs-CZ" altLang="en-US" dirty="0"/>
              <a:t>. PUA </a:t>
            </a:r>
            <a:r>
              <a:rPr lang="cs-CZ" altLang="en-US" dirty="0" err="1"/>
              <a:t>producers</a:t>
            </a:r>
            <a:r>
              <a:rPr lang="cs-CZ" altLang="en-US" dirty="0"/>
              <a:t> </a:t>
            </a:r>
            <a:r>
              <a:rPr lang="cs-CZ" altLang="en-US" dirty="0" err="1"/>
              <a:t>have</a:t>
            </a:r>
            <a:r>
              <a:rPr lang="cs-CZ" altLang="en-US" dirty="0"/>
              <a:t> </a:t>
            </a:r>
            <a:r>
              <a:rPr lang="cs-CZ" altLang="en-US" dirty="0" err="1"/>
              <a:t>tendency</a:t>
            </a:r>
            <a:r>
              <a:rPr lang="cs-CZ" altLang="en-US" dirty="0"/>
              <a:t> to </a:t>
            </a:r>
            <a:r>
              <a:rPr lang="cs-CZ" altLang="en-US" dirty="0" err="1"/>
              <a:t>sue</a:t>
            </a:r>
            <a:r>
              <a:rPr lang="cs-CZ" altLang="en-US" dirty="0"/>
              <a:t> ESET </a:t>
            </a:r>
            <a:r>
              <a:rPr lang="cs-CZ" altLang="en-US" dirty="0" err="1"/>
              <a:t>when</a:t>
            </a:r>
            <a:r>
              <a:rPr lang="cs-CZ" altLang="en-US" dirty="0"/>
              <a:t> </a:t>
            </a:r>
            <a:r>
              <a:rPr lang="cs-CZ" altLang="en-US" dirty="0" err="1"/>
              <a:t>detect</a:t>
            </a:r>
            <a:r>
              <a:rPr lang="cs-CZ" altLang="en-US" dirty="0"/>
              <a:t>/do not </a:t>
            </a:r>
            <a:r>
              <a:rPr lang="cs-CZ" altLang="en-US" dirty="0" err="1"/>
              <a:t>detect</a:t>
            </a:r>
            <a:r>
              <a:rPr lang="cs-CZ" altLang="en-US" dirty="0"/>
              <a:t> </a:t>
            </a:r>
            <a:r>
              <a:rPr lang="cs-CZ" altLang="en-US" dirty="0" err="1"/>
              <a:t>options</a:t>
            </a:r>
            <a:r>
              <a:rPr lang="cs-CZ" altLang="en-US" dirty="0"/>
              <a:t> </a:t>
            </a:r>
            <a:r>
              <a:rPr lang="cs-CZ" altLang="en-US" dirty="0" err="1"/>
              <a:t>will</a:t>
            </a:r>
            <a:r>
              <a:rPr lang="cs-CZ" altLang="en-US" dirty="0"/>
              <a:t> not </a:t>
            </a:r>
            <a:r>
              <a:rPr lang="cs-CZ" altLang="en-US" dirty="0" err="1"/>
              <a:t>be</a:t>
            </a:r>
            <a:r>
              <a:rPr lang="cs-CZ" altLang="en-US" dirty="0"/>
              <a:t> </a:t>
            </a:r>
            <a:r>
              <a:rPr lang="cs-CZ" altLang="en-US" dirty="0" err="1"/>
              <a:t>equal</a:t>
            </a:r>
            <a:r>
              <a:rPr lang="cs-CZ" altLang="en-US" dirty="0"/>
              <a:t>.</a:t>
            </a:r>
            <a:endParaRPr lang="en-US" altLang="en-US"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a:t>
            </a:fld>
            <a:endParaRPr lang="cs-CZ" altLang="cs-CZ" dirty="0"/>
          </a:p>
        </p:txBody>
      </p:sp>
    </p:spTree>
    <p:extLst>
      <p:ext uri="{BB962C8B-B14F-4D97-AF65-F5344CB8AC3E}">
        <p14:creationId xmlns:p14="http://schemas.microsoft.com/office/powerpoint/2010/main" val="219306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1143000" y="685800"/>
            <a:ext cx="4572000" cy="3429000"/>
          </a:xfrm>
          <a:ln/>
        </p:spPr>
      </p:sp>
      <p:sp>
        <p:nvSpPr>
          <p:cNvPr id="32771" name="Zástupný symbol pro poznámky 2"/>
          <p:cNvSpPr>
            <a:spLocks noGrp="1"/>
          </p:cNvSpPr>
          <p:nvPr>
            <p:ph type="body" idx="1"/>
          </p:nvPr>
        </p:nvSpPr>
        <p:spPr>
          <a:noFill/>
        </p:spPr>
        <p:txBody>
          <a:bodyPr/>
          <a:lstStyle/>
          <a:p>
            <a:r>
              <a:rPr lang="cs-CZ" altLang="en-US"/>
              <a:t>We used several good practises, such as adding a pictorial in contrast colors,  add structure, text in a bold type, provide example, variant with and without explanatory text, etc.</a:t>
            </a:r>
          </a:p>
          <a:p>
            <a:r>
              <a:rPr lang="cs-CZ" altLang="en-US"/>
              <a:t>The changes we made may seem subtle, but it was impossible to make more </a:t>
            </a:r>
          </a:p>
          <a:p>
            <a:r>
              <a:rPr lang="en-US" altLang="en-US"/>
              <a:t>Changes we made may seem subtle, but a conceptual redesign was out of question due to several limitations imposed by the company.</a:t>
            </a:r>
          </a:p>
          <a:p>
            <a:r>
              <a:rPr lang="en-US" altLang="en-US"/>
              <a:t>However, we feel that even with our ``subtle'' changes we were able to incorporate some traditional warning design features.</a:t>
            </a:r>
          </a:p>
          <a:p>
            <a:endParaRPr lang="en-US" altLang="en-US"/>
          </a:p>
        </p:txBody>
      </p:sp>
      <p:sp>
        <p:nvSpPr>
          <p:cNvPr id="32772" name="Zástupný symbol pro záhlaví 3"/>
          <p:cNvSpPr>
            <a:spLocks noGrp="1"/>
          </p:cNvSpPr>
          <p:nvPr>
            <p:ph type="hdr" sz="quarter"/>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cs-CZ" altLang="en-US" sz="1200">
              <a:latin typeface="Arial" charset="0"/>
            </a:endParaRPr>
          </a:p>
        </p:txBody>
      </p:sp>
      <p:sp>
        <p:nvSpPr>
          <p:cNvPr id="32773" name="Zástupný symbol pro zápatí 4"/>
          <p:cNvSpPr>
            <a:spLocks noGrp="1"/>
          </p:cNvSpPr>
          <p:nvPr>
            <p:ph type="ftr" sz="quarter" idx="4"/>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cs-CZ" altLang="en-US" sz="1200">
              <a:latin typeface="Arial" charset="0"/>
            </a:endParaRPr>
          </a:p>
        </p:txBody>
      </p:sp>
      <p:sp>
        <p:nvSpPr>
          <p:cNvPr id="32774" name="Zástupný symbol pro číslo snímku 5"/>
          <p:cNvSpPr>
            <a:spLocks noGrp="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B0F5DE7-55E4-4E4F-8013-B6082DFF6E3A}" type="slidenum">
              <a:rPr lang="cs-CZ" altLang="en-US" sz="1200">
                <a:latin typeface="Arial" charset="0"/>
              </a:rPr>
              <a:pPr/>
              <a:t>16</a:t>
            </a:fld>
            <a:endParaRPr lang="cs-CZ" alt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1143000" y="685800"/>
            <a:ext cx="4572000" cy="3429000"/>
          </a:xfrm>
          <a:ln/>
        </p:spPr>
      </p:sp>
      <p:sp>
        <p:nvSpPr>
          <p:cNvPr id="32771" name="Zástupný symbol pro poznámky 2"/>
          <p:cNvSpPr>
            <a:spLocks noGrp="1"/>
          </p:cNvSpPr>
          <p:nvPr>
            <p:ph type="body" idx="1"/>
          </p:nvPr>
        </p:nvSpPr>
        <p:spPr>
          <a:noFill/>
        </p:spPr>
        <p:txBody>
          <a:bodyPr/>
          <a:lstStyle/>
          <a:p>
            <a:r>
              <a:rPr lang="cs-CZ" altLang="en-US"/>
              <a:t>We used several good practises, such as adding a pictorial in contrast colors,  add structure, text in a bold type, provide example, variant with and without explanatory text, etc.</a:t>
            </a:r>
          </a:p>
          <a:p>
            <a:r>
              <a:rPr lang="cs-CZ" altLang="en-US"/>
              <a:t>The changes we made may seem subtle, but it was impossible to make more </a:t>
            </a:r>
          </a:p>
          <a:p>
            <a:r>
              <a:rPr lang="en-US" altLang="en-US"/>
              <a:t>Changes we made may seem subtle, but a conceptual redesign was out of question due to several limitations imposed by the company.</a:t>
            </a:r>
          </a:p>
          <a:p>
            <a:r>
              <a:rPr lang="en-US" altLang="en-US"/>
              <a:t>However, we feel that even with our ``subtle'' changes we were able to incorporate some traditional warning design features.</a:t>
            </a:r>
          </a:p>
          <a:p>
            <a:endParaRPr lang="en-US" altLang="en-US"/>
          </a:p>
        </p:txBody>
      </p:sp>
      <p:sp>
        <p:nvSpPr>
          <p:cNvPr id="32772" name="Zástupný symbol pro záhlaví 3"/>
          <p:cNvSpPr>
            <a:spLocks noGrp="1"/>
          </p:cNvSpPr>
          <p:nvPr>
            <p:ph type="hdr" sz="quarter"/>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cs-CZ" altLang="en-US" sz="1200">
              <a:latin typeface="Arial" charset="0"/>
            </a:endParaRPr>
          </a:p>
        </p:txBody>
      </p:sp>
      <p:sp>
        <p:nvSpPr>
          <p:cNvPr id="32773" name="Zástupný symbol pro zápatí 4"/>
          <p:cNvSpPr>
            <a:spLocks noGrp="1"/>
          </p:cNvSpPr>
          <p:nvPr>
            <p:ph type="ftr" sz="quarter" idx="4"/>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cs-CZ" altLang="en-US" sz="1200">
              <a:latin typeface="Arial" charset="0"/>
            </a:endParaRPr>
          </a:p>
        </p:txBody>
      </p:sp>
      <p:sp>
        <p:nvSpPr>
          <p:cNvPr id="32774" name="Zástupný symbol pro číslo snímku 5"/>
          <p:cNvSpPr>
            <a:spLocks noGrp="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B0F5DE7-55E4-4E4F-8013-B6082DFF6E3A}" type="slidenum">
              <a:rPr lang="cs-CZ" altLang="en-US" sz="1200">
                <a:latin typeface="Arial" charset="0"/>
              </a:rPr>
              <a:pPr/>
              <a:t>17</a:t>
            </a:fld>
            <a:endParaRPr lang="cs-CZ" alt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a:extLst>
              <a:ext uri="{FF2B5EF4-FFF2-40B4-BE49-F238E27FC236}">
                <a16:creationId xmlns:a16="http://schemas.microsoft.com/office/drawing/2014/main" id="{706D6EEF-2AFD-5412-16C7-F97468CA0B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Zástupný symbol pro poznámky 2">
            <a:extLst>
              <a:ext uri="{FF2B5EF4-FFF2-40B4-BE49-F238E27FC236}">
                <a16:creationId xmlns:a16="http://schemas.microsoft.com/office/drawing/2014/main" id="{FD588466-DE3A-CC90-6555-727447BCD6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cs-CZ"/>
          </a:p>
        </p:txBody>
      </p:sp>
      <p:sp>
        <p:nvSpPr>
          <p:cNvPr id="6148" name="Zástupný symbol pro číslo snímku 4">
            <a:extLst>
              <a:ext uri="{FF2B5EF4-FFF2-40B4-BE49-F238E27FC236}">
                <a16:creationId xmlns:a16="http://schemas.microsoft.com/office/drawing/2014/main" id="{D75701D4-0036-A24E-7826-D4C1D787C5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5671AB-3125-4B01-9EAA-46E167681232}" type="slidenum">
              <a:rPr lang="en-US" altLang="cs-CZ" sz="1200"/>
              <a:pPr/>
              <a:t>26</a:t>
            </a:fld>
            <a:endParaRPr lang="en-US" altLang="cs-CZ"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a:extLst>
              <a:ext uri="{FF2B5EF4-FFF2-40B4-BE49-F238E27FC236}">
                <a16:creationId xmlns:a16="http://schemas.microsoft.com/office/drawing/2014/main" id="{7DC66D47-CBE2-137E-1841-C4423DC409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a:extLst>
              <a:ext uri="{FF2B5EF4-FFF2-40B4-BE49-F238E27FC236}">
                <a16:creationId xmlns:a16="http://schemas.microsoft.com/office/drawing/2014/main" id="{9EC099F1-0B50-EA3A-397F-32CE71E682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cs-CZ"/>
          </a:p>
        </p:txBody>
      </p:sp>
      <p:sp>
        <p:nvSpPr>
          <p:cNvPr id="8196" name="Zástupný symbol pro číslo snímku 3">
            <a:extLst>
              <a:ext uri="{FF2B5EF4-FFF2-40B4-BE49-F238E27FC236}">
                <a16:creationId xmlns:a16="http://schemas.microsoft.com/office/drawing/2014/main" id="{8736C6BF-E9F6-03B8-885F-3EA50A2E6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9BC476-7937-43B0-9592-F340202EE3B2}" type="slidenum">
              <a:rPr lang="en-US" altLang="cs-CZ" sz="1200"/>
              <a:pPr/>
              <a:t>27</a:t>
            </a:fld>
            <a:endParaRPr lang="en-US" altLang="cs-CZ"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a:extLst>
              <a:ext uri="{FF2B5EF4-FFF2-40B4-BE49-F238E27FC236}">
                <a16:creationId xmlns:a16="http://schemas.microsoft.com/office/drawing/2014/main" id="{7DC66D47-CBE2-137E-1841-C4423DC409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a:extLst>
              <a:ext uri="{FF2B5EF4-FFF2-40B4-BE49-F238E27FC236}">
                <a16:creationId xmlns:a16="http://schemas.microsoft.com/office/drawing/2014/main" id="{9EC099F1-0B50-EA3A-397F-32CE71E682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cs-CZ"/>
          </a:p>
        </p:txBody>
      </p:sp>
      <p:sp>
        <p:nvSpPr>
          <p:cNvPr id="8196" name="Zástupný symbol pro číslo snímku 3">
            <a:extLst>
              <a:ext uri="{FF2B5EF4-FFF2-40B4-BE49-F238E27FC236}">
                <a16:creationId xmlns:a16="http://schemas.microsoft.com/office/drawing/2014/main" id="{8736C6BF-E9F6-03B8-885F-3EA50A2E6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9BC476-7937-43B0-9592-F340202EE3B2}" type="slidenum">
              <a:rPr lang="en-US" altLang="cs-CZ" sz="1200"/>
              <a:pPr/>
              <a:t>28</a:t>
            </a:fld>
            <a:endParaRPr lang="en-US" altLang="cs-CZ" sz="1200"/>
          </a:p>
        </p:txBody>
      </p:sp>
    </p:spTree>
    <p:extLst>
      <p:ext uri="{BB962C8B-B14F-4D97-AF65-F5344CB8AC3E}">
        <p14:creationId xmlns:p14="http://schemas.microsoft.com/office/powerpoint/2010/main" val="3922301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a:extLst>
              <a:ext uri="{FF2B5EF4-FFF2-40B4-BE49-F238E27FC236}">
                <a16:creationId xmlns:a16="http://schemas.microsoft.com/office/drawing/2014/main" id="{B3E95C90-E41A-AB43-F541-EEDDF82C0A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a:extLst>
              <a:ext uri="{FF2B5EF4-FFF2-40B4-BE49-F238E27FC236}">
                <a16:creationId xmlns:a16="http://schemas.microsoft.com/office/drawing/2014/main" id="{14173060-34EB-03EE-F627-B28933EB54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solidFill>
                  <a:srgbClr val="787878"/>
                </a:solidFill>
                <a:latin typeface="Arial" panose="020B0604020202020204" pitchFamily="34" charset="0"/>
              </a:rPr>
              <a:t>Hi, my name is Michaela Lebedikova and today I will present you how we are testing innovative methods in order to capture more precise data of childrens‘ and adolescents‘ technology usage. </a:t>
            </a:r>
            <a:endParaRPr lang="cs-CZ" altLang="cs-CZ"/>
          </a:p>
        </p:txBody>
      </p:sp>
      <p:sp>
        <p:nvSpPr>
          <p:cNvPr id="34820" name="Zástupný symbol pro číslo snímku 3">
            <a:extLst>
              <a:ext uri="{FF2B5EF4-FFF2-40B4-BE49-F238E27FC236}">
                <a16:creationId xmlns:a16="http://schemas.microsoft.com/office/drawing/2014/main" id="{E15A9E06-BA8B-F79D-B976-81D8DDC753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944F30-F95E-4517-BB10-E0A1A5D63B6B}" type="slidenum">
              <a:rPr lang="cs-CZ" altLang="cs-CZ" sz="1200"/>
              <a:pPr/>
              <a:t>29</a:t>
            </a:fld>
            <a:endParaRPr lang="cs-CZ" altLang="cs-CZ"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a:extLst>
              <a:ext uri="{FF2B5EF4-FFF2-40B4-BE49-F238E27FC236}">
                <a16:creationId xmlns:a16="http://schemas.microsoft.com/office/drawing/2014/main" id="{6795FECE-71A8-0B3D-9F4E-C5C4EF171B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Zástupný symbol pro poznámky 2">
            <a:extLst>
              <a:ext uri="{FF2B5EF4-FFF2-40B4-BE49-F238E27FC236}">
                <a16:creationId xmlns:a16="http://schemas.microsoft.com/office/drawing/2014/main" id="{3D05ED97-3DD9-8A46-D38F-A10619A38D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Currently, the majority of adolescents use their mobile phones as their first choice device to access the internet. That leads to more screen time, and variability in use, with a possible diverse impact on their well-being and development. Until few years ago, researchers primarily relied on self-report via surveys, focus groups or interviews to investigate adolescent behavior online. However, with new possibilites, such as the ecological momentary assessment that relies on intensive sampling few times a day for a brief period of time, it became possible to enhance ecological validity and shorten the recall bias. Further, it allows to see detailed unfolding of temporal relationships and distinguish Between different sources of variability. However, this method is mostly used in health and mood research, typically also on researcher provided phones, which means that current research cannot yet sample objective behavior. To overcome the self-report bias in reporting technology use, we propose following solution: combination of intensive sampling and objective smartphone data collection from participants own device with repeated measurement periods, that allows us to see participants objective smartphone behavior and their development over time. </a:t>
            </a:r>
          </a:p>
          <a:p>
            <a:endParaRPr lang="cs-CZ" altLang="cs-CZ"/>
          </a:p>
        </p:txBody>
      </p:sp>
      <p:sp>
        <p:nvSpPr>
          <p:cNvPr id="36868" name="Zástupný symbol pro číslo snímku 3">
            <a:extLst>
              <a:ext uri="{FF2B5EF4-FFF2-40B4-BE49-F238E27FC236}">
                <a16:creationId xmlns:a16="http://schemas.microsoft.com/office/drawing/2014/main" id="{4876F3C3-1AA7-00EC-9E06-A3FADE96C8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AA566F-47AA-4576-93AF-8D65A52B9918}" type="slidenum">
              <a:rPr lang="cs-CZ" altLang="cs-CZ" sz="1200"/>
              <a:pPr/>
              <a:t>30</a:t>
            </a:fld>
            <a:endParaRPr lang="cs-CZ" altLang="cs-CZ"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a:extLst>
              <a:ext uri="{FF2B5EF4-FFF2-40B4-BE49-F238E27FC236}">
                <a16:creationId xmlns:a16="http://schemas.microsoft.com/office/drawing/2014/main" id="{AD7976C9-2F0C-D71D-C684-7B595A516C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Zástupný symbol pro poznámky 2">
            <a:extLst>
              <a:ext uri="{FF2B5EF4-FFF2-40B4-BE49-F238E27FC236}">
                <a16:creationId xmlns:a16="http://schemas.microsoft.com/office/drawing/2014/main" id="{7D8F6D53-22D7-5381-EDA1-547BF93E2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Currently, the majority of adolescents use their mobile phones as their first choice device to access the internet. That leads to more screen time, and variability in use, with a possible diverse impact on their well-being and development. Until few years ago, researchers primarily relied on self-report via surveys, focus groups or interviews to investigate adolescent behavior online. However, with new possibilites, such as the ecological momentary assessment that relies on intensive sampling few times a day for a brief period of time, it became possible to enhance ecological validity and shorten the recall bias. Further, it allows to see detailed unfolding of temporal relationships and distinguish Between different sources of variability. However, this method is mostly used in health and mood research, typically also on researcher provided phones, which means that current research cannot yet sample objective behavior. To overcome the self-report bias in reporting technology use, we propose following solution: combination of intensive sampling and objective smartphone data collection from participants own device with repeated measurement periods, that allows us to see participants objective smartphone behavior and their development over time. </a:t>
            </a:r>
          </a:p>
          <a:p>
            <a:endParaRPr lang="cs-CZ" altLang="cs-CZ"/>
          </a:p>
        </p:txBody>
      </p:sp>
      <p:sp>
        <p:nvSpPr>
          <p:cNvPr id="38916" name="Zástupný symbol pro číslo snímku 3">
            <a:extLst>
              <a:ext uri="{FF2B5EF4-FFF2-40B4-BE49-F238E27FC236}">
                <a16:creationId xmlns:a16="http://schemas.microsoft.com/office/drawing/2014/main" id="{F3FE3727-BFF4-042D-0039-652F0808C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E5AB23-55A3-473B-89E8-64BB914181A2}" type="slidenum">
              <a:rPr lang="cs-CZ" altLang="cs-CZ" sz="1200"/>
              <a:pPr/>
              <a:t>31</a:t>
            </a:fld>
            <a:endParaRPr lang="cs-CZ" altLang="cs-CZ"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a:extLst>
              <a:ext uri="{FF2B5EF4-FFF2-40B4-BE49-F238E27FC236}">
                <a16:creationId xmlns:a16="http://schemas.microsoft.com/office/drawing/2014/main" id="{C262A26B-C4A9-D04A-C78B-19B492539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Zástupný symbol pro poznámky 2">
            <a:extLst>
              <a:ext uri="{FF2B5EF4-FFF2-40B4-BE49-F238E27FC236}">
                <a16:creationId xmlns:a16="http://schemas.microsoft.com/office/drawing/2014/main" id="{BF54ED74-0045-11F9-B088-9C3B9795D0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900"/>
              <a:t>Our project, Modelling the FUTURE, is concerned with how technology impacts psychological, social and physical wellbeing of adolescents. We developed a research app for Android devices, that is available on Google Play, which combines three data sources: self-report questionnaires (in which we ask about sleep habits, affects or momentary stressors), objective smartphone data (such as the name of currently used application and time spent in it), and screenshots. Additionally, some participants also provided their Messenger conversation data. All data are being sent to encrypted servers of the university, and apart from adhering to standard ethical procedures, we developed a machine learning based anonymization software for all the textual data. </a:t>
            </a:r>
            <a:endParaRPr lang="cs-CZ" altLang="cs-CZ" sz="1000">
              <a:latin typeface="Arial" panose="020B0604020202020204" pitchFamily="34" charset="0"/>
              <a:cs typeface="Arial" panose="020B0604020202020204" pitchFamily="34" charset="0"/>
            </a:endParaRPr>
          </a:p>
        </p:txBody>
      </p:sp>
      <p:sp>
        <p:nvSpPr>
          <p:cNvPr id="40964" name="Zástupný symbol pro číslo snímku 3">
            <a:extLst>
              <a:ext uri="{FF2B5EF4-FFF2-40B4-BE49-F238E27FC236}">
                <a16:creationId xmlns:a16="http://schemas.microsoft.com/office/drawing/2014/main" id="{0A273BE5-A25C-74D4-6ED7-898727C8B8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C8200A-0D3D-4F74-9D2D-2E78FAF59E82}" type="slidenum">
              <a:rPr lang="cs-CZ" altLang="cs-CZ" sz="1200"/>
              <a:pPr/>
              <a:t>32</a:t>
            </a:fld>
            <a:endParaRPr lang="cs-CZ" altLang="cs-CZ"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a:extLst>
              <a:ext uri="{FF2B5EF4-FFF2-40B4-BE49-F238E27FC236}">
                <a16:creationId xmlns:a16="http://schemas.microsoft.com/office/drawing/2014/main" id="{012B3FC3-BFD3-A5EC-67FF-9BA48BFA9A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Zástupný symbol pro poznámky 2">
            <a:extLst>
              <a:ext uri="{FF2B5EF4-FFF2-40B4-BE49-F238E27FC236}">
                <a16:creationId xmlns:a16="http://schemas.microsoft.com/office/drawing/2014/main" id="{92BCB900-2B2D-B258-6E03-DF23729FB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Our study takes one year. In the beginning, participants fill in an online entry questionnaire and download our application. We opted for the measurement burst design, where data collection periods are repeated over time. In our study, we have four bursts, each taking 15 days. For 14 days, the data from three sources are collected: EMA questionnaires four times a day on a semi-random basis, objective smartphone data and screenshots. On the fifteenth day, there is only one questionnaire summarizing the past fourteen days. At the end of the whole study participants fill in an online output questionnaire. </a:t>
            </a:r>
          </a:p>
        </p:txBody>
      </p:sp>
      <p:sp>
        <p:nvSpPr>
          <p:cNvPr id="43012" name="Zástupný symbol pro číslo snímku 3">
            <a:extLst>
              <a:ext uri="{FF2B5EF4-FFF2-40B4-BE49-F238E27FC236}">
                <a16:creationId xmlns:a16="http://schemas.microsoft.com/office/drawing/2014/main" id="{4578A39C-1AAC-81BB-0E5B-6DE79ED0E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C69035-F273-4C36-AF9F-84F2262326E9}" type="slidenum">
              <a:rPr lang="cs-CZ" altLang="cs-CZ" sz="1200"/>
              <a:pPr/>
              <a:t>33</a:t>
            </a:fld>
            <a:endParaRPr lang="cs-CZ" altLang="cs-CZ"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altLang="en-US" dirty="0" err="1"/>
              <a:t>When</a:t>
            </a:r>
            <a:r>
              <a:rPr lang="cs-CZ" altLang="en-US" dirty="0"/>
              <a:t> </a:t>
            </a:r>
            <a:r>
              <a:rPr lang="cs-CZ" altLang="en-US" dirty="0" err="1"/>
              <a:t>installing</a:t>
            </a:r>
            <a:r>
              <a:rPr lang="cs-CZ" altLang="en-US" dirty="0"/>
              <a:t> antivirus program on PC, </a:t>
            </a:r>
            <a:r>
              <a:rPr lang="cs-CZ" altLang="en-US" dirty="0" err="1"/>
              <a:t>one</a:t>
            </a:r>
            <a:r>
              <a:rPr lang="cs-CZ" altLang="en-US" dirty="0"/>
              <a:t> </a:t>
            </a:r>
            <a:r>
              <a:rPr lang="cs-CZ" altLang="en-US" dirty="0" err="1"/>
              <a:t>of</a:t>
            </a:r>
            <a:r>
              <a:rPr lang="cs-CZ" altLang="en-US" dirty="0"/>
              <a:t> </a:t>
            </a:r>
            <a:r>
              <a:rPr lang="cs-CZ" altLang="en-US" dirty="0" err="1"/>
              <a:t>steps</a:t>
            </a:r>
            <a:r>
              <a:rPr lang="cs-CZ" altLang="en-US" dirty="0"/>
              <a:t> in </a:t>
            </a:r>
            <a:r>
              <a:rPr lang="cs-CZ" altLang="en-US" dirty="0" err="1"/>
              <a:t>installation</a:t>
            </a:r>
            <a:r>
              <a:rPr lang="cs-CZ" altLang="en-US" dirty="0"/>
              <a:t> </a:t>
            </a:r>
            <a:r>
              <a:rPr lang="cs-CZ" altLang="en-US" dirty="0" err="1"/>
              <a:t>is</a:t>
            </a:r>
            <a:r>
              <a:rPr lang="cs-CZ" altLang="en-US" dirty="0"/>
              <a:t> user dialog </a:t>
            </a:r>
            <a:r>
              <a:rPr lang="cs-CZ" altLang="en-US" dirty="0" err="1"/>
              <a:t>whether</a:t>
            </a:r>
            <a:r>
              <a:rPr lang="cs-CZ" altLang="en-US" dirty="0"/>
              <a:t> user </a:t>
            </a:r>
            <a:r>
              <a:rPr lang="cs-CZ" altLang="en-US" dirty="0" err="1"/>
              <a:t>want</a:t>
            </a:r>
            <a:r>
              <a:rPr lang="cs-CZ" altLang="en-US" dirty="0"/>
              <a:t> </a:t>
            </a:r>
            <a:r>
              <a:rPr lang="cs-CZ" altLang="en-US" dirty="0" err="1"/>
              <a:t>or</a:t>
            </a:r>
            <a:r>
              <a:rPr lang="cs-CZ" altLang="en-US" dirty="0"/>
              <a:t> not </a:t>
            </a:r>
            <a:r>
              <a:rPr lang="cs-CZ" altLang="en-US" dirty="0" err="1"/>
              <a:t>also</a:t>
            </a:r>
            <a:r>
              <a:rPr lang="cs-CZ" altLang="en-US" dirty="0"/>
              <a:t> </a:t>
            </a:r>
            <a:r>
              <a:rPr lang="cs-CZ" altLang="en-US" dirty="0" err="1"/>
              <a:t>detect</a:t>
            </a:r>
            <a:r>
              <a:rPr lang="cs-CZ" altLang="en-US" dirty="0"/>
              <a:t> </a:t>
            </a:r>
            <a:r>
              <a:rPr lang="cs-CZ" altLang="en-US" dirty="0" err="1"/>
              <a:t>potentially</a:t>
            </a:r>
            <a:r>
              <a:rPr lang="cs-CZ" altLang="en-US" dirty="0"/>
              <a:t> </a:t>
            </a:r>
            <a:r>
              <a:rPr lang="cs-CZ" altLang="en-US" dirty="0" err="1"/>
              <a:t>unwatend</a:t>
            </a:r>
            <a:r>
              <a:rPr lang="cs-CZ" altLang="en-US" dirty="0"/>
              <a:t> </a:t>
            </a:r>
            <a:r>
              <a:rPr lang="cs-CZ" altLang="en-US" dirty="0" err="1"/>
              <a:t>application</a:t>
            </a:r>
            <a:r>
              <a:rPr lang="cs-CZ" altLang="en-US" dirty="0"/>
              <a:t>. </a:t>
            </a:r>
            <a:r>
              <a:rPr lang="cs-CZ" altLang="en-US" dirty="0" err="1"/>
              <a:t>Potentially</a:t>
            </a:r>
            <a:r>
              <a:rPr lang="cs-CZ" altLang="en-US" dirty="0"/>
              <a:t> </a:t>
            </a:r>
            <a:r>
              <a:rPr lang="cs-CZ" altLang="en-US" dirty="0" err="1"/>
              <a:t>unwanted</a:t>
            </a:r>
            <a:r>
              <a:rPr lang="cs-CZ" altLang="en-US" dirty="0"/>
              <a:t> </a:t>
            </a:r>
            <a:r>
              <a:rPr lang="cs-CZ" altLang="en-US" dirty="0" err="1"/>
              <a:t>application</a:t>
            </a:r>
            <a:r>
              <a:rPr lang="cs-CZ" altLang="en-US" dirty="0"/>
              <a:t> </a:t>
            </a:r>
            <a:r>
              <a:rPr lang="cs-CZ" altLang="en-US" dirty="0" err="1"/>
              <a:t>is</a:t>
            </a:r>
            <a:r>
              <a:rPr lang="cs-CZ" altLang="en-US" dirty="0"/>
              <a:t> </a:t>
            </a:r>
            <a:r>
              <a:rPr lang="cs-CZ" altLang="en-US" dirty="0" err="1"/>
              <a:t>spyware</a:t>
            </a:r>
            <a:r>
              <a:rPr lang="cs-CZ" altLang="en-US" dirty="0"/>
              <a:t> and </a:t>
            </a:r>
            <a:r>
              <a:rPr lang="cs-CZ" altLang="en-US" dirty="0" err="1"/>
              <a:t>adware</a:t>
            </a:r>
            <a:r>
              <a:rPr lang="cs-CZ" altLang="en-US" dirty="0"/>
              <a:t> </a:t>
            </a:r>
            <a:r>
              <a:rPr lang="cs-CZ" altLang="en-US" dirty="0" err="1"/>
              <a:t>that</a:t>
            </a:r>
            <a:r>
              <a:rPr lang="cs-CZ" altLang="en-US" dirty="0"/>
              <a:t> </a:t>
            </a:r>
            <a:r>
              <a:rPr lang="cs-CZ" altLang="en-US" dirty="0" err="1"/>
              <a:t>lays</a:t>
            </a:r>
            <a:r>
              <a:rPr lang="cs-CZ" altLang="en-US" dirty="0"/>
              <a:t> in „</a:t>
            </a:r>
            <a:r>
              <a:rPr lang="cs-CZ" altLang="en-US" dirty="0" err="1"/>
              <a:t>greay</a:t>
            </a:r>
            <a:r>
              <a:rPr lang="cs-CZ" altLang="en-US" dirty="0"/>
              <a:t> </a:t>
            </a:r>
            <a:r>
              <a:rPr lang="cs-CZ" altLang="en-US" dirty="0" err="1"/>
              <a:t>zone</a:t>
            </a:r>
            <a:r>
              <a:rPr lang="cs-CZ" altLang="en-US" dirty="0"/>
              <a:t>“.  </a:t>
            </a:r>
            <a:r>
              <a:rPr lang="cs-CZ" altLang="en-US" dirty="0" err="1"/>
              <a:t>They</a:t>
            </a:r>
            <a:r>
              <a:rPr lang="cs-CZ" altLang="en-US" dirty="0"/>
              <a:t> are not as </a:t>
            </a:r>
            <a:r>
              <a:rPr lang="cs-CZ" altLang="en-US" dirty="0" err="1"/>
              <a:t>harmful</a:t>
            </a:r>
            <a:r>
              <a:rPr lang="cs-CZ" altLang="en-US" dirty="0"/>
              <a:t> as </a:t>
            </a:r>
            <a:r>
              <a:rPr lang="cs-CZ" altLang="en-US" dirty="0" err="1"/>
              <a:t>viruses</a:t>
            </a:r>
            <a:r>
              <a:rPr lang="cs-CZ" altLang="en-US" dirty="0"/>
              <a:t> but </a:t>
            </a:r>
            <a:r>
              <a:rPr lang="cs-CZ" altLang="en-US" dirty="0" err="1"/>
              <a:t>stil</a:t>
            </a:r>
            <a:r>
              <a:rPr lang="cs-CZ" altLang="en-US" dirty="0"/>
              <a:t> </a:t>
            </a:r>
            <a:r>
              <a:rPr lang="cs-CZ" altLang="en-US" dirty="0" err="1"/>
              <a:t>may</a:t>
            </a:r>
            <a:r>
              <a:rPr lang="cs-CZ" altLang="en-US" dirty="0"/>
              <a:t> </a:t>
            </a:r>
            <a:r>
              <a:rPr lang="cs-CZ" altLang="en-US" dirty="0" err="1"/>
              <a:t>spy</a:t>
            </a:r>
            <a:r>
              <a:rPr lang="cs-CZ" altLang="en-US" dirty="0"/>
              <a:t> </a:t>
            </a:r>
            <a:r>
              <a:rPr lang="cs-CZ" altLang="en-US" dirty="0" err="1"/>
              <a:t>users</a:t>
            </a:r>
            <a:r>
              <a:rPr lang="cs-CZ" altLang="en-US" dirty="0"/>
              <a:t> </a:t>
            </a:r>
            <a:r>
              <a:rPr lang="cs-CZ" altLang="en-US" dirty="0" err="1"/>
              <a:t>or</a:t>
            </a:r>
            <a:r>
              <a:rPr lang="cs-CZ" altLang="en-US" dirty="0"/>
              <a:t> make his PC </a:t>
            </a:r>
            <a:r>
              <a:rPr lang="cs-CZ" altLang="en-US" dirty="0" err="1"/>
              <a:t>slow</a:t>
            </a:r>
            <a:r>
              <a:rPr lang="cs-CZ" altLang="en-US" dirty="0"/>
              <a:t> and so no. </a:t>
            </a:r>
            <a:r>
              <a:rPr lang="cs-CZ" altLang="en-US" dirty="0" err="1"/>
              <a:t>The</a:t>
            </a:r>
            <a:r>
              <a:rPr lang="cs-CZ" altLang="en-US" dirty="0"/>
              <a:t> very </a:t>
            </a:r>
            <a:r>
              <a:rPr lang="cs-CZ" altLang="en-US" dirty="0" err="1"/>
              <a:t>interesting</a:t>
            </a:r>
            <a:r>
              <a:rPr lang="cs-CZ" altLang="en-US" dirty="0"/>
              <a:t> </a:t>
            </a:r>
            <a:r>
              <a:rPr lang="cs-CZ" altLang="en-US" dirty="0" err="1"/>
              <a:t>is</a:t>
            </a:r>
            <a:r>
              <a:rPr lang="cs-CZ" altLang="en-US" dirty="0"/>
              <a:t> </a:t>
            </a:r>
            <a:r>
              <a:rPr lang="cs-CZ" altLang="en-US" dirty="0" err="1"/>
              <a:t>the</a:t>
            </a:r>
            <a:r>
              <a:rPr lang="cs-CZ" altLang="en-US" dirty="0"/>
              <a:t> </a:t>
            </a:r>
            <a:r>
              <a:rPr lang="cs-CZ" altLang="en-US" dirty="0" err="1"/>
              <a:t>legal</a:t>
            </a:r>
            <a:r>
              <a:rPr lang="cs-CZ" altLang="en-US" dirty="0"/>
              <a:t> </a:t>
            </a:r>
            <a:r>
              <a:rPr lang="cs-CZ" altLang="en-US" dirty="0" err="1"/>
              <a:t>aspect</a:t>
            </a:r>
            <a:r>
              <a:rPr lang="cs-CZ" altLang="en-US" dirty="0"/>
              <a:t> </a:t>
            </a:r>
            <a:r>
              <a:rPr lang="cs-CZ" altLang="en-US" dirty="0" err="1"/>
              <a:t>of</a:t>
            </a:r>
            <a:r>
              <a:rPr lang="cs-CZ" altLang="en-US" dirty="0"/>
              <a:t> </a:t>
            </a:r>
            <a:r>
              <a:rPr lang="cs-CZ" altLang="en-US" dirty="0" err="1"/>
              <a:t>whole</a:t>
            </a:r>
            <a:r>
              <a:rPr lang="cs-CZ" altLang="en-US" dirty="0"/>
              <a:t> </a:t>
            </a:r>
            <a:r>
              <a:rPr lang="cs-CZ" altLang="en-US" dirty="0" err="1"/>
              <a:t>challenge</a:t>
            </a:r>
            <a:r>
              <a:rPr lang="cs-CZ" altLang="en-US" dirty="0"/>
              <a:t>. PUA </a:t>
            </a:r>
            <a:r>
              <a:rPr lang="cs-CZ" altLang="en-US" dirty="0" err="1"/>
              <a:t>producers</a:t>
            </a:r>
            <a:r>
              <a:rPr lang="cs-CZ" altLang="en-US" dirty="0"/>
              <a:t> </a:t>
            </a:r>
            <a:r>
              <a:rPr lang="cs-CZ" altLang="en-US" dirty="0" err="1"/>
              <a:t>have</a:t>
            </a:r>
            <a:r>
              <a:rPr lang="cs-CZ" altLang="en-US" dirty="0"/>
              <a:t> </a:t>
            </a:r>
            <a:r>
              <a:rPr lang="cs-CZ" altLang="en-US" dirty="0" err="1"/>
              <a:t>tendency</a:t>
            </a:r>
            <a:r>
              <a:rPr lang="cs-CZ" altLang="en-US" dirty="0"/>
              <a:t> to </a:t>
            </a:r>
            <a:r>
              <a:rPr lang="cs-CZ" altLang="en-US" dirty="0" err="1"/>
              <a:t>sue</a:t>
            </a:r>
            <a:r>
              <a:rPr lang="cs-CZ" altLang="en-US" dirty="0"/>
              <a:t> ESET </a:t>
            </a:r>
            <a:r>
              <a:rPr lang="cs-CZ" altLang="en-US" dirty="0" err="1"/>
              <a:t>when</a:t>
            </a:r>
            <a:r>
              <a:rPr lang="cs-CZ" altLang="en-US" dirty="0"/>
              <a:t> </a:t>
            </a:r>
            <a:r>
              <a:rPr lang="cs-CZ" altLang="en-US" dirty="0" err="1"/>
              <a:t>detect</a:t>
            </a:r>
            <a:r>
              <a:rPr lang="cs-CZ" altLang="en-US" dirty="0"/>
              <a:t>/do not </a:t>
            </a:r>
            <a:r>
              <a:rPr lang="cs-CZ" altLang="en-US" dirty="0" err="1"/>
              <a:t>detect</a:t>
            </a:r>
            <a:r>
              <a:rPr lang="cs-CZ" altLang="en-US" dirty="0"/>
              <a:t> </a:t>
            </a:r>
            <a:r>
              <a:rPr lang="cs-CZ" altLang="en-US" dirty="0" err="1"/>
              <a:t>options</a:t>
            </a:r>
            <a:r>
              <a:rPr lang="cs-CZ" altLang="en-US" dirty="0"/>
              <a:t> </a:t>
            </a:r>
            <a:r>
              <a:rPr lang="cs-CZ" altLang="en-US" dirty="0" err="1"/>
              <a:t>will</a:t>
            </a:r>
            <a:r>
              <a:rPr lang="cs-CZ" altLang="en-US" dirty="0"/>
              <a:t> not </a:t>
            </a:r>
            <a:r>
              <a:rPr lang="cs-CZ" altLang="en-US" dirty="0" err="1"/>
              <a:t>be</a:t>
            </a:r>
            <a:r>
              <a:rPr lang="cs-CZ" altLang="en-US" dirty="0"/>
              <a:t> </a:t>
            </a:r>
            <a:r>
              <a:rPr lang="cs-CZ" altLang="en-US" dirty="0" err="1"/>
              <a:t>equal</a:t>
            </a:r>
            <a:r>
              <a:rPr lang="cs-CZ" altLang="en-US" dirty="0"/>
              <a:t>.</a:t>
            </a:r>
            <a:endParaRPr lang="en-US" altLang="en-US"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dirty="0"/>
          </a:p>
        </p:txBody>
      </p:sp>
    </p:spTree>
    <p:extLst>
      <p:ext uri="{BB962C8B-B14F-4D97-AF65-F5344CB8AC3E}">
        <p14:creationId xmlns:p14="http://schemas.microsoft.com/office/powerpoint/2010/main" val="2018792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FFCBA60D-9F3B-B197-FF12-32673295FB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a:extLst>
              <a:ext uri="{FF2B5EF4-FFF2-40B4-BE49-F238E27FC236}">
                <a16:creationId xmlns:a16="http://schemas.microsoft.com/office/drawing/2014/main" id="{DBCB2ED3-31BE-0B44-F210-93C6007BE6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To explain the analytical advantages and the kinds of answers you can get with our research design, let me show you on an example research question. Lets imagine we want to figure out what is the impact of social media use on momentary affect. Our app logs time spent in every app use duration, so for each participant we can aggregate their daily social media use. </a:t>
            </a:r>
          </a:p>
        </p:txBody>
      </p:sp>
      <p:sp>
        <p:nvSpPr>
          <p:cNvPr id="45060" name="Zástupný symbol pro číslo snímku 3">
            <a:extLst>
              <a:ext uri="{FF2B5EF4-FFF2-40B4-BE49-F238E27FC236}">
                <a16:creationId xmlns:a16="http://schemas.microsoft.com/office/drawing/2014/main" id="{78D7045C-9975-94E6-89C9-7BA73D594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DA4705-5C36-4B21-AC11-5AA3460ACB60}" type="slidenum">
              <a:rPr lang="cs-CZ" altLang="cs-CZ" sz="1200"/>
              <a:pPr/>
              <a:t>34</a:t>
            </a:fld>
            <a:endParaRPr lang="cs-CZ" altLang="cs-CZ"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a:extLst>
              <a:ext uri="{FF2B5EF4-FFF2-40B4-BE49-F238E27FC236}">
                <a16:creationId xmlns:a16="http://schemas.microsoft.com/office/drawing/2014/main" id="{6FB0E16F-F043-A8CD-9612-B9CC430A46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a:extLst>
              <a:ext uri="{FF2B5EF4-FFF2-40B4-BE49-F238E27FC236}">
                <a16:creationId xmlns:a16="http://schemas.microsoft.com/office/drawing/2014/main" id="{296ECF56-5565-7CCC-945C-066A649D28EE}"/>
              </a:ext>
            </a:extLst>
          </p:cNvPr>
          <p:cNvSpPr>
            <a:spLocks noGrp="1"/>
          </p:cNvSpPr>
          <p:nvPr>
            <p:ph type="body" idx="1"/>
          </p:nvPr>
        </p:nvSpPr>
        <p:spPr/>
        <p:txBody>
          <a:bodyPr/>
          <a:lstStyle/>
          <a:p>
            <a:pPr>
              <a:defRPr/>
            </a:pPr>
            <a:r>
              <a:rPr lang="cs-CZ" dirty="0">
                <a:latin typeface="+mj-lt"/>
              </a:rPr>
              <a:t>I </a:t>
            </a:r>
            <a:r>
              <a:rPr lang="cs-CZ" dirty="0" err="1">
                <a:latin typeface="+mj-lt"/>
              </a:rPr>
              <a:t>will</a:t>
            </a:r>
            <a:r>
              <a:rPr lang="cs-CZ" dirty="0">
                <a:latin typeface="+mj-lt"/>
              </a:rPr>
              <a:t> </a:t>
            </a:r>
            <a:r>
              <a:rPr lang="cs-CZ" dirty="0" err="1">
                <a:latin typeface="+mj-lt"/>
              </a:rPr>
              <a:t>illustrate</a:t>
            </a:r>
            <a:r>
              <a:rPr lang="cs-CZ" dirty="0">
                <a:latin typeface="+mj-lt"/>
              </a:rPr>
              <a:t> on </a:t>
            </a:r>
            <a:r>
              <a:rPr lang="cs-CZ" dirty="0" err="1">
                <a:latin typeface="+mj-lt"/>
              </a:rPr>
              <a:t>an</a:t>
            </a:r>
            <a:r>
              <a:rPr lang="cs-CZ" dirty="0">
                <a:latin typeface="+mj-lt"/>
              </a:rPr>
              <a:t> </a:t>
            </a:r>
            <a:r>
              <a:rPr lang="cs-CZ" dirty="0" err="1">
                <a:latin typeface="+mj-lt"/>
              </a:rPr>
              <a:t>example</a:t>
            </a:r>
            <a:r>
              <a:rPr lang="cs-CZ" dirty="0">
                <a:latin typeface="+mj-lt"/>
              </a:rPr>
              <a:t> data </a:t>
            </a:r>
            <a:r>
              <a:rPr lang="cs-CZ" dirty="0" err="1">
                <a:latin typeface="+mj-lt"/>
              </a:rPr>
              <a:t>from</a:t>
            </a:r>
            <a:r>
              <a:rPr lang="cs-CZ" dirty="0">
                <a:latin typeface="+mj-lt"/>
              </a:rPr>
              <a:t> </a:t>
            </a:r>
            <a:r>
              <a:rPr lang="cs-CZ" dirty="0" err="1">
                <a:latin typeface="+mj-lt"/>
              </a:rPr>
              <a:t>our</a:t>
            </a:r>
            <a:r>
              <a:rPr lang="cs-CZ" dirty="0">
                <a:latin typeface="+mj-lt"/>
              </a:rPr>
              <a:t> </a:t>
            </a:r>
            <a:r>
              <a:rPr lang="en-US" dirty="0">
                <a:latin typeface="+mj-lt"/>
              </a:rPr>
              <a:t>first measurement burst </a:t>
            </a:r>
            <a:r>
              <a:rPr lang="cs-CZ" dirty="0" err="1">
                <a:latin typeface="+mj-lt"/>
              </a:rPr>
              <a:t>that</a:t>
            </a:r>
            <a:r>
              <a:rPr lang="cs-CZ" dirty="0">
                <a:latin typeface="+mj-lt"/>
              </a:rPr>
              <a:t> </a:t>
            </a:r>
            <a:r>
              <a:rPr lang="en-US" dirty="0">
                <a:latin typeface="+mj-lt"/>
              </a:rPr>
              <a:t>took place this year in June</a:t>
            </a:r>
            <a:r>
              <a:rPr lang="cs-CZ" dirty="0">
                <a:latin typeface="+mj-lt"/>
              </a:rPr>
              <a:t> </a:t>
            </a:r>
            <a:r>
              <a:rPr lang="cs-CZ" dirty="0" err="1">
                <a:latin typeface="+mj-lt"/>
              </a:rPr>
              <a:t>with</a:t>
            </a:r>
            <a:r>
              <a:rPr lang="cs-CZ" dirty="0">
                <a:latin typeface="+mj-lt"/>
              </a:rPr>
              <a:t> </a:t>
            </a:r>
            <a:r>
              <a:rPr lang="cs-CZ" dirty="0" err="1">
                <a:latin typeface="+mj-lt"/>
              </a:rPr>
              <a:t>two</a:t>
            </a:r>
            <a:r>
              <a:rPr lang="cs-CZ" dirty="0">
                <a:latin typeface="+mj-lt"/>
              </a:rPr>
              <a:t> </a:t>
            </a:r>
            <a:r>
              <a:rPr lang="cs-CZ" dirty="0" err="1">
                <a:latin typeface="+mj-lt"/>
              </a:rPr>
              <a:t>hundred</a:t>
            </a:r>
            <a:r>
              <a:rPr lang="cs-CZ" dirty="0">
                <a:latin typeface="+mj-lt"/>
              </a:rPr>
              <a:t> and </a:t>
            </a:r>
            <a:r>
              <a:rPr lang="cs-CZ" dirty="0" err="1">
                <a:latin typeface="+mj-lt"/>
              </a:rPr>
              <a:t>one</a:t>
            </a:r>
            <a:r>
              <a:rPr lang="cs-CZ" dirty="0">
                <a:latin typeface="+mj-lt"/>
              </a:rPr>
              <a:t> </a:t>
            </a:r>
            <a:r>
              <a:rPr lang="cs-CZ" dirty="0" err="1">
                <a:latin typeface="+mj-lt"/>
              </a:rPr>
              <a:t>participants</a:t>
            </a:r>
            <a:r>
              <a:rPr lang="cs-CZ" dirty="0">
                <a:latin typeface="+mj-lt"/>
              </a:rPr>
              <a:t> and a </a:t>
            </a:r>
            <a:r>
              <a:rPr lang="en-US" dirty="0">
                <a:latin typeface="+mj-lt"/>
              </a:rPr>
              <a:t>questionnaire compliance rate of 73 %. </a:t>
            </a:r>
            <a:r>
              <a:rPr lang="cs-CZ" dirty="0">
                <a:latin typeface="+mj-lt"/>
              </a:rPr>
              <a:t>These data are </a:t>
            </a:r>
            <a:r>
              <a:rPr lang="cs-CZ" dirty="0" err="1">
                <a:latin typeface="+mj-lt"/>
              </a:rPr>
              <a:t>only</a:t>
            </a:r>
            <a:r>
              <a:rPr lang="cs-CZ" dirty="0">
                <a:latin typeface="+mj-lt"/>
              </a:rPr>
              <a:t> a </a:t>
            </a:r>
            <a:r>
              <a:rPr lang="cs-CZ" dirty="0" err="1">
                <a:latin typeface="+mj-lt"/>
              </a:rPr>
              <a:t>subset</a:t>
            </a:r>
            <a:r>
              <a:rPr lang="cs-CZ" dirty="0">
                <a:latin typeface="+mj-lt"/>
              </a:rPr>
              <a:t> </a:t>
            </a:r>
            <a:r>
              <a:rPr lang="cs-CZ" dirty="0" err="1">
                <a:latin typeface="+mj-lt"/>
              </a:rPr>
              <a:t>of</a:t>
            </a:r>
            <a:r>
              <a:rPr lang="cs-CZ" dirty="0">
                <a:latin typeface="+mj-lt"/>
              </a:rPr>
              <a:t> 15 </a:t>
            </a:r>
            <a:r>
              <a:rPr lang="cs-CZ" dirty="0" err="1">
                <a:latin typeface="+mj-lt"/>
              </a:rPr>
              <a:t>participants</a:t>
            </a:r>
            <a:r>
              <a:rPr lang="cs-CZ" dirty="0">
                <a:latin typeface="+mj-lt"/>
              </a:rPr>
              <a:t> and </a:t>
            </a:r>
            <a:r>
              <a:rPr lang="cs-CZ" dirty="0" err="1">
                <a:latin typeface="+mj-lt"/>
              </a:rPr>
              <a:t>please</a:t>
            </a:r>
            <a:r>
              <a:rPr lang="cs-CZ" dirty="0">
                <a:latin typeface="+mj-lt"/>
              </a:rPr>
              <a:t>, do not </a:t>
            </a:r>
            <a:r>
              <a:rPr lang="cs-CZ" dirty="0" err="1">
                <a:latin typeface="+mj-lt"/>
              </a:rPr>
              <a:t>treat</a:t>
            </a:r>
            <a:r>
              <a:rPr lang="cs-CZ" dirty="0">
                <a:latin typeface="+mj-lt"/>
              </a:rPr>
              <a:t> </a:t>
            </a:r>
            <a:r>
              <a:rPr lang="cs-CZ" dirty="0" err="1">
                <a:latin typeface="+mj-lt"/>
              </a:rPr>
              <a:t>them</a:t>
            </a:r>
            <a:r>
              <a:rPr lang="cs-CZ" dirty="0">
                <a:latin typeface="+mj-lt"/>
              </a:rPr>
              <a:t> as </a:t>
            </a:r>
            <a:r>
              <a:rPr lang="cs-CZ" dirty="0" err="1">
                <a:latin typeface="+mj-lt"/>
              </a:rPr>
              <a:t>results</a:t>
            </a:r>
            <a:r>
              <a:rPr lang="cs-CZ" dirty="0">
                <a:latin typeface="+mj-lt"/>
              </a:rPr>
              <a:t>, these are just </a:t>
            </a:r>
            <a:r>
              <a:rPr lang="cs-CZ" dirty="0" err="1">
                <a:latin typeface="+mj-lt"/>
              </a:rPr>
              <a:t>shown</a:t>
            </a:r>
            <a:r>
              <a:rPr lang="cs-CZ" dirty="0">
                <a:latin typeface="+mj-lt"/>
              </a:rPr>
              <a:t> to </a:t>
            </a:r>
            <a:r>
              <a:rPr lang="cs-CZ" dirty="0" err="1">
                <a:latin typeface="+mj-lt"/>
              </a:rPr>
              <a:t>illustrate</a:t>
            </a:r>
            <a:r>
              <a:rPr lang="cs-CZ" dirty="0">
                <a:latin typeface="+mj-lt"/>
              </a:rPr>
              <a:t> my </a:t>
            </a:r>
            <a:r>
              <a:rPr lang="cs-CZ" dirty="0" err="1">
                <a:latin typeface="+mj-lt"/>
              </a:rPr>
              <a:t>points</a:t>
            </a:r>
            <a:r>
              <a:rPr lang="cs-CZ" dirty="0">
                <a:latin typeface="+mj-lt"/>
              </a:rPr>
              <a:t>. </a:t>
            </a:r>
          </a:p>
          <a:p>
            <a:pPr>
              <a:defRPr/>
            </a:pPr>
            <a:r>
              <a:rPr lang="en-US" dirty="0">
                <a:latin typeface="+mj-lt"/>
              </a:rPr>
              <a:t>As I mentioned,</a:t>
            </a:r>
            <a:r>
              <a:rPr lang="cs-CZ" dirty="0">
                <a:latin typeface="+mj-lt"/>
              </a:rPr>
              <a:t> </a:t>
            </a:r>
            <a:r>
              <a:rPr lang="cs-CZ" dirty="0" err="1">
                <a:latin typeface="+mj-lt"/>
              </a:rPr>
              <a:t>one</a:t>
            </a:r>
            <a:r>
              <a:rPr lang="cs-CZ" dirty="0">
                <a:latin typeface="+mj-lt"/>
              </a:rPr>
              <a:t> </a:t>
            </a:r>
            <a:r>
              <a:rPr lang="cs-CZ" dirty="0" err="1">
                <a:latin typeface="+mj-lt"/>
              </a:rPr>
              <a:t>of</a:t>
            </a:r>
            <a:r>
              <a:rPr lang="cs-CZ" dirty="0">
                <a:latin typeface="+mj-lt"/>
              </a:rPr>
              <a:t> </a:t>
            </a:r>
            <a:r>
              <a:rPr lang="cs-CZ" dirty="0" err="1">
                <a:latin typeface="+mj-lt"/>
              </a:rPr>
              <a:t>the</a:t>
            </a:r>
            <a:r>
              <a:rPr lang="cs-CZ" dirty="0">
                <a:latin typeface="+mj-lt"/>
              </a:rPr>
              <a:t> many </a:t>
            </a:r>
            <a:r>
              <a:rPr lang="cs-CZ" dirty="0" err="1">
                <a:latin typeface="+mj-lt"/>
              </a:rPr>
              <a:t>advantages</a:t>
            </a:r>
            <a:r>
              <a:rPr lang="cs-CZ" dirty="0">
                <a:latin typeface="+mj-lt"/>
              </a:rPr>
              <a:t> </a:t>
            </a:r>
            <a:r>
              <a:rPr lang="cs-CZ" dirty="0" err="1">
                <a:latin typeface="+mj-lt"/>
              </a:rPr>
              <a:t>is</a:t>
            </a:r>
            <a:r>
              <a:rPr lang="cs-CZ" dirty="0">
                <a:latin typeface="+mj-lt"/>
              </a:rPr>
              <a:t> </a:t>
            </a:r>
            <a:r>
              <a:rPr lang="cs-CZ" dirty="0" err="1">
                <a:latin typeface="+mj-lt"/>
              </a:rPr>
              <a:t>the</a:t>
            </a:r>
            <a:r>
              <a:rPr lang="cs-CZ" dirty="0">
                <a:latin typeface="+mj-lt"/>
              </a:rPr>
              <a:t> </a:t>
            </a:r>
            <a:r>
              <a:rPr lang="cs-CZ" dirty="0" err="1">
                <a:latin typeface="+mj-lt"/>
              </a:rPr>
              <a:t>ability</a:t>
            </a:r>
            <a:r>
              <a:rPr lang="cs-CZ" dirty="0">
                <a:latin typeface="+mj-lt"/>
              </a:rPr>
              <a:t> to </a:t>
            </a:r>
            <a:r>
              <a:rPr lang="en-US" dirty="0">
                <a:latin typeface="+mj-lt"/>
              </a:rPr>
              <a:t>monitor detailed temporal unfolding of </a:t>
            </a:r>
            <a:r>
              <a:rPr lang="cs-CZ" dirty="0">
                <a:latin typeface="+mj-lt"/>
              </a:rPr>
              <a:t>variability</a:t>
            </a:r>
            <a:r>
              <a:rPr lang="en-US" dirty="0">
                <a:latin typeface="+mj-lt"/>
              </a:rPr>
              <a:t>. Here I have an example of variability in positive activated affect</a:t>
            </a:r>
            <a:r>
              <a:rPr lang="cs-CZ" dirty="0">
                <a:latin typeface="+mj-lt"/>
              </a:rPr>
              <a:t>, </a:t>
            </a:r>
            <a:r>
              <a:rPr lang="cs-CZ" dirty="0" err="1">
                <a:latin typeface="+mj-lt"/>
              </a:rPr>
              <a:t>which</a:t>
            </a:r>
            <a:r>
              <a:rPr lang="cs-CZ" dirty="0">
                <a:latin typeface="+mj-lt"/>
              </a:rPr>
              <a:t> </a:t>
            </a:r>
            <a:r>
              <a:rPr lang="cs-CZ" dirty="0" err="1">
                <a:latin typeface="+mj-lt"/>
              </a:rPr>
              <a:t>is</a:t>
            </a:r>
            <a:r>
              <a:rPr lang="cs-CZ" dirty="0">
                <a:latin typeface="+mj-lt"/>
              </a:rPr>
              <a:t> </a:t>
            </a:r>
            <a:r>
              <a:rPr lang="cs-CZ" dirty="0" err="1">
                <a:latin typeface="+mj-lt"/>
              </a:rPr>
              <a:t>one</a:t>
            </a:r>
            <a:r>
              <a:rPr lang="cs-CZ" dirty="0">
                <a:latin typeface="+mj-lt"/>
              </a:rPr>
              <a:t> </a:t>
            </a:r>
            <a:r>
              <a:rPr lang="cs-CZ" dirty="0" err="1">
                <a:latin typeface="+mj-lt"/>
              </a:rPr>
              <a:t>of</a:t>
            </a:r>
            <a:r>
              <a:rPr lang="cs-CZ" dirty="0">
                <a:latin typeface="+mj-lt"/>
              </a:rPr>
              <a:t> </a:t>
            </a:r>
            <a:r>
              <a:rPr lang="cs-CZ" dirty="0" err="1">
                <a:latin typeface="+mj-lt"/>
              </a:rPr>
              <a:t>the</a:t>
            </a:r>
            <a:r>
              <a:rPr lang="cs-CZ" dirty="0">
                <a:latin typeface="+mj-lt"/>
              </a:rPr>
              <a:t> </a:t>
            </a:r>
            <a:r>
              <a:rPr lang="cs-CZ" dirty="0" err="1">
                <a:latin typeface="+mj-lt"/>
              </a:rPr>
              <a:t>affective</a:t>
            </a:r>
            <a:r>
              <a:rPr lang="cs-CZ" dirty="0">
                <a:latin typeface="+mj-lt"/>
              </a:rPr>
              <a:t> </a:t>
            </a:r>
            <a:r>
              <a:rPr lang="cs-CZ" dirty="0" err="1">
                <a:latin typeface="+mj-lt"/>
              </a:rPr>
              <a:t>components</a:t>
            </a:r>
            <a:r>
              <a:rPr lang="cs-CZ" dirty="0">
                <a:latin typeface="+mj-lt"/>
              </a:rPr>
              <a:t> </a:t>
            </a:r>
            <a:r>
              <a:rPr lang="cs-CZ" dirty="0" err="1">
                <a:latin typeface="+mj-lt"/>
              </a:rPr>
              <a:t>we</a:t>
            </a:r>
            <a:r>
              <a:rPr lang="cs-CZ" dirty="0">
                <a:latin typeface="+mj-lt"/>
              </a:rPr>
              <a:t> </a:t>
            </a:r>
            <a:r>
              <a:rPr lang="cs-CZ" dirty="0" err="1">
                <a:latin typeface="+mj-lt"/>
              </a:rPr>
              <a:t>measure</a:t>
            </a:r>
            <a:r>
              <a:rPr lang="cs-CZ" dirty="0">
                <a:latin typeface="+mj-lt"/>
              </a:rPr>
              <a:t> in </a:t>
            </a:r>
            <a:r>
              <a:rPr lang="cs-CZ" dirty="0" err="1">
                <a:latin typeface="+mj-lt"/>
              </a:rPr>
              <a:t>the</a:t>
            </a:r>
            <a:r>
              <a:rPr lang="cs-CZ" dirty="0">
                <a:latin typeface="+mj-lt"/>
              </a:rPr>
              <a:t> EMA </a:t>
            </a:r>
            <a:r>
              <a:rPr lang="cs-CZ" dirty="0" err="1">
                <a:latin typeface="+mj-lt"/>
              </a:rPr>
              <a:t>questionnaires</a:t>
            </a:r>
            <a:r>
              <a:rPr lang="cs-CZ" dirty="0">
                <a:latin typeface="+mj-lt"/>
              </a:rPr>
              <a:t> </a:t>
            </a:r>
            <a:r>
              <a:rPr lang="cs-CZ" dirty="0" err="1">
                <a:latin typeface="+mj-lt"/>
              </a:rPr>
              <a:t>that</a:t>
            </a:r>
            <a:r>
              <a:rPr lang="cs-CZ" dirty="0">
                <a:latin typeface="+mj-lt"/>
              </a:rPr>
              <a:t> </a:t>
            </a:r>
            <a:r>
              <a:rPr lang="cs-CZ" dirty="0" err="1">
                <a:latin typeface="+mj-lt"/>
              </a:rPr>
              <a:t>asks</a:t>
            </a:r>
            <a:r>
              <a:rPr lang="cs-CZ" dirty="0">
                <a:latin typeface="+mj-lt"/>
              </a:rPr>
              <a:t> </a:t>
            </a:r>
            <a:r>
              <a:rPr lang="cs-CZ" dirty="0" err="1">
                <a:latin typeface="+mj-lt"/>
              </a:rPr>
              <a:t>whether</a:t>
            </a:r>
            <a:r>
              <a:rPr lang="cs-CZ" dirty="0">
                <a:latin typeface="+mj-lt"/>
              </a:rPr>
              <a:t> are </a:t>
            </a:r>
            <a:r>
              <a:rPr lang="cs-CZ" dirty="0" err="1">
                <a:latin typeface="+mj-lt"/>
              </a:rPr>
              <a:t>participants</a:t>
            </a:r>
            <a:r>
              <a:rPr lang="cs-CZ" dirty="0">
                <a:latin typeface="+mj-lt"/>
              </a:rPr>
              <a:t> feeling happy </a:t>
            </a:r>
            <a:r>
              <a:rPr lang="cs-CZ" dirty="0" err="1">
                <a:latin typeface="+mj-lt"/>
              </a:rPr>
              <a:t>or</a:t>
            </a:r>
            <a:r>
              <a:rPr lang="cs-CZ" dirty="0">
                <a:latin typeface="+mj-lt"/>
              </a:rPr>
              <a:t> </a:t>
            </a:r>
            <a:r>
              <a:rPr lang="cs-CZ" dirty="0" err="1">
                <a:latin typeface="+mj-lt"/>
              </a:rPr>
              <a:t>excited</a:t>
            </a:r>
            <a:r>
              <a:rPr lang="cs-CZ" dirty="0">
                <a:latin typeface="+mj-lt"/>
              </a:rPr>
              <a:t>.  </a:t>
            </a:r>
            <a:r>
              <a:rPr lang="cs-CZ" dirty="0" err="1">
                <a:latin typeface="+mj-lt"/>
              </a:rPr>
              <a:t>If</a:t>
            </a:r>
            <a:r>
              <a:rPr lang="cs-CZ" dirty="0">
                <a:latin typeface="+mj-lt"/>
              </a:rPr>
              <a:t> </a:t>
            </a:r>
            <a:r>
              <a:rPr lang="cs-CZ" dirty="0" err="1">
                <a:latin typeface="+mj-lt"/>
              </a:rPr>
              <a:t>you</a:t>
            </a:r>
            <a:r>
              <a:rPr lang="cs-CZ" dirty="0">
                <a:latin typeface="+mj-lt"/>
              </a:rPr>
              <a:t> </a:t>
            </a:r>
            <a:r>
              <a:rPr lang="cs-CZ" dirty="0" err="1">
                <a:latin typeface="+mj-lt"/>
              </a:rPr>
              <a:t>remember</a:t>
            </a:r>
            <a:r>
              <a:rPr lang="cs-CZ" dirty="0">
                <a:latin typeface="+mj-lt"/>
              </a:rPr>
              <a:t>, </a:t>
            </a:r>
            <a:r>
              <a:rPr lang="cs-CZ" dirty="0" err="1">
                <a:latin typeface="+mj-lt"/>
              </a:rPr>
              <a:t>we</a:t>
            </a:r>
            <a:r>
              <a:rPr lang="cs-CZ" dirty="0">
                <a:latin typeface="+mj-lt"/>
              </a:rPr>
              <a:t> </a:t>
            </a:r>
            <a:r>
              <a:rPr lang="cs-CZ" dirty="0" err="1">
                <a:latin typeface="+mj-lt"/>
              </a:rPr>
              <a:t>wanted</a:t>
            </a:r>
            <a:r>
              <a:rPr lang="cs-CZ" dirty="0">
                <a:latin typeface="+mj-lt"/>
              </a:rPr>
              <a:t> to </a:t>
            </a:r>
            <a:r>
              <a:rPr lang="cs-CZ" dirty="0" err="1">
                <a:latin typeface="+mj-lt"/>
              </a:rPr>
              <a:t>see</a:t>
            </a:r>
            <a:r>
              <a:rPr lang="cs-CZ" dirty="0">
                <a:latin typeface="+mj-lt"/>
              </a:rPr>
              <a:t> </a:t>
            </a:r>
            <a:r>
              <a:rPr lang="cs-CZ" dirty="0" err="1">
                <a:latin typeface="+mj-lt"/>
              </a:rPr>
              <a:t>whether</a:t>
            </a:r>
            <a:r>
              <a:rPr lang="cs-CZ" dirty="0">
                <a:latin typeface="+mj-lt"/>
              </a:rPr>
              <a:t> </a:t>
            </a:r>
            <a:r>
              <a:rPr lang="cs-CZ" dirty="0" err="1">
                <a:latin typeface="+mj-lt"/>
              </a:rPr>
              <a:t>social</a:t>
            </a:r>
            <a:r>
              <a:rPr lang="cs-CZ" dirty="0">
                <a:latin typeface="+mj-lt"/>
              </a:rPr>
              <a:t> media use </a:t>
            </a:r>
            <a:r>
              <a:rPr lang="cs-CZ" dirty="0" err="1">
                <a:latin typeface="+mj-lt"/>
              </a:rPr>
              <a:t>impacts</a:t>
            </a:r>
            <a:r>
              <a:rPr lang="cs-CZ" dirty="0">
                <a:latin typeface="+mj-lt"/>
              </a:rPr>
              <a:t> </a:t>
            </a:r>
            <a:r>
              <a:rPr lang="cs-CZ" dirty="0" err="1">
                <a:latin typeface="+mj-lt"/>
              </a:rPr>
              <a:t>affect</a:t>
            </a:r>
            <a:r>
              <a:rPr lang="cs-CZ" dirty="0">
                <a:latin typeface="+mj-lt"/>
              </a:rPr>
              <a:t>. E</a:t>
            </a:r>
            <a:r>
              <a:rPr lang="en-US" dirty="0">
                <a:latin typeface="+mj-lt"/>
              </a:rPr>
              <a:t>ach line represents a participants‘ fluctuation over the 14 days, and the blue line shows mean of all participants</a:t>
            </a:r>
            <a:r>
              <a:rPr lang="cs-CZ" dirty="0">
                <a:latin typeface="+mj-lt"/>
              </a:rPr>
              <a:t>, but </a:t>
            </a:r>
            <a:r>
              <a:rPr lang="cs-CZ" dirty="0" err="1">
                <a:latin typeface="+mj-lt"/>
              </a:rPr>
              <a:t>you</a:t>
            </a:r>
            <a:r>
              <a:rPr lang="cs-CZ" dirty="0">
                <a:latin typeface="+mj-lt"/>
              </a:rPr>
              <a:t> </a:t>
            </a:r>
            <a:r>
              <a:rPr lang="cs-CZ" dirty="0" err="1">
                <a:latin typeface="+mj-lt"/>
              </a:rPr>
              <a:t>can</a:t>
            </a:r>
            <a:r>
              <a:rPr lang="cs-CZ" dirty="0">
                <a:latin typeface="+mj-lt"/>
              </a:rPr>
              <a:t> </a:t>
            </a:r>
            <a:r>
              <a:rPr lang="cs-CZ" dirty="0" err="1">
                <a:latin typeface="+mj-lt"/>
              </a:rPr>
              <a:t>see</a:t>
            </a:r>
            <a:r>
              <a:rPr lang="cs-CZ" dirty="0">
                <a:latin typeface="+mj-lt"/>
              </a:rPr>
              <a:t> </a:t>
            </a:r>
            <a:r>
              <a:rPr lang="cs-CZ" dirty="0" err="1">
                <a:latin typeface="+mj-lt"/>
              </a:rPr>
              <a:t>that</a:t>
            </a:r>
            <a:r>
              <a:rPr lang="cs-CZ" dirty="0">
                <a:latin typeface="+mj-lt"/>
              </a:rPr>
              <a:t> no </a:t>
            </a:r>
            <a:r>
              <a:rPr lang="cs-CZ" dirty="0" err="1">
                <a:latin typeface="+mj-lt"/>
              </a:rPr>
              <a:t>one</a:t>
            </a:r>
            <a:r>
              <a:rPr lang="cs-CZ" dirty="0">
                <a:latin typeface="+mj-lt"/>
              </a:rPr>
              <a:t> </a:t>
            </a:r>
            <a:r>
              <a:rPr lang="cs-CZ" dirty="0" err="1">
                <a:latin typeface="+mj-lt"/>
              </a:rPr>
              <a:t>looks</a:t>
            </a:r>
            <a:r>
              <a:rPr lang="cs-CZ" dirty="0">
                <a:latin typeface="+mj-lt"/>
              </a:rPr>
              <a:t> </a:t>
            </a:r>
            <a:r>
              <a:rPr lang="cs-CZ" dirty="0" err="1">
                <a:latin typeface="+mj-lt"/>
              </a:rPr>
              <a:t>like</a:t>
            </a:r>
            <a:r>
              <a:rPr lang="cs-CZ" dirty="0">
                <a:latin typeface="+mj-lt"/>
              </a:rPr>
              <a:t> </a:t>
            </a:r>
            <a:r>
              <a:rPr lang="cs-CZ" dirty="0" err="1">
                <a:latin typeface="+mj-lt"/>
              </a:rPr>
              <a:t>the</a:t>
            </a:r>
            <a:r>
              <a:rPr lang="cs-CZ" dirty="0">
                <a:latin typeface="+mj-lt"/>
              </a:rPr>
              <a:t> </a:t>
            </a:r>
            <a:r>
              <a:rPr lang="cs-CZ" dirty="0" err="1">
                <a:latin typeface="+mj-lt"/>
              </a:rPr>
              <a:t>mean</a:t>
            </a:r>
            <a:r>
              <a:rPr lang="en-US" dirty="0">
                <a:latin typeface="+mj-lt"/>
              </a:rPr>
              <a:t>. </a:t>
            </a:r>
            <a:r>
              <a:rPr lang="cs-CZ" dirty="0" err="1">
                <a:latin typeface="+mj-lt"/>
              </a:rPr>
              <a:t>Lets</a:t>
            </a:r>
            <a:r>
              <a:rPr lang="cs-CZ" dirty="0">
                <a:latin typeface="+mj-lt"/>
              </a:rPr>
              <a:t> </a:t>
            </a:r>
            <a:r>
              <a:rPr lang="cs-CZ" dirty="0" err="1">
                <a:latin typeface="+mj-lt"/>
              </a:rPr>
              <a:t>assume</a:t>
            </a:r>
            <a:r>
              <a:rPr lang="cs-CZ" dirty="0">
                <a:latin typeface="+mj-lt"/>
              </a:rPr>
              <a:t> </a:t>
            </a:r>
            <a:r>
              <a:rPr lang="cs-CZ" dirty="0" err="1">
                <a:latin typeface="+mj-lt"/>
              </a:rPr>
              <a:t>that</a:t>
            </a:r>
            <a:r>
              <a:rPr lang="cs-CZ" dirty="0">
                <a:latin typeface="+mj-lt"/>
              </a:rPr>
              <a:t> </a:t>
            </a:r>
            <a:r>
              <a:rPr lang="cs-CZ" dirty="0" err="1">
                <a:latin typeface="+mj-lt"/>
              </a:rPr>
              <a:t>affect</a:t>
            </a:r>
            <a:r>
              <a:rPr lang="cs-CZ" dirty="0">
                <a:latin typeface="+mj-lt"/>
              </a:rPr>
              <a:t> </a:t>
            </a:r>
            <a:r>
              <a:rPr lang="cs-CZ" dirty="0" err="1">
                <a:latin typeface="+mj-lt"/>
              </a:rPr>
              <a:t>varies</a:t>
            </a:r>
            <a:r>
              <a:rPr lang="cs-CZ" dirty="0">
                <a:latin typeface="+mj-lt"/>
              </a:rPr>
              <a:t> </a:t>
            </a:r>
            <a:r>
              <a:rPr lang="cs-CZ" dirty="0" err="1">
                <a:latin typeface="+mj-lt"/>
              </a:rPr>
              <a:t>with</a:t>
            </a:r>
            <a:r>
              <a:rPr lang="cs-CZ" dirty="0">
                <a:latin typeface="+mj-lt"/>
              </a:rPr>
              <a:t> </a:t>
            </a:r>
            <a:r>
              <a:rPr lang="cs-CZ" dirty="0" err="1">
                <a:latin typeface="+mj-lt"/>
              </a:rPr>
              <a:t>social</a:t>
            </a:r>
            <a:r>
              <a:rPr lang="cs-CZ" dirty="0">
                <a:latin typeface="+mj-lt"/>
              </a:rPr>
              <a:t> media use – </a:t>
            </a:r>
            <a:r>
              <a:rPr lang="cs-CZ" dirty="0" err="1">
                <a:latin typeface="+mj-lt"/>
              </a:rPr>
              <a:t>the</a:t>
            </a:r>
            <a:r>
              <a:rPr lang="cs-CZ" dirty="0">
                <a:latin typeface="+mj-lt"/>
              </a:rPr>
              <a:t> more use, </a:t>
            </a:r>
            <a:r>
              <a:rPr lang="cs-CZ" dirty="0" err="1">
                <a:latin typeface="+mj-lt"/>
              </a:rPr>
              <a:t>the</a:t>
            </a:r>
            <a:r>
              <a:rPr lang="cs-CZ" dirty="0">
                <a:latin typeface="+mj-lt"/>
              </a:rPr>
              <a:t> </a:t>
            </a:r>
            <a:r>
              <a:rPr lang="cs-CZ" dirty="0" err="1">
                <a:latin typeface="+mj-lt"/>
              </a:rPr>
              <a:t>higher</a:t>
            </a:r>
            <a:r>
              <a:rPr lang="cs-CZ" dirty="0">
                <a:latin typeface="+mj-lt"/>
              </a:rPr>
              <a:t> </a:t>
            </a:r>
            <a:r>
              <a:rPr lang="cs-CZ" dirty="0" err="1">
                <a:latin typeface="+mj-lt"/>
              </a:rPr>
              <a:t>affect</a:t>
            </a:r>
            <a:r>
              <a:rPr lang="cs-CZ" dirty="0">
                <a:latin typeface="+mj-lt"/>
              </a:rPr>
              <a:t>. </a:t>
            </a:r>
            <a:r>
              <a:rPr lang="cs-CZ" dirty="0" err="1">
                <a:latin typeface="+mj-lt"/>
              </a:rPr>
              <a:t>The</a:t>
            </a:r>
            <a:r>
              <a:rPr lang="cs-CZ" dirty="0">
                <a:latin typeface="+mj-lt"/>
              </a:rPr>
              <a:t> </a:t>
            </a:r>
            <a:r>
              <a:rPr lang="cs-CZ" dirty="0" err="1">
                <a:latin typeface="+mj-lt"/>
              </a:rPr>
              <a:t>trajectories</a:t>
            </a:r>
            <a:r>
              <a:rPr lang="cs-CZ" dirty="0">
                <a:latin typeface="+mj-lt"/>
              </a:rPr>
              <a:t> are </a:t>
            </a:r>
            <a:r>
              <a:rPr lang="cs-CZ" dirty="0" err="1">
                <a:latin typeface="+mj-lt"/>
              </a:rPr>
              <a:t>however</a:t>
            </a:r>
            <a:r>
              <a:rPr lang="cs-CZ" dirty="0">
                <a:latin typeface="+mj-lt"/>
              </a:rPr>
              <a:t> </a:t>
            </a:r>
            <a:r>
              <a:rPr lang="cs-CZ" dirty="0" err="1">
                <a:latin typeface="+mj-lt"/>
              </a:rPr>
              <a:t>different</a:t>
            </a:r>
            <a:r>
              <a:rPr lang="cs-CZ" dirty="0">
                <a:latin typeface="+mj-lt"/>
              </a:rPr>
              <a:t> – and </a:t>
            </a:r>
            <a:r>
              <a:rPr lang="cs-CZ" dirty="0" err="1">
                <a:latin typeface="+mj-lt"/>
              </a:rPr>
              <a:t>that</a:t>
            </a:r>
            <a:r>
              <a:rPr lang="cs-CZ" dirty="0">
                <a:latin typeface="+mj-lt"/>
              </a:rPr>
              <a:t> </a:t>
            </a:r>
            <a:r>
              <a:rPr lang="cs-CZ" dirty="0" err="1">
                <a:latin typeface="+mj-lt"/>
              </a:rPr>
              <a:t>is</a:t>
            </a:r>
            <a:r>
              <a:rPr lang="cs-CZ" dirty="0">
                <a:latin typeface="+mj-lt"/>
              </a:rPr>
              <a:t> not </a:t>
            </a:r>
            <a:r>
              <a:rPr lang="cs-CZ" dirty="0" err="1">
                <a:latin typeface="+mj-lt"/>
              </a:rPr>
              <a:t>only</a:t>
            </a:r>
            <a:r>
              <a:rPr lang="cs-CZ" dirty="0">
                <a:latin typeface="+mj-lt"/>
              </a:rPr>
              <a:t> </a:t>
            </a:r>
            <a:r>
              <a:rPr lang="cs-CZ" dirty="0" err="1">
                <a:latin typeface="+mj-lt"/>
              </a:rPr>
              <a:t>because</a:t>
            </a:r>
            <a:r>
              <a:rPr lang="cs-CZ" dirty="0">
                <a:latin typeface="+mj-lt"/>
              </a:rPr>
              <a:t> </a:t>
            </a:r>
            <a:r>
              <a:rPr lang="cs-CZ" dirty="0" err="1">
                <a:latin typeface="+mj-lt"/>
              </a:rPr>
              <a:t>people</a:t>
            </a:r>
            <a:r>
              <a:rPr lang="cs-CZ" dirty="0">
                <a:latin typeface="+mj-lt"/>
              </a:rPr>
              <a:t> are </a:t>
            </a:r>
            <a:r>
              <a:rPr lang="cs-CZ" dirty="0" err="1">
                <a:latin typeface="+mj-lt"/>
              </a:rPr>
              <a:t>different</a:t>
            </a:r>
            <a:r>
              <a:rPr lang="cs-CZ" dirty="0">
                <a:latin typeface="+mj-lt"/>
              </a:rPr>
              <a:t> – </a:t>
            </a:r>
            <a:r>
              <a:rPr lang="cs-CZ" dirty="0" err="1">
                <a:latin typeface="+mj-lt"/>
              </a:rPr>
              <a:t>for</a:t>
            </a:r>
            <a:r>
              <a:rPr lang="cs-CZ" dirty="0">
                <a:latin typeface="+mj-lt"/>
              </a:rPr>
              <a:t> </a:t>
            </a:r>
            <a:r>
              <a:rPr lang="cs-CZ" dirty="0" err="1">
                <a:latin typeface="+mj-lt"/>
              </a:rPr>
              <a:t>example</a:t>
            </a:r>
            <a:r>
              <a:rPr lang="cs-CZ" dirty="0">
                <a:latin typeface="+mj-lt"/>
              </a:rPr>
              <a:t>, </a:t>
            </a:r>
            <a:r>
              <a:rPr lang="cs-CZ" dirty="0" err="1">
                <a:latin typeface="+mj-lt"/>
              </a:rPr>
              <a:t>they</a:t>
            </a:r>
            <a:r>
              <a:rPr lang="cs-CZ" dirty="0">
                <a:latin typeface="+mj-lt"/>
              </a:rPr>
              <a:t> </a:t>
            </a:r>
            <a:r>
              <a:rPr lang="cs-CZ" dirty="0" err="1">
                <a:latin typeface="+mj-lt"/>
              </a:rPr>
              <a:t>have</a:t>
            </a:r>
            <a:r>
              <a:rPr lang="cs-CZ" dirty="0">
                <a:latin typeface="+mj-lt"/>
              </a:rPr>
              <a:t> </a:t>
            </a:r>
            <a:r>
              <a:rPr lang="cs-CZ" dirty="0" err="1">
                <a:latin typeface="+mj-lt"/>
              </a:rPr>
              <a:t>different</a:t>
            </a:r>
            <a:r>
              <a:rPr lang="cs-CZ" dirty="0">
                <a:latin typeface="+mj-lt"/>
              </a:rPr>
              <a:t> </a:t>
            </a:r>
            <a:r>
              <a:rPr lang="cs-CZ" dirty="0" err="1">
                <a:latin typeface="+mj-lt"/>
              </a:rPr>
              <a:t>traits</a:t>
            </a:r>
            <a:r>
              <a:rPr lang="cs-CZ" dirty="0">
                <a:latin typeface="+mj-lt"/>
              </a:rPr>
              <a:t>, but </a:t>
            </a:r>
            <a:r>
              <a:rPr lang="cs-CZ" dirty="0" err="1">
                <a:latin typeface="+mj-lt"/>
              </a:rPr>
              <a:t>also</a:t>
            </a:r>
            <a:r>
              <a:rPr lang="cs-CZ" dirty="0">
                <a:latin typeface="+mj-lt"/>
              </a:rPr>
              <a:t> </a:t>
            </a:r>
            <a:r>
              <a:rPr lang="cs-CZ" dirty="0" err="1">
                <a:latin typeface="+mj-lt"/>
              </a:rPr>
              <a:t>because</a:t>
            </a:r>
            <a:r>
              <a:rPr lang="cs-CZ" dirty="0">
                <a:latin typeface="+mj-lt"/>
              </a:rPr>
              <a:t> </a:t>
            </a:r>
            <a:r>
              <a:rPr lang="cs-CZ" dirty="0" err="1">
                <a:latin typeface="+mj-lt"/>
              </a:rPr>
              <a:t>their</a:t>
            </a:r>
            <a:r>
              <a:rPr lang="cs-CZ" dirty="0">
                <a:latin typeface="+mj-lt"/>
              </a:rPr>
              <a:t> </a:t>
            </a:r>
            <a:r>
              <a:rPr lang="cs-CZ" dirty="0" err="1">
                <a:latin typeface="+mj-lt"/>
              </a:rPr>
              <a:t>behavior</a:t>
            </a:r>
            <a:r>
              <a:rPr lang="cs-CZ" dirty="0">
                <a:latin typeface="+mj-lt"/>
              </a:rPr>
              <a:t> </a:t>
            </a:r>
            <a:r>
              <a:rPr lang="cs-CZ" dirty="0" err="1">
                <a:latin typeface="+mj-lt"/>
              </a:rPr>
              <a:t>changes</a:t>
            </a:r>
            <a:r>
              <a:rPr lang="cs-CZ" dirty="0">
                <a:latin typeface="+mj-lt"/>
              </a:rPr>
              <a:t> – </a:t>
            </a:r>
            <a:r>
              <a:rPr lang="cs-CZ" dirty="0" err="1">
                <a:latin typeface="+mj-lt"/>
              </a:rPr>
              <a:t>for</a:t>
            </a:r>
            <a:r>
              <a:rPr lang="cs-CZ" dirty="0">
                <a:latin typeface="+mj-lt"/>
              </a:rPr>
              <a:t> </a:t>
            </a:r>
            <a:r>
              <a:rPr lang="cs-CZ" dirty="0" err="1">
                <a:latin typeface="+mj-lt"/>
              </a:rPr>
              <a:t>example</a:t>
            </a:r>
            <a:r>
              <a:rPr lang="cs-CZ" dirty="0">
                <a:latin typeface="+mj-lt"/>
              </a:rPr>
              <a:t>, </a:t>
            </a:r>
            <a:r>
              <a:rPr lang="cs-CZ" dirty="0" err="1">
                <a:latin typeface="+mj-lt"/>
              </a:rPr>
              <a:t>someone</a:t>
            </a:r>
            <a:r>
              <a:rPr lang="cs-CZ" dirty="0">
                <a:latin typeface="+mj-lt"/>
              </a:rPr>
              <a:t> </a:t>
            </a:r>
            <a:r>
              <a:rPr lang="cs-CZ" dirty="0" err="1">
                <a:latin typeface="+mj-lt"/>
              </a:rPr>
              <a:t>that</a:t>
            </a:r>
            <a:r>
              <a:rPr lang="cs-CZ" dirty="0">
                <a:latin typeface="+mj-lt"/>
              </a:rPr>
              <a:t> </a:t>
            </a:r>
            <a:r>
              <a:rPr lang="cs-CZ" dirty="0" err="1">
                <a:latin typeface="+mj-lt"/>
              </a:rPr>
              <a:t>is</a:t>
            </a:r>
            <a:r>
              <a:rPr lang="cs-CZ" dirty="0">
                <a:latin typeface="+mj-lt"/>
              </a:rPr>
              <a:t> </a:t>
            </a:r>
            <a:r>
              <a:rPr lang="cs-CZ" dirty="0" err="1">
                <a:latin typeface="+mj-lt"/>
              </a:rPr>
              <a:t>used</a:t>
            </a:r>
            <a:r>
              <a:rPr lang="cs-CZ" dirty="0">
                <a:latin typeface="+mj-lt"/>
              </a:rPr>
              <a:t> to use </a:t>
            </a:r>
            <a:r>
              <a:rPr lang="cs-CZ" dirty="0" err="1">
                <a:latin typeface="+mj-lt"/>
              </a:rPr>
              <a:t>social</a:t>
            </a:r>
            <a:r>
              <a:rPr lang="cs-CZ" dirty="0">
                <a:latin typeface="+mj-lt"/>
              </a:rPr>
              <a:t> media a lot </a:t>
            </a:r>
            <a:r>
              <a:rPr lang="cs-CZ" dirty="0" err="1">
                <a:latin typeface="+mj-lt"/>
              </a:rPr>
              <a:t>will</a:t>
            </a:r>
            <a:r>
              <a:rPr lang="cs-CZ" dirty="0">
                <a:latin typeface="+mj-lt"/>
              </a:rPr>
              <a:t> </a:t>
            </a:r>
            <a:r>
              <a:rPr lang="cs-CZ" dirty="0" err="1">
                <a:latin typeface="+mj-lt"/>
              </a:rPr>
              <a:t>have</a:t>
            </a:r>
            <a:r>
              <a:rPr lang="cs-CZ" dirty="0">
                <a:latin typeface="+mj-lt"/>
              </a:rPr>
              <a:t> </a:t>
            </a:r>
            <a:r>
              <a:rPr lang="cs-CZ" dirty="0" err="1">
                <a:latin typeface="+mj-lt"/>
              </a:rPr>
              <a:t>their</a:t>
            </a:r>
            <a:r>
              <a:rPr lang="cs-CZ" dirty="0">
                <a:latin typeface="+mj-lt"/>
              </a:rPr>
              <a:t> </a:t>
            </a:r>
            <a:r>
              <a:rPr lang="cs-CZ" dirty="0" err="1">
                <a:latin typeface="+mj-lt"/>
              </a:rPr>
              <a:t>parent</a:t>
            </a:r>
            <a:r>
              <a:rPr lang="cs-CZ" dirty="0">
                <a:latin typeface="+mj-lt"/>
              </a:rPr>
              <a:t> </a:t>
            </a:r>
            <a:r>
              <a:rPr lang="cs-CZ" dirty="0" err="1">
                <a:latin typeface="+mj-lt"/>
              </a:rPr>
              <a:t>restrict</a:t>
            </a:r>
            <a:r>
              <a:rPr lang="cs-CZ" dirty="0">
                <a:latin typeface="+mj-lt"/>
              </a:rPr>
              <a:t> </a:t>
            </a:r>
            <a:r>
              <a:rPr lang="cs-CZ" dirty="0" err="1">
                <a:latin typeface="+mj-lt"/>
              </a:rPr>
              <a:t>their</a:t>
            </a:r>
            <a:r>
              <a:rPr lang="cs-CZ" dirty="0">
                <a:latin typeface="+mj-lt"/>
              </a:rPr>
              <a:t> </a:t>
            </a:r>
            <a:r>
              <a:rPr lang="cs-CZ" dirty="0" err="1">
                <a:latin typeface="+mj-lt"/>
              </a:rPr>
              <a:t>access</a:t>
            </a:r>
            <a:r>
              <a:rPr lang="cs-CZ" dirty="0">
                <a:latin typeface="+mj-lt"/>
              </a:rPr>
              <a:t>. In </a:t>
            </a:r>
            <a:r>
              <a:rPr lang="cs-CZ" dirty="0" err="1">
                <a:latin typeface="+mj-lt"/>
              </a:rPr>
              <a:t>cross</a:t>
            </a:r>
            <a:r>
              <a:rPr lang="cs-CZ" dirty="0">
                <a:latin typeface="+mj-lt"/>
              </a:rPr>
              <a:t> </a:t>
            </a:r>
            <a:r>
              <a:rPr lang="cs-CZ" dirty="0" err="1">
                <a:latin typeface="+mj-lt"/>
              </a:rPr>
              <a:t>sectional</a:t>
            </a:r>
            <a:r>
              <a:rPr lang="cs-CZ" dirty="0">
                <a:latin typeface="+mj-lt"/>
              </a:rPr>
              <a:t> data, </a:t>
            </a:r>
            <a:r>
              <a:rPr lang="cs-CZ" dirty="0" err="1">
                <a:latin typeface="+mj-lt"/>
              </a:rPr>
              <a:t>you</a:t>
            </a:r>
            <a:r>
              <a:rPr lang="cs-CZ" dirty="0">
                <a:latin typeface="+mj-lt"/>
              </a:rPr>
              <a:t> </a:t>
            </a:r>
            <a:r>
              <a:rPr lang="cs-CZ" dirty="0" err="1">
                <a:latin typeface="+mj-lt"/>
              </a:rPr>
              <a:t>cannot</a:t>
            </a:r>
            <a:r>
              <a:rPr lang="cs-CZ" dirty="0">
                <a:latin typeface="+mj-lt"/>
              </a:rPr>
              <a:t> </a:t>
            </a:r>
            <a:r>
              <a:rPr lang="cs-CZ" dirty="0" err="1">
                <a:latin typeface="+mj-lt"/>
              </a:rPr>
              <a:t>disentangle</a:t>
            </a:r>
            <a:r>
              <a:rPr lang="cs-CZ" dirty="0">
                <a:latin typeface="+mj-lt"/>
              </a:rPr>
              <a:t> these </a:t>
            </a:r>
            <a:r>
              <a:rPr lang="cs-CZ" dirty="0" err="1">
                <a:latin typeface="+mj-lt"/>
              </a:rPr>
              <a:t>two</a:t>
            </a:r>
            <a:r>
              <a:rPr lang="cs-CZ" dirty="0">
                <a:latin typeface="+mj-lt"/>
              </a:rPr>
              <a:t> </a:t>
            </a:r>
            <a:r>
              <a:rPr lang="cs-CZ" dirty="0" err="1">
                <a:latin typeface="+mj-lt"/>
              </a:rPr>
              <a:t>sources</a:t>
            </a:r>
            <a:r>
              <a:rPr lang="cs-CZ" dirty="0">
                <a:latin typeface="+mj-lt"/>
              </a:rPr>
              <a:t> </a:t>
            </a:r>
            <a:r>
              <a:rPr lang="cs-CZ" dirty="0" err="1">
                <a:latin typeface="+mj-lt"/>
              </a:rPr>
              <a:t>of</a:t>
            </a:r>
            <a:r>
              <a:rPr lang="cs-CZ" dirty="0">
                <a:latin typeface="+mj-lt"/>
              </a:rPr>
              <a:t> variability and as </a:t>
            </a:r>
            <a:r>
              <a:rPr lang="cs-CZ" dirty="0" err="1">
                <a:latin typeface="+mj-lt"/>
              </a:rPr>
              <a:t>Brose</a:t>
            </a:r>
            <a:r>
              <a:rPr lang="cs-CZ" dirty="0">
                <a:latin typeface="+mj-lt"/>
              </a:rPr>
              <a:t> and </a:t>
            </a:r>
            <a:r>
              <a:rPr lang="cs-CZ" dirty="0" err="1">
                <a:latin typeface="+mj-lt"/>
              </a:rPr>
              <a:t>colleagues</a:t>
            </a:r>
            <a:r>
              <a:rPr lang="cs-CZ" dirty="0">
                <a:latin typeface="+mj-lt"/>
              </a:rPr>
              <a:t> point out, these type </a:t>
            </a:r>
            <a:r>
              <a:rPr lang="cs-CZ" dirty="0" err="1">
                <a:latin typeface="+mj-lt"/>
              </a:rPr>
              <a:t>of</a:t>
            </a:r>
            <a:r>
              <a:rPr lang="cs-CZ" dirty="0">
                <a:latin typeface="+mj-lt"/>
              </a:rPr>
              <a:t> data are </a:t>
            </a:r>
            <a:r>
              <a:rPr lang="cs-CZ" dirty="0" err="1">
                <a:latin typeface="+mj-lt"/>
              </a:rPr>
              <a:t>then</a:t>
            </a:r>
            <a:r>
              <a:rPr lang="cs-CZ" dirty="0">
                <a:latin typeface="+mj-lt"/>
              </a:rPr>
              <a:t> not </a:t>
            </a:r>
            <a:r>
              <a:rPr lang="cs-CZ" dirty="0" err="1">
                <a:latin typeface="+mj-lt"/>
              </a:rPr>
              <a:t>illustrative</a:t>
            </a:r>
            <a:r>
              <a:rPr lang="cs-CZ" dirty="0">
                <a:latin typeface="+mj-lt"/>
              </a:rPr>
              <a:t> </a:t>
            </a:r>
            <a:r>
              <a:rPr lang="cs-CZ" dirty="0" err="1">
                <a:latin typeface="+mj-lt"/>
              </a:rPr>
              <a:t>for</a:t>
            </a:r>
            <a:r>
              <a:rPr lang="cs-CZ" dirty="0">
                <a:latin typeface="+mj-lt"/>
              </a:rPr>
              <a:t> any </a:t>
            </a:r>
            <a:r>
              <a:rPr lang="cs-CZ" dirty="0" err="1">
                <a:latin typeface="+mj-lt"/>
              </a:rPr>
              <a:t>kind</a:t>
            </a:r>
            <a:r>
              <a:rPr lang="cs-CZ" dirty="0">
                <a:latin typeface="+mj-lt"/>
              </a:rPr>
              <a:t> </a:t>
            </a:r>
            <a:r>
              <a:rPr lang="cs-CZ" dirty="0" err="1">
                <a:latin typeface="+mj-lt"/>
              </a:rPr>
              <a:t>of</a:t>
            </a:r>
            <a:r>
              <a:rPr lang="cs-CZ" dirty="0">
                <a:latin typeface="+mj-lt"/>
              </a:rPr>
              <a:t> variability. But in </a:t>
            </a:r>
            <a:r>
              <a:rPr lang="cs-CZ" dirty="0" err="1">
                <a:latin typeface="+mj-lt"/>
              </a:rPr>
              <a:t>this</a:t>
            </a:r>
            <a:r>
              <a:rPr lang="cs-CZ" dirty="0">
                <a:latin typeface="+mj-lt"/>
              </a:rPr>
              <a:t> type </a:t>
            </a:r>
            <a:r>
              <a:rPr lang="cs-CZ" dirty="0" err="1">
                <a:latin typeface="+mj-lt"/>
              </a:rPr>
              <a:t>of</a:t>
            </a:r>
            <a:r>
              <a:rPr lang="cs-CZ" dirty="0">
                <a:latin typeface="+mj-lt"/>
              </a:rPr>
              <a:t> design, </a:t>
            </a:r>
            <a:r>
              <a:rPr lang="cs-CZ" dirty="0" err="1">
                <a:latin typeface="+mj-lt"/>
              </a:rPr>
              <a:t>you</a:t>
            </a:r>
            <a:r>
              <a:rPr lang="cs-CZ" dirty="0">
                <a:latin typeface="+mj-lt"/>
              </a:rPr>
              <a:t> </a:t>
            </a:r>
            <a:r>
              <a:rPr lang="cs-CZ" dirty="0" err="1">
                <a:latin typeface="+mj-lt"/>
              </a:rPr>
              <a:t>actually</a:t>
            </a:r>
            <a:r>
              <a:rPr lang="cs-CZ" dirty="0">
                <a:latin typeface="+mj-lt"/>
              </a:rPr>
              <a:t> </a:t>
            </a:r>
            <a:r>
              <a:rPr lang="cs-CZ" dirty="0" err="1">
                <a:latin typeface="+mj-lt"/>
              </a:rPr>
              <a:t>can</a:t>
            </a:r>
            <a:r>
              <a:rPr lang="cs-CZ" dirty="0">
                <a:latin typeface="+mj-lt"/>
              </a:rPr>
              <a:t> </a:t>
            </a:r>
            <a:r>
              <a:rPr lang="cs-CZ" dirty="0" err="1">
                <a:latin typeface="+mj-lt"/>
              </a:rPr>
              <a:t>distinguish</a:t>
            </a:r>
            <a:r>
              <a:rPr lang="cs-CZ" dirty="0">
                <a:latin typeface="+mj-lt"/>
              </a:rPr>
              <a:t> </a:t>
            </a:r>
            <a:r>
              <a:rPr lang="cs-CZ" dirty="0" err="1">
                <a:latin typeface="+mj-lt"/>
              </a:rPr>
              <a:t>between</a:t>
            </a:r>
            <a:r>
              <a:rPr lang="cs-CZ" dirty="0">
                <a:latin typeface="+mj-lt"/>
              </a:rPr>
              <a:t> </a:t>
            </a:r>
            <a:r>
              <a:rPr lang="cs-CZ" dirty="0" err="1">
                <a:latin typeface="+mj-lt"/>
              </a:rPr>
              <a:t>the</a:t>
            </a:r>
            <a:r>
              <a:rPr lang="cs-CZ" dirty="0">
                <a:latin typeface="+mj-lt"/>
              </a:rPr>
              <a:t> </a:t>
            </a:r>
            <a:r>
              <a:rPr lang="cs-CZ" dirty="0" err="1">
                <a:latin typeface="+mj-lt"/>
              </a:rPr>
              <a:t>sources</a:t>
            </a:r>
            <a:r>
              <a:rPr lang="cs-CZ" dirty="0">
                <a:latin typeface="+mj-lt"/>
              </a:rPr>
              <a:t>, and </a:t>
            </a:r>
            <a:r>
              <a:rPr lang="cs-CZ" dirty="0" err="1">
                <a:latin typeface="+mj-lt"/>
              </a:rPr>
              <a:t>also</a:t>
            </a:r>
            <a:r>
              <a:rPr lang="cs-CZ" dirty="0">
                <a:latin typeface="+mj-lt"/>
              </a:rPr>
              <a:t> </a:t>
            </a:r>
            <a:r>
              <a:rPr lang="cs-CZ" dirty="0" err="1">
                <a:latin typeface="+mj-lt"/>
              </a:rPr>
              <a:t>with</a:t>
            </a:r>
            <a:r>
              <a:rPr lang="cs-CZ" dirty="0">
                <a:latin typeface="+mj-lt"/>
              </a:rPr>
              <a:t> very </a:t>
            </a:r>
            <a:r>
              <a:rPr lang="cs-CZ" dirty="0" err="1">
                <a:latin typeface="+mj-lt"/>
              </a:rPr>
              <a:t>precise</a:t>
            </a:r>
            <a:r>
              <a:rPr lang="cs-CZ" dirty="0">
                <a:latin typeface="+mj-lt"/>
              </a:rPr>
              <a:t> </a:t>
            </a:r>
            <a:r>
              <a:rPr lang="cs-CZ" dirty="0" err="1">
                <a:latin typeface="+mj-lt"/>
              </a:rPr>
              <a:t>objective</a:t>
            </a:r>
            <a:r>
              <a:rPr lang="cs-CZ" dirty="0">
                <a:latin typeface="+mj-lt"/>
              </a:rPr>
              <a:t> data. </a:t>
            </a:r>
          </a:p>
        </p:txBody>
      </p:sp>
      <p:sp>
        <p:nvSpPr>
          <p:cNvPr id="47108" name="Zástupný symbol pro číslo snímku 3">
            <a:extLst>
              <a:ext uri="{FF2B5EF4-FFF2-40B4-BE49-F238E27FC236}">
                <a16:creationId xmlns:a16="http://schemas.microsoft.com/office/drawing/2014/main" id="{DFEB5902-AFB9-A808-F8FE-176B11ACEA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91C0EC-C6CA-4FD5-8C2F-CD88DE862254}" type="slidenum">
              <a:rPr lang="cs-CZ" altLang="cs-CZ" sz="1200"/>
              <a:pPr/>
              <a:t>35</a:t>
            </a:fld>
            <a:endParaRPr lang="cs-CZ" altLang="cs-CZ"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a:extLst>
              <a:ext uri="{FF2B5EF4-FFF2-40B4-BE49-F238E27FC236}">
                <a16:creationId xmlns:a16="http://schemas.microsoft.com/office/drawing/2014/main" id="{3BCB28B9-0DB2-9769-BB90-C2997CE604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a:extLst>
              <a:ext uri="{FF2B5EF4-FFF2-40B4-BE49-F238E27FC236}">
                <a16:creationId xmlns:a16="http://schemas.microsoft.com/office/drawing/2014/main" id="{8A9D413B-C8A5-5F24-0E3E-73AEAF5B3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cs-CZ"/>
              <a:t>To</a:t>
            </a:r>
            <a:r>
              <a:rPr lang="cs-CZ" altLang="cs-CZ"/>
              <a:t> further illustrate my point, lets have a look at these two participants. They have nearly the same average, however, that is not very representative of the individual trajectories Only by examining their trajectories we can see how they felt on specific days and whether these fluctuations had anything to do with their media use – for example, our participant 3282 might have had the highest affect on days with high social media use where they talked to their friends, followed by low affect in days in which they haven‘t had enough time on social media. As demonstrated, our data allow for detailed insights, coming in handy for different types of inquiries.</a:t>
            </a:r>
          </a:p>
          <a:p>
            <a:endParaRPr lang="cs-CZ" altLang="cs-CZ"/>
          </a:p>
          <a:p>
            <a:endParaRPr lang="cs-CZ" altLang="cs-CZ"/>
          </a:p>
          <a:p>
            <a:r>
              <a:rPr lang="cs-CZ" altLang="cs-CZ"/>
              <a:t>Přidat SNS use</a:t>
            </a:r>
          </a:p>
        </p:txBody>
      </p:sp>
      <p:sp>
        <p:nvSpPr>
          <p:cNvPr id="49156" name="Zástupný symbol pro číslo snímku 3">
            <a:extLst>
              <a:ext uri="{FF2B5EF4-FFF2-40B4-BE49-F238E27FC236}">
                <a16:creationId xmlns:a16="http://schemas.microsoft.com/office/drawing/2014/main" id="{FB6B8F56-3E43-C7C9-2B63-457D28E9B5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5CF5DF-2188-4F72-AE54-41842422A893}" type="slidenum">
              <a:rPr lang="cs-CZ" altLang="cs-CZ" sz="1200"/>
              <a:pPr/>
              <a:t>36</a:t>
            </a:fld>
            <a:endParaRPr lang="cs-CZ" altLang="cs-CZ"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a:extLst>
              <a:ext uri="{FF2B5EF4-FFF2-40B4-BE49-F238E27FC236}">
                <a16:creationId xmlns:a16="http://schemas.microsoft.com/office/drawing/2014/main" id="{46722622-9584-E696-F8CE-476EB98CA4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a:extLst>
              <a:ext uri="{FF2B5EF4-FFF2-40B4-BE49-F238E27FC236}">
                <a16:creationId xmlns:a16="http://schemas.microsoft.com/office/drawing/2014/main" id="{A153CAAC-DABB-6647-7501-9E9E302357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cs-CZ"/>
              <a:t>To</a:t>
            </a:r>
            <a:r>
              <a:rPr lang="cs-CZ" altLang="cs-CZ"/>
              <a:t> further illustrate my point, lets have a look at these two participants. They have nearly the same average, however, that is not very representative of the individual trajectories Only by examining their trajectories we can see how they felt on specific days and whether these fluctuations had anything to do with their media use – for example, our participant 3282 might have had the highest affect on days with high social media use where they talked to their friends, followed by low affect in days in which they haven‘t had enough time on social media. As demonstrated, our data allow for detailed insights, coming in handy for different types of inquiries.</a:t>
            </a:r>
          </a:p>
          <a:p>
            <a:endParaRPr lang="cs-CZ" altLang="cs-CZ"/>
          </a:p>
          <a:p>
            <a:endParaRPr lang="cs-CZ" altLang="cs-CZ"/>
          </a:p>
          <a:p>
            <a:r>
              <a:rPr lang="cs-CZ" altLang="cs-CZ"/>
              <a:t>Přidat SNS use</a:t>
            </a:r>
          </a:p>
        </p:txBody>
      </p:sp>
      <p:sp>
        <p:nvSpPr>
          <p:cNvPr id="51204" name="Zástupný symbol pro číslo snímku 3">
            <a:extLst>
              <a:ext uri="{FF2B5EF4-FFF2-40B4-BE49-F238E27FC236}">
                <a16:creationId xmlns:a16="http://schemas.microsoft.com/office/drawing/2014/main" id="{2C296566-384C-E84C-C90B-CD77490E7A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A904B3-36CD-4345-B900-A40CC062BC9C}" type="slidenum">
              <a:rPr lang="cs-CZ" altLang="cs-CZ" sz="1200"/>
              <a:pPr/>
              <a:t>37</a:t>
            </a:fld>
            <a:endParaRPr lang="cs-CZ" altLang="cs-CZ"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a:extLst>
              <a:ext uri="{FF2B5EF4-FFF2-40B4-BE49-F238E27FC236}">
                <a16:creationId xmlns:a16="http://schemas.microsoft.com/office/drawing/2014/main" id="{C648DAFE-3A59-D8F3-22CE-E8D5FA71A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a:extLst>
              <a:ext uri="{FF2B5EF4-FFF2-40B4-BE49-F238E27FC236}">
                <a16:creationId xmlns:a16="http://schemas.microsoft.com/office/drawing/2014/main" id="{0AEC7242-D183-C3EE-6BF0-A606F9139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With that said, we found this type of study is feasible with adolescents, however, we faced some serious challenges. First of all, our decision to collect data from participants own devices was the most challenging, as each device is different and we faced many technical difficulties. The biggest issue was with correct questionnaire notifications, as some phones, usually with asian origin such as xiaomi or huawei, did not notify correctly. We also had problems with Google Play policy, for example one time they suspended our app without notice until we made some changes in the data we collect. All of that equired intensive testing on multiple devices within our own team, with college students and then finally with potential participants – we had 5 pilot studies, each testing a new version of the app. For the main study, we faced low willingness to participant. Our recruitment agency was not able to find enough participants – we had to recruit some on our own through social media. Among reasons for non participantions were repeatedly privacy concerns. Finally, we had to adjust the time windows for questionnaires to fit participants schedules. </a:t>
            </a:r>
          </a:p>
        </p:txBody>
      </p:sp>
      <p:sp>
        <p:nvSpPr>
          <p:cNvPr id="53252" name="Zástupný symbol pro číslo snímku 3">
            <a:extLst>
              <a:ext uri="{FF2B5EF4-FFF2-40B4-BE49-F238E27FC236}">
                <a16:creationId xmlns:a16="http://schemas.microsoft.com/office/drawing/2014/main" id="{3E63A7A3-6B14-3737-074E-ADCE988CBE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B09E2D-97B0-439D-943D-3989B568DFB5}" type="slidenum">
              <a:rPr lang="cs-CZ" altLang="cs-CZ" sz="1200"/>
              <a:pPr/>
              <a:t>38</a:t>
            </a:fld>
            <a:endParaRPr lang="cs-CZ" altLang="cs-CZ"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altLang="en-US" dirty="0" err="1"/>
              <a:t>When</a:t>
            </a:r>
            <a:r>
              <a:rPr lang="cs-CZ" altLang="en-US" dirty="0"/>
              <a:t> </a:t>
            </a:r>
            <a:r>
              <a:rPr lang="cs-CZ" altLang="en-US" dirty="0" err="1"/>
              <a:t>installing</a:t>
            </a:r>
            <a:r>
              <a:rPr lang="cs-CZ" altLang="en-US" dirty="0"/>
              <a:t> antivirus program on PC, </a:t>
            </a:r>
            <a:r>
              <a:rPr lang="cs-CZ" altLang="en-US" dirty="0" err="1"/>
              <a:t>one</a:t>
            </a:r>
            <a:r>
              <a:rPr lang="cs-CZ" altLang="en-US" dirty="0"/>
              <a:t> </a:t>
            </a:r>
            <a:r>
              <a:rPr lang="cs-CZ" altLang="en-US" dirty="0" err="1"/>
              <a:t>of</a:t>
            </a:r>
            <a:r>
              <a:rPr lang="cs-CZ" altLang="en-US" dirty="0"/>
              <a:t> </a:t>
            </a:r>
            <a:r>
              <a:rPr lang="cs-CZ" altLang="en-US" dirty="0" err="1"/>
              <a:t>steps</a:t>
            </a:r>
            <a:r>
              <a:rPr lang="cs-CZ" altLang="en-US" dirty="0"/>
              <a:t> in </a:t>
            </a:r>
            <a:r>
              <a:rPr lang="cs-CZ" altLang="en-US" dirty="0" err="1"/>
              <a:t>installation</a:t>
            </a:r>
            <a:r>
              <a:rPr lang="cs-CZ" altLang="en-US" dirty="0"/>
              <a:t> </a:t>
            </a:r>
            <a:r>
              <a:rPr lang="cs-CZ" altLang="en-US" dirty="0" err="1"/>
              <a:t>is</a:t>
            </a:r>
            <a:r>
              <a:rPr lang="cs-CZ" altLang="en-US" dirty="0"/>
              <a:t> user dialog </a:t>
            </a:r>
            <a:r>
              <a:rPr lang="cs-CZ" altLang="en-US" dirty="0" err="1"/>
              <a:t>whether</a:t>
            </a:r>
            <a:r>
              <a:rPr lang="cs-CZ" altLang="en-US" dirty="0"/>
              <a:t> user </a:t>
            </a:r>
            <a:r>
              <a:rPr lang="cs-CZ" altLang="en-US" dirty="0" err="1"/>
              <a:t>want</a:t>
            </a:r>
            <a:r>
              <a:rPr lang="cs-CZ" altLang="en-US" dirty="0"/>
              <a:t> </a:t>
            </a:r>
            <a:r>
              <a:rPr lang="cs-CZ" altLang="en-US" dirty="0" err="1"/>
              <a:t>or</a:t>
            </a:r>
            <a:r>
              <a:rPr lang="cs-CZ" altLang="en-US" dirty="0"/>
              <a:t> not </a:t>
            </a:r>
            <a:r>
              <a:rPr lang="cs-CZ" altLang="en-US" dirty="0" err="1"/>
              <a:t>also</a:t>
            </a:r>
            <a:r>
              <a:rPr lang="cs-CZ" altLang="en-US" dirty="0"/>
              <a:t> </a:t>
            </a:r>
            <a:r>
              <a:rPr lang="cs-CZ" altLang="en-US" dirty="0" err="1"/>
              <a:t>detect</a:t>
            </a:r>
            <a:r>
              <a:rPr lang="cs-CZ" altLang="en-US" dirty="0"/>
              <a:t> </a:t>
            </a:r>
            <a:r>
              <a:rPr lang="cs-CZ" altLang="en-US" dirty="0" err="1"/>
              <a:t>potentially</a:t>
            </a:r>
            <a:r>
              <a:rPr lang="cs-CZ" altLang="en-US" dirty="0"/>
              <a:t> </a:t>
            </a:r>
            <a:r>
              <a:rPr lang="cs-CZ" altLang="en-US" dirty="0" err="1"/>
              <a:t>unwatend</a:t>
            </a:r>
            <a:r>
              <a:rPr lang="cs-CZ" altLang="en-US" dirty="0"/>
              <a:t> </a:t>
            </a:r>
            <a:r>
              <a:rPr lang="cs-CZ" altLang="en-US" dirty="0" err="1"/>
              <a:t>application</a:t>
            </a:r>
            <a:r>
              <a:rPr lang="cs-CZ" altLang="en-US" dirty="0"/>
              <a:t>. </a:t>
            </a:r>
            <a:r>
              <a:rPr lang="cs-CZ" altLang="en-US" dirty="0" err="1"/>
              <a:t>Potentially</a:t>
            </a:r>
            <a:r>
              <a:rPr lang="cs-CZ" altLang="en-US" dirty="0"/>
              <a:t> </a:t>
            </a:r>
            <a:r>
              <a:rPr lang="cs-CZ" altLang="en-US" dirty="0" err="1"/>
              <a:t>unwanted</a:t>
            </a:r>
            <a:r>
              <a:rPr lang="cs-CZ" altLang="en-US" dirty="0"/>
              <a:t> </a:t>
            </a:r>
            <a:r>
              <a:rPr lang="cs-CZ" altLang="en-US" dirty="0" err="1"/>
              <a:t>application</a:t>
            </a:r>
            <a:r>
              <a:rPr lang="cs-CZ" altLang="en-US" dirty="0"/>
              <a:t> </a:t>
            </a:r>
            <a:r>
              <a:rPr lang="cs-CZ" altLang="en-US" dirty="0" err="1"/>
              <a:t>is</a:t>
            </a:r>
            <a:r>
              <a:rPr lang="cs-CZ" altLang="en-US" dirty="0"/>
              <a:t> </a:t>
            </a:r>
            <a:r>
              <a:rPr lang="cs-CZ" altLang="en-US" dirty="0" err="1"/>
              <a:t>spyware</a:t>
            </a:r>
            <a:r>
              <a:rPr lang="cs-CZ" altLang="en-US" dirty="0"/>
              <a:t> and </a:t>
            </a:r>
            <a:r>
              <a:rPr lang="cs-CZ" altLang="en-US" dirty="0" err="1"/>
              <a:t>adware</a:t>
            </a:r>
            <a:r>
              <a:rPr lang="cs-CZ" altLang="en-US" dirty="0"/>
              <a:t> </a:t>
            </a:r>
            <a:r>
              <a:rPr lang="cs-CZ" altLang="en-US" dirty="0" err="1"/>
              <a:t>that</a:t>
            </a:r>
            <a:r>
              <a:rPr lang="cs-CZ" altLang="en-US" dirty="0"/>
              <a:t> </a:t>
            </a:r>
            <a:r>
              <a:rPr lang="cs-CZ" altLang="en-US" dirty="0" err="1"/>
              <a:t>lays</a:t>
            </a:r>
            <a:r>
              <a:rPr lang="cs-CZ" altLang="en-US" dirty="0"/>
              <a:t> in „</a:t>
            </a:r>
            <a:r>
              <a:rPr lang="cs-CZ" altLang="en-US" dirty="0" err="1"/>
              <a:t>greay</a:t>
            </a:r>
            <a:r>
              <a:rPr lang="cs-CZ" altLang="en-US" dirty="0"/>
              <a:t> </a:t>
            </a:r>
            <a:r>
              <a:rPr lang="cs-CZ" altLang="en-US" dirty="0" err="1"/>
              <a:t>zone</a:t>
            </a:r>
            <a:r>
              <a:rPr lang="cs-CZ" altLang="en-US" dirty="0"/>
              <a:t>“.  </a:t>
            </a:r>
            <a:r>
              <a:rPr lang="cs-CZ" altLang="en-US" dirty="0" err="1"/>
              <a:t>They</a:t>
            </a:r>
            <a:r>
              <a:rPr lang="cs-CZ" altLang="en-US" dirty="0"/>
              <a:t> are not as </a:t>
            </a:r>
            <a:r>
              <a:rPr lang="cs-CZ" altLang="en-US" dirty="0" err="1"/>
              <a:t>harmful</a:t>
            </a:r>
            <a:r>
              <a:rPr lang="cs-CZ" altLang="en-US" dirty="0"/>
              <a:t> as </a:t>
            </a:r>
            <a:r>
              <a:rPr lang="cs-CZ" altLang="en-US" dirty="0" err="1"/>
              <a:t>viruses</a:t>
            </a:r>
            <a:r>
              <a:rPr lang="cs-CZ" altLang="en-US" dirty="0"/>
              <a:t> but </a:t>
            </a:r>
            <a:r>
              <a:rPr lang="cs-CZ" altLang="en-US" dirty="0" err="1"/>
              <a:t>stil</a:t>
            </a:r>
            <a:r>
              <a:rPr lang="cs-CZ" altLang="en-US" dirty="0"/>
              <a:t> </a:t>
            </a:r>
            <a:r>
              <a:rPr lang="cs-CZ" altLang="en-US" dirty="0" err="1"/>
              <a:t>may</a:t>
            </a:r>
            <a:r>
              <a:rPr lang="cs-CZ" altLang="en-US" dirty="0"/>
              <a:t> </a:t>
            </a:r>
            <a:r>
              <a:rPr lang="cs-CZ" altLang="en-US" dirty="0" err="1"/>
              <a:t>spy</a:t>
            </a:r>
            <a:r>
              <a:rPr lang="cs-CZ" altLang="en-US" dirty="0"/>
              <a:t> </a:t>
            </a:r>
            <a:r>
              <a:rPr lang="cs-CZ" altLang="en-US" dirty="0" err="1"/>
              <a:t>users</a:t>
            </a:r>
            <a:r>
              <a:rPr lang="cs-CZ" altLang="en-US" dirty="0"/>
              <a:t> </a:t>
            </a:r>
            <a:r>
              <a:rPr lang="cs-CZ" altLang="en-US" dirty="0" err="1"/>
              <a:t>or</a:t>
            </a:r>
            <a:r>
              <a:rPr lang="cs-CZ" altLang="en-US" dirty="0"/>
              <a:t> make his PC </a:t>
            </a:r>
            <a:r>
              <a:rPr lang="cs-CZ" altLang="en-US" dirty="0" err="1"/>
              <a:t>slow</a:t>
            </a:r>
            <a:r>
              <a:rPr lang="cs-CZ" altLang="en-US" dirty="0"/>
              <a:t> and so no. </a:t>
            </a:r>
            <a:r>
              <a:rPr lang="cs-CZ" altLang="en-US" dirty="0" err="1"/>
              <a:t>The</a:t>
            </a:r>
            <a:r>
              <a:rPr lang="cs-CZ" altLang="en-US" dirty="0"/>
              <a:t> very </a:t>
            </a:r>
            <a:r>
              <a:rPr lang="cs-CZ" altLang="en-US" dirty="0" err="1"/>
              <a:t>interesting</a:t>
            </a:r>
            <a:r>
              <a:rPr lang="cs-CZ" altLang="en-US" dirty="0"/>
              <a:t> </a:t>
            </a:r>
            <a:r>
              <a:rPr lang="cs-CZ" altLang="en-US" dirty="0" err="1"/>
              <a:t>is</a:t>
            </a:r>
            <a:r>
              <a:rPr lang="cs-CZ" altLang="en-US" dirty="0"/>
              <a:t> </a:t>
            </a:r>
            <a:r>
              <a:rPr lang="cs-CZ" altLang="en-US" dirty="0" err="1"/>
              <a:t>the</a:t>
            </a:r>
            <a:r>
              <a:rPr lang="cs-CZ" altLang="en-US" dirty="0"/>
              <a:t> </a:t>
            </a:r>
            <a:r>
              <a:rPr lang="cs-CZ" altLang="en-US" dirty="0" err="1"/>
              <a:t>legal</a:t>
            </a:r>
            <a:r>
              <a:rPr lang="cs-CZ" altLang="en-US" dirty="0"/>
              <a:t> </a:t>
            </a:r>
            <a:r>
              <a:rPr lang="cs-CZ" altLang="en-US" dirty="0" err="1"/>
              <a:t>aspect</a:t>
            </a:r>
            <a:r>
              <a:rPr lang="cs-CZ" altLang="en-US" dirty="0"/>
              <a:t> </a:t>
            </a:r>
            <a:r>
              <a:rPr lang="cs-CZ" altLang="en-US" dirty="0" err="1"/>
              <a:t>of</a:t>
            </a:r>
            <a:r>
              <a:rPr lang="cs-CZ" altLang="en-US" dirty="0"/>
              <a:t> </a:t>
            </a:r>
            <a:r>
              <a:rPr lang="cs-CZ" altLang="en-US" dirty="0" err="1"/>
              <a:t>whole</a:t>
            </a:r>
            <a:r>
              <a:rPr lang="cs-CZ" altLang="en-US" dirty="0"/>
              <a:t> </a:t>
            </a:r>
            <a:r>
              <a:rPr lang="cs-CZ" altLang="en-US" dirty="0" err="1"/>
              <a:t>challenge</a:t>
            </a:r>
            <a:r>
              <a:rPr lang="cs-CZ" altLang="en-US" dirty="0"/>
              <a:t>. PUA </a:t>
            </a:r>
            <a:r>
              <a:rPr lang="cs-CZ" altLang="en-US" dirty="0" err="1"/>
              <a:t>producers</a:t>
            </a:r>
            <a:r>
              <a:rPr lang="cs-CZ" altLang="en-US" dirty="0"/>
              <a:t> </a:t>
            </a:r>
            <a:r>
              <a:rPr lang="cs-CZ" altLang="en-US" dirty="0" err="1"/>
              <a:t>have</a:t>
            </a:r>
            <a:r>
              <a:rPr lang="cs-CZ" altLang="en-US" dirty="0"/>
              <a:t> </a:t>
            </a:r>
            <a:r>
              <a:rPr lang="cs-CZ" altLang="en-US" dirty="0" err="1"/>
              <a:t>tendency</a:t>
            </a:r>
            <a:r>
              <a:rPr lang="cs-CZ" altLang="en-US" dirty="0"/>
              <a:t> to </a:t>
            </a:r>
            <a:r>
              <a:rPr lang="cs-CZ" altLang="en-US" dirty="0" err="1"/>
              <a:t>sue</a:t>
            </a:r>
            <a:r>
              <a:rPr lang="cs-CZ" altLang="en-US" dirty="0"/>
              <a:t> ESET </a:t>
            </a:r>
            <a:r>
              <a:rPr lang="cs-CZ" altLang="en-US" dirty="0" err="1"/>
              <a:t>when</a:t>
            </a:r>
            <a:r>
              <a:rPr lang="cs-CZ" altLang="en-US" dirty="0"/>
              <a:t> </a:t>
            </a:r>
            <a:r>
              <a:rPr lang="cs-CZ" altLang="en-US" dirty="0" err="1"/>
              <a:t>detect</a:t>
            </a:r>
            <a:r>
              <a:rPr lang="cs-CZ" altLang="en-US" dirty="0"/>
              <a:t>/do not </a:t>
            </a:r>
            <a:r>
              <a:rPr lang="cs-CZ" altLang="en-US" dirty="0" err="1"/>
              <a:t>detect</a:t>
            </a:r>
            <a:r>
              <a:rPr lang="cs-CZ" altLang="en-US" dirty="0"/>
              <a:t> </a:t>
            </a:r>
            <a:r>
              <a:rPr lang="cs-CZ" altLang="en-US" dirty="0" err="1"/>
              <a:t>options</a:t>
            </a:r>
            <a:r>
              <a:rPr lang="cs-CZ" altLang="en-US" dirty="0"/>
              <a:t> </a:t>
            </a:r>
            <a:r>
              <a:rPr lang="cs-CZ" altLang="en-US" dirty="0" err="1"/>
              <a:t>will</a:t>
            </a:r>
            <a:r>
              <a:rPr lang="cs-CZ" altLang="en-US" dirty="0"/>
              <a:t> not </a:t>
            </a:r>
            <a:r>
              <a:rPr lang="cs-CZ" altLang="en-US" dirty="0" err="1"/>
              <a:t>be</a:t>
            </a:r>
            <a:r>
              <a:rPr lang="cs-CZ" altLang="en-US" dirty="0"/>
              <a:t> </a:t>
            </a:r>
            <a:r>
              <a:rPr lang="cs-CZ" altLang="en-US" dirty="0" err="1"/>
              <a:t>equal</a:t>
            </a:r>
            <a:r>
              <a:rPr lang="cs-CZ" altLang="en-US" dirty="0"/>
              <a:t>.</a:t>
            </a:r>
            <a:endParaRPr lang="en-US" altLang="en-US"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dirty="0"/>
          </a:p>
        </p:txBody>
      </p:sp>
    </p:spTree>
    <p:extLst>
      <p:ext uri="{BB962C8B-B14F-4D97-AF65-F5344CB8AC3E}">
        <p14:creationId xmlns:p14="http://schemas.microsoft.com/office/powerpoint/2010/main" val="231603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altLang="en-US" dirty="0" err="1"/>
              <a:t>When</a:t>
            </a:r>
            <a:r>
              <a:rPr lang="cs-CZ" altLang="en-US" dirty="0"/>
              <a:t> </a:t>
            </a:r>
            <a:r>
              <a:rPr lang="cs-CZ" altLang="en-US" dirty="0" err="1"/>
              <a:t>installing</a:t>
            </a:r>
            <a:r>
              <a:rPr lang="cs-CZ" altLang="en-US" dirty="0"/>
              <a:t> antivirus program on PC, </a:t>
            </a:r>
            <a:r>
              <a:rPr lang="cs-CZ" altLang="en-US" dirty="0" err="1"/>
              <a:t>one</a:t>
            </a:r>
            <a:r>
              <a:rPr lang="cs-CZ" altLang="en-US" dirty="0"/>
              <a:t> </a:t>
            </a:r>
            <a:r>
              <a:rPr lang="cs-CZ" altLang="en-US" dirty="0" err="1"/>
              <a:t>of</a:t>
            </a:r>
            <a:r>
              <a:rPr lang="cs-CZ" altLang="en-US" dirty="0"/>
              <a:t> </a:t>
            </a:r>
            <a:r>
              <a:rPr lang="cs-CZ" altLang="en-US" dirty="0" err="1"/>
              <a:t>steps</a:t>
            </a:r>
            <a:r>
              <a:rPr lang="cs-CZ" altLang="en-US" dirty="0"/>
              <a:t> in </a:t>
            </a:r>
            <a:r>
              <a:rPr lang="cs-CZ" altLang="en-US" dirty="0" err="1"/>
              <a:t>installation</a:t>
            </a:r>
            <a:r>
              <a:rPr lang="cs-CZ" altLang="en-US" dirty="0"/>
              <a:t> </a:t>
            </a:r>
            <a:r>
              <a:rPr lang="cs-CZ" altLang="en-US" dirty="0" err="1"/>
              <a:t>is</a:t>
            </a:r>
            <a:r>
              <a:rPr lang="cs-CZ" altLang="en-US" dirty="0"/>
              <a:t> user dialog </a:t>
            </a:r>
            <a:r>
              <a:rPr lang="cs-CZ" altLang="en-US" dirty="0" err="1"/>
              <a:t>whether</a:t>
            </a:r>
            <a:r>
              <a:rPr lang="cs-CZ" altLang="en-US" dirty="0"/>
              <a:t> user </a:t>
            </a:r>
            <a:r>
              <a:rPr lang="cs-CZ" altLang="en-US" dirty="0" err="1"/>
              <a:t>want</a:t>
            </a:r>
            <a:r>
              <a:rPr lang="cs-CZ" altLang="en-US" dirty="0"/>
              <a:t> </a:t>
            </a:r>
            <a:r>
              <a:rPr lang="cs-CZ" altLang="en-US" dirty="0" err="1"/>
              <a:t>or</a:t>
            </a:r>
            <a:r>
              <a:rPr lang="cs-CZ" altLang="en-US" dirty="0"/>
              <a:t> not </a:t>
            </a:r>
            <a:r>
              <a:rPr lang="cs-CZ" altLang="en-US" dirty="0" err="1"/>
              <a:t>also</a:t>
            </a:r>
            <a:r>
              <a:rPr lang="cs-CZ" altLang="en-US" dirty="0"/>
              <a:t> </a:t>
            </a:r>
            <a:r>
              <a:rPr lang="cs-CZ" altLang="en-US" dirty="0" err="1"/>
              <a:t>detect</a:t>
            </a:r>
            <a:r>
              <a:rPr lang="cs-CZ" altLang="en-US" dirty="0"/>
              <a:t> </a:t>
            </a:r>
            <a:r>
              <a:rPr lang="cs-CZ" altLang="en-US" dirty="0" err="1"/>
              <a:t>potentially</a:t>
            </a:r>
            <a:r>
              <a:rPr lang="cs-CZ" altLang="en-US" dirty="0"/>
              <a:t> </a:t>
            </a:r>
            <a:r>
              <a:rPr lang="cs-CZ" altLang="en-US" dirty="0" err="1"/>
              <a:t>unwatend</a:t>
            </a:r>
            <a:r>
              <a:rPr lang="cs-CZ" altLang="en-US" dirty="0"/>
              <a:t> </a:t>
            </a:r>
            <a:r>
              <a:rPr lang="cs-CZ" altLang="en-US" dirty="0" err="1"/>
              <a:t>application</a:t>
            </a:r>
            <a:r>
              <a:rPr lang="cs-CZ" altLang="en-US" dirty="0"/>
              <a:t>. </a:t>
            </a:r>
            <a:r>
              <a:rPr lang="cs-CZ" altLang="en-US" dirty="0" err="1"/>
              <a:t>Potentially</a:t>
            </a:r>
            <a:r>
              <a:rPr lang="cs-CZ" altLang="en-US" dirty="0"/>
              <a:t> </a:t>
            </a:r>
            <a:r>
              <a:rPr lang="cs-CZ" altLang="en-US" dirty="0" err="1"/>
              <a:t>unwanted</a:t>
            </a:r>
            <a:r>
              <a:rPr lang="cs-CZ" altLang="en-US" dirty="0"/>
              <a:t> </a:t>
            </a:r>
            <a:r>
              <a:rPr lang="cs-CZ" altLang="en-US" dirty="0" err="1"/>
              <a:t>application</a:t>
            </a:r>
            <a:r>
              <a:rPr lang="cs-CZ" altLang="en-US" dirty="0"/>
              <a:t> </a:t>
            </a:r>
            <a:r>
              <a:rPr lang="cs-CZ" altLang="en-US" dirty="0" err="1"/>
              <a:t>is</a:t>
            </a:r>
            <a:r>
              <a:rPr lang="cs-CZ" altLang="en-US" dirty="0"/>
              <a:t> </a:t>
            </a:r>
            <a:r>
              <a:rPr lang="cs-CZ" altLang="en-US" dirty="0" err="1"/>
              <a:t>spyware</a:t>
            </a:r>
            <a:r>
              <a:rPr lang="cs-CZ" altLang="en-US" dirty="0"/>
              <a:t> and </a:t>
            </a:r>
            <a:r>
              <a:rPr lang="cs-CZ" altLang="en-US" dirty="0" err="1"/>
              <a:t>adware</a:t>
            </a:r>
            <a:r>
              <a:rPr lang="cs-CZ" altLang="en-US" dirty="0"/>
              <a:t> </a:t>
            </a:r>
            <a:r>
              <a:rPr lang="cs-CZ" altLang="en-US" dirty="0" err="1"/>
              <a:t>that</a:t>
            </a:r>
            <a:r>
              <a:rPr lang="cs-CZ" altLang="en-US" dirty="0"/>
              <a:t> </a:t>
            </a:r>
            <a:r>
              <a:rPr lang="cs-CZ" altLang="en-US" dirty="0" err="1"/>
              <a:t>lays</a:t>
            </a:r>
            <a:r>
              <a:rPr lang="cs-CZ" altLang="en-US" dirty="0"/>
              <a:t> in „</a:t>
            </a:r>
            <a:r>
              <a:rPr lang="cs-CZ" altLang="en-US" dirty="0" err="1"/>
              <a:t>greay</a:t>
            </a:r>
            <a:r>
              <a:rPr lang="cs-CZ" altLang="en-US" dirty="0"/>
              <a:t> </a:t>
            </a:r>
            <a:r>
              <a:rPr lang="cs-CZ" altLang="en-US" dirty="0" err="1"/>
              <a:t>zone</a:t>
            </a:r>
            <a:r>
              <a:rPr lang="cs-CZ" altLang="en-US" dirty="0"/>
              <a:t>“.  </a:t>
            </a:r>
            <a:r>
              <a:rPr lang="cs-CZ" altLang="en-US" dirty="0" err="1"/>
              <a:t>They</a:t>
            </a:r>
            <a:r>
              <a:rPr lang="cs-CZ" altLang="en-US" dirty="0"/>
              <a:t> are not as </a:t>
            </a:r>
            <a:r>
              <a:rPr lang="cs-CZ" altLang="en-US" dirty="0" err="1"/>
              <a:t>harmful</a:t>
            </a:r>
            <a:r>
              <a:rPr lang="cs-CZ" altLang="en-US" dirty="0"/>
              <a:t> as </a:t>
            </a:r>
            <a:r>
              <a:rPr lang="cs-CZ" altLang="en-US" dirty="0" err="1"/>
              <a:t>viruses</a:t>
            </a:r>
            <a:r>
              <a:rPr lang="cs-CZ" altLang="en-US" dirty="0"/>
              <a:t> but </a:t>
            </a:r>
            <a:r>
              <a:rPr lang="cs-CZ" altLang="en-US" dirty="0" err="1"/>
              <a:t>stil</a:t>
            </a:r>
            <a:r>
              <a:rPr lang="cs-CZ" altLang="en-US" dirty="0"/>
              <a:t> </a:t>
            </a:r>
            <a:r>
              <a:rPr lang="cs-CZ" altLang="en-US" dirty="0" err="1"/>
              <a:t>may</a:t>
            </a:r>
            <a:r>
              <a:rPr lang="cs-CZ" altLang="en-US" dirty="0"/>
              <a:t> </a:t>
            </a:r>
            <a:r>
              <a:rPr lang="cs-CZ" altLang="en-US" dirty="0" err="1"/>
              <a:t>spy</a:t>
            </a:r>
            <a:r>
              <a:rPr lang="cs-CZ" altLang="en-US" dirty="0"/>
              <a:t> </a:t>
            </a:r>
            <a:r>
              <a:rPr lang="cs-CZ" altLang="en-US" dirty="0" err="1"/>
              <a:t>users</a:t>
            </a:r>
            <a:r>
              <a:rPr lang="cs-CZ" altLang="en-US" dirty="0"/>
              <a:t> </a:t>
            </a:r>
            <a:r>
              <a:rPr lang="cs-CZ" altLang="en-US" dirty="0" err="1"/>
              <a:t>or</a:t>
            </a:r>
            <a:r>
              <a:rPr lang="cs-CZ" altLang="en-US" dirty="0"/>
              <a:t> make his PC </a:t>
            </a:r>
            <a:r>
              <a:rPr lang="cs-CZ" altLang="en-US" dirty="0" err="1"/>
              <a:t>slow</a:t>
            </a:r>
            <a:r>
              <a:rPr lang="cs-CZ" altLang="en-US" dirty="0"/>
              <a:t> and so no. </a:t>
            </a:r>
            <a:r>
              <a:rPr lang="cs-CZ" altLang="en-US" dirty="0" err="1"/>
              <a:t>The</a:t>
            </a:r>
            <a:r>
              <a:rPr lang="cs-CZ" altLang="en-US" dirty="0"/>
              <a:t> very </a:t>
            </a:r>
            <a:r>
              <a:rPr lang="cs-CZ" altLang="en-US" dirty="0" err="1"/>
              <a:t>interesting</a:t>
            </a:r>
            <a:r>
              <a:rPr lang="cs-CZ" altLang="en-US" dirty="0"/>
              <a:t> </a:t>
            </a:r>
            <a:r>
              <a:rPr lang="cs-CZ" altLang="en-US" dirty="0" err="1"/>
              <a:t>is</a:t>
            </a:r>
            <a:r>
              <a:rPr lang="cs-CZ" altLang="en-US" dirty="0"/>
              <a:t> </a:t>
            </a:r>
            <a:r>
              <a:rPr lang="cs-CZ" altLang="en-US" dirty="0" err="1"/>
              <a:t>the</a:t>
            </a:r>
            <a:r>
              <a:rPr lang="cs-CZ" altLang="en-US" dirty="0"/>
              <a:t> </a:t>
            </a:r>
            <a:r>
              <a:rPr lang="cs-CZ" altLang="en-US" dirty="0" err="1"/>
              <a:t>legal</a:t>
            </a:r>
            <a:r>
              <a:rPr lang="cs-CZ" altLang="en-US" dirty="0"/>
              <a:t> </a:t>
            </a:r>
            <a:r>
              <a:rPr lang="cs-CZ" altLang="en-US" dirty="0" err="1"/>
              <a:t>aspect</a:t>
            </a:r>
            <a:r>
              <a:rPr lang="cs-CZ" altLang="en-US" dirty="0"/>
              <a:t> </a:t>
            </a:r>
            <a:r>
              <a:rPr lang="cs-CZ" altLang="en-US" dirty="0" err="1"/>
              <a:t>of</a:t>
            </a:r>
            <a:r>
              <a:rPr lang="cs-CZ" altLang="en-US" dirty="0"/>
              <a:t> </a:t>
            </a:r>
            <a:r>
              <a:rPr lang="cs-CZ" altLang="en-US" dirty="0" err="1"/>
              <a:t>whole</a:t>
            </a:r>
            <a:r>
              <a:rPr lang="cs-CZ" altLang="en-US" dirty="0"/>
              <a:t> </a:t>
            </a:r>
            <a:r>
              <a:rPr lang="cs-CZ" altLang="en-US" dirty="0" err="1"/>
              <a:t>challenge</a:t>
            </a:r>
            <a:r>
              <a:rPr lang="cs-CZ" altLang="en-US" dirty="0"/>
              <a:t>. PUA </a:t>
            </a:r>
            <a:r>
              <a:rPr lang="cs-CZ" altLang="en-US" dirty="0" err="1"/>
              <a:t>producers</a:t>
            </a:r>
            <a:r>
              <a:rPr lang="cs-CZ" altLang="en-US" dirty="0"/>
              <a:t> </a:t>
            </a:r>
            <a:r>
              <a:rPr lang="cs-CZ" altLang="en-US" dirty="0" err="1"/>
              <a:t>have</a:t>
            </a:r>
            <a:r>
              <a:rPr lang="cs-CZ" altLang="en-US" dirty="0"/>
              <a:t> </a:t>
            </a:r>
            <a:r>
              <a:rPr lang="cs-CZ" altLang="en-US" dirty="0" err="1"/>
              <a:t>tendency</a:t>
            </a:r>
            <a:r>
              <a:rPr lang="cs-CZ" altLang="en-US" dirty="0"/>
              <a:t> to </a:t>
            </a:r>
            <a:r>
              <a:rPr lang="cs-CZ" altLang="en-US" dirty="0" err="1"/>
              <a:t>sue</a:t>
            </a:r>
            <a:r>
              <a:rPr lang="cs-CZ" altLang="en-US" dirty="0"/>
              <a:t> ESET </a:t>
            </a:r>
            <a:r>
              <a:rPr lang="cs-CZ" altLang="en-US" dirty="0" err="1"/>
              <a:t>when</a:t>
            </a:r>
            <a:r>
              <a:rPr lang="cs-CZ" altLang="en-US" dirty="0"/>
              <a:t> </a:t>
            </a:r>
            <a:r>
              <a:rPr lang="cs-CZ" altLang="en-US" dirty="0" err="1"/>
              <a:t>detect</a:t>
            </a:r>
            <a:r>
              <a:rPr lang="cs-CZ" altLang="en-US" dirty="0"/>
              <a:t>/do not </a:t>
            </a:r>
            <a:r>
              <a:rPr lang="cs-CZ" altLang="en-US" dirty="0" err="1"/>
              <a:t>detect</a:t>
            </a:r>
            <a:r>
              <a:rPr lang="cs-CZ" altLang="en-US" dirty="0"/>
              <a:t> </a:t>
            </a:r>
            <a:r>
              <a:rPr lang="cs-CZ" altLang="en-US" dirty="0" err="1"/>
              <a:t>options</a:t>
            </a:r>
            <a:r>
              <a:rPr lang="cs-CZ" altLang="en-US" dirty="0"/>
              <a:t> </a:t>
            </a:r>
            <a:r>
              <a:rPr lang="cs-CZ" altLang="en-US" dirty="0" err="1"/>
              <a:t>will</a:t>
            </a:r>
            <a:r>
              <a:rPr lang="cs-CZ" altLang="en-US" dirty="0"/>
              <a:t> not </a:t>
            </a:r>
            <a:r>
              <a:rPr lang="cs-CZ" altLang="en-US" dirty="0" err="1"/>
              <a:t>be</a:t>
            </a:r>
            <a:r>
              <a:rPr lang="cs-CZ" altLang="en-US" dirty="0"/>
              <a:t> </a:t>
            </a:r>
            <a:r>
              <a:rPr lang="cs-CZ" altLang="en-US" dirty="0" err="1"/>
              <a:t>equal</a:t>
            </a:r>
            <a:r>
              <a:rPr lang="cs-CZ" altLang="en-US" dirty="0"/>
              <a:t>.</a:t>
            </a:r>
            <a:endParaRPr lang="en-US" altLang="en-US"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dirty="0"/>
          </a:p>
        </p:txBody>
      </p:sp>
    </p:spTree>
    <p:extLst>
      <p:ext uri="{BB962C8B-B14F-4D97-AF65-F5344CB8AC3E}">
        <p14:creationId xmlns:p14="http://schemas.microsoft.com/office/powerpoint/2010/main" val="11303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altLang="en-US" dirty="0" err="1"/>
              <a:t>When</a:t>
            </a:r>
            <a:r>
              <a:rPr lang="cs-CZ" altLang="en-US" dirty="0"/>
              <a:t> </a:t>
            </a:r>
            <a:r>
              <a:rPr lang="cs-CZ" altLang="en-US" dirty="0" err="1"/>
              <a:t>installing</a:t>
            </a:r>
            <a:r>
              <a:rPr lang="cs-CZ" altLang="en-US" dirty="0"/>
              <a:t> antivirus program on PC, </a:t>
            </a:r>
            <a:r>
              <a:rPr lang="cs-CZ" altLang="en-US" dirty="0" err="1"/>
              <a:t>one</a:t>
            </a:r>
            <a:r>
              <a:rPr lang="cs-CZ" altLang="en-US" dirty="0"/>
              <a:t> </a:t>
            </a:r>
            <a:r>
              <a:rPr lang="cs-CZ" altLang="en-US" dirty="0" err="1"/>
              <a:t>of</a:t>
            </a:r>
            <a:r>
              <a:rPr lang="cs-CZ" altLang="en-US" dirty="0"/>
              <a:t> </a:t>
            </a:r>
            <a:r>
              <a:rPr lang="cs-CZ" altLang="en-US" dirty="0" err="1"/>
              <a:t>steps</a:t>
            </a:r>
            <a:r>
              <a:rPr lang="cs-CZ" altLang="en-US" dirty="0"/>
              <a:t> in </a:t>
            </a:r>
            <a:r>
              <a:rPr lang="cs-CZ" altLang="en-US" dirty="0" err="1"/>
              <a:t>installation</a:t>
            </a:r>
            <a:r>
              <a:rPr lang="cs-CZ" altLang="en-US" dirty="0"/>
              <a:t> </a:t>
            </a:r>
            <a:r>
              <a:rPr lang="cs-CZ" altLang="en-US" dirty="0" err="1"/>
              <a:t>is</a:t>
            </a:r>
            <a:r>
              <a:rPr lang="cs-CZ" altLang="en-US" dirty="0"/>
              <a:t> user dialog </a:t>
            </a:r>
            <a:r>
              <a:rPr lang="cs-CZ" altLang="en-US" dirty="0" err="1"/>
              <a:t>whether</a:t>
            </a:r>
            <a:r>
              <a:rPr lang="cs-CZ" altLang="en-US" dirty="0"/>
              <a:t> user </a:t>
            </a:r>
            <a:r>
              <a:rPr lang="cs-CZ" altLang="en-US" dirty="0" err="1"/>
              <a:t>want</a:t>
            </a:r>
            <a:r>
              <a:rPr lang="cs-CZ" altLang="en-US" dirty="0"/>
              <a:t> </a:t>
            </a:r>
            <a:r>
              <a:rPr lang="cs-CZ" altLang="en-US" dirty="0" err="1"/>
              <a:t>or</a:t>
            </a:r>
            <a:r>
              <a:rPr lang="cs-CZ" altLang="en-US" dirty="0"/>
              <a:t> not </a:t>
            </a:r>
            <a:r>
              <a:rPr lang="cs-CZ" altLang="en-US" dirty="0" err="1"/>
              <a:t>also</a:t>
            </a:r>
            <a:r>
              <a:rPr lang="cs-CZ" altLang="en-US" dirty="0"/>
              <a:t> </a:t>
            </a:r>
            <a:r>
              <a:rPr lang="cs-CZ" altLang="en-US" dirty="0" err="1"/>
              <a:t>detect</a:t>
            </a:r>
            <a:r>
              <a:rPr lang="cs-CZ" altLang="en-US" dirty="0"/>
              <a:t> </a:t>
            </a:r>
            <a:r>
              <a:rPr lang="cs-CZ" altLang="en-US" dirty="0" err="1"/>
              <a:t>potentially</a:t>
            </a:r>
            <a:r>
              <a:rPr lang="cs-CZ" altLang="en-US" dirty="0"/>
              <a:t> </a:t>
            </a:r>
            <a:r>
              <a:rPr lang="cs-CZ" altLang="en-US" dirty="0" err="1"/>
              <a:t>unwatend</a:t>
            </a:r>
            <a:r>
              <a:rPr lang="cs-CZ" altLang="en-US" dirty="0"/>
              <a:t> </a:t>
            </a:r>
            <a:r>
              <a:rPr lang="cs-CZ" altLang="en-US" dirty="0" err="1"/>
              <a:t>application</a:t>
            </a:r>
            <a:r>
              <a:rPr lang="cs-CZ" altLang="en-US" dirty="0"/>
              <a:t>. </a:t>
            </a:r>
            <a:r>
              <a:rPr lang="cs-CZ" altLang="en-US" dirty="0" err="1"/>
              <a:t>Potentially</a:t>
            </a:r>
            <a:r>
              <a:rPr lang="cs-CZ" altLang="en-US" dirty="0"/>
              <a:t> </a:t>
            </a:r>
            <a:r>
              <a:rPr lang="cs-CZ" altLang="en-US" dirty="0" err="1"/>
              <a:t>unwanted</a:t>
            </a:r>
            <a:r>
              <a:rPr lang="cs-CZ" altLang="en-US" dirty="0"/>
              <a:t> </a:t>
            </a:r>
            <a:r>
              <a:rPr lang="cs-CZ" altLang="en-US" dirty="0" err="1"/>
              <a:t>application</a:t>
            </a:r>
            <a:r>
              <a:rPr lang="cs-CZ" altLang="en-US" dirty="0"/>
              <a:t> </a:t>
            </a:r>
            <a:r>
              <a:rPr lang="cs-CZ" altLang="en-US" dirty="0" err="1"/>
              <a:t>is</a:t>
            </a:r>
            <a:r>
              <a:rPr lang="cs-CZ" altLang="en-US" dirty="0"/>
              <a:t> </a:t>
            </a:r>
            <a:r>
              <a:rPr lang="cs-CZ" altLang="en-US" dirty="0" err="1"/>
              <a:t>spyware</a:t>
            </a:r>
            <a:r>
              <a:rPr lang="cs-CZ" altLang="en-US" dirty="0"/>
              <a:t> and </a:t>
            </a:r>
            <a:r>
              <a:rPr lang="cs-CZ" altLang="en-US" dirty="0" err="1"/>
              <a:t>adware</a:t>
            </a:r>
            <a:r>
              <a:rPr lang="cs-CZ" altLang="en-US" dirty="0"/>
              <a:t> </a:t>
            </a:r>
            <a:r>
              <a:rPr lang="cs-CZ" altLang="en-US" dirty="0" err="1"/>
              <a:t>that</a:t>
            </a:r>
            <a:r>
              <a:rPr lang="cs-CZ" altLang="en-US" dirty="0"/>
              <a:t> </a:t>
            </a:r>
            <a:r>
              <a:rPr lang="cs-CZ" altLang="en-US" dirty="0" err="1"/>
              <a:t>lays</a:t>
            </a:r>
            <a:r>
              <a:rPr lang="cs-CZ" altLang="en-US" dirty="0"/>
              <a:t> in „</a:t>
            </a:r>
            <a:r>
              <a:rPr lang="cs-CZ" altLang="en-US" dirty="0" err="1"/>
              <a:t>greay</a:t>
            </a:r>
            <a:r>
              <a:rPr lang="cs-CZ" altLang="en-US" dirty="0"/>
              <a:t> </a:t>
            </a:r>
            <a:r>
              <a:rPr lang="cs-CZ" altLang="en-US" dirty="0" err="1"/>
              <a:t>zone</a:t>
            </a:r>
            <a:r>
              <a:rPr lang="cs-CZ" altLang="en-US" dirty="0"/>
              <a:t>“.  </a:t>
            </a:r>
            <a:r>
              <a:rPr lang="cs-CZ" altLang="en-US" dirty="0" err="1"/>
              <a:t>They</a:t>
            </a:r>
            <a:r>
              <a:rPr lang="cs-CZ" altLang="en-US" dirty="0"/>
              <a:t> are not as </a:t>
            </a:r>
            <a:r>
              <a:rPr lang="cs-CZ" altLang="en-US" dirty="0" err="1"/>
              <a:t>harmful</a:t>
            </a:r>
            <a:r>
              <a:rPr lang="cs-CZ" altLang="en-US" dirty="0"/>
              <a:t> as </a:t>
            </a:r>
            <a:r>
              <a:rPr lang="cs-CZ" altLang="en-US" dirty="0" err="1"/>
              <a:t>viruses</a:t>
            </a:r>
            <a:r>
              <a:rPr lang="cs-CZ" altLang="en-US" dirty="0"/>
              <a:t> but </a:t>
            </a:r>
            <a:r>
              <a:rPr lang="cs-CZ" altLang="en-US" dirty="0" err="1"/>
              <a:t>stil</a:t>
            </a:r>
            <a:r>
              <a:rPr lang="cs-CZ" altLang="en-US" dirty="0"/>
              <a:t> </a:t>
            </a:r>
            <a:r>
              <a:rPr lang="cs-CZ" altLang="en-US" dirty="0" err="1"/>
              <a:t>may</a:t>
            </a:r>
            <a:r>
              <a:rPr lang="cs-CZ" altLang="en-US" dirty="0"/>
              <a:t> </a:t>
            </a:r>
            <a:r>
              <a:rPr lang="cs-CZ" altLang="en-US" dirty="0" err="1"/>
              <a:t>spy</a:t>
            </a:r>
            <a:r>
              <a:rPr lang="cs-CZ" altLang="en-US" dirty="0"/>
              <a:t> </a:t>
            </a:r>
            <a:r>
              <a:rPr lang="cs-CZ" altLang="en-US" dirty="0" err="1"/>
              <a:t>users</a:t>
            </a:r>
            <a:r>
              <a:rPr lang="cs-CZ" altLang="en-US" dirty="0"/>
              <a:t> </a:t>
            </a:r>
            <a:r>
              <a:rPr lang="cs-CZ" altLang="en-US" dirty="0" err="1"/>
              <a:t>or</a:t>
            </a:r>
            <a:r>
              <a:rPr lang="cs-CZ" altLang="en-US" dirty="0"/>
              <a:t> make his PC </a:t>
            </a:r>
            <a:r>
              <a:rPr lang="cs-CZ" altLang="en-US" dirty="0" err="1"/>
              <a:t>slow</a:t>
            </a:r>
            <a:r>
              <a:rPr lang="cs-CZ" altLang="en-US" dirty="0"/>
              <a:t> and so no. </a:t>
            </a:r>
            <a:r>
              <a:rPr lang="cs-CZ" altLang="en-US" dirty="0" err="1"/>
              <a:t>The</a:t>
            </a:r>
            <a:r>
              <a:rPr lang="cs-CZ" altLang="en-US" dirty="0"/>
              <a:t> very </a:t>
            </a:r>
            <a:r>
              <a:rPr lang="cs-CZ" altLang="en-US" dirty="0" err="1"/>
              <a:t>interesting</a:t>
            </a:r>
            <a:r>
              <a:rPr lang="cs-CZ" altLang="en-US" dirty="0"/>
              <a:t> </a:t>
            </a:r>
            <a:r>
              <a:rPr lang="cs-CZ" altLang="en-US" dirty="0" err="1"/>
              <a:t>is</a:t>
            </a:r>
            <a:r>
              <a:rPr lang="cs-CZ" altLang="en-US" dirty="0"/>
              <a:t> </a:t>
            </a:r>
            <a:r>
              <a:rPr lang="cs-CZ" altLang="en-US" dirty="0" err="1"/>
              <a:t>the</a:t>
            </a:r>
            <a:r>
              <a:rPr lang="cs-CZ" altLang="en-US" dirty="0"/>
              <a:t> </a:t>
            </a:r>
            <a:r>
              <a:rPr lang="cs-CZ" altLang="en-US" dirty="0" err="1"/>
              <a:t>legal</a:t>
            </a:r>
            <a:r>
              <a:rPr lang="cs-CZ" altLang="en-US" dirty="0"/>
              <a:t> </a:t>
            </a:r>
            <a:r>
              <a:rPr lang="cs-CZ" altLang="en-US" dirty="0" err="1"/>
              <a:t>aspect</a:t>
            </a:r>
            <a:r>
              <a:rPr lang="cs-CZ" altLang="en-US" dirty="0"/>
              <a:t> </a:t>
            </a:r>
            <a:r>
              <a:rPr lang="cs-CZ" altLang="en-US" dirty="0" err="1"/>
              <a:t>of</a:t>
            </a:r>
            <a:r>
              <a:rPr lang="cs-CZ" altLang="en-US" dirty="0"/>
              <a:t> </a:t>
            </a:r>
            <a:r>
              <a:rPr lang="cs-CZ" altLang="en-US" dirty="0" err="1"/>
              <a:t>whole</a:t>
            </a:r>
            <a:r>
              <a:rPr lang="cs-CZ" altLang="en-US" dirty="0"/>
              <a:t> </a:t>
            </a:r>
            <a:r>
              <a:rPr lang="cs-CZ" altLang="en-US" dirty="0" err="1"/>
              <a:t>challenge</a:t>
            </a:r>
            <a:r>
              <a:rPr lang="cs-CZ" altLang="en-US" dirty="0"/>
              <a:t>. PUA </a:t>
            </a:r>
            <a:r>
              <a:rPr lang="cs-CZ" altLang="en-US" dirty="0" err="1"/>
              <a:t>producers</a:t>
            </a:r>
            <a:r>
              <a:rPr lang="cs-CZ" altLang="en-US" dirty="0"/>
              <a:t> </a:t>
            </a:r>
            <a:r>
              <a:rPr lang="cs-CZ" altLang="en-US" dirty="0" err="1"/>
              <a:t>have</a:t>
            </a:r>
            <a:r>
              <a:rPr lang="cs-CZ" altLang="en-US" dirty="0"/>
              <a:t> </a:t>
            </a:r>
            <a:r>
              <a:rPr lang="cs-CZ" altLang="en-US" dirty="0" err="1"/>
              <a:t>tendency</a:t>
            </a:r>
            <a:r>
              <a:rPr lang="cs-CZ" altLang="en-US" dirty="0"/>
              <a:t> to </a:t>
            </a:r>
            <a:r>
              <a:rPr lang="cs-CZ" altLang="en-US" dirty="0" err="1"/>
              <a:t>sue</a:t>
            </a:r>
            <a:r>
              <a:rPr lang="cs-CZ" altLang="en-US" dirty="0"/>
              <a:t> ESET </a:t>
            </a:r>
            <a:r>
              <a:rPr lang="cs-CZ" altLang="en-US" dirty="0" err="1"/>
              <a:t>when</a:t>
            </a:r>
            <a:r>
              <a:rPr lang="cs-CZ" altLang="en-US" dirty="0"/>
              <a:t> </a:t>
            </a:r>
            <a:r>
              <a:rPr lang="cs-CZ" altLang="en-US" dirty="0" err="1"/>
              <a:t>detect</a:t>
            </a:r>
            <a:r>
              <a:rPr lang="cs-CZ" altLang="en-US" dirty="0"/>
              <a:t>/do not </a:t>
            </a:r>
            <a:r>
              <a:rPr lang="cs-CZ" altLang="en-US" dirty="0" err="1"/>
              <a:t>detect</a:t>
            </a:r>
            <a:r>
              <a:rPr lang="cs-CZ" altLang="en-US" dirty="0"/>
              <a:t> </a:t>
            </a:r>
            <a:r>
              <a:rPr lang="cs-CZ" altLang="en-US" dirty="0" err="1"/>
              <a:t>options</a:t>
            </a:r>
            <a:r>
              <a:rPr lang="cs-CZ" altLang="en-US" dirty="0"/>
              <a:t> </a:t>
            </a:r>
            <a:r>
              <a:rPr lang="cs-CZ" altLang="en-US" dirty="0" err="1"/>
              <a:t>will</a:t>
            </a:r>
            <a:r>
              <a:rPr lang="cs-CZ" altLang="en-US" dirty="0"/>
              <a:t> not </a:t>
            </a:r>
            <a:r>
              <a:rPr lang="cs-CZ" altLang="en-US" dirty="0" err="1"/>
              <a:t>be</a:t>
            </a:r>
            <a:r>
              <a:rPr lang="cs-CZ" altLang="en-US" dirty="0"/>
              <a:t> </a:t>
            </a:r>
            <a:r>
              <a:rPr lang="cs-CZ" altLang="en-US" dirty="0" err="1"/>
              <a:t>equal</a:t>
            </a:r>
            <a:r>
              <a:rPr lang="cs-CZ" altLang="en-US" dirty="0"/>
              <a:t>.</a:t>
            </a:r>
            <a:endParaRPr lang="en-US" altLang="en-US"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dirty="0"/>
          </a:p>
        </p:txBody>
      </p:sp>
    </p:spTree>
    <p:extLst>
      <p:ext uri="{BB962C8B-B14F-4D97-AF65-F5344CB8AC3E}">
        <p14:creationId xmlns:p14="http://schemas.microsoft.com/office/powerpoint/2010/main" val="422066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altLang="en-US" dirty="0" err="1"/>
              <a:t>When</a:t>
            </a:r>
            <a:r>
              <a:rPr lang="cs-CZ" altLang="en-US" dirty="0"/>
              <a:t> </a:t>
            </a:r>
            <a:r>
              <a:rPr lang="cs-CZ" altLang="en-US" dirty="0" err="1"/>
              <a:t>installing</a:t>
            </a:r>
            <a:r>
              <a:rPr lang="cs-CZ" altLang="en-US" dirty="0"/>
              <a:t> antivirus program on PC, </a:t>
            </a:r>
            <a:r>
              <a:rPr lang="cs-CZ" altLang="en-US" dirty="0" err="1"/>
              <a:t>one</a:t>
            </a:r>
            <a:r>
              <a:rPr lang="cs-CZ" altLang="en-US" dirty="0"/>
              <a:t> </a:t>
            </a:r>
            <a:r>
              <a:rPr lang="cs-CZ" altLang="en-US" dirty="0" err="1"/>
              <a:t>of</a:t>
            </a:r>
            <a:r>
              <a:rPr lang="cs-CZ" altLang="en-US" dirty="0"/>
              <a:t> </a:t>
            </a:r>
            <a:r>
              <a:rPr lang="cs-CZ" altLang="en-US" dirty="0" err="1"/>
              <a:t>steps</a:t>
            </a:r>
            <a:r>
              <a:rPr lang="cs-CZ" altLang="en-US" dirty="0"/>
              <a:t> in </a:t>
            </a:r>
            <a:r>
              <a:rPr lang="cs-CZ" altLang="en-US" dirty="0" err="1"/>
              <a:t>installation</a:t>
            </a:r>
            <a:r>
              <a:rPr lang="cs-CZ" altLang="en-US" dirty="0"/>
              <a:t> </a:t>
            </a:r>
            <a:r>
              <a:rPr lang="cs-CZ" altLang="en-US" dirty="0" err="1"/>
              <a:t>is</a:t>
            </a:r>
            <a:r>
              <a:rPr lang="cs-CZ" altLang="en-US" dirty="0"/>
              <a:t> user dialog </a:t>
            </a:r>
            <a:r>
              <a:rPr lang="cs-CZ" altLang="en-US" dirty="0" err="1"/>
              <a:t>whether</a:t>
            </a:r>
            <a:r>
              <a:rPr lang="cs-CZ" altLang="en-US" dirty="0"/>
              <a:t> user </a:t>
            </a:r>
            <a:r>
              <a:rPr lang="cs-CZ" altLang="en-US" dirty="0" err="1"/>
              <a:t>want</a:t>
            </a:r>
            <a:r>
              <a:rPr lang="cs-CZ" altLang="en-US" dirty="0"/>
              <a:t> </a:t>
            </a:r>
            <a:r>
              <a:rPr lang="cs-CZ" altLang="en-US" dirty="0" err="1"/>
              <a:t>or</a:t>
            </a:r>
            <a:r>
              <a:rPr lang="cs-CZ" altLang="en-US" dirty="0"/>
              <a:t> not </a:t>
            </a:r>
            <a:r>
              <a:rPr lang="cs-CZ" altLang="en-US" dirty="0" err="1"/>
              <a:t>also</a:t>
            </a:r>
            <a:r>
              <a:rPr lang="cs-CZ" altLang="en-US" dirty="0"/>
              <a:t> </a:t>
            </a:r>
            <a:r>
              <a:rPr lang="cs-CZ" altLang="en-US" dirty="0" err="1"/>
              <a:t>detect</a:t>
            </a:r>
            <a:r>
              <a:rPr lang="cs-CZ" altLang="en-US" dirty="0"/>
              <a:t> </a:t>
            </a:r>
            <a:r>
              <a:rPr lang="cs-CZ" altLang="en-US" dirty="0" err="1"/>
              <a:t>potentially</a:t>
            </a:r>
            <a:r>
              <a:rPr lang="cs-CZ" altLang="en-US" dirty="0"/>
              <a:t> </a:t>
            </a:r>
            <a:r>
              <a:rPr lang="cs-CZ" altLang="en-US" dirty="0" err="1"/>
              <a:t>unwatend</a:t>
            </a:r>
            <a:r>
              <a:rPr lang="cs-CZ" altLang="en-US" dirty="0"/>
              <a:t> </a:t>
            </a:r>
            <a:r>
              <a:rPr lang="cs-CZ" altLang="en-US" dirty="0" err="1"/>
              <a:t>application</a:t>
            </a:r>
            <a:r>
              <a:rPr lang="cs-CZ" altLang="en-US" dirty="0"/>
              <a:t>. </a:t>
            </a:r>
            <a:r>
              <a:rPr lang="cs-CZ" altLang="en-US" dirty="0" err="1"/>
              <a:t>Potentially</a:t>
            </a:r>
            <a:r>
              <a:rPr lang="cs-CZ" altLang="en-US" dirty="0"/>
              <a:t> </a:t>
            </a:r>
            <a:r>
              <a:rPr lang="cs-CZ" altLang="en-US" dirty="0" err="1"/>
              <a:t>unwanted</a:t>
            </a:r>
            <a:r>
              <a:rPr lang="cs-CZ" altLang="en-US" dirty="0"/>
              <a:t> </a:t>
            </a:r>
            <a:r>
              <a:rPr lang="cs-CZ" altLang="en-US" dirty="0" err="1"/>
              <a:t>application</a:t>
            </a:r>
            <a:r>
              <a:rPr lang="cs-CZ" altLang="en-US" dirty="0"/>
              <a:t> </a:t>
            </a:r>
            <a:r>
              <a:rPr lang="cs-CZ" altLang="en-US" dirty="0" err="1"/>
              <a:t>is</a:t>
            </a:r>
            <a:r>
              <a:rPr lang="cs-CZ" altLang="en-US" dirty="0"/>
              <a:t> </a:t>
            </a:r>
            <a:r>
              <a:rPr lang="cs-CZ" altLang="en-US" dirty="0" err="1"/>
              <a:t>spyware</a:t>
            </a:r>
            <a:r>
              <a:rPr lang="cs-CZ" altLang="en-US" dirty="0"/>
              <a:t> and </a:t>
            </a:r>
            <a:r>
              <a:rPr lang="cs-CZ" altLang="en-US" dirty="0" err="1"/>
              <a:t>adware</a:t>
            </a:r>
            <a:r>
              <a:rPr lang="cs-CZ" altLang="en-US" dirty="0"/>
              <a:t> </a:t>
            </a:r>
            <a:r>
              <a:rPr lang="cs-CZ" altLang="en-US" dirty="0" err="1"/>
              <a:t>that</a:t>
            </a:r>
            <a:r>
              <a:rPr lang="cs-CZ" altLang="en-US" dirty="0"/>
              <a:t> </a:t>
            </a:r>
            <a:r>
              <a:rPr lang="cs-CZ" altLang="en-US" dirty="0" err="1"/>
              <a:t>lays</a:t>
            </a:r>
            <a:r>
              <a:rPr lang="cs-CZ" altLang="en-US" dirty="0"/>
              <a:t> in „</a:t>
            </a:r>
            <a:r>
              <a:rPr lang="cs-CZ" altLang="en-US" dirty="0" err="1"/>
              <a:t>greay</a:t>
            </a:r>
            <a:r>
              <a:rPr lang="cs-CZ" altLang="en-US" dirty="0"/>
              <a:t> </a:t>
            </a:r>
            <a:r>
              <a:rPr lang="cs-CZ" altLang="en-US" dirty="0" err="1"/>
              <a:t>zone</a:t>
            </a:r>
            <a:r>
              <a:rPr lang="cs-CZ" altLang="en-US" dirty="0"/>
              <a:t>“.  </a:t>
            </a:r>
            <a:r>
              <a:rPr lang="cs-CZ" altLang="en-US" dirty="0" err="1"/>
              <a:t>They</a:t>
            </a:r>
            <a:r>
              <a:rPr lang="cs-CZ" altLang="en-US" dirty="0"/>
              <a:t> are not as </a:t>
            </a:r>
            <a:r>
              <a:rPr lang="cs-CZ" altLang="en-US" dirty="0" err="1"/>
              <a:t>harmful</a:t>
            </a:r>
            <a:r>
              <a:rPr lang="cs-CZ" altLang="en-US" dirty="0"/>
              <a:t> as </a:t>
            </a:r>
            <a:r>
              <a:rPr lang="cs-CZ" altLang="en-US" dirty="0" err="1"/>
              <a:t>viruses</a:t>
            </a:r>
            <a:r>
              <a:rPr lang="cs-CZ" altLang="en-US" dirty="0"/>
              <a:t> but </a:t>
            </a:r>
            <a:r>
              <a:rPr lang="cs-CZ" altLang="en-US" dirty="0" err="1"/>
              <a:t>stil</a:t>
            </a:r>
            <a:r>
              <a:rPr lang="cs-CZ" altLang="en-US" dirty="0"/>
              <a:t> </a:t>
            </a:r>
            <a:r>
              <a:rPr lang="cs-CZ" altLang="en-US" dirty="0" err="1"/>
              <a:t>may</a:t>
            </a:r>
            <a:r>
              <a:rPr lang="cs-CZ" altLang="en-US" dirty="0"/>
              <a:t> </a:t>
            </a:r>
            <a:r>
              <a:rPr lang="cs-CZ" altLang="en-US" dirty="0" err="1"/>
              <a:t>spy</a:t>
            </a:r>
            <a:r>
              <a:rPr lang="cs-CZ" altLang="en-US" dirty="0"/>
              <a:t> </a:t>
            </a:r>
            <a:r>
              <a:rPr lang="cs-CZ" altLang="en-US" dirty="0" err="1"/>
              <a:t>users</a:t>
            </a:r>
            <a:r>
              <a:rPr lang="cs-CZ" altLang="en-US" dirty="0"/>
              <a:t> </a:t>
            </a:r>
            <a:r>
              <a:rPr lang="cs-CZ" altLang="en-US" dirty="0" err="1"/>
              <a:t>or</a:t>
            </a:r>
            <a:r>
              <a:rPr lang="cs-CZ" altLang="en-US" dirty="0"/>
              <a:t> make his PC </a:t>
            </a:r>
            <a:r>
              <a:rPr lang="cs-CZ" altLang="en-US" dirty="0" err="1"/>
              <a:t>slow</a:t>
            </a:r>
            <a:r>
              <a:rPr lang="cs-CZ" altLang="en-US" dirty="0"/>
              <a:t> and so no. </a:t>
            </a:r>
            <a:r>
              <a:rPr lang="cs-CZ" altLang="en-US" dirty="0" err="1"/>
              <a:t>The</a:t>
            </a:r>
            <a:r>
              <a:rPr lang="cs-CZ" altLang="en-US" dirty="0"/>
              <a:t> very </a:t>
            </a:r>
            <a:r>
              <a:rPr lang="cs-CZ" altLang="en-US" dirty="0" err="1"/>
              <a:t>interesting</a:t>
            </a:r>
            <a:r>
              <a:rPr lang="cs-CZ" altLang="en-US" dirty="0"/>
              <a:t> </a:t>
            </a:r>
            <a:r>
              <a:rPr lang="cs-CZ" altLang="en-US" dirty="0" err="1"/>
              <a:t>is</a:t>
            </a:r>
            <a:r>
              <a:rPr lang="cs-CZ" altLang="en-US" dirty="0"/>
              <a:t> </a:t>
            </a:r>
            <a:r>
              <a:rPr lang="cs-CZ" altLang="en-US" dirty="0" err="1"/>
              <a:t>the</a:t>
            </a:r>
            <a:r>
              <a:rPr lang="cs-CZ" altLang="en-US" dirty="0"/>
              <a:t> </a:t>
            </a:r>
            <a:r>
              <a:rPr lang="cs-CZ" altLang="en-US" dirty="0" err="1"/>
              <a:t>legal</a:t>
            </a:r>
            <a:r>
              <a:rPr lang="cs-CZ" altLang="en-US" dirty="0"/>
              <a:t> </a:t>
            </a:r>
            <a:r>
              <a:rPr lang="cs-CZ" altLang="en-US" dirty="0" err="1"/>
              <a:t>aspect</a:t>
            </a:r>
            <a:r>
              <a:rPr lang="cs-CZ" altLang="en-US" dirty="0"/>
              <a:t> </a:t>
            </a:r>
            <a:r>
              <a:rPr lang="cs-CZ" altLang="en-US" dirty="0" err="1"/>
              <a:t>of</a:t>
            </a:r>
            <a:r>
              <a:rPr lang="cs-CZ" altLang="en-US" dirty="0"/>
              <a:t> </a:t>
            </a:r>
            <a:r>
              <a:rPr lang="cs-CZ" altLang="en-US" dirty="0" err="1"/>
              <a:t>whole</a:t>
            </a:r>
            <a:r>
              <a:rPr lang="cs-CZ" altLang="en-US" dirty="0"/>
              <a:t> </a:t>
            </a:r>
            <a:r>
              <a:rPr lang="cs-CZ" altLang="en-US" dirty="0" err="1"/>
              <a:t>challenge</a:t>
            </a:r>
            <a:r>
              <a:rPr lang="cs-CZ" altLang="en-US" dirty="0"/>
              <a:t>. PUA </a:t>
            </a:r>
            <a:r>
              <a:rPr lang="cs-CZ" altLang="en-US" dirty="0" err="1"/>
              <a:t>producers</a:t>
            </a:r>
            <a:r>
              <a:rPr lang="cs-CZ" altLang="en-US" dirty="0"/>
              <a:t> </a:t>
            </a:r>
            <a:r>
              <a:rPr lang="cs-CZ" altLang="en-US" dirty="0" err="1"/>
              <a:t>have</a:t>
            </a:r>
            <a:r>
              <a:rPr lang="cs-CZ" altLang="en-US" dirty="0"/>
              <a:t> </a:t>
            </a:r>
            <a:r>
              <a:rPr lang="cs-CZ" altLang="en-US" dirty="0" err="1"/>
              <a:t>tendency</a:t>
            </a:r>
            <a:r>
              <a:rPr lang="cs-CZ" altLang="en-US" dirty="0"/>
              <a:t> to </a:t>
            </a:r>
            <a:r>
              <a:rPr lang="cs-CZ" altLang="en-US" dirty="0" err="1"/>
              <a:t>sue</a:t>
            </a:r>
            <a:r>
              <a:rPr lang="cs-CZ" altLang="en-US" dirty="0"/>
              <a:t> ESET </a:t>
            </a:r>
            <a:r>
              <a:rPr lang="cs-CZ" altLang="en-US" dirty="0" err="1"/>
              <a:t>when</a:t>
            </a:r>
            <a:r>
              <a:rPr lang="cs-CZ" altLang="en-US" dirty="0"/>
              <a:t> </a:t>
            </a:r>
            <a:r>
              <a:rPr lang="cs-CZ" altLang="en-US" dirty="0" err="1"/>
              <a:t>detect</a:t>
            </a:r>
            <a:r>
              <a:rPr lang="cs-CZ" altLang="en-US" dirty="0"/>
              <a:t>/do not </a:t>
            </a:r>
            <a:r>
              <a:rPr lang="cs-CZ" altLang="en-US" dirty="0" err="1"/>
              <a:t>detect</a:t>
            </a:r>
            <a:r>
              <a:rPr lang="cs-CZ" altLang="en-US" dirty="0"/>
              <a:t> </a:t>
            </a:r>
            <a:r>
              <a:rPr lang="cs-CZ" altLang="en-US" dirty="0" err="1"/>
              <a:t>options</a:t>
            </a:r>
            <a:r>
              <a:rPr lang="cs-CZ" altLang="en-US" dirty="0"/>
              <a:t> </a:t>
            </a:r>
            <a:r>
              <a:rPr lang="cs-CZ" altLang="en-US" dirty="0" err="1"/>
              <a:t>will</a:t>
            </a:r>
            <a:r>
              <a:rPr lang="cs-CZ" altLang="en-US" dirty="0"/>
              <a:t> not </a:t>
            </a:r>
            <a:r>
              <a:rPr lang="cs-CZ" altLang="en-US" dirty="0" err="1"/>
              <a:t>be</a:t>
            </a:r>
            <a:r>
              <a:rPr lang="cs-CZ" altLang="en-US" dirty="0"/>
              <a:t> </a:t>
            </a:r>
            <a:r>
              <a:rPr lang="cs-CZ" altLang="en-US" dirty="0" err="1"/>
              <a:t>equal</a:t>
            </a:r>
            <a:r>
              <a:rPr lang="cs-CZ" altLang="en-US" dirty="0"/>
              <a:t>.</a:t>
            </a:r>
            <a:endParaRPr lang="en-US" altLang="en-US"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dirty="0"/>
          </a:p>
        </p:txBody>
      </p:sp>
    </p:spTree>
    <p:extLst>
      <p:ext uri="{BB962C8B-B14F-4D97-AF65-F5344CB8AC3E}">
        <p14:creationId xmlns:p14="http://schemas.microsoft.com/office/powerpoint/2010/main" val="422190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1143000" y="685800"/>
            <a:ext cx="4572000" cy="3429000"/>
          </a:xfrm>
          <a:ln/>
        </p:spPr>
      </p:sp>
      <p:sp>
        <p:nvSpPr>
          <p:cNvPr id="25603" name="Zástupný symbol pro poznámky 2"/>
          <p:cNvSpPr>
            <a:spLocks noGrp="1"/>
          </p:cNvSpPr>
          <p:nvPr>
            <p:ph type="body" idx="1"/>
          </p:nvPr>
        </p:nvSpPr>
        <p:spPr>
          <a:noFill/>
        </p:spPr>
        <p:txBody>
          <a:bodyPr/>
          <a:lstStyle/>
          <a:p>
            <a:r>
              <a:rPr lang="cs-CZ" altLang="en-US"/>
              <a:t>Základní obrazovka, jedná se o jeden krok v instalaci. </a:t>
            </a:r>
            <a:endParaRPr lang="en-US" altLang="en-US"/>
          </a:p>
        </p:txBody>
      </p:sp>
      <p:sp>
        <p:nvSpPr>
          <p:cNvPr id="25604" name="Zástupný symbol pro záhlaví 3"/>
          <p:cNvSpPr>
            <a:spLocks noGrp="1"/>
          </p:cNvSpPr>
          <p:nvPr>
            <p:ph type="hdr" sz="quarter"/>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cs-CZ" altLang="en-US" sz="1200">
              <a:latin typeface="Arial" charset="0"/>
            </a:endParaRPr>
          </a:p>
        </p:txBody>
      </p:sp>
      <p:sp>
        <p:nvSpPr>
          <p:cNvPr id="25605" name="Zástupný symbol pro zápatí 4"/>
          <p:cNvSpPr>
            <a:spLocks noGrp="1"/>
          </p:cNvSpPr>
          <p:nvPr>
            <p:ph type="ftr" sz="quarter" idx="4"/>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cs-CZ" altLang="en-US" sz="1200">
              <a:latin typeface="Arial" charset="0"/>
            </a:endParaRPr>
          </a:p>
        </p:txBody>
      </p:sp>
      <p:sp>
        <p:nvSpPr>
          <p:cNvPr id="25606" name="Zástupný symbol pro číslo snímku 5"/>
          <p:cNvSpPr>
            <a:spLocks noGrp="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C20316F-E40C-434A-B332-24A68253664D}" type="slidenum">
              <a:rPr lang="cs-CZ" altLang="en-US" sz="1200">
                <a:latin typeface="Arial" charset="0"/>
              </a:rPr>
              <a:pPr/>
              <a:t>13</a:t>
            </a:fld>
            <a:endParaRPr lang="cs-CZ" altLang="en-US" sz="1200">
              <a:latin typeface="Arial" charset="0"/>
            </a:endParaRPr>
          </a:p>
        </p:txBody>
      </p:sp>
    </p:spTree>
    <p:extLst>
      <p:ext uri="{BB962C8B-B14F-4D97-AF65-F5344CB8AC3E}">
        <p14:creationId xmlns:p14="http://schemas.microsoft.com/office/powerpoint/2010/main" val="223331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dirty="0"/>
          </a:p>
        </p:txBody>
      </p:sp>
    </p:spTree>
    <p:extLst>
      <p:ext uri="{BB962C8B-B14F-4D97-AF65-F5344CB8AC3E}">
        <p14:creationId xmlns:p14="http://schemas.microsoft.com/office/powerpoint/2010/main" val="422190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1143000" y="685800"/>
            <a:ext cx="4572000" cy="3429000"/>
          </a:xfrm>
          <a:ln/>
        </p:spPr>
      </p:sp>
      <p:sp>
        <p:nvSpPr>
          <p:cNvPr id="32771" name="Zástupný symbol pro poznámky 2"/>
          <p:cNvSpPr>
            <a:spLocks noGrp="1"/>
          </p:cNvSpPr>
          <p:nvPr>
            <p:ph type="body" idx="1"/>
          </p:nvPr>
        </p:nvSpPr>
        <p:spPr>
          <a:noFill/>
        </p:spPr>
        <p:txBody>
          <a:bodyPr/>
          <a:lstStyle/>
          <a:p>
            <a:r>
              <a:rPr lang="cs-CZ" altLang="en-US"/>
              <a:t>We used several good practises, such as adding a pictorial in contrast colors,  add structure, text in a bold type, provide example, variant with and without explanatory text, etc.</a:t>
            </a:r>
          </a:p>
          <a:p>
            <a:r>
              <a:rPr lang="cs-CZ" altLang="en-US"/>
              <a:t>The changes we made may seem subtle, but it was impossible to make more </a:t>
            </a:r>
          </a:p>
          <a:p>
            <a:r>
              <a:rPr lang="en-US" altLang="en-US"/>
              <a:t>Changes we made may seem subtle, but a conceptual redesign was out of question due to several limitations imposed by the company.</a:t>
            </a:r>
          </a:p>
          <a:p>
            <a:r>
              <a:rPr lang="en-US" altLang="en-US"/>
              <a:t>However, we feel that even with our ``subtle'' changes we were able to incorporate some traditional warning design features.</a:t>
            </a:r>
          </a:p>
          <a:p>
            <a:endParaRPr lang="en-US" altLang="en-US"/>
          </a:p>
        </p:txBody>
      </p:sp>
      <p:sp>
        <p:nvSpPr>
          <p:cNvPr id="32772" name="Zástupný symbol pro záhlaví 3"/>
          <p:cNvSpPr>
            <a:spLocks noGrp="1"/>
          </p:cNvSpPr>
          <p:nvPr>
            <p:ph type="hdr" sz="quarter"/>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cs-CZ" altLang="en-US" sz="1200">
              <a:latin typeface="Arial" charset="0"/>
            </a:endParaRPr>
          </a:p>
        </p:txBody>
      </p:sp>
      <p:sp>
        <p:nvSpPr>
          <p:cNvPr id="32773" name="Zástupný symbol pro zápatí 4"/>
          <p:cNvSpPr>
            <a:spLocks noGrp="1"/>
          </p:cNvSpPr>
          <p:nvPr>
            <p:ph type="ftr" sz="quarter" idx="4"/>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cs-CZ" altLang="en-US" sz="1200">
              <a:latin typeface="Arial" charset="0"/>
            </a:endParaRPr>
          </a:p>
        </p:txBody>
      </p:sp>
      <p:sp>
        <p:nvSpPr>
          <p:cNvPr id="32774" name="Zástupný symbol pro číslo snímku 5"/>
          <p:cNvSpPr>
            <a:spLocks noGrp="1"/>
          </p:cNvSpPr>
          <p:nvPr>
            <p:ph type="sldNum" sz="quarter" idx="5"/>
          </p:nvPr>
        </p:nvSpPr>
        <p:spPr>
          <a:noFill/>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B0F5DE7-55E4-4E4F-8013-B6082DFF6E3A}" type="slidenum">
              <a:rPr lang="cs-CZ" altLang="en-US" sz="1200">
                <a:latin typeface="Arial" charset="0"/>
              </a:rPr>
              <a:pPr/>
              <a:t>15</a:t>
            </a:fld>
            <a:endParaRPr lang="cs-CZ" alt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a:t>Kliknutím lze upravit styl.</a:t>
            </a:r>
            <a:endParaRPr lang="en-GB" altLang="cs-CZ" noProof="0" dirty="0"/>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svislý text 2"/>
          <p:cNvSpPr>
            <a:spLocks noGrp="1"/>
          </p:cNvSpPr>
          <p:nvPr>
            <p:ph type="body" orient="vert" idx="1"/>
          </p:nvPr>
        </p:nvSpPr>
        <p:spPr/>
        <p:txBody>
          <a:bodyPr vert="eaVert"/>
          <a:lstStyle/>
          <a:p>
            <a:pPr lvl="0"/>
            <a:r>
              <a:rPr lang="cs-CZ" noProof="0"/>
              <a:t>Kliknutím lze upravit styly předlohy textu.</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13906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noProof="0"/>
              <a:t>Kliknutím lze upravit styl.</a:t>
            </a:r>
            <a:endParaRPr lang="en-GB" noProof="0" dirty="0"/>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noProof="0"/>
              <a:t>Kliknutím lze upravit styly předlohy textu.</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75272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endParaRPr lang="en-US"/>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a:p>
        </p:txBody>
      </p:sp>
      <p:sp>
        <p:nvSpPr>
          <p:cNvPr id="4" name="Rectangle 4">
            <a:extLst>
              <a:ext uri="{FF2B5EF4-FFF2-40B4-BE49-F238E27FC236}">
                <a16:creationId xmlns:a16="http://schemas.microsoft.com/office/drawing/2014/main" id="{7A1887AD-0E54-E050-0FB9-AB7C7D67194E}"/>
              </a:ext>
            </a:extLst>
          </p:cNvPr>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5">
            <a:extLst>
              <a:ext uri="{FF2B5EF4-FFF2-40B4-BE49-F238E27FC236}">
                <a16:creationId xmlns:a16="http://schemas.microsoft.com/office/drawing/2014/main" id="{01700A28-C358-6D9A-5872-DFAB8AE1C61E}"/>
              </a:ext>
            </a:extLst>
          </p:cNvPr>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6">
            <a:extLst>
              <a:ext uri="{FF2B5EF4-FFF2-40B4-BE49-F238E27FC236}">
                <a16:creationId xmlns:a16="http://schemas.microsoft.com/office/drawing/2014/main" id="{2127AA14-D723-20EB-0F29-F77616C7C6EB}"/>
              </a:ext>
            </a:extLst>
          </p:cNvPr>
          <p:cNvSpPr>
            <a:spLocks noGrp="1" noChangeArrowheads="1"/>
          </p:cNvSpPr>
          <p:nvPr>
            <p:ph type="sldNum" sz="quarter" idx="12"/>
          </p:nvPr>
        </p:nvSpPr>
        <p:spPr>
          <a:ln/>
        </p:spPr>
        <p:txBody>
          <a:bodyPr/>
          <a:lstStyle>
            <a:lvl1pPr>
              <a:defRPr/>
            </a:lvl1pPr>
          </a:lstStyle>
          <a:p>
            <a:fld id="{73EB798E-AA4B-47D8-8F57-689A5F9B0707}" type="slidenum">
              <a:rPr lang="cs-CZ" altLang="en-US"/>
              <a:pPr/>
              <a:t>‹#›</a:t>
            </a:fld>
            <a:endParaRPr lang="cs-CZ" altLang="en-US"/>
          </a:p>
        </p:txBody>
      </p:sp>
    </p:spTree>
    <p:extLst>
      <p:ext uri="{BB962C8B-B14F-4D97-AF65-F5344CB8AC3E}">
        <p14:creationId xmlns:p14="http://schemas.microsoft.com/office/powerpoint/2010/main" val="193613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dpis prezentace">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E360BBB-21D3-A99E-AC6F-172D3CB6ACD8}"/>
              </a:ext>
            </a:extLst>
          </p:cNvPr>
          <p:cNvSpPr/>
          <p:nvPr userDrawn="1"/>
        </p:nvSpPr>
        <p:spPr>
          <a:xfrm>
            <a:off x="0" y="6176963"/>
            <a:ext cx="9144000" cy="681037"/>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800"/>
          </a:p>
        </p:txBody>
      </p:sp>
      <p:pic>
        <p:nvPicPr>
          <p:cNvPr id="5" name="Obrázok 9">
            <a:extLst>
              <a:ext uri="{FF2B5EF4-FFF2-40B4-BE49-F238E27FC236}">
                <a16:creationId xmlns:a16="http://schemas.microsoft.com/office/drawing/2014/main" id="{BDD75942-3086-D8FC-B9FE-7D2582C8D1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13" y="682625"/>
            <a:ext cx="1697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a:extLst>
              <a:ext uri="{FF2B5EF4-FFF2-40B4-BE49-F238E27FC236}">
                <a16:creationId xmlns:a16="http://schemas.microsoft.com/office/drawing/2014/main" id="{61699E10-FBB6-4892-8D01-B53078B1813A}"/>
              </a:ext>
            </a:extLst>
          </p:cNvPr>
          <p:cNvSpPr>
            <a:spLocks noGrp="1"/>
          </p:cNvSpPr>
          <p:nvPr>
            <p:ph type="title"/>
          </p:nvPr>
        </p:nvSpPr>
        <p:spPr>
          <a:xfrm>
            <a:off x="623887" y="2865673"/>
            <a:ext cx="5677709" cy="1309512"/>
          </a:xfrm>
        </p:spPr>
        <p:txBody>
          <a:bodyPr anchor="t">
            <a:normAutofit/>
          </a:bodyPr>
          <a:lstStyle>
            <a:lvl1pPr>
              <a:lnSpc>
                <a:spcPts val="3300"/>
              </a:lnSpc>
              <a:defRPr sz="3300"/>
            </a:lvl1pPr>
          </a:lstStyle>
          <a:p>
            <a:r>
              <a:rPr lang="cs-CZ"/>
              <a:t>Kliknutím lze upravit styl.</a:t>
            </a:r>
            <a:endParaRPr lang="cs-CZ" dirty="0"/>
          </a:p>
        </p:txBody>
      </p:sp>
      <p:sp>
        <p:nvSpPr>
          <p:cNvPr id="3" name="Zástupný text 2">
            <a:extLst>
              <a:ext uri="{FF2B5EF4-FFF2-40B4-BE49-F238E27FC236}">
                <a16:creationId xmlns:a16="http://schemas.microsoft.com/office/drawing/2014/main" id="{A334C6EA-92BC-4AE1-AECB-5B89F097657A}"/>
              </a:ext>
            </a:extLst>
          </p:cNvPr>
          <p:cNvSpPr>
            <a:spLocks noGrp="1"/>
          </p:cNvSpPr>
          <p:nvPr>
            <p:ph type="body" idx="1"/>
          </p:nvPr>
        </p:nvSpPr>
        <p:spPr>
          <a:xfrm>
            <a:off x="623887" y="4194136"/>
            <a:ext cx="5677709" cy="741872"/>
          </a:xfrm>
        </p:spPr>
        <p:txBody>
          <a:bodyPr>
            <a:normAutofit/>
          </a:bodyPr>
          <a:lstStyle>
            <a:lvl1pPr marL="0" indent="0">
              <a:buNone/>
              <a:defRPr sz="1200">
                <a:solidFill>
                  <a:srgbClr val="0000DC"/>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6" name="Zástupný symbol pro zápatí 6">
            <a:extLst>
              <a:ext uri="{FF2B5EF4-FFF2-40B4-BE49-F238E27FC236}">
                <a16:creationId xmlns:a16="http://schemas.microsoft.com/office/drawing/2014/main" id="{A8281D30-8355-8240-B561-E00DC89700AC}"/>
              </a:ext>
            </a:extLst>
          </p:cNvPr>
          <p:cNvSpPr>
            <a:spLocks noGrp="1"/>
          </p:cNvSpPr>
          <p:nvPr>
            <p:ph type="ftr" sz="quarter" idx="10"/>
          </p:nvPr>
        </p:nvSpPr>
        <p:spPr/>
        <p:txBody>
          <a:bodyPr/>
          <a:lstStyle>
            <a:lvl1pPr>
              <a:defRPr/>
            </a:lvl1pPr>
          </a:lstStyle>
          <a:p>
            <a:pPr>
              <a:defRPr/>
            </a:pPr>
            <a:r>
              <a:rPr lang="cs-CZ"/>
              <a:t>#Hastag Konference</a:t>
            </a:r>
            <a:endParaRPr lang="cs-CZ" dirty="0"/>
          </a:p>
        </p:txBody>
      </p:sp>
      <p:sp>
        <p:nvSpPr>
          <p:cNvPr id="7" name="Zástupný symbol pro číslo snímku 7">
            <a:extLst>
              <a:ext uri="{FF2B5EF4-FFF2-40B4-BE49-F238E27FC236}">
                <a16:creationId xmlns:a16="http://schemas.microsoft.com/office/drawing/2014/main" id="{055AFCFF-803C-9834-604C-30651B86B8FC}"/>
              </a:ext>
            </a:extLst>
          </p:cNvPr>
          <p:cNvSpPr>
            <a:spLocks noGrp="1"/>
          </p:cNvSpPr>
          <p:nvPr>
            <p:ph type="sldNum" sz="quarter" idx="11"/>
          </p:nvPr>
        </p:nvSpPr>
        <p:spPr/>
        <p:txBody>
          <a:bodyPr/>
          <a:lstStyle>
            <a:lvl1pPr>
              <a:defRPr/>
            </a:lvl1pPr>
          </a:lstStyle>
          <a:p>
            <a:fld id="{DD9FEAFE-F27D-4C3A-B3AB-3116BEB653D1}" type="slidenum">
              <a:rPr lang="cs-CZ" altLang="cs-CZ"/>
              <a:pPr/>
              <a:t>‹#›</a:t>
            </a:fld>
            <a:endParaRPr lang="cs-CZ" altLang="cs-CZ"/>
          </a:p>
        </p:txBody>
      </p:sp>
    </p:spTree>
    <p:extLst>
      <p:ext uri="{BB962C8B-B14F-4D97-AF65-F5344CB8AC3E}">
        <p14:creationId xmlns:p14="http://schemas.microsoft.com/office/powerpoint/2010/main" val="14204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noProof="0"/>
              <a:t>Kliknutím lze upravit styly předlohy textu.</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686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noProof="0"/>
              <a:t>Kliknutím lze upravit styl.</a:t>
            </a:r>
            <a:endParaRPr lang="en-GB" noProof="0"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noProof="0"/>
              <a:t>Kliknutím lze upravit styly předlohy textu.</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56364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Kliknutím lze upravit styly předlohy textu.</a:t>
            </a:r>
          </a:p>
          <a:p>
            <a:pPr lvl="1"/>
            <a:r>
              <a:rPr lang="cs-CZ" noProof="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Kliknutím lze upravit styly předlohy textu.</a:t>
            </a:r>
          </a:p>
          <a:p>
            <a:pPr lvl="1"/>
            <a:r>
              <a:rPr lang="cs-CZ" noProof="0"/>
              <a:t>Druhá úroveň</a:t>
            </a:r>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2400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noProof="0"/>
              <a:t>Kliknutím lze upravit styl.</a:t>
            </a:r>
            <a:endParaRPr lang="en-GB" noProof="0"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Kliknutím lze upravit styly předlohy textu.</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a:t>Kliknutím lze upravit styly předlohy textu.</a:t>
            </a:r>
          </a:p>
          <a:p>
            <a:pPr lvl="1"/>
            <a:r>
              <a:rPr lang="cs-CZ" noProof="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Kliknutím lze upravit styly předlohy textu.</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a:t>Kliknutím lze upravit styly předlohy textu.</a:t>
            </a:r>
          </a:p>
          <a:p>
            <a:pPr lvl="1"/>
            <a:r>
              <a:rPr lang="cs-CZ" noProof="0"/>
              <a:t>Druhá úroveň</a:t>
            </a:r>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3525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a:t>Kliknutím lze upravit styly předlohy textu.</a:t>
            </a:r>
          </a:p>
        </p:txBody>
      </p:sp>
    </p:spTree>
    <p:extLst>
      <p:ext uri="{BB962C8B-B14F-4D97-AF65-F5344CB8AC3E}">
        <p14:creationId xmlns:p14="http://schemas.microsoft.com/office/powerpoint/2010/main" val="3710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95406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noProof="0"/>
              <a:t>Kliknutím lze upravit styl.</a:t>
            </a:r>
            <a:endParaRPr lang="en-GB" noProof="0"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noProof="0"/>
              <a:t>Kliknutím lze upravit styly předlohy textu.</a:t>
            </a:r>
          </a:p>
          <a:p>
            <a:pPr lvl="1"/>
            <a:r>
              <a:rPr lang="cs-CZ" noProof="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315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6953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0450" y="1417594"/>
            <a:ext cx="9144000" cy="4532312"/>
          </a:xfrm>
          <a:prstGeom prst="rect">
            <a:avLst/>
          </a:prstGeom>
          <a:solidFill>
            <a:schemeClr val="bg1"/>
          </a:solidFill>
          <a:ln>
            <a:noFill/>
          </a:ln>
          <a:effectLst/>
        </p:spPr>
        <p:txBody>
          <a:bodyPr lIns="0" tIns="0" rIns="0" bIns="0" anchor="ctr"/>
          <a:lstStyle>
            <a:lvl1pPr algn="l" rtl="0" eaLnBrk="0" fontAlgn="base" hangingPunct="0">
              <a:spcBef>
                <a:spcPct val="0"/>
              </a:spcBef>
              <a:spcAft>
                <a:spcPct val="0"/>
              </a:spcAft>
              <a:defRPr sz="3200" b="1">
                <a:solidFill>
                  <a:srgbClr val="00287D"/>
                </a:solidFill>
                <a:latin typeface="+mj-lt"/>
                <a:ea typeface="+mj-ea"/>
                <a:cs typeface="+mj-cs"/>
              </a:defRPr>
            </a:lvl1pPr>
            <a:lvl2pPr algn="l" rtl="0" eaLnBrk="0" fontAlgn="base" hangingPunct="0">
              <a:spcBef>
                <a:spcPct val="0"/>
              </a:spcBef>
              <a:spcAft>
                <a:spcPct val="0"/>
              </a:spcAft>
              <a:defRPr sz="2400" b="1">
                <a:solidFill>
                  <a:srgbClr val="00287D"/>
                </a:solidFill>
                <a:latin typeface="Trebuchet MS" pitchFamily="34" charset="0"/>
              </a:defRPr>
            </a:lvl2pPr>
            <a:lvl3pPr algn="l" rtl="0" eaLnBrk="0" fontAlgn="base" hangingPunct="0">
              <a:spcBef>
                <a:spcPct val="0"/>
              </a:spcBef>
              <a:spcAft>
                <a:spcPct val="0"/>
              </a:spcAft>
              <a:defRPr sz="2400" b="1">
                <a:solidFill>
                  <a:srgbClr val="00287D"/>
                </a:solidFill>
                <a:latin typeface="Trebuchet MS" pitchFamily="34" charset="0"/>
              </a:defRPr>
            </a:lvl3pPr>
            <a:lvl4pPr algn="l" rtl="0" eaLnBrk="0" fontAlgn="base" hangingPunct="0">
              <a:spcBef>
                <a:spcPct val="0"/>
              </a:spcBef>
              <a:spcAft>
                <a:spcPct val="0"/>
              </a:spcAft>
              <a:defRPr sz="2400" b="1">
                <a:solidFill>
                  <a:srgbClr val="00287D"/>
                </a:solidFill>
                <a:latin typeface="Trebuchet MS" pitchFamily="34" charset="0"/>
              </a:defRPr>
            </a:lvl4pPr>
            <a:lvl5pPr algn="l" rtl="0" eaLnBrk="0" fontAlgn="base" hangingPunct="0">
              <a:spcBef>
                <a:spcPct val="0"/>
              </a:spcBef>
              <a:spcAft>
                <a:spcPct val="0"/>
              </a:spcAft>
              <a:defRPr sz="2400" b="1">
                <a:solidFill>
                  <a:srgbClr val="00287D"/>
                </a:solidFill>
                <a:latin typeface="Trebuchet MS" pitchFamily="34" charset="0"/>
              </a:defRPr>
            </a:lvl5pPr>
            <a:lvl6pPr marL="457200" algn="l" rtl="0" fontAlgn="base">
              <a:spcBef>
                <a:spcPct val="0"/>
              </a:spcBef>
              <a:spcAft>
                <a:spcPct val="0"/>
              </a:spcAft>
              <a:defRPr sz="2400" b="1">
                <a:solidFill>
                  <a:srgbClr val="00287D"/>
                </a:solidFill>
                <a:latin typeface="Trebuchet MS" pitchFamily="34" charset="0"/>
              </a:defRPr>
            </a:lvl6pPr>
            <a:lvl7pPr marL="914400" algn="l" rtl="0" fontAlgn="base">
              <a:spcBef>
                <a:spcPct val="0"/>
              </a:spcBef>
              <a:spcAft>
                <a:spcPct val="0"/>
              </a:spcAft>
              <a:defRPr sz="2400" b="1">
                <a:solidFill>
                  <a:srgbClr val="00287D"/>
                </a:solidFill>
                <a:latin typeface="Trebuchet MS" pitchFamily="34" charset="0"/>
              </a:defRPr>
            </a:lvl7pPr>
            <a:lvl8pPr marL="1371600" algn="l" rtl="0" fontAlgn="base">
              <a:spcBef>
                <a:spcPct val="0"/>
              </a:spcBef>
              <a:spcAft>
                <a:spcPct val="0"/>
              </a:spcAft>
              <a:defRPr sz="2400" b="1">
                <a:solidFill>
                  <a:srgbClr val="00287D"/>
                </a:solidFill>
                <a:latin typeface="Trebuchet MS" pitchFamily="34" charset="0"/>
              </a:defRPr>
            </a:lvl8pPr>
            <a:lvl9pPr marL="1828800" algn="l" rtl="0" fontAlgn="base">
              <a:spcBef>
                <a:spcPct val="0"/>
              </a:spcBef>
              <a:spcAft>
                <a:spcPct val="0"/>
              </a:spcAft>
              <a:defRPr sz="2400" b="1">
                <a:solidFill>
                  <a:srgbClr val="00287D"/>
                </a:solidFill>
                <a:latin typeface="Trebuchet MS" pitchFamily="34" charset="0"/>
              </a:defRPr>
            </a:lvl9pPr>
          </a:lstStyle>
          <a:p>
            <a:pPr algn="ctr" eaLnBrk="1" hangingPunct="1">
              <a:defRPr/>
            </a:pPr>
            <a:br>
              <a:rPr lang="cs-CZ" altLang="cs-CZ" sz="2800" kern="0" dirty="0">
                <a:solidFill>
                  <a:srgbClr val="074089"/>
                </a:solidFill>
              </a:rPr>
            </a:br>
            <a:br>
              <a:rPr lang="cs-CZ" altLang="cs-CZ" sz="2800" kern="0" dirty="0">
                <a:solidFill>
                  <a:srgbClr val="074089"/>
                </a:solidFill>
              </a:rPr>
            </a:br>
            <a:r>
              <a:rPr lang="cs-CZ" altLang="cs-CZ" sz="2800" i="1" kern="0" dirty="0">
                <a:solidFill>
                  <a:srgbClr val="074089"/>
                </a:solidFill>
              </a:rPr>
              <a:t>  </a:t>
            </a:r>
            <a:br>
              <a:rPr lang="cs-CZ" altLang="cs-CZ" sz="2800" i="1" kern="0" dirty="0">
                <a:solidFill>
                  <a:srgbClr val="074089"/>
                </a:solidFill>
              </a:rPr>
            </a:br>
            <a:r>
              <a:rPr lang="cs-CZ" altLang="cs-CZ" sz="2800" kern="0" dirty="0" err="1">
                <a:solidFill>
                  <a:srgbClr val="074089"/>
                </a:solidFill>
              </a:rPr>
              <a:t>Human</a:t>
            </a:r>
            <a:r>
              <a:rPr lang="cs-CZ" altLang="cs-CZ" sz="2800" kern="0" dirty="0">
                <a:solidFill>
                  <a:srgbClr val="074089"/>
                </a:solidFill>
              </a:rPr>
              <a:t> </a:t>
            </a:r>
            <a:r>
              <a:rPr lang="cs-CZ" altLang="cs-CZ" sz="2800" kern="0" dirty="0" err="1">
                <a:solidFill>
                  <a:srgbClr val="074089"/>
                </a:solidFill>
              </a:rPr>
              <a:t>Computer</a:t>
            </a:r>
            <a:r>
              <a:rPr lang="cs-CZ" altLang="cs-CZ" sz="2800" kern="0" dirty="0">
                <a:solidFill>
                  <a:srgbClr val="074089"/>
                </a:solidFill>
              </a:rPr>
              <a:t> </a:t>
            </a:r>
            <a:r>
              <a:rPr lang="cs-CZ" altLang="cs-CZ" sz="2800" kern="0" dirty="0" err="1">
                <a:solidFill>
                  <a:srgbClr val="074089"/>
                </a:solidFill>
              </a:rPr>
              <a:t>Interaction</a:t>
            </a:r>
            <a:r>
              <a:rPr lang="cs-CZ" altLang="cs-CZ" sz="2800" kern="0" dirty="0">
                <a:solidFill>
                  <a:srgbClr val="074089"/>
                </a:solidFill>
              </a:rPr>
              <a:t> (HCI)</a:t>
            </a:r>
          </a:p>
          <a:p>
            <a:pPr algn="ctr" eaLnBrk="1" hangingPunct="1">
              <a:defRPr/>
            </a:pPr>
            <a:endParaRPr lang="cs-CZ" altLang="cs-CZ" sz="2800" kern="0" dirty="0">
              <a:solidFill>
                <a:srgbClr val="074089"/>
              </a:solidFill>
            </a:endParaRPr>
          </a:p>
          <a:p>
            <a:pPr algn="ctr" eaLnBrk="1" hangingPunct="1">
              <a:defRPr/>
            </a:pPr>
            <a:endParaRPr lang="cs-CZ" altLang="cs-CZ" sz="2000" i="1" kern="0" dirty="0">
              <a:solidFill>
                <a:srgbClr val="074089"/>
              </a:solidFill>
            </a:endParaRPr>
          </a:p>
          <a:p>
            <a:pPr algn="ctr" eaLnBrk="1" hangingPunct="1">
              <a:defRPr/>
            </a:pPr>
            <a:r>
              <a:rPr lang="cs-CZ" altLang="cs-CZ" sz="2000" i="1" dirty="0"/>
              <a:t>prof. David </a:t>
            </a:r>
            <a:r>
              <a:rPr lang="cs-CZ" altLang="cs-CZ" sz="2000" i="1" dirty="0" err="1"/>
              <a:t>Smahel</a:t>
            </a:r>
            <a:r>
              <a:rPr lang="cs-CZ" altLang="cs-CZ" sz="2000" i="1" dirty="0"/>
              <a:t>, Ph.D.</a:t>
            </a:r>
          </a:p>
          <a:p>
            <a:pPr eaLnBrk="1" hangingPunct="1">
              <a:defRPr/>
            </a:pPr>
            <a:endParaRPr lang="cs-CZ" altLang="cs-CZ" sz="2800" kern="0" dirty="0">
              <a:solidFill>
                <a:srgbClr val="074089"/>
              </a:solidFill>
            </a:endParaRPr>
          </a:p>
          <a:p>
            <a:pPr eaLnBrk="1" hangingPunct="1">
              <a:defRPr/>
            </a:pPr>
            <a:endParaRPr lang="cs-CZ" altLang="cs-CZ" sz="2800" kern="0" dirty="0">
              <a:solidFill>
                <a:srgbClr val="074089"/>
              </a:solidFill>
            </a:endParaRPr>
          </a:p>
          <a:p>
            <a:pPr eaLnBrk="1" hangingPunct="1">
              <a:defRPr/>
            </a:pPr>
            <a:endParaRPr lang="cs-CZ" altLang="cs-CZ" sz="2800" kern="0" dirty="0">
              <a:solidFill>
                <a:srgbClr val="074089"/>
              </a:solidFill>
            </a:endParaRPr>
          </a:p>
        </p:txBody>
      </p:sp>
    </p:spTree>
    <p:extLst>
      <p:ext uri="{BB962C8B-B14F-4D97-AF65-F5344CB8AC3E}">
        <p14:creationId xmlns:p14="http://schemas.microsoft.com/office/powerpoint/2010/main" val="4044701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850" y="211139"/>
            <a:ext cx="8086635" cy="647700"/>
          </a:xfrm>
        </p:spPr>
        <p:txBody>
          <a:bodyPr/>
          <a:lstStyle/>
          <a:p>
            <a:r>
              <a:rPr lang="cs-CZ" dirty="0"/>
              <a:t>Kritéria použitelnosti </a:t>
            </a:r>
          </a:p>
        </p:txBody>
      </p:sp>
      <p:sp>
        <p:nvSpPr>
          <p:cNvPr id="3" name="Zástupný symbol pro obsah 2"/>
          <p:cNvSpPr>
            <a:spLocks noGrp="1"/>
          </p:cNvSpPr>
          <p:nvPr>
            <p:ph idx="1"/>
          </p:nvPr>
        </p:nvSpPr>
        <p:spPr>
          <a:xfrm>
            <a:off x="389770" y="977188"/>
            <a:ext cx="8082321" cy="4114800"/>
          </a:xfrm>
        </p:spPr>
        <p:txBody>
          <a:bodyPr/>
          <a:lstStyle/>
          <a:p>
            <a:r>
              <a:rPr lang="cs-CZ" u="sng" dirty="0" err="1"/>
              <a:t>Learnability</a:t>
            </a:r>
            <a:r>
              <a:rPr lang="cs-CZ" dirty="0"/>
              <a:t>: pomocí které mohou noví uživatelé zahájit efektivní interakci a dosáhnout maximálního výkonu.</a:t>
            </a:r>
          </a:p>
          <a:p>
            <a:r>
              <a:rPr lang="cs-CZ" u="sng" dirty="0"/>
              <a:t>Flexibilita</a:t>
            </a:r>
            <a:r>
              <a:rPr lang="cs-CZ" dirty="0"/>
              <a:t>: množství způsobů, jak si uživatel a systém vyměňují informace.</a:t>
            </a:r>
          </a:p>
          <a:p>
            <a:r>
              <a:rPr lang="cs-CZ" u="sng" dirty="0"/>
              <a:t>Robustnost</a:t>
            </a:r>
            <a:r>
              <a:rPr lang="cs-CZ" dirty="0"/>
              <a:t>: úroveň podpory poskytované uživateli při určování úspěšného dosažení a hodnocení cílů.</a:t>
            </a:r>
          </a:p>
          <a:p>
            <a:r>
              <a:rPr lang="cs-CZ" u="sng" dirty="0"/>
              <a:t>Efektivita</a:t>
            </a:r>
            <a:r>
              <a:rPr lang="cs-CZ" dirty="0"/>
              <a:t>: jakmile se uživatel „naučí systém“, je to rychlost, s jakou může provádět úkoly.</a:t>
            </a:r>
          </a:p>
          <a:p>
            <a:r>
              <a:rPr lang="cs-CZ" u="sng" dirty="0"/>
              <a:t>Zapamatovatelnost</a:t>
            </a:r>
            <a:r>
              <a:rPr lang="cs-CZ" dirty="0"/>
              <a:t>: jak snadno si uživatel zapamatuje funkce systému po určité době, kdy jej nepoužívá.</a:t>
            </a:r>
          </a:p>
          <a:p>
            <a:r>
              <a:rPr lang="cs-CZ" u="sng" dirty="0"/>
              <a:t>Chyby</a:t>
            </a:r>
            <a:r>
              <a:rPr lang="cs-CZ" dirty="0"/>
              <a:t>: Kolik chyb uživatelé dělají, jak závažné jsou</a:t>
            </a:r>
          </a:p>
          <a:p>
            <a:r>
              <a:rPr lang="cs-CZ" u="sng" dirty="0"/>
              <a:t>Spokojenost</a:t>
            </a:r>
            <a:r>
              <a:rPr lang="cs-CZ" dirty="0"/>
              <a:t>: jak příjemná a příjemná je práce se systémem</a:t>
            </a:r>
          </a:p>
          <a:p>
            <a:pPr marL="0" indent="0">
              <a:buNone/>
            </a:pPr>
            <a:r>
              <a:rPr lang="cs-CZ" sz="1400" dirty="0"/>
              <a:t>(</a:t>
            </a:r>
            <a:r>
              <a:rPr lang="cs-CZ" sz="1100" b="0" i="0" dirty="0">
                <a:solidFill>
                  <a:srgbClr val="222222"/>
                </a:solidFill>
                <a:effectLst/>
                <a:latin typeface="Arial" panose="020B0604020202020204" pitchFamily="34" charset="0"/>
              </a:rPr>
              <a:t>Issa, T., &amp; </a:t>
            </a:r>
            <a:r>
              <a:rPr lang="cs-CZ" sz="1100" b="0" i="0" dirty="0" err="1">
                <a:solidFill>
                  <a:srgbClr val="222222"/>
                </a:solidFill>
                <a:effectLst/>
                <a:latin typeface="Arial" panose="020B0604020202020204" pitchFamily="34" charset="0"/>
              </a:rPr>
              <a:t>Isaias</a:t>
            </a:r>
            <a:r>
              <a:rPr lang="cs-CZ" sz="1100" b="0" i="0" dirty="0">
                <a:solidFill>
                  <a:srgbClr val="222222"/>
                </a:solidFill>
                <a:effectLst/>
                <a:latin typeface="Arial" panose="020B0604020202020204" pitchFamily="34" charset="0"/>
              </a:rPr>
              <a:t>, P. (2022). </a:t>
            </a:r>
            <a:r>
              <a:rPr lang="cs-CZ" sz="1100" b="0" i="0" dirty="0" err="1">
                <a:solidFill>
                  <a:srgbClr val="222222"/>
                </a:solidFill>
                <a:effectLst/>
                <a:latin typeface="Arial" panose="020B0604020202020204" pitchFamily="34" charset="0"/>
              </a:rPr>
              <a:t>Usability</a:t>
            </a:r>
            <a:r>
              <a:rPr lang="cs-CZ" sz="1100" b="0" i="0" dirty="0">
                <a:solidFill>
                  <a:srgbClr val="222222"/>
                </a:solidFill>
                <a:effectLst/>
                <a:latin typeface="Arial" panose="020B0604020202020204" pitchFamily="34" charset="0"/>
              </a:rPr>
              <a:t> and </a:t>
            </a:r>
            <a:r>
              <a:rPr lang="cs-CZ" sz="1100" b="0" i="0" dirty="0" err="1">
                <a:solidFill>
                  <a:srgbClr val="222222"/>
                </a:solidFill>
                <a:effectLst/>
                <a:latin typeface="Arial" panose="020B0604020202020204" pitchFamily="34" charset="0"/>
              </a:rPr>
              <a:t>human</a:t>
            </a:r>
            <a:r>
              <a:rPr lang="cs-CZ" sz="1100" b="0" i="0" dirty="0">
                <a:solidFill>
                  <a:srgbClr val="222222"/>
                </a:solidFill>
                <a:effectLst/>
                <a:latin typeface="Arial" panose="020B0604020202020204" pitchFamily="34" charset="0"/>
              </a:rPr>
              <a:t>–</a:t>
            </a:r>
            <a:r>
              <a:rPr lang="cs-CZ" sz="1100" b="0" i="0" dirty="0" err="1">
                <a:solidFill>
                  <a:srgbClr val="222222"/>
                </a:solidFill>
                <a:effectLst/>
                <a:latin typeface="Arial" panose="020B0604020202020204" pitchFamily="34" charset="0"/>
              </a:rPr>
              <a:t>computer</a:t>
            </a:r>
            <a:r>
              <a:rPr lang="cs-CZ" sz="1100" b="0" i="0" dirty="0">
                <a:solidFill>
                  <a:srgbClr val="222222"/>
                </a:solidFill>
                <a:effectLst/>
                <a:latin typeface="Arial" panose="020B0604020202020204" pitchFamily="34" charset="0"/>
              </a:rPr>
              <a:t> </a:t>
            </a:r>
            <a:r>
              <a:rPr lang="cs-CZ" sz="1100" b="0" i="0" dirty="0" err="1">
                <a:solidFill>
                  <a:srgbClr val="222222"/>
                </a:solidFill>
                <a:effectLst/>
                <a:latin typeface="Arial" panose="020B0604020202020204" pitchFamily="34" charset="0"/>
              </a:rPr>
              <a:t>interaction</a:t>
            </a:r>
            <a:r>
              <a:rPr lang="cs-CZ" sz="1100" b="0" i="0" dirty="0">
                <a:solidFill>
                  <a:srgbClr val="222222"/>
                </a:solidFill>
                <a:effectLst/>
                <a:latin typeface="Arial" panose="020B0604020202020204" pitchFamily="34" charset="0"/>
              </a:rPr>
              <a:t> (</a:t>
            </a:r>
            <a:r>
              <a:rPr lang="cs-CZ" sz="1100" b="0" i="0" dirty="0" err="1">
                <a:solidFill>
                  <a:srgbClr val="222222"/>
                </a:solidFill>
                <a:effectLst/>
                <a:latin typeface="Arial" panose="020B0604020202020204" pitchFamily="34" charset="0"/>
              </a:rPr>
              <a:t>hci</a:t>
            </a:r>
            <a:r>
              <a:rPr lang="cs-CZ" sz="1100" b="0" i="0" dirty="0">
                <a:solidFill>
                  <a:srgbClr val="222222"/>
                </a:solidFill>
                <a:effectLst/>
                <a:latin typeface="Arial" panose="020B0604020202020204" pitchFamily="34" charset="0"/>
              </a:rPr>
              <a:t>). In </a:t>
            </a:r>
            <a:r>
              <a:rPr lang="cs-CZ" sz="1100" b="0" i="1" dirty="0" err="1">
                <a:solidFill>
                  <a:srgbClr val="222222"/>
                </a:solidFill>
                <a:effectLst/>
                <a:latin typeface="Arial" panose="020B0604020202020204" pitchFamily="34" charset="0"/>
              </a:rPr>
              <a:t>Sustainable</a:t>
            </a:r>
            <a:r>
              <a:rPr lang="cs-CZ" sz="1100" b="0" i="1" dirty="0">
                <a:solidFill>
                  <a:srgbClr val="222222"/>
                </a:solidFill>
                <a:effectLst/>
                <a:latin typeface="Arial" panose="020B0604020202020204" pitchFamily="34" charset="0"/>
              </a:rPr>
              <a:t> Design: HCI, </a:t>
            </a:r>
            <a:r>
              <a:rPr lang="cs-CZ" sz="1100" b="0" i="1" dirty="0" err="1">
                <a:solidFill>
                  <a:srgbClr val="222222"/>
                </a:solidFill>
                <a:effectLst/>
                <a:latin typeface="Arial" panose="020B0604020202020204" pitchFamily="34" charset="0"/>
              </a:rPr>
              <a:t>Usability</a:t>
            </a:r>
            <a:r>
              <a:rPr lang="cs-CZ" sz="1100" b="0" i="1" dirty="0">
                <a:solidFill>
                  <a:srgbClr val="222222"/>
                </a:solidFill>
                <a:effectLst/>
                <a:latin typeface="Arial" panose="020B0604020202020204" pitchFamily="34" charset="0"/>
              </a:rPr>
              <a:t> and </a:t>
            </a:r>
            <a:r>
              <a:rPr lang="cs-CZ" sz="1100" b="0" i="1" dirty="0" err="1">
                <a:solidFill>
                  <a:srgbClr val="222222"/>
                </a:solidFill>
                <a:effectLst/>
                <a:latin typeface="Arial" panose="020B0604020202020204" pitchFamily="34" charset="0"/>
              </a:rPr>
              <a:t>Environmental</a:t>
            </a:r>
            <a:r>
              <a:rPr lang="cs-CZ" sz="1100" b="0" i="1" dirty="0">
                <a:solidFill>
                  <a:srgbClr val="222222"/>
                </a:solidFill>
                <a:effectLst/>
                <a:latin typeface="Arial" panose="020B0604020202020204" pitchFamily="34" charset="0"/>
              </a:rPr>
              <a:t> </a:t>
            </a:r>
            <a:r>
              <a:rPr lang="cs-CZ" sz="1100" b="0" i="1" dirty="0" err="1">
                <a:solidFill>
                  <a:srgbClr val="222222"/>
                </a:solidFill>
                <a:effectLst/>
                <a:latin typeface="Arial" panose="020B0604020202020204" pitchFamily="34" charset="0"/>
              </a:rPr>
              <a:t>Concerns</a:t>
            </a:r>
            <a:r>
              <a:rPr lang="cs-CZ" sz="1100" b="0" i="0" dirty="0">
                <a:solidFill>
                  <a:srgbClr val="222222"/>
                </a:solidFill>
                <a:effectLst/>
                <a:latin typeface="Arial" panose="020B0604020202020204" pitchFamily="34" charset="0"/>
              </a:rPr>
              <a:t> (pp. 23-40). London: </a:t>
            </a:r>
            <a:r>
              <a:rPr lang="cs-CZ" sz="1100" b="0" i="0" dirty="0" err="1">
                <a:solidFill>
                  <a:srgbClr val="222222"/>
                </a:solidFill>
                <a:effectLst/>
                <a:latin typeface="Arial" panose="020B0604020202020204" pitchFamily="34" charset="0"/>
              </a:rPr>
              <a:t>Springer</a:t>
            </a:r>
            <a:r>
              <a:rPr lang="cs-CZ" sz="1100" b="0" i="0" dirty="0">
                <a:solidFill>
                  <a:srgbClr val="222222"/>
                </a:solidFill>
                <a:effectLst/>
                <a:latin typeface="Arial" panose="020B0604020202020204" pitchFamily="34" charset="0"/>
              </a:rPr>
              <a:t> London.</a:t>
            </a:r>
            <a:r>
              <a:rPr lang="cs-CZ" sz="1400" dirty="0"/>
              <a:t>)</a:t>
            </a:r>
          </a:p>
        </p:txBody>
      </p:sp>
    </p:spTree>
    <p:extLst>
      <p:ext uri="{BB962C8B-B14F-4D97-AF65-F5344CB8AC3E}">
        <p14:creationId xmlns:p14="http://schemas.microsoft.com/office/powerpoint/2010/main" val="99138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88155"/>
            <a:ext cx="8086635" cy="1292346"/>
          </a:xfrm>
        </p:spPr>
        <p:txBody>
          <a:bodyPr/>
          <a:lstStyle/>
          <a:p>
            <a:r>
              <a:rPr lang="en-US" dirty="0"/>
              <a:t>Usable security: </a:t>
            </a:r>
            <a:br>
              <a:rPr lang="en-US" dirty="0"/>
            </a:br>
            <a:r>
              <a:rPr lang="en-US" dirty="0"/>
              <a:t>Experimental research of ICT user behavior in the domain of security</a:t>
            </a:r>
            <a:endParaRPr lang="cs-CZ" dirty="0"/>
          </a:p>
        </p:txBody>
      </p:sp>
      <p:sp>
        <p:nvSpPr>
          <p:cNvPr id="3" name="Zástupný symbol pro obsah 2"/>
          <p:cNvSpPr>
            <a:spLocks noGrp="1"/>
          </p:cNvSpPr>
          <p:nvPr>
            <p:ph idx="1"/>
          </p:nvPr>
        </p:nvSpPr>
        <p:spPr>
          <a:xfrm>
            <a:off x="509589" y="2637691"/>
            <a:ext cx="8082321" cy="3494821"/>
          </a:xfrm>
        </p:spPr>
        <p:txBody>
          <a:bodyPr/>
          <a:lstStyle/>
          <a:p>
            <a:pPr>
              <a:defRPr/>
            </a:pPr>
            <a:r>
              <a:rPr lang="en-US" sz="2000" dirty="0"/>
              <a:t>David </a:t>
            </a:r>
            <a:r>
              <a:rPr lang="en-US" sz="2000" dirty="0" err="1"/>
              <a:t>Smahel</a:t>
            </a:r>
            <a:endParaRPr lang="en-US" sz="2000" dirty="0"/>
          </a:p>
          <a:p>
            <a:pPr>
              <a:defRPr/>
            </a:pPr>
            <a:r>
              <a:rPr lang="en-US" sz="2000" dirty="0"/>
              <a:t>Vaclav </a:t>
            </a:r>
            <a:r>
              <a:rPr lang="en-US" sz="2000" dirty="0" err="1"/>
              <a:t>Matyas</a:t>
            </a:r>
            <a:endParaRPr lang="en-US" sz="2000" dirty="0"/>
          </a:p>
          <a:p>
            <a:pPr>
              <a:defRPr/>
            </a:pPr>
            <a:r>
              <a:rPr lang="cs-CZ" sz="2000" dirty="0"/>
              <a:t>Vlasta Stavova</a:t>
            </a:r>
            <a:endParaRPr lang="en-US" sz="2000" dirty="0"/>
          </a:p>
          <a:p>
            <a:pPr>
              <a:defRPr/>
            </a:pPr>
            <a:r>
              <a:rPr lang="en-US" sz="2000" dirty="0" err="1"/>
              <a:t>Lenka</a:t>
            </a:r>
            <a:r>
              <a:rPr lang="en-US" sz="2000" dirty="0"/>
              <a:t> </a:t>
            </a:r>
            <a:r>
              <a:rPr lang="en-US" sz="2000" dirty="0" err="1"/>
              <a:t>Dedkova</a:t>
            </a:r>
            <a:endParaRPr lang="en-US" sz="2000" dirty="0"/>
          </a:p>
          <a:p>
            <a:pPr>
              <a:defRPr/>
            </a:pPr>
            <a:r>
              <a:rPr lang="en-US" sz="2000" dirty="0"/>
              <a:t>Hana </a:t>
            </a:r>
            <a:r>
              <a:rPr lang="en-US" sz="2000" dirty="0" err="1"/>
              <a:t>Machackova</a:t>
            </a:r>
            <a:endParaRPr lang="en-US" sz="2000" dirty="0"/>
          </a:p>
          <a:p>
            <a:pPr>
              <a:defRPr/>
            </a:pPr>
            <a:r>
              <a:rPr lang="en-US" sz="2000" dirty="0" err="1"/>
              <a:t>Kamil</a:t>
            </a:r>
            <a:r>
              <a:rPr lang="en-US" sz="2000" dirty="0"/>
              <a:t> </a:t>
            </a:r>
            <a:r>
              <a:rPr lang="en-US" sz="2000" dirty="0" err="1"/>
              <a:t>Malinka</a:t>
            </a:r>
            <a:endParaRPr lang="en-US" sz="2000" dirty="0"/>
          </a:p>
          <a:p>
            <a:pPr>
              <a:defRPr/>
            </a:pPr>
            <a:r>
              <a:rPr lang="en-US" sz="2000" dirty="0" err="1"/>
              <a:t>Radim</a:t>
            </a:r>
            <a:r>
              <a:rPr lang="en-US" sz="2000" dirty="0"/>
              <a:t> </a:t>
            </a:r>
            <a:r>
              <a:rPr lang="en-US" sz="2000" dirty="0" err="1"/>
              <a:t>Polcak</a:t>
            </a:r>
            <a:endParaRPr lang="cs-CZ" sz="2000" dirty="0"/>
          </a:p>
          <a:p>
            <a:endParaRPr lang="cs-CZ" dirty="0"/>
          </a:p>
        </p:txBody>
      </p:sp>
      <p:pic>
        <p:nvPicPr>
          <p:cNvPr id="4" name="Obráze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4771" y="4507504"/>
            <a:ext cx="2105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771" y="3171441"/>
            <a:ext cx="24098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IR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485" y="2580890"/>
            <a:ext cx="3810000" cy="59055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Výsledek obrázku pro právnická fakulta masaryk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485" y="5725223"/>
            <a:ext cx="28860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Obrázek 8">
            <a:extLst>
              <a:ext uri="{FF2B5EF4-FFF2-40B4-BE49-F238E27FC236}">
                <a16:creationId xmlns:a16="http://schemas.microsoft.com/office/drawing/2014/main" id="{489E6043-8E23-8E79-37BE-FE6313786C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75" y="5667098"/>
            <a:ext cx="2036945" cy="8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25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ESET: </a:t>
            </a:r>
            <a:r>
              <a:rPr lang="cs-CZ" dirty="0" err="1"/>
              <a:t>Potentially</a:t>
            </a:r>
            <a:r>
              <a:rPr lang="cs-CZ" dirty="0"/>
              <a:t> </a:t>
            </a:r>
            <a:r>
              <a:rPr lang="cs-CZ" dirty="0" err="1"/>
              <a:t>unwanted</a:t>
            </a:r>
            <a:r>
              <a:rPr lang="cs-CZ" dirty="0"/>
              <a:t> </a:t>
            </a:r>
            <a:r>
              <a:rPr lang="cs-CZ" dirty="0" err="1"/>
              <a:t>applications</a:t>
            </a:r>
            <a:r>
              <a:rPr lang="cs-CZ" dirty="0"/>
              <a:t> </a:t>
            </a:r>
          </a:p>
        </p:txBody>
      </p:sp>
      <p:sp>
        <p:nvSpPr>
          <p:cNvPr id="3" name="Zástupný symbol pro obsah 2"/>
          <p:cNvSpPr>
            <a:spLocks noGrp="1"/>
          </p:cNvSpPr>
          <p:nvPr>
            <p:ph idx="1"/>
          </p:nvPr>
        </p:nvSpPr>
        <p:spPr/>
        <p:txBody>
          <a:bodyPr/>
          <a:lstStyle/>
          <a:p>
            <a:r>
              <a:rPr lang="cs-CZ" altLang="en-US" dirty="0" err="1"/>
              <a:t>How</a:t>
            </a:r>
            <a:r>
              <a:rPr lang="cs-CZ" altLang="en-US" dirty="0"/>
              <a:t> to </a:t>
            </a:r>
            <a:r>
              <a:rPr lang="cs-CZ" altLang="en-US" dirty="0" err="1"/>
              <a:t>encourage</a:t>
            </a:r>
            <a:r>
              <a:rPr lang="cs-CZ" altLang="en-US" dirty="0"/>
              <a:t> </a:t>
            </a:r>
            <a:r>
              <a:rPr lang="cs-CZ" altLang="en-US" dirty="0" err="1"/>
              <a:t>users</a:t>
            </a:r>
            <a:r>
              <a:rPr lang="cs-CZ" altLang="en-US" dirty="0"/>
              <a:t> to </a:t>
            </a:r>
            <a:r>
              <a:rPr lang="cs-CZ" altLang="en-US" dirty="0" err="1">
                <a:latin typeface="+mj-lt"/>
                <a:ea typeface="+mj-ea"/>
                <a:cs typeface="+mj-cs"/>
              </a:rPr>
              <a:t>enable</a:t>
            </a:r>
            <a:r>
              <a:rPr lang="cs-CZ" altLang="en-US" dirty="0">
                <a:latin typeface="+mj-lt"/>
                <a:ea typeface="+mj-ea"/>
                <a:cs typeface="+mj-cs"/>
              </a:rPr>
              <a:t> PUA (</a:t>
            </a:r>
            <a:r>
              <a:rPr lang="cs-CZ" altLang="en-US" dirty="0" err="1">
                <a:latin typeface="+mj-lt"/>
                <a:ea typeface="+mj-ea"/>
                <a:cs typeface="+mj-cs"/>
              </a:rPr>
              <a:t>potentially</a:t>
            </a:r>
            <a:r>
              <a:rPr lang="cs-CZ" altLang="en-US" dirty="0">
                <a:latin typeface="+mj-lt"/>
                <a:ea typeface="+mj-ea"/>
                <a:cs typeface="+mj-cs"/>
              </a:rPr>
              <a:t> </a:t>
            </a:r>
            <a:r>
              <a:rPr lang="cs-CZ" altLang="en-US" dirty="0" err="1">
                <a:latin typeface="+mj-lt"/>
                <a:ea typeface="+mj-ea"/>
                <a:cs typeface="+mj-cs"/>
              </a:rPr>
              <a:t>unwanted</a:t>
            </a:r>
            <a:r>
              <a:rPr lang="cs-CZ" altLang="en-US" dirty="0">
                <a:latin typeface="+mj-lt"/>
                <a:ea typeface="+mj-ea"/>
                <a:cs typeface="+mj-cs"/>
              </a:rPr>
              <a:t> </a:t>
            </a:r>
            <a:r>
              <a:rPr lang="cs-CZ" altLang="en-US" dirty="0" err="1">
                <a:latin typeface="+mj-lt"/>
                <a:ea typeface="+mj-ea"/>
                <a:cs typeface="+mj-cs"/>
              </a:rPr>
              <a:t>application</a:t>
            </a:r>
            <a:r>
              <a:rPr lang="cs-CZ" altLang="en-US" dirty="0">
                <a:latin typeface="+mj-lt"/>
                <a:ea typeface="+mj-ea"/>
                <a:cs typeface="+mj-cs"/>
              </a:rPr>
              <a:t>) </a:t>
            </a:r>
            <a:r>
              <a:rPr lang="cs-CZ" altLang="en-US" dirty="0" err="1">
                <a:latin typeface="+mj-lt"/>
                <a:ea typeface="+mj-ea"/>
                <a:cs typeface="+mj-cs"/>
              </a:rPr>
              <a:t>detection</a:t>
            </a:r>
            <a:r>
              <a:rPr lang="cs-CZ" altLang="en-US" dirty="0"/>
              <a:t>?</a:t>
            </a:r>
          </a:p>
          <a:p>
            <a:endParaRPr lang="cs-CZ" altLang="en-US" dirty="0"/>
          </a:p>
          <a:p>
            <a:r>
              <a:rPr lang="cs-CZ" altLang="en-US" dirty="0"/>
              <a:t>I</a:t>
            </a:r>
            <a:r>
              <a:rPr lang="en-US" altLang="en-US" dirty="0" err="1"/>
              <a:t>ncrease</a:t>
            </a:r>
            <a:r>
              <a:rPr lang="en-US" altLang="en-US" dirty="0"/>
              <a:t> user's security by increasing</a:t>
            </a:r>
            <a:r>
              <a:rPr lang="cs-CZ" altLang="en-US" dirty="0"/>
              <a:t> </a:t>
            </a:r>
            <a:r>
              <a:rPr lang="en-US" altLang="en-US" dirty="0"/>
              <a:t>number of users who </a:t>
            </a:r>
            <a:r>
              <a:rPr lang="cs-CZ" altLang="en-US" dirty="0" err="1"/>
              <a:t>enable</a:t>
            </a:r>
            <a:r>
              <a:rPr lang="cs-CZ" altLang="en-US" dirty="0"/>
              <a:t> </a:t>
            </a:r>
            <a:r>
              <a:rPr lang="cs-CZ" altLang="en-US" dirty="0" err="1"/>
              <a:t>detecting</a:t>
            </a:r>
            <a:r>
              <a:rPr lang="en-US" altLang="en-US" dirty="0"/>
              <a:t> PUA </a:t>
            </a:r>
            <a:r>
              <a:rPr lang="cs-CZ" altLang="en-US" dirty="0"/>
              <a:t>(</a:t>
            </a:r>
            <a:r>
              <a:rPr lang="cs-CZ" altLang="en-US" dirty="0" err="1"/>
              <a:t>spyware</a:t>
            </a:r>
            <a:r>
              <a:rPr lang="cs-CZ" altLang="en-US" dirty="0"/>
              <a:t>, </a:t>
            </a:r>
            <a:r>
              <a:rPr lang="cs-CZ" altLang="en-US" dirty="0" err="1"/>
              <a:t>adware</a:t>
            </a:r>
            <a:r>
              <a:rPr lang="cs-CZ" altLang="en-US" dirty="0"/>
              <a:t>, </a:t>
            </a:r>
            <a:r>
              <a:rPr lang="cs-CZ" altLang="en-US" dirty="0" err="1"/>
              <a:t>etc</a:t>
            </a:r>
            <a:r>
              <a:rPr lang="cs-CZ" altLang="en-US" dirty="0"/>
              <a:t>.) </a:t>
            </a:r>
            <a:r>
              <a:rPr lang="cs-CZ" altLang="en-US" dirty="0" err="1"/>
              <a:t>during</a:t>
            </a:r>
            <a:r>
              <a:rPr lang="cs-CZ" altLang="en-US" dirty="0"/>
              <a:t> </a:t>
            </a:r>
            <a:r>
              <a:rPr lang="cs-CZ" altLang="en-US" dirty="0">
                <a:latin typeface="+mj-lt"/>
                <a:ea typeface="+mj-ea"/>
                <a:cs typeface="+mj-cs"/>
              </a:rPr>
              <a:t>antivirus </a:t>
            </a:r>
            <a:r>
              <a:rPr lang="cs-CZ" altLang="en-US" dirty="0" err="1">
                <a:latin typeface="+mj-lt"/>
                <a:ea typeface="+mj-ea"/>
                <a:cs typeface="+mj-cs"/>
              </a:rPr>
              <a:t>installation</a:t>
            </a:r>
            <a:r>
              <a:rPr lang="cs-CZ" altLang="en-US" dirty="0">
                <a:latin typeface="+mj-lt"/>
                <a:ea typeface="+mj-ea"/>
                <a:cs typeface="+mj-cs"/>
              </a:rPr>
              <a:t> </a:t>
            </a:r>
            <a:r>
              <a:rPr lang="cs-CZ" altLang="en-US" dirty="0" err="1"/>
              <a:t>process</a:t>
            </a:r>
            <a:endParaRPr lang="cs-CZ" altLang="en-US" dirty="0"/>
          </a:p>
          <a:p>
            <a:endParaRPr lang="cs-CZ" altLang="en-US" dirty="0">
              <a:latin typeface="+mj-lt"/>
              <a:ea typeface="+mj-ea"/>
              <a:cs typeface="+mj-cs"/>
            </a:endParaRPr>
          </a:p>
          <a:p>
            <a:r>
              <a:rPr lang="cs-CZ" altLang="en-US" dirty="0" err="1">
                <a:latin typeface="+mj-lt"/>
                <a:ea typeface="+mj-ea"/>
                <a:cs typeface="+mj-cs"/>
              </a:rPr>
              <a:t>Legal</a:t>
            </a:r>
            <a:r>
              <a:rPr lang="cs-CZ" altLang="en-US" dirty="0">
                <a:latin typeface="+mj-lt"/>
                <a:ea typeface="+mj-ea"/>
                <a:cs typeface="+mj-cs"/>
              </a:rPr>
              <a:t> </a:t>
            </a:r>
            <a:r>
              <a:rPr lang="cs-CZ" altLang="en-US" dirty="0" err="1">
                <a:latin typeface="+mj-lt"/>
                <a:ea typeface="+mj-ea"/>
                <a:cs typeface="+mj-cs"/>
              </a:rPr>
              <a:t>issues</a:t>
            </a:r>
            <a:r>
              <a:rPr lang="cs-CZ" altLang="en-US" dirty="0">
                <a:latin typeface="+mj-lt"/>
                <a:ea typeface="+mj-ea"/>
                <a:cs typeface="+mj-cs"/>
              </a:rPr>
              <a:t> – </a:t>
            </a:r>
            <a:r>
              <a:rPr lang="cs-CZ" altLang="en-US" dirty="0" err="1">
                <a:latin typeface="+mj-lt"/>
                <a:ea typeface="+mj-ea"/>
                <a:cs typeface="+mj-cs"/>
              </a:rPr>
              <a:t>user‘s</a:t>
            </a:r>
            <a:r>
              <a:rPr lang="cs-CZ" altLang="en-US" dirty="0">
                <a:latin typeface="+mj-lt"/>
                <a:ea typeface="+mj-ea"/>
                <a:cs typeface="+mj-cs"/>
              </a:rPr>
              <a:t> </a:t>
            </a:r>
            <a:r>
              <a:rPr lang="cs-CZ" altLang="en-US" dirty="0" err="1">
                <a:latin typeface="+mj-lt"/>
                <a:ea typeface="+mj-ea"/>
                <a:cs typeface="+mj-cs"/>
              </a:rPr>
              <a:t>own</a:t>
            </a:r>
            <a:r>
              <a:rPr lang="cs-CZ" altLang="en-US" dirty="0">
                <a:latin typeface="+mj-lt"/>
                <a:ea typeface="+mj-ea"/>
                <a:cs typeface="+mj-cs"/>
              </a:rPr>
              <a:t> </a:t>
            </a:r>
            <a:r>
              <a:rPr lang="cs-CZ" altLang="en-US" dirty="0" err="1">
                <a:latin typeface="+mj-lt"/>
                <a:ea typeface="+mj-ea"/>
                <a:cs typeface="+mj-cs"/>
              </a:rPr>
              <a:t>decision</a:t>
            </a:r>
            <a:r>
              <a:rPr lang="cs-CZ" altLang="en-US" dirty="0">
                <a:latin typeface="+mj-lt"/>
                <a:ea typeface="+mj-ea"/>
                <a:cs typeface="+mj-cs"/>
              </a:rPr>
              <a:t>, no </a:t>
            </a:r>
            <a:r>
              <a:rPr lang="cs-CZ" altLang="en-US" dirty="0" err="1">
                <a:latin typeface="+mj-lt"/>
                <a:ea typeface="+mj-ea"/>
                <a:cs typeface="+mj-cs"/>
              </a:rPr>
              <a:t>recommendation</a:t>
            </a:r>
            <a:endParaRPr lang="cs-CZ" altLang="en-US" dirty="0"/>
          </a:p>
          <a:p>
            <a:endParaRPr lang="cs-CZ" altLang="en-US" dirty="0"/>
          </a:p>
          <a:p>
            <a:r>
              <a:rPr lang="cs-CZ" altLang="en-US" dirty="0"/>
              <a:t>PC </a:t>
            </a:r>
            <a:r>
              <a:rPr lang="cs-CZ" altLang="en-US" dirty="0" err="1"/>
              <a:t>platform</a:t>
            </a:r>
            <a:endParaRPr lang="cs-CZ" altLang="en-US" dirty="0"/>
          </a:p>
          <a:p>
            <a:endParaRPr lang="cs-CZ" dirty="0"/>
          </a:p>
        </p:txBody>
      </p:sp>
    </p:spTree>
    <p:extLst>
      <p:ext uri="{BB962C8B-B14F-4D97-AF65-F5344CB8AC3E}">
        <p14:creationId xmlns:p14="http://schemas.microsoft.com/office/powerpoint/2010/main" val="69589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379" y="8792"/>
            <a:ext cx="9073661" cy="6424351"/>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aoblený obdélník 5"/>
          <p:cNvSpPr/>
          <p:nvPr/>
        </p:nvSpPr>
        <p:spPr bwMode="auto">
          <a:xfrm>
            <a:off x="351693" y="2787162"/>
            <a:ext cx="8194430" cy="2066192"/>
          </a:xfrm>
          <a:prstGeom prst="round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 name="TextovéPole 2">
            <a:extLst>
              <a:ext uri="{FF2B5EF4-FFF2-40B4-BE49-F238E27FC236}">
                <a16:creationId xmlns:a16="http://schemas.microsoft.com/office/drawing/2014/main" id="{3A9BC9F4-980E-0F3C-7260-09A320014377}"/>
              </a:ext>
            </a:extLst>
          </p:cNvPr>
          <p:cNvSpPr txBox="1"/>
          <p:nvPr/>
        </p:nvSpPr>
        <p:spPr>
          <a:xfrm>
            <a:off x="4572000" y="5322438"/>
            <a:ext cx="4010747" cy="523220"/>
          </a:xfrm>
          <a:prstGeom prst="rect">
            <a:avLst/>
          </a:prstGeom>
          <a:noFill/>
        </p:spPr>
        <p:txBody>
          <a:bodyPr wrap="square" rtlCol="0">
            <a:spAutoFit/>
          </a:bodyPr>
          <a:lstStyle/>
          <a:p>
            <a:r>
              <a:rPr lang="cs-CZ" sz="2800" dirty="0">
                <a:solidFill>
                  <a:srgbClr val="FF0000"/>
                </a:solidFill>
              </a:rPr>
              <a:t>Staňte se UX designery!</a:t>
            </a:r>
          </a:p>
        </p:txBody>
      </p:sp>
      <p:cxnSp>
        <p:nvCxnSpPr>
          <p:cNvPr id="5" name="Přímá spojnice se šipkou 4">
            <a:extLst>
              <a:ext uri="{FF2B5EF4-FFF2-40B4-BE49-F238E27FC236}">
                <a16:creationId xmlns:a16="http://schemas.microsoft.com/office/drawing/2014/main" id="{F91E2DBE-D8D0-CFF4-E595-1FF2EEAD08D6}"/>
              </a:ext>
            </a:extLst>
          </p:cNvPr>
          <p:cNvCxnSpPr>
            <a:stCxn id="3" idx="1"/>
          </p:cNvCxnSpPr>
          <p:nvPr/>
        </p:nvCxnSpPr>
        <p:spPr bwMode="auto">
          <a:xfrm flipH="1" flipV="1">
            <a:off x="4142728" y="4927087"/>
            <a:ext cx="429272" cy="656961"/>
          </a:xfrm>
          <a:prstGeom prst="straightConnector1">
            <a:avLst/>
          </a:prstGeom>
          <a:solidFill>
            <a:schemeClr val="accent1"/>
          </a:solidFill>
          <a:ln w="4445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719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ESET: </a:t>
            </a:r>
            <a:r>
              <a:rPr lang="cs-CZ" dirty="0" err="1"/>
              <a:t>Potentially</a:t>
            </a:r>
            <a:r>
              <a:rPr lang="cs-CZ" dirty="0"/>
              <a:t> </a:t>
            </a:r>
            <a:r>
              <a:rPr lang="cs-CZ" dirty="0" err="1"/>
              <a:t>unwanted</a:t>
            </a:r>
            <a:r>
              <a:rPr lang="cs-CZ" dirty="0"/>
              <a:t> </a:t>
            </a:r>
            <a:r>
              <a:rPr lang="cs-CZ" dirty="0" err="1"/>
              <a:t>applications</a:t>
            </a:r>
            <a:r>
              <a:rPr lang="cs-CZ" dirty="0"/>
              <a:t> </a:t>
            </a:r>
          </a:p>
        </p:txBody>
      </p:sp>
      <p:sp>
        <p:nvSpPr>
          <p:cNvPr id="3" name="Zástupný symbol pro obsah 2"/>
          <p:cNvSpPr>
            <a:spLocks noGrp="1"/>
          </p:cNvSpPr>
          <p:nvPr>
            <p:ph idx="1"/>
          </p:nvPr>
        </p:nvSpPr>
        <p:spPr/>
        <p:txBody>
          <a:bodyPr>
            <a:normAutofit lnSpcReduction="10000"/>
          </a:bodyPr>
          <a:lstStyle/>
          <a:p>
            <a:r>
              <a:rPr lang="en-US" altLang="en-US" b="1" dirty="0">
                <a:solidFill>
                  <a:srgbClr val="00287D"/>
                </a:solidFill>
                <a:latin typeface="+mj-lt"/>
                <a:ea typeface="+mj-ea"/>
                <a:cs typeface="+mj-cs"/>
              </a:rPr>
              <a:t>Experiment 1</a:t>
            </a:r>
            <a:r>
              <a:rPr lang="en-US" altLang="en-US" dirty="0"/>
              <a:t>: </a:t>
            </a:r>
            <a:endParaRPr lang="cs-CZ" altLang="en-US" dirty="0"/>
          </a:p>
          <a:p>
            <a:pPr lvl="1"/>
            <a:r>
              <a:rPr lang="cs-CZ" altLang="en-US" dirty="0"/>
              <a:t>d</a:t>
            </a:r>
            <a:r>
              <a:rPr lang="en-US" altLang="en-US" dirty="0" err="1"/>
              <a:t>esigned</a:t>
            </a:r>
            <a:r>
              <a:rPr lang="en-US" altLang="en-US" dirty="0"/>
              <a:t> 15 </a:t>
            </a:r>
            <a:r>
              <a:rPr lang="cs-CZ" altLang="en-US" dirty="0" err="1"/>
              <a:t>versions</a:t>
            </a:r>
            <a:r>
              <a:rPr lang="cs-CZ" altLang="en-US" dirty="0"/>
              <a:t> </a:t>
            </a:r>
            <a:r>
              <a:rPr lang="en-US" altLang="en-US" dirty="0"/>
              <a:t>(</a:t>
            </a:r>
            <a:r>
              <a:rPr lang="en-US" altLang="en-US" dirty="0" err="1"/>
              <a:t>incl</a:t>
            </a:r>
            <a:r>
              <a:rPr lang="cs-CZ" altLang="en-US" dirty="0"/>
              <a:t>. </a:t>
            </a:r>
            <a:r>
              <a:rPr lang="cs-CZ" altLang="en-US" dirty="0" err="1"/>
              <a:t>original</a:t>
            </a:r>
            <a:r>
              <a:rPr lang="cs-CZ" altLang="en-US" dirty="0"/>
              <a:t> </a:t>
            </a:r>
            <a:r>
              <a:rPr lang="cs-CZ" altLang="en-US" dirty="0" err="1"/>
              <a:t>one</a:t>
            </a:r>
            <a:r>
              <a:rPr lang="en-US" altLang="en-US" dirty="0"/>
              <a:t>) </a:t>
            </a:r>
            <a:endParaRPr lang="cs-CZ" altLang="en-US" dirty="0"/>
          </a:p>
          <a:p>
            <a:pPr lvl="1"/>
            <a:r>
              <a:rPr lang="cs-CZ" altLang="en-US" dirty="0" err="1"/>
              <a:t>tested</a:t>
            </a:r>
            <a:r>
              <a:rPr lang="cs-CZ" altLang="en-US" dirty="0"/>
              <a:t> on </a:t>
            </a:r>
            <a:r>
              <a:rPr lang="en-US" altLang="en-US" dirty="0"/>
              <a:t>beta users</a:t>
            </a:r>
            <a:r>
              <a:rPr lang="cs-CZ" altLang="en-US" dirty="0"/>
              <a:t>, N = 87 028</a:t>
            </a:r>
            <a:endParaRPr lang="en-US" altLang="en-US" dirty="0"/>
          </a:p>
          <a:p>
            <a:endParaRPr lang="cs-CZ" altLang="en-US" dirty="0"/>
          </a:p>
          <a:p>
            <a:r>
              <a:rPr lang="en-US" altLang="en-US" b="1" dirty="0">
                <a:solidFill>
                  <a:srgbClr val="00287D"/>
                </a:solidFill>
                <a:latin typeface="+mj-lt"/>
                <a:ea typeface="+mj-ea"/>
                <a:cs typeface="+mj-cs"/>
              </a:rPr>
              <a:t>Experiment 2</a:t>
            </a:r>
            <a:r>
              <a:rPr lang="en-US" altLang="en-US" dirty="0"/>
              <a:t>: </a:t>
            </a:r>
            <a:endParaRPr lang="cs-CZ" altLang="en-US" dirty="0"/>
          </a:p>
          <a:p>
            <a:pPr lvl="1"/>
            <a:r>
              <a:rPr lang="cs-CZ" altLang="en-US" dirty="0"/>
              <a:t>r</a:t>
            </a:r>
            <a:r>
              <a:rPr lang="en-US" altLang="en-US" dirty="0" err="1"/>
              <a:t>epeated</a:t>
            </a:r>
            <a:r>
              <a:rPr lang="en-US" altLang="en-US" dirty="0"/>
              <a:t> </a:t>
            </a:r>
            <a:r>
              <a:rPr lang="cs-CZ" altLang="en-US" dirty="0"/>
              <a:t>on standard </a:t>
            </a:r>
            <a:r>
              <a:rPr lang="en-US" altLang="en-US" dirty="0"/>
              <a:t>users</a:t>
            </a:r>
            <a:endParaRPr lang="cs-CZ" altLang="en-US" dirty="0"/>
          </a:p>
          <a:p>
            <a:pPr lvl="1"/>
            <a:r>
              <a:rPr lang="cs-CZ" altLang="en-US" dirty="0"/>
              <a:t>2.1 N = 499 142</a:t>
            </a:r>
          </a:p>
          <a:p>
            <a:pPr lvl="1"/>
            <a:r>
              <a:rPr lang="cs-CZ" altLang="en-US" dirty="0"/>
              <a:t>2.2 N = 600 000+ (</a:t>
            </a:r>
            <a:r>
              <a:rPr lang="cs-CZ" altLang="en-US" dirty="0" err="1"/>
              <a:t>still</a:t>
            </a:r>
            <a:r>
              <a:rPr lang="cs-CZ" altLang="en-US" dirty="0"/>
              <a:t> </a:t>
            </a:r>
            <a:r>
              <a:rPr lang="cs-CZ" altLang="en-US" dirty="0" err="1"/>
              <a:t>collecting</a:t>
            </a:r>
            <a:r>
              <a:rPr lang="cs-CZ" altLang="en-US" dirty="0"/>
              <a:t>; prior to data </a:t>
            </a:r>
            <a:r>
              <a:rPr lang="cs-CZ" altLang="en-US" dirty="0" err="1"/>
              <a:t>cleaning</a:t>
            </a:r>
            <a:r>
              <a:rPr lang="cs-CZ" altLang="en-US" dirty="0"/>
              <a:t>)</a:t>
            </a:r>
          </a:p>
          <a:p>
            <a:pPr lvl="1"/>
            <a:r>
              <a:rPr lang="cs-CZ" altLang="en-US" dirty="0"/>
              <a:t>d</a:t>
            </a:r>
            <a:r>
              <a:rPr lang="en-US" altLang="en-US" dirty="0" err="1"/>
              <a:t>ifference</a:t>
            </a:r>
            <a:r>
              <a:rPr lang="en-US" altLang="en-US" dirty="0"/>
              <a:t> in behavior of beta x </a:t>
            </a:r>
            <a:r>
              <a:rPr lang="cs-CZ" altLang="en-US" dirty="0"/>
              <a:t>standard </a:t>
            </a:r>
            <a:r>
              <a:rPr lang="en-US" altLang="en-US" dirty="0"/>
              <a:t>users </a:t>
            </a:r>
          </a:p>
          <a:p>
            <a:endParaRPr lang="cs-CZ" dirty="0"/>
          </a:p>
        </p:txBody>
      </p:sp>
    </p:spTree>
    <p:extLst>
      <p:ext uri="{BB962C8B-B14F-4D97-AF65-F5344CB8AC3E}">
        <p14:creationId xmlns:p14="http://schemas.microsoft.com/office/powerpoint/2010/main" val="1611757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bwMode="auto">
          <a:xfrm>
            <a:off x="323850" y="908050"/>
            <a:ext cx="8640763"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altLang="en-US" sz="2800"/>
              <a:t>Proposed variants</a:t>
            </a:r>
          </a:p>
        </p:txBody>
      </p:sp>
      <p:sp>
        <p:nvSpPr>
          <p:cNvPr id="4" name="Zástupný symbol pro číslo snímku 3"/>
          <p:cNvSpPr>
            <a:spLocks noGrp="1"/>
          </p:cNvSpPr>
          <p:nvPr>
            <p:ph type="sldNum" sz="quarter" idx="11"/>
          </p:nvPr>
        </p:nvSpPr>
        <p:spPr>
          <a:xfrm>
            <a:off x="2517775" y="6248400"/>
            <a:ext cx="4032250" cy="457200"/>
          </a:xfrm>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l"/>
            <a:fld id="{3561377D-A517-4D09-9C51-9267D4075BF3}" type="slidenum">
              <a:rPr lang="cs-CZ" altLang="cs-CZ" sz="1200">
                <a:solidFill>
                  <a:srgbClr val="969696"/>
                </a:solidFill>
                <a:latin typeface="Trebuchet MS" pitchFamily="34" charset="0"/>
              </a:rPr>
              <a:pPr algn="l"/>
              <a:t>15</a:t>
            </a:fld>
            <a:endParaRPr lang="cs-CZ" altLang="cs-CZ" sz="1200">
              <a:solidFill>
                <a:srgbClr val="969696"/>
              </a:solidFill>
              <a:latin typeface="Trebuchet MS" pitchFamily="34" charset="0"/>
            </a:endParaRPr>
          </a:p>
        </p:txBody>
      </p:sp>
      <p:pic>
        <p:nvPicPr>
          <p:cNvPr id="6" name="Obrázek 5"/>
          <p:cNvPicPr>
            <a:picLocks noChangeAspect="1"/>
          </p:cNvPicPr>
          <p:nvPr/>
        </p:nvPicPr>
        <p:blipFill>
          <a:blip r:embed="rId3"/>
          <a:stretch>
            <a:fillRect/>
          </a:stretch>
        </p:blipFill>
        <p:spPr>
          <a:xfrm>
            <a:off x="323850" y="2492375"/>
            <a:ext cx="6335713" cy="198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31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bwMode="auto">
          <a:xfrm>
            <a:off x="323850" y="908050"/>
            <a:ext cx="8640763"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altLang="en-US" sz="2800"/>
              <a:t>Proposed variants</a:t>
            </a:r>
          </a:p>
        </p:txBody>
      </p:sp>
      <p:sp>
        <p:nvSpPr>
          <p:cNvPr id="4" name="Zástupný symbol pro číslo snímku 3"/>
          <p:cNvSpPr>
            <a:spLocks noGrp="1"/>
          </p:cNvSpPr>
          <p:nvPr>
            <p:ph type="sldNum" sz="quarter" idx="11"/>
          </p:nvPr>
        </p:nvSpPr>
        <p:spPr>
          <a:xfrm>
            <a:off x="2517775" y="6248400"/>
            <a:ext cx="4032250" cy="457200"/>
          </a:xfrm>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l"/>
            <a:fld id="{3561377D-A517-4D09-9C51-9267D4075BF3}" type="slidenum">
              <a:rPr lang="cs-CZ" altLang="cs-CZ" sz="1200">
                <a:solidFill>
                  <a:srgbClr val="969696"/>
                </a:solidFill>
                <a:latin typeface="Trebuchet MS" pitchFamily="34" charset="0"/>
              </a:rPr>
              <a:pPr algn="l"/>
              <a:t>16</a:t>
            </a:fld>
            <a:endParaRPr lang="cs-CZ" altLang="cs-CZ" sz="1200">
              <a:solidFill>
                <a:srgbClr val="969696"/>
              </a:solidFill>
              <a:latin typeface="Trebuchet MS" pitchFamily="34" charset="0"/>
            </a:endParaRPr>
          </a:p>
        </p:txBody>
      </p:sp>
      <p:pic>
        <p:nvPicPr>
          <p:cNvPr id="6" name="Obrázek 5"/>
          <p:cNvPicPr>
            <a:picLocks noChangeAspect="1"/>
          </p:cNvPicPr>
          <p:nvPr/>
        </p:nvPicPr>
        <p:blipFill>
          <a:blip r:embed="rId3"/>
          <a:stretch>
            <a:fillRect/>
          </a:stretch>
        </p:blipFill>
        <p:spPr>
          <a:xfrm>
            <a:off x="323850" y="2492375"/>
            <a:ext cx="6335713" cy="198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brázek 6"/>
          <p:cNvPicPr>
            <a:picLocks noChangeAspect="1"/>
          </p:cNvPicPr>
          <p:nvPr/>
        </p:nvPicPr>
        <p:blipFill>
          <a:blip r:embed="rId4"/>
          <a:stretch>
            <a:fillRect/>
          </a:stretch>
        </p:blipFill>
        <p:spPr>
          <a:xfrm>
            <a:off x="701675" y="3121025"/>
            <a:ext cx="7431088" cy="2181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31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bwMode="auto">
          <a:xfrm>
            <a:off x="323850" y="908050"/>
            <a:ext cx="8640763"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altLang="en-US" sz="2800"/>
              <a:t>Proposed variants</a:t>
            </a:r>
          </a:p>
        </p:txBody>
      </p:sp>
      <p:sp>
        <p:nvSpPr>
          <p:cNvPr id="4" name="Zástupný symbol pro číslo snímku 3"/>
          <p:cNvSpPr>
            <a:spLocks noGrp="1"/>
          </p:cNvSpPr>
          <p:nvPr>
            <p:ph type="sldNum" sz="quarter" idx="11"/>
          </p:nvPr>
        </p:nvSpPr>
        <p:spPr>
          <a:xfrm>
            <a:off x="2517775" y="6248400"/>
            <a:ext cx="4032250" cy="457200"/>
          </a:xfrm>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l"/>
            <a:fld id="{3561377D-A517-4D09-9C51-9267D4075BF3}" type="slidenum">
              <a:rPr lang="cs-CZ" altLang="cs-CZ" sz="1200">
                <a:solidFill>
                  <a:srgbClr val="969696"/>
                </a:solidFill>
                <a:latin typeface="Trebuchet MS" pitchFamily="34" charset="0"/>
              </a:rPr>
              <a:pPr algn="l"/>
              <a:t>17</a:t>
            </a:fld>
            <a:endParaRPr lang="cs-CZ" altLang="cs-CZ" sz="1200">
              <a:solidFill>
                <a:srgbClr val="969696"/>
              </a:solidFill>
              <a:latin typeface="Trebuchet MS" pitchFamily="34" charset="0"/>
            </a:endParaRPr>
          </a:p>
        </p:txBody>
      </p:sp>
      <p:pic>
        <p:nvPicPr>
          <p:cNvPr id="6" name="Obrázek 5"/>
          <p:cNvPicPr>
            <a:picLocks noChangeAspect="1"/>
          </p:cNvPicPr>
          <p:nvPr/>
        </p:nvPicPr>
        <p:blipFill>
          <a:blip r:embed="rId3"/>
          <a:stretch>
            <a:fillRect/>
          </a:stretch>
        </p:blipFill>
        <p:spPr>
          <a:xfrm>
            <a:off x="323850" y="2492375"/>
            <a:ext cx="6335713" cy="198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brázek 6"/>
          <p:cNvPicPr>
            <a:picLocks noChangeAspect="1"/>
          </p:cNvPicPr>
          <p:nvPr/>
        </p:nvPicPr>
        <p:blipFill>
          <a:blip r:embed="rId4"/>
          <a:stretch>
            <a:fillRect/>
          </a:stretch>
        </p:blipFill>
        <p:spPr>
          <a:xfrm>
            <a:off x="701675" y="3121025"/>
            <a:ext cx="7431088" cy="2181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Obrázek 8"/>
          <p:cNvPicPr>
            <a:picLocks noChangeAspect="1"/>
          </p:cNvPicPr>
          <p:nvPr/>
        </p:nvPicPr>
        <p:blipFill>
          <a:blip r:embed="rId5"/>
          <a:stretch>
            <a:fillRect/>
          </a:stretch>
        </p:blipFill>
        <p:spPr>
          <a:xfrm>
            <a:off x="1630363" y="4651375"/>
            <a:ext cx="6802437" cy="111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342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Beta </a:t>
            </a:r>
            <a:r>
              <a:rPr lang="cs-CZ" dirty="0" err="1"/>
              <a:t>testers</a:t>
            </a:r>
            <a:r>
              <a:rPr lang="cs-CZ" dirty="0"/>
              <a:t>: </a:t>
            </a:r>
            <a:r>
              <a:rPr lang="cs-CZ" dirty="0" err="1"/>
              <a:t>Detecting</a:t>
            </a:r>
            <a:r>
              <a:rPr lang="cs-CZ" dirty="0"/>
              <a:t> PUA </a:t>
            </a:r>
            <a:r>
              <a:rPr lang="cs-CZ" dirty="0" err="1"/>
              <a:t>across</a:t>
            </a:r>
            <a:r>
              <a:rPr lang="cs-CZ" dirty="0"/>
              <a:t> </a:t>
            </a:r>
            <a:r>
              <a:rPr lang="cs-CZ" dirty="0" err="1"/>
              <a:t>screens</a:t>
            </a:r>
            <a:endParaRPr lang="cs-CZ" dirty="0"/>
          </a:p>
        </p:txBody>
      </p:sp>
      <p:graphicFrame>
        <p:nvGraphicFramePr>
          <p:cNvPr id="7" name="Graf 6"/>
          <p:cNvGraphicFramePr>
            <a:graphicFrameLocks/>
          </p:cNvGraphicFramePr>
          <p:nvPr>
            <p:extLst>
              <p:ext uri="{D42A27DB-BD31-4B8C-83A1-F6EECF244321}">
                <p14:modId xmlns:p14="http://schemas.microsoft.com/office/powerpoint/2010/main" val="1628240889"/>
              </p:ext>
            </p:extLst>
          </p:nvPr>
        </p:nvGraphicFramePr>
        <p:xfrm>
          <a:off x="203200" y="2057400"/>
          <a:ext cx="8788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Obdélník 5"/>
          <p:cNvSpPr/>
          <p:nvPr/>
        </p:nvSpPr>
        <p:spPr>
          <a:xfrm>
            <a:off x="7785101" y="4724400"/>
            <a:ext cx="13589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latin typeface="+mj-lt"/>
              </a:rPr>
              <a:t>Average</a:t>
            </a:r>
            <a:endParaRPr lang="cs-CZ" dirty="0">
              <a:solidFill>
                <a:schemeClr val="tx1"/>
              </a:solidFill>
              <a:latin typeface="+mj-lt"/>
            </a:endParaRPr>
          </a:p>
        </p:txBody>
      </p:sp>
      <p:sp>
        <p:nvSpPr>
          <p:cNvPr id="5" name="Obdélník 4"/>
          <p:cNvSpPr/>
          <p:nvPr/>
        </p:nvSpPr>
        <p:spPr>
          <a:xfrm>
            <a:off x="311150" y="4267200"/>
            <a:ext cx="1428750" cy="914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latin typeface="+mj-lt"/>
              </a:rPr>
              <a:t>Original</a:t>
            </a:r>
            <a:r>
              <a:rPr lang="cs-CZ" dirty="0">
                <a:latin typeface="+mj-lt"/>
              </a:rPr>
              <a:t> </a:t>
            </a:r>
            <a:r>
              <a:rPr lang="cs-CZ" dirty="0" err="1">
                <a:latin typeface="+mj-lt"/>
              </a:rPr>
              <a:t>version</a:t>
            </a:r>
            <a:endParaRPr lang="cs-CZ" dirty="0">
              <a:latin typeface="+mj-lt"/>
            </a:endParaRPr>
          </a:p>
        </p:txBody>
      </p:sp>
    </p:spTree>
    <p:extLst>
      <p:ext uri="{BB962C8B-B14F-4D97-AF65-F5344CB8AC3E}">
        <p14:creationId xmlns:p14="http://schemas.microsoft.com/office/powerpoint/2010/main" val="283153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20639"/>
            <a:ext cx="8086635" cy="647700"/>
          </a:xfrm>
        </p:spPr>
        <p:txBody>
          <a:bodyPr/>
          <a:lstStyle/>
          <a:p>
            <a:pPr algn="ctr"/>
            <a:r>
              <a:rPr lang="cs-CZ" dirty="0"/>
              <a:t>PUA </a:t>
            </a:r>
            <a:r>
              <a:rPr lang="cs-CZ" dirty="0" err="1"/>
              <a:t>detection</a:t>
            </a:r>
            <a:r>
              <a:rPr lang="en-US" dirty="0"/>
              <a:t>: </a:t>
            </a:r>
            <a:r>
              <a:rPr lang="cs-CZ" dirty="0" err="1"/>
              <a:t>The</a:t>
            </a:r>
            <a:r>
              <a:rPr lang="cs-CZ" dirty="0"/>
              <a:t> </a:t>
            </a:r>
            <a:r>
              <a:rPr lang="cs-CZ" dirty="0" err="1"/>
              <a:t>good</a:t>
            </a:r>
            <a:r>
              <a:rPr lang="cs-CZ" dirty="0"/>
              <a:t> </a:t>
            </a:r>
            <a:r>
              <a:rPr lang="cs-CZ" dirty="0" err="1"/>
              <a:t>choice</a:t>
            </a:r>
            <a:endParaRPr lang="cs-CZ" dirty="0"/>
          </a:p>
        </p:txBody>
      </p:sp>
      <p:sp>
        <p:nvSpPr>
          <p:cNvPr id="19" name="TextovéPole 18"/>
          <p:cNvSpPr txBox="1"/>
          <p:nvPr/>
        </p:nvSpPr>
        <p:spPr>
          <a:xfrm>
            <a:off x="332106" y="1550934"/>
            <a:ext cx="2195194" cy="400110"/>
          </a:xfrm>
          <a:prstGeom prst="rect">
            <a:avLst/>
          </a:prstGeom>
          <a:noFill/>
        </p:spPr>
        <p:txBody>
          <a:bodyPr wrap="square" rtlCol="0">
            <a:spAutoFit/>
          </a:bodyPr>
          <a:lstStyle/>
          <a:p>
            <a:pPr fontAlgn="auto">
              <a:spcBef>
                <a:spcPts val="0"/>
              </a:spcBef>
              <a:spcAft>
                <a:spcPts val="0"/>
              </a:spcAft>
            </a:pPr>
            <a:r>
              <a:rPr lang="cs-CZ" sz="2000" dirty="0" err="1">
                <a:solidFill>
                  <a:prstClr val="black"/>
                </a:solidFill>
                <a:latin typeface="Calibri" panose="020F0502020204030204"/>
              </a:rPr>
              <a:t>Original</a:t>
            </a:r>
            <a:r>
              <a:rPr lang="cs-CZ" sz="2000" dirty="0">
                <a:solidFill>
                  <a:prstClr val="black"/>
                </a:solidFill>
                <a:latin typeface="Calibri" panose="020F0502020204030204"/>
              </a:rPr>
              <a:t> </a:t>
            </a:r>
            <a:r>
              <a:rPr lang="cs-CZ" sz="2000" dirty="0" err="1">
                <a:solidFill>
                  <a:prstClr val="black"/>
                </a:solidFill>
                <a:latin typeface="Calibri" panose="020F0502020204030204"/>
              </a:rPr>
              <a:t>screen</a:t>
            </a:r>
            <a:endParaRPr lang="cs-CZ" sz="2000" dirty="0">
              <a:solidFill>
                <a:prstClr val="black"/>
              </a:solidFill>
              <a:latin typeface="Calibri" panose="020F0502020204030204"/>
            </a:endParaRPr>
          </a:p>
        </p:txBody>
      </p:sp>
      <p:sp>
        <p:nvSpPr>
          <p:cNvPr id="20" name="TextovéPole 19"/>
          <p:cNvSpPr txBox="1"/>
          <p:nvPr/>
        </p:nvSpPr>
        <p:spPr>
          <a:xfrm>
            <a:off x="6822440" y="1550934"/>
            <a:ext cx="1965960" cy="400110"/>
          </a:xfrm>
          <a:prstGeom prst="rect">
            <a:avLst/>
          </a:prstGeom>
          <a:noFill/>
        </p:spPr>
        <p:txBody>
          <a:bodyPr wrap="square" rtlCol="0">
            <a:spAutoFit/>
          </a:bodyPr>
          <a:lstStyle/>
          <a:p>
            <a:pPr algn="r" fontAlgn="auto">
              <a:spcBef>
                <a:spcPts val="0"/>
              </a:spcBef>
              <a:spcAft>
                <a:spcPts val="0"/>
              </a:spcAft>
            </a:pPr>
            <a:r>
              <a:rPr lang="cs-CZ" sz="2000" dirty="0">
                <a:solidFill>
                  <a:prstClr val="black"/>
                </a:solidFill>
                <a:latin typeface="Calibri" panose="020F0502020204030204"/>
              </a:rPr>
              <a:t>New </a:t>
            </a:r>
            <a:r>
              <a:rPr lang="cs-CZ" sz="2000" dirty="0" err="1">
                <a:solidFill>
                  <a:prstClr val="black"/>
                </a:solidFill>
                <a:latin typeface="Calibri" panose="020F0502020204030204"/>
              </a:rPr>
              <a:t>screen</a:t>
            </a:r>
            <a:endParaRPr lang="cs-CZ" sz="2000" dirty="0">
              <a:solidFill>
                <a:prstClr val="black"/>
              </a:solidFill>
              <a:latin typeface="Calibri" panose="020F0502020204030204"/>
            </a:endParaRPr>
          </a:p>
        </p:txBody>
      </p:sp>
      <p:cxnSp>
        <p:nvCxnSpPr>
          <p:cNvPr id="22" name="Přímá spojnice 21"/>
          <p:cNvCxnSpPr/>
          <p:nvPr/>
        </p:nvCxnSpPr>
        <p:spPr>
          <a:xfrm>
            <a:off x="377827" y="1991868"/>
            <a:ext cx="8372473" cy="0"/>
          </a:xfrm>
          <a:prstGeom prst="line">
            <a:avLst/>
          </a:prstGeom>
          <a:noFill/>
          <a:ln w="57150" cap="flat" cmpd="sng" algn="ctr">
            <a:solidFill>
              <a:srgbClr val="5B9BD5">
                <a:lumMod val="60000"/>
                <a:lumOff val="40000"/>
              </a:srgbClr>
            </a:solidFill>
            <a:prstDash val="solid"/>
            <a:miter lim="800000"/>
          </a:ln>
          <a:effectLst/>
        </p:spPr>
      </p:cxnSp>
      <p:sp>
        <p:nvSpPr>
          <p:cNvPr id="23" name="Obdélník 22"/>
          <p:cNvSpPr/>
          <p:nvPr/>
        </p:nvSpPr>
        <p:spPr>
          <a:xfrm>
            <a:off x="2859563" y="1649389"/>
            <a:ext cx="3408999" cy="717784"/>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kern="0" dirty="0">
                <a:solidFill>
                  <a:prstClr val="black"/>
                </a:solidFill>
                <a:latin typeface="Calibri" panose="020F0502020204030204"/>
              </a:rPr>
              <a:t>T</a:t>
            </a:r>
            <a:r>
              <a:rPr lang="en-US" sz="2000" kern="0" dirty="0">
                <a:solidFill>
                  <a:prstClr val="black"/>
                </a:solidFill>
                <a:latin typeface="Calibri" panose="020F0502020204030204"/>
              </a:rPr>
              <a:t>he order of options</a:t>
            </a:r>
            <a:endParaRPr lang="en-US" sz="2000" b="1" kern="0" dirty="0">
              <a:solidFill>
                <a:prstClr val="black"/>
              </a:solidFill>
              <a:latin typeface="Calibri" panose="020F0502020204030204"/>
            </a:endParaRPr>
          </a:p>
        </p:txBody>
      </p:sp>
      <p:pic>
        <p:nvPicPr>
          <p:cNvPr id="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311" y="2551113"/>
            <a:ext cx="31527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611" y="3772733"/>
            <a:ext cx="38481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7430"/>
            <a:ext cx="3886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7349167" y="3213100"/>
            <a:ext cx="901215" cy="385762"/>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white"/>
                </a:solidFill>
                <a:effectLst/>
                <a:uLnTx/>
                <a:uFillTx/>
                <a:latin typeface="Calibri" panose="020F0502020204030204"/>
                <a:ea typeface="+mn-ea"/>
                <a:cs typeface="+mn-cs"/>
              </a:rPr>
              <a:t>83.9%</a:t>
            </a:r>
          </a:p>
        </p:txBody>
      </p:sp>
      <p:sp>
        <p:nvSpPr>
          <p:cNvPr id="31" name="Obdélník 30"/>
          <p:cNvSpPr/>
          <p:nvPr/>
        </p:nvSpPr>
        <p:spPr>
          <a:xfrm>
            <a:off x="7349167" y="4495800"/>
            <a:ext cx="901215" cy="396107"/>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1" i="0" u="none" strike="noStrike" kern="0" cap="none" spc="0" normalizeH="0" baseline="0" noProof="0" dirty="0">
                <a:ln>
                  <a:noFill/>
                </a:ln>
                <a:solidFill>
                  <a:prstClr val="white"/>
                </a:solidFill>
                <a:effectLst/>
                <a:uLnTx/>
                <a:uFillTx/>
                <a:latin typeface="Calibri" panose="020F0502020204030204"/>
                <a:ea typeface="+mn-ea"/>
                <a:cs typeface="+mn-cs"/>
              </a:rPr>
              <a:t>89.8%</a:t>
            </a:r>
          </a:p>
        </p:txBody>
      </p:sp>
      <p:pic>
        <p:nvPicPr>
          <p:cNvPr id="33" name="Picture 4" descr="http://www.clker.com/cliparts/6/9/4/X/4/Y/correct-tick-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874" y="4314881"/>
            <a:ext cx="714614" cy="992163"/>
          </a:xfrm>
          <a:prstGeom prst="rect">
            <a:avLst/>
          </a:prstGeom>
          <a:noFill/>
          <a:extLst>
            <a:ext uri="{909E8E84-426E-40DD-AFC4-6F175D3DCCD1}">
              <a14:hiddenFill xmlns:a14="http://schemas.microsoft.com/office/drawing/2010/main">
                <a:solidFill>
                  <a:srgbClr val="FFFFFF"/>
                </a:solidFill>
              </a14:hiddenFill>
            </a:ext>
          </a:extLst>
        </p:spPr>
      </p:pic>
      <p:sp>
        <p:nvSpPr>
          <p:cNvPr id="18" name="Obdélník 17"/>
          <p:cNvSpPr/>
          <p:nvPr/>
        </p:nvSpPr>
        <p:spPr>
          <a:xfrm>
            <a:off x="270669" y="5240970"/>
            <a:ext cx="4600573" cy="1249747"/>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a:buChar char="à"/>
              <a:tabLst/>
              <a:defRPr/>
            </a:pPr>
            <a:r>
              <a:rPr kumimoji="0" lang="cs-CZ" b="0" i="0" u="none" strike="noStrike" kern="0" cap="none" spc="0" normalizeH="0" baseline="0" noProof="0" dirty="0">
                <a:ln>
                  <a:noFill/>
                </a:ln>
                <a:solidFill>
                  <a:prstClr val="black"/>
                </a:solidFill>
                <a:effectLst/>
                <a:uLnTx/>
                <a:uFillTx/>
                <a:latin typeface="Calibri" panose="020F0502020204030204"/>
                <a:sym typeface="Wingdings" panose="05000000000000000000" pitchFamily="2" charset="2"/>
              </a:rPr>
              <a:t> positive </a:t>
            </a:r>
            <a:r>
              <a:rPr kumimoji="0" lang="cs-CZ" b="0" i="0" u="none" strike="noStrike" kern="0" cap="none" spc="0" normalizeH="0" baseline="0" noProof="0" dirty="0" err="1">
                <a:ln>
                  <a:noFill/>
                </a:ln>
                <a:solidFill>
                  <a:prstClr val="black"/>
                </a:solidFill>
                <a:effectLst/>
                <a:uLnTx/>
                <a:uFillTx/>
                <a:latin typeface="Calibri" panose="020F0502020204030204"/>
                <a:sym typeface="Wingdings" panose="05000000000000000000" pitchFamily="2" charset="2"/>
              </a:rPr>
              <a:t>first</a:t>
            </a:r>
            <a:endParaRPr kumimoji="0" lang="cs-CZ" b="0" i="0" u="none" strike="noStrike" kern="0" cap="none" spc="0" normalizeH="0" baseline="0" noProof="0" dirty="0">
              <a:ln>
                <a:noFill/>
              </a:ln>
              <a:solidFill>
                <a:prstClr val="black"/>
              </a:solidFill>
              <a:effectLst/>
              <a:uLnTx/>
              <a:uFillTx/>
              <a:latin typeface="Calibri" panose="020F0502020204030204"/>
              <a:sym typeface="Wingdings" panose="05000000000000000000" pitchFamily="2" charset="2"/>
            </a:endParaRPr>
          </a:p>
          <a:p>
            <a:pPr marL="285750" marR="0" lvl="0" indent="-285750" defTabSz="914400" eaLnBrk="1" fontAlgn="auto" latinLnBrk="0" hangingPunct="1">
              <a:lnSpc>
                <a:spcPct val="100000"/>
              </a:lnSpc>
              <a:spcBef>
                <a:spcPts val="0"/>
              </a:spcBef>
              <a:spcAft>
                <a:spcPts val="0"/>
              </a:spcAft>
              <a:buClrTx/>
              <a:buSzTx/>
              <a:buFont typeface="Wingdings"/>
              <a:buChar char="à"/>
              <a:tabLst/>
              <a:defRPr/>
            </a:pPr>
            <a:r>
              <a:rPr lang="cs-CZ" kern="0" dirty="0">
                <a:solidFill>
                  <a:prstClr val="black"/>
                </a:solidFill>
                <a:latin typeface="Calibri" panose="020F0502020204030204"/>
                <a:sym typeface="Wingdings" panose="05000000000000000000" pitchFamily="2" charset="2"/>
              </a:rPr>
              <a:t> „</a:t>
            </a:r>
            <a:r>
              <a:rPr lang="cs-CZ" kern="0" dirty="0" err="1">
                <a:solidFill>
                  <a:prstClr val="black"/>
                </a:solidFill>
                <a:latin typeface="Calibri" panose="020F0502020204030204"/>
                <a:sym typeface="Wingdings" panose="05000000000000000000" pitchFamily="2" charset="2"/>
              </a:rPr>
              <a:t>enable</a:t>
            </a:r>
            <a:r>
              <a:rPr lang="cs-CZ" kern="0" dirty="0">
                <a:solidFill>
                  <a:prstClr val="black"/>
                </a:solidFill>
                <a:latin typeface="Calibri" panose="020F0502020204030204"/>
                <a:sym typeface="Wingdings" panose="05000000000000000000" pitchFamily="2" charset="2"/>
              </a:rPr>
              <a:t>“ </a:t>
            </a:r>
            <a:r>
              <a:rPr lang="cs-CZ" kern="0" dirty="0" err="1">
                <a:solidFill>
                  <a:prstClr val="black"/>
                </a:solidFill>
                <a:latin typeface="Calibri" panose="020F0502020204030204"/>
                <a:sym typeface="Wingdings" panose="05000000000000000000" pitchFamily="2" charset="2"/>
              </a:rPr>
              <a:t>better</a:t>
            </a:r>
            <a:r>
              <a:rPr lang="cs-CZ" kern="0" dirty="0">
                <a:solidFill>
                  <a:prstClr val="black"/>
                </a:solidFill>
                <a:latin typeface="Calibri" panose="020F0502020204030204"/>
                <a:sym typeface="Wingdings" panose="05000000000000000000" pitchFamily="2" charset="2"/>
              </a:rPr>
              <a:t> </a:t>
            </a:r>
            <a:r>
              <a:rPr lang="cs-CZ" kern="0" dirty="0" err="1">
                <a:solidFill>
                  <a:prstClr val="black"/>
                </a:solidFill>
                <a:latin typeface="Calibri" panose="020F0502020204030204"/>
                <a:sym typeface="Wingdings" panose="05000000000000000000" pitchFamily="2" charset="2"/>
              </a:rPr>
              <a:t>than</a:t>
            </a:r>
            <a:r>
              <a:rPr lang="cs-CZ" kern="0" dirty="0">
                <a:solidFill>
                  <a:prstClr val="black"/>
                </a:solidFill>
                <a:latin typeface="Calibri" panose="020F0502020204030204"/>
                <a:sym typeface="Wingdings" panose="05000000000000000000" pitchFamily="2" charset="2"/>
              </a:rPr>
              <a:t> „</a:t>
            </a:r>
            <a:r>
              <a:rPr lang="cs-CZ" kern="0" dirty="0" err="1">
                <a:solidFill>
                  <a:prstClr val="black"/>
                </a:solidFill>
                <a:latin typeface="Calibri" panose="020F0502020204030204"/>
                <a:sym typeface="Wingdings" panose="05000000000000000000" pitchFamily="2" charset="2"/>
              </a:rPr>
              <a:t>detect</a:t>
            </a:r>
            <a:r>
              <a:rPr lang="cs-CZ" kern="0" dirty="0">
                <a:solidFill>
                  <a:prstClr val="black"/>
                </a:solidFill>
                <a:latin typeface="Calibri" panose="020F0502020204030204"/>
                <a:sym typeface="Wingdings" panose="05000000000000000000" pitchFamily="2" charset="2"/>
              </a:rPr>
              <a:t>“</a:t>
            </a:r>
            <a:endParaRPr kumimoji="0" lang="cs-CZ" b="1" i="0" u="none" strike="noStrike" kern="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8132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“Humans are the weakest link in cyber security.”</a:t>
            </a:r>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7796" y="2416663"/>
            <a:ext cx="5481637"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266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20639"/>
            <a:ext cx="8086635" cy="647700"/>
          </a:xfrm>
        </p:spPr>
        <p:txBody>
          <a:bodyPr/>
          <a:lstStyle/>
          <a:p>
            <a:pPr algn="ctr"/>
            <a:r>
              <a:rPr lang="cs-CZ" dirty="0"/>
              <a:t>PUA </a:t>
            </a:r>
            <a:r>
              <a:rPr lang="cs-CZ" dirty="0" err="1"/>
              <a:t>detection</a:t>
            </a:r>
            <a:r>
              <a:rPr lang="en-US" dirty="0"/>
              <a:t>: </a:t>
            </a:r>
            <a:r>
              <a:rPr lang="cs-CZ" dirty="0" err="1"/>
              <a:t>Does</a:t>
            </a:r>
            <a:r>
              <a:rPr lang="cs-CZ" dirty="0"/>
              <a:t> not </a:t>
            </a:r>
            <a:r>
              <a:rPr lang="cs-CZ" dirty="0" err="1"/>
              <a:t>matter</a:t>
            </a:r>
            <a:endParaRPr lang="cs-CZ" dirty="0"/>
          </a:p>
        </p:txBody>
      </p:sp>
      <p:cxnSp>
        <p:nvCxnSpPr>
          <p:cNvPr id="49" name="Přímá spojnice 48"/>
          <p:cNvCxnSpPr/>
          <p:nvPr/>
        </p:nvCxnSpPr>
        <p:spPr>
          <a:xfrm>
            <a:off x="149227" y="1052068"/>
            <a:ext cx="8372473" cy="0"/>
          </a:xfrm>
          <a:prstGeom prst="line">
            <a:avLst/>
          </a:prstGeom>
          <a:noFill/>
          <a:ln w="57150" cap="flat" cmpd="sng" algn="ctr">
            <a:solidFill>
              <a:srgbClr val="5B9BD5">
                <a:lumMod val="60000"/>
                <a:lumOff val="40000"/>
              </a:srgbClr>
            </a:solidFill>
            <a:prstDash val="solid"/>
            <a:miter lim="800000"/>
          </a:ln>
          <a:effectLst/>
        </p:spPr>
      </p:cxnSp>
      <p:sp>
        <p:nvSpPr>
          <p:cNvPr id="51" name="Obdélník 50"/>
          <p:cNvSpPr/>
          <p:nvPr/>
        </p:nvSpPr>
        <p:spPr>
          <a:xfrm>
            <a:off x="6583838" y="763068"/>
            <a:ext cx="2191862" cy="57800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kern="0" dirty="0" err="1">
                <a:solidFill>
                  <a:prstClr val="black"/>
                </a:solidFill>
                <a:latin typeface="Calibri" panose="020F0502020204030204"/>
              </a:rPr>
              <a:t>Warnings</a:t>
            </a:r>
            <a:endParaRPr lang="en-US" sz="2000" b="1" kern="0" dirty="0">
              <a:solidFill>
                <a:prstClr val="black"/>
              </a:solidFill>
              <a:latin typeface="Calibri" panose="020F0502020204030204"/>
            </a:endParaRP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7" y="1163268"/>
            <a:ext cx="64008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7" y="2626943"/>
            <a:ext cx="402907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9227" y="2188793"/>
            <a:ext cx="38576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Přímá spojnice 24"/>
          <p:cNvCxnSpPr/>
          <p:nvPr/>
        </p:nvCxnSpPr>
        <p:spPr>
          <a:xfrm>
            <a:off x="149227" y="3287268"/>
            <a:ext cx="8372473" cy="0"/>
          </a:xfrm>
          <a:prstGeom prst="line">
            <a:avLst/>
          </a:prstGeom>
          <a:noFill/>
          <a:ln w="57150" cap="flat" cmpd="sng" algn="ctr">
            <a:solidFill>
              <a:srgbClr val="5B9BD5">
                <a:lumMod val="60000"/>
                <a:lumOff val="40000"/>
              </a:srgbClr>
            </a:solidFill>
            <a:prstDash val="solid"/>
            <a:miter lim="800000"/>
          </a:ln>
          <a:effectLst/>
        </p:spPr>
      </p:cxnSp>
      <p:sp>
        <p:nvSpPr>
          <p:cNvPr id="26" name="Obdélník 25"/>
          <p:cNvSpPr/>
          <p:nvPr/>
        </p:nvSpPr>
        <p:spPr>
          <a:xfrm>
            <a:off x="6337300" y="2998268"/>
            <a:ext cx="2438400" cy="57800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kern="0" dirty="0" err="1">
                <a:solidFill>
                  <a:prstClr val="black"/>
                </a:solidFill>
                <a:latin typeface="Calibri" panose="020F0502020204030204"/>
              </a:rPr>
              <a:t>Links</a:t>
            </a:r>
            <a:endParaRPr lang="en-US" sz="2000" b="1" kern="0" dirty="0">
              <a:solidFill>
                <a:prstClr val="black"/>
              </a:solidFill>
              <a:latin typeface="Calibri" panose="020F0502020204030204"/>
            </a:endParaRPr>
          </a:p>
        </p:txBody>
      </p:sp>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7" y="3385768"/>
            <a:ext cx="59912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7" y="4665293"/>
            <a:ext cx="61341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27" y="5767018"/>
            <a:ext cx="59912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93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7" y="3975099"/>
            <a:ext cx="6477904" cy="1533739"/>
          </a:xfrm>
          <a:prstGeom prst="rect">
            <a:avLst/>
          </a:prstGeom>
        </p:spPr>
      </p:pic>
      <p:sp>
        <p:nvSpPr>
          <p:cNvPr id="2" name="Nadpis 1"/>
          <p:cNvSpPr>
            <a:spLocks noGrp="1"/>
          </p:cNvSpPr>
          <p:nvPr>
            <p:ph type="title"/>
          </p:nvPr>
        </p:nvSpPr>
        <p:spPr>
          <a:xfrm>
            <a:off x="509589" y="20639"/>
            <a:ext cx="8086635" cy="647700"/>
          </a:xfrm>
        </p:spPr>
        <p:txBody>
          <a:bodyPr/>
          <a:lstStyle/>
          <a:p>
            <a:pPr algn="ctr"/>
            <a:r>
              <a:rPr lang="cs-CZ" dirty="0"/>
              <a:t>PUA </a:t>
            </a:r>
            <a:r>
              <a:rPr lang="cs-CZ" dirty="0" err="1"/>
              <a:t>detection</a:t>
            </a:r>
            <a:r>
              <a:rPr lang="en-US" dirty="0"/>
              <a:t>: </a:t>
            </a:r>
            <a:r>
              <a:rPr lang="cs-CZ" dirty="0" err="1"/>
              <a:t>Does</a:t>
            </a:r>
            <a:r>
              <a:rPr lang="cs-CZ" dirty="0"/>
              <a:t> not </a:t>
            </a:r>
            <a:r>
              <a:rPr lang="cs-CZ" dirty="0" err="1"/>
              <a:t>matter</a:t>
            </a:r>
            <a:endParaRPr lang="cs-CZ" dirty="0"/>
          </a:p>
        </p:txBody>
      </p:sp>
      <p:cxnSp>
        <p:nvCxnSpPr>
          <p:cNvPr id="49" name="Přímá spojnice 48"/>
          <p:cNvCxnSpPr/>
          <p:nvPr/>
        </p:nvCxnSpPr>
        <p:spPr>
          <a:xfrm>
            <a:off x="149227" y="1864868"/>
            <a:ext cx="8372473" cy="0"/>
          </a:xfrm>
          <a:prstGeom prst="line">
            <a:avLst/>
          </a:prstGeom>
          <a:noFill/>
          <a:ln w="57150" cap="flat" cmpd="sng" algn="ctr">
            <a:solidFill>
              <a:srgbClr val="5B9BD5">
                <a:lumMod val="60000"/>
                <a:lumOff val="40000"/>
              </a:srgbClr>
            </a:solidFill>
            <a:prstDash val="solid"/>
            <a:miter lim="800000"/>
          </a:ln>
          <a:effectLst/>
        </p:spPr>
      </p:cxnSp>
      <p:sp>
        <p:nvSpPr>
          <p:cNvPr id="51" name="Obdélník 50"/>
          <p:cNvSpPr/>
          <p:nvPr/>
        </p:nvSpPr>
        <p:spPr>
          <a:xfrm>
            <a:off x="6583838" y="1575868"/>
            <a:ext cx="2191862" cy="57800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kern="0" dirty="0">
                <a:solidFill>
                  <a:prstClr val="black"/>
                </a:solidFill>
                <a:latin typeface="Calibri" panose="020F0502020204030204"/>
              </a:rPr>
              <a:t>Text </a:t>
            </a:r>
            <a:r>
              <a:rPr lang="cs-CZ" sz="2000" kern="0" dirty="0" err="1">
                <a:solidFill>
                  <a:prstClr val="black"/>
                </a:solidFill>
                <a:latin typeface="Calibri" panose="020F0502020204030204"/>
              </a:rPr>
              <a:t>structure</a:t>
            </a:r>
            <a:endParaRPr lang="en-US" sz="2000" b="1" kern="0" dirty="0">
              <a:solidFill>
                <a:prstClr val="black"/>
              </a:solidFill>
              <a:latin typeface="Calibri" panose="020F0502020204030204"/>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7" y="2052268"/>
            <a:ext cx="59436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Přímá spojnice 14"/>
          <p:cNvCxnSpPr/>
          <p:nvPr/>
        </p:nvCxnSpPr>
        <p:spPr>
          <a:xfrm>
            <a:off x="149227" y="3782568"/>
            <a:ext cx="8372473" cy="0"/>
          </a:xfrm>
          <a:prstGeom prst="line">
            <a:avLst/>
          </a:prstGeom>
          <a:noFill/>
          <a:ln w="57150" cap="flat" cmpd="sng" algn="ctr">
            <a:solidFill>
              <a:srgbClr val="5B9BD5">
                <a:lumMod val="60000"/>
                <a:lumOff val="40000"/>
              </a:srgbClr>
            </a:solidFill>
            <a:prstDash val="solid"/>
            <a:miter lim="800000"/>
          </a:ln>
          <a:effectLst/>
        </p:spPr>
      </p:cxnSp>
      <p:sp>
        <p:nvSpPr>
          <p:cNvPr id="16" name="Obdélník 15"/>
          <p:cNvSpPr/>
          <p:nvPr/>
        </p:nvSpPr>
        <p:spPr>
          <a:xfrm>
            <a:off x="5816600" y="3493568"/>
            <a:ext cx="2959100" cy="57800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kern="0" dirty="0">
                <a:solidFill>
                  <a:prstClr val="black"/>
                </a:solidFill>
                <a:latin typeface="Calibri" panose="020F0502020204030204"/>
              </a:rPr>
              <a:t>Presence </a:t>
            </a:r>
            <a:r>
              <a:rPr lang="cs-CZ" sz="2000" kern="0" dirty="0" err="1">
                <a:solidFill>
                  <a:prstClr val="black"/>
                </a:solidFill>
                <a:latin typeface="Calibri" panose="020F0502020204030204"/>
              </a:rPr>
              <a:t>of</a:t>
            </a:r>
            <a:r>
              <a:rPr lang="cs-CZ" sz="2000" kern="0" dirty="0">
                <a:solidFill>
                  <a:prstClr val="black"/>
                </a:solidFill>
                <a:latin typeface="Calibri" panose="020F0502020204030204"/>
              </a:rPr>
              <a:t> „live </a:t>
            </a:r>
            <a:r>
              <a:rPr lang="cs-CZ" sz="2000" kern="0" dirty="0" err="1">
                <a:solidFill>
                  <a:prstClr val="black"/>
                </a:solidFill>
                <a:latin typeface="Calibri" panose="020F0502020204030204"/>
              </a:rPr>
              <a:t>grid</a:t>
            </a:r>
            <a:r>
              <a:rPr lang="cs-CZ" sz="2000" kern="0" dirty="0">
                <a:solidFill>
                  <a:prstClr val="black"/>
                </a:solidFill>
                <a:latin typeface="Calibri" panose="020F0502020204030204"/>
              </a:rPr>
              <a:t>“</a:t>
            </a:r>
            <a:endParaRPr lang="en-US" sz="2000" b="1" kern="0" dirty="0">
              <a:solidFill>
                <a:prstClr val="black"/>
              </a:solidFill>
              <a:latin typeface="Calibri" panose="020F0502020204030204"/>
            </a:endParaRPr>
          </a:p>
        </p:txBody>
      </p:sp>
    </p:spTree>
    <p:extLst>
      <p:ext uri="{BB962C8B-B14F-4D97-AF65-F5344CB8AC3E}">
        <p14:creationId xmlns:p14="http://schemas.microsoft.com/office/powerpoint/2010/main" val="353913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20639"/>
            <a:ext cx="8086635" cy="647700"/>
          </a:xfrm>
        </p:spPr>
        <p:txBody>
          <a:bodyPr/>
          <a:lstStyle/>
          <a:p>
            <a:pPr algn="ctr"/>
            <a:r>
              <a:rPr lang="cs-CZ" dirty="0"/>
              <a:t>PUA </a:t>
            </a:r>
            <a:r>
              <a:rPr lang="cs-CZ" dirty="0" err="1"/>
              <a:t>detection</a:t>
            </a:r>
            <a:r>
              <a:rPr lang="en-US" dirty="0"/>
              <a:t>: </a:t>
            </a:r>
            <a:r>
              <a:rPr lang="cs-CZ" dirty="0" err="1"/>
              <a:t>The</a:t>
            </a:r>
            <a:r>
              <a:rPr lang="cs-CZ" dirty="0"/>
              <a:t> </a:t>
            </a:r>
            <a:r>
              <a:rPr lang="cs-CZ" dirty="0" err="1"/>
              <a:t>bad</a:t>
            </a:r>
            <a:r>
              <a:rPr lang="cs-CZ" dirty="0"/>
              <a:t> </a:t>
            </a:r>
            <a:r>
              <a:rPr lang="cs-CZ" dirty="0" err="1"/>
              <a:t>choice</a:t>
            </a:r>
            <a:r>
              <a:rPr lang="cs-CZ" dirty="0"/>
              <a:t> (but…)</a:t>
            </a:r>
          </a:p>
        </p:txBody>
      </p:sp>
      <p:cxnSp>
        <p:nvCxnSpPr>
          <p:cNvPr id="22" name="Přímá spojnice 21"/>
          <p:cNvCxnSpPr/>
          <p:nvPr/>
        </p:nvCxnSpPr>
        <p:spPr>
          <a:xfrm>
            <a:off x="212727" y="1166368"/>
            <a:ext cx="8372473" cy="0"/>
          </a:xfrm>
          <a:prstGeom prst="line">
            <a:avLst/>
          </a:prstGeom>
          <a:noFill/>
          <a:ln w="57150" cap="flat" cmpd="sng" algn="ctr">
            <a:solidFill>
              <a:srgbClr val="5B9BD5">
                <a:lumMod val="60000"/>
                <a:lumOff val="40000"/>
              </a:srgbClr>
            </a:solidFill>
            <a:prstDash val="solid"/>
            <a:miter lim="800000"/>
          </a:ln>
          <a:effectLst/>
        </p:spPr>
      </p:cxnSp>
      <p:pic>
        <p:nvPicPr>
          <p:cNvPr id="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09873"/>
            <a:ext cx="3886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338323"/>
            <a:ext cx="60102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Obdélník 47"/>
          <p:cNvSpPr/>
          <p:nvPr/>
        </p:nvSpPr>
        <p:spPr>
          <a:xfrm>
            <a:off x="6769585" y="1962211"/>
            <a:ext cx="901215" cy="385762"/>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effectLst/>
                <a:uLnTx/>
                <a:uFillTx/>
                <a:latin typeface="Calibri" panose="020F0502020204030204"/>
                <a:ea typeface="+mn-ea"/>
                <a:cs typeface="+mn-cs"/>
              </a:rPr>
              <a:t>74.5%</a:t>
            </a:r>
          </a:p>
        </p:txBody>
      </p:sp>
      <p:cxnSp>
        <p:nvCxnSpPr>
          <p:cNvPr id="49" name="Přímá spojnice 48"/>
          <p:cNvCxnSpPr/>
          <p:nvPr/>
        </p:nvCxnSpPr>
        <p:spPr>
          <a:xfrm>
            <a:off x="149227" y="3223768"/>
            <a:ext cx="8372473" cy="0"/>
          </a:xfrm>
          <a:prstGeom prst="line">
            <a:avLst/>
          </a:prstGeom>
          <a:noFill/>
          <a:ln w="57150" cap="flat" cmpd="sng" algn="ctr">
            <a:solidFill>
              <a:srgbClr val="5B9BD5">
                <a:lumMod val="60000"/>
                <a:lumOff val="40000"/>
              </a:srgbClr>
            </a:solidFill>
            <a:prstDash val="solid"/>
            <a:miter lim="800000"/>
          </a:ln>
          <a:effectLst/>
        </p:spPr>
      </p:cxnSp>
      <p:sp>
        <p:nvSpPr>
          <p:cNvPr id="50" name="Obdélník 49"/>
          <p:cNvSpPr/>
          <p:nvPr/>
        </p:nvSpPr>
        <p:spPr>
          <a:xfrm>
            <a:off x="6583838" y="877368"/>
            <a:ext cx="2191862" cy="57800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kern="0" dirty="0" err="1">
                <a:solidFill>
                  <a:prstClr val="black"/>
                </a:solidFill>
                <a:latin typeface="Calibri" panose="020F0502020204030204"/>
              </a:rPr>
              <a:t>Original</a:t>
            </a:r>
            <a:r>
              <a:rPr lang="cs-CZ" sz="2000" kern="0" dirty="0">
                <a:solidFill>
                  <a:prstClr val="black"/>
                </a:solidFill>
                <a:latin typeface="Calibri" panose="020F0502020204030204"/>
              </a:rPr>
              <a:t> </a:t>
            </a:r>
            <a:r>
              <a:rPr lang="cs-CZ" sz="2000" kern="0" dirty="0" err="1">
                <a:solidFill>
                  <a:prstClr val="black"/>
                </a:solidFill>
                <a:latin typeface="Calibri" panose="020F0502020204030204"/>
              </a:rPr>
              <a:t>screen</a:t>
            </a:r>
            <a:endParaRPr lang="en-US" sz="2000" b="1" kern="0" dirty="0">
              <a:solidFill>
                <a:prstClr val="black"/>
              </a:solidFill>
              <a:latin typeface="Calibri" panose="020F0502020204030204"/>
            </a:endParaRPr>
          </a:p>
        </p:txBody>
      </p:sp>
      <p:sp>
        <p:nvSpPr>
          <p:cNvPr id="51" name="Obdélník 50"/>
          <p:cNvSpPr/>
          <p:nvPr/>
        </p:nvSpPr>
        <p:spPr>
          <a:xfrm>
            <a:off x="6583838" y="2934768"/>
            <a:ext cx="2191862" cy="57800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kern="0" dirty="0">
                <a:solidFill>
                  <a:prstClr val="black"/>
                </a:solidFill>
                <a:latin typeface="Calibri" panose="020F0502020204030204"/>
              </a:rPr>
              <a:t>New </a:t>
            </a:r>
            <a:r>
              <a:rPr lang="cs-CZ" sz="2000" kern="0" dirty="0" err="1">
                <a:solidFill>
                  <a:prstClr val="black"/>
                </a:solidFill>
                <a:latin typeface="Calibri" panose="020F0502020204030204"/>
              </a:rPr>
              <a:t>screens</a:t>
            </a:r>
            <a:endParaRPr lang="en-US" sz="2000" b="1" kern="0" dirty="0">
              <a:solidFill>
                <a:prstClr val="black"/>
              </a:solidFill>
              <a:latin typeface="Calibri" panose="020F0502020204030204"/>
            </a:endParaRPr>
          </a:p>
        </p:txBody>
      </p:sp>
      <p:cxnSp>
        <p:nvCxnSpPr>
          <p:cNvPr id="52" name="Přímá spojnice 51"/>
          <p:cNvCxnSpPr/>
          <p:nvPr/>
        </p:nvCxnSpPr>
        <p:spPr>
          <a:xfrm>
            <a:off x="631827" y="4459126"/>
            <a:ext cx="7038973" cy="0"/>
          </a:xfrm>
          <a:prstGeom prst="line">
            <a:avLst/>
          </a:prstGeom>
          <a:noFill/>
          <a:ln w="38100" cap="flat" cmpd="sng" algn="ctr">
            <a:solidFill>
              <a:srgbClr val="FFC000"/>
            </a:solidFill>
            <a:prstDash val="solid"/>
            <a:miter lim="800000"/>
          </a:ln>
          <a:effectLst/>
        </p:spPr>
      </p:cxnSp>
      <p:sp>
        <p:nvSpPr>
          <p:cNvPr id="55" name="Obdélník 54"/>
          <p:cNvSpPr/>
          <p:nvPr/>
        </p:nvSpPr>
        <p:spPr>
          <a:xfrm>
            <a:off x="6794115" y="5533864"/>
            <a:ext cx="901215" cy="385762"/>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effectLst/>
                <a:uLnTx/>
                <a:uFillTx/>
                <a:latin typeface="Calibri" panose="020F0502020204030204"/>
                <a:ea typeface="+mn-ea"/>
                <a:cs typeface="+mn-cs"/>
              </a:rPr>
              <a:t>72.8%</a:t>
            </a:r>
          </a:p>
        </p:txBody>
      </p:sp>
      <p:sp>
        <p:nvSpPr>
          <p:cNvPr id="56" name="Obdélník 55"/>
          <p:cNvSpPr/>
          <p:nvPr/>
        </p:nvSpPr>
        <p:spPr>
          <a:xfrm>
            <a:off x="6778554" y="4098764"/>
            <a:ext cx="901215" cy="385762"/>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effectLst/>
                <a:uLnTx/>
                <a:uFillTx/>
                <a:latin typeface="Calibri" panose="020F0502020204030204"/>
                <a:ea typeface="+mn-ea"/>
                <a:cs typeface="+mn-cs"/>
              </a:rPr>
              <a:t>71.4%</a:t>
            </a:r>
          </a:p>
        </p:txBody>
      </p:sp>
      <p:pic>
        <p:nvPicPr>
          <p:cNvPr id="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7" y="4621210"/>
            <a:ext cx="59721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8" name="Přímá spojnice 57"/>
          <p:cNvCxnSpPr/>
          <p:nvPr/>
        </p:nvCxnSpPr>
        <p:spPr>
          <a:xfrm>
            <a:off x="643657" y="5878510"/>
            <a:ext cx="7038973" cy="0"/>
          </a:xfrm>
          <a:prstGeom prst="line">
            <a:avLst/>
          </a:prstGeom>
          <a:noFill/>
          <a:ln w="38100" cap="flat" cmpd="sng" algn="ctr">
            <a:solidFill>
              <a:srgbClr val="FFC000"/>
            </a:solidFill>
            <a:prstDash val="solid"/>
            <a:miter lim="800000"/>
          </a:ln>
          <a:effectLst/>
        </p:spPr>
      </p:cxnSp>
      <p:sp>
        <p:nvSpPr>
          <p:cNvPr id="59" name="TextovéPole 58"/>
          <p:cNvSpPr txBox="1"/>
          <p:nvPr/>
        </p:nvSpPr>
        <p:spPr>
          <a:xfrm>
            <a:off x="212727" y="6114534"/>
            <a:ext cx="2174873" cy="369332"/>
          </a:xfrm>
          <a:prstGeom prst="rect">
            <a:avLst/>
          </a:prstGeom>
          <a:noFill/>
        </p:spPr>
        <p:txBody>
          <a:bodyPr wrap="square" rtlCol="0">
            <a:spAutoFit/>
          </a:bodyPr>
          <a:lstStyle/>
          <a:p>
            <a:r>
              <a:rPr lang="cs-CZ" sz="1800" dirty="0">
                <a:latin typeface="Calibri" panose="020F0502020204030204" pitchFamily="34" charset="0"/>
              </a:rPr>
              <a:t>„full“ </a:t>
            </a:r>
            <a:r>
              <a:rPr lang="cs-CZ" sz="1800" dirty="0" err="1">
                <a:latin typeface="Calibri" panose="020F0502020204030204" pitchFamily="34" charset="0"/>
              </a:rPr>
              <a:t>screen</a:t>
            </a:r>
            <a:endParaRPr lang="cs-CZ" sz="1800" dirty="0">
              <a:latin typeface="Calibri" panose="020F0502020204030204" pitchFamily="34" charset="0"/>
            </a:endParaRPr>
          </a:p>
        </p:txBody>
      </p:sp>
      <p:sp>
        <p:nvSpPr>
          <p:cNvPr id="60" name="Obdélník 59"/>
          <p:cNvSpPr/>
          <p:nvPr/>
        </p:nvSpPr>
        <p:spPr>
          <a:xfrm>
            <a:off x="6793334" y="6225951"/>
            <a:ext cx="901215" cy="385762"/>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effectLst/>
                <a:uLnTx/>
                <a:uFillTx/>
                <a:latin typeface="Calibri" panose="020F0502020204030204"/>
                <a:ea typeface="+mn-ea"/>
                <a:cs typeface="+mn-cs"/>
              </a:rPr>
              <a:t>72.4%</a:t>
            </a:r>
          </a:p>
        </p:txBody>
      </p:sp>
      <p:cxnSp>
        <p:nvCxnSpPr>
          <p:cNvPr id="61" name="Přímá spojnice 60"/>
          <p:cNvCxnSpPr/>
          <p:nvPr/>
        </p:nvCxnSpPr>
        <p:spPr>
          <a:xfrm>
            <a:off x="642941" y="6605426"/>
            <a:ext cx="7038973" cy="0"/>
          </a:xfrm>
          <a:prstGeom prst="line">
            <a:avLst/>
          </a:prstGeom>
          <a:noFill/>
          <a:ln w="38100" cap="flat" cmpd="sng" algn="ctr">
            <a:solidFill>
              <a:srgbClr val="FFC000"/>
            </a:solidFill>
            <a:prstDash val="solid"/>
            <a:miter lim="800000"/>
          </a:ln>
          <a:effectLst/>
        </p:spPr>
      </p:cxnSp>
      <p:pic>
        <p:nvPicPr>
          <p:cNvPr id="6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7" y="3491545"/>
            <a:ext cx="31051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533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Beta </a:t>
            </a:r>
            <a:r>
              <a:rPr lang="cs-CZ" dirty="0" err="1"/>
              <a:t>testers</a:t>
            </a:r>
            <a:r>
              <a:rPr lang="cs-CZ" dirty="0"/>
              <a:t> vs. standard </a:t>
            </a:r>
            <a:r>
              <a:rPr lang="cs-CZ" dirty="0" err="1"/>
              <a:t>users</a:t>
            </a:r>
            <a:endParaRPr lang="cs-CZ" dirty="0"/>
          </a:p>
        </p:txBody>
      </p:sp>
      <p:graphicFrame>
        <p:nvGraphicFramePr>
          <p:cNvPr id="10" name="Graf 9"/>
          <p:cNvGraphicFramePr>
            <a:graphicFrameLocks/>
          </p:cNvGraphicFramePr>
          <p:nvPr>
            <p:extLst>
              <p:ext uri="{D42A27DB-BD31-4B8C-83A1-F6EECF244321}">
                <p14:modId xmlns:p14="http://schemas.microsoft.com/office/powerpoint/2010/main" val="750637267"/>
              </p:ext>
            </p:extLst>
          </p:nvPr>
        </p:nvGraphicFramePr>
        <p:xfrm>
          <a:off x="0" y="2057400"/>
          <a:ext cx="9144000" cy="4519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098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048" y="3149600"/>
            <a:ext cx="5380852" cy="3632902"/>
          </a:xfrm>
          <a:prstGeom prst="rect">
            <a:avLst/>
          </a:prstGeom>
        </p:spPr>
      </p:pic>
      <p:sp>
        <p:nvSpPr>
          <p:cNvPr id="2" name="Nadpis 1"/>
          <p:cNvSpPr>
            <a:spLocks noGrp="1"/>
          </p:cNvSpPr>
          <p:nvPr>
            <p:ph type="title"/>
          </p:nvPr>
        </p:nvSpPr>
        <p:spPr>
          <a:xfrm>
            <a:off x="1593806" y="542813"/>
            <a:ext cx="8086635" cy="647700"/>
          </a:xfrm>
        </p:spPr>
        <p:txBody>
          <a:bodyPr/>
          <a:lstStyle/>
          <a:p>
            <a:r>
              <a:rPr lang="cs-CZ" dirty="0"/>
              <a:t>Beta </a:t>
            </a:r>
            <a:r>
              <a:rPr lang="cs-CZ" dirty="0" err="1"/>
              <a:t>testers</a:t>
            </a:r>
            <a:r>
              <a:rPr lang="cs-CZ" dirty="0"/>
              <a:t> vs. standard </a:t>
            </a:r>
            <a:r>
              <a:rPr lang="cs-CZ" dirty="0" err="1"/>
              <a:t>users</a:t>
            </a:r>
            <a:br>
              <a:rPr lang="cs-CZ" dirty="0"/>
            </a:br>
            <a:endParaRPr lang="cs-CZ" dirty="0"/>
          </a:p>
        </p:txBody>
      </p:sp>
      <p:sp>
        <p:nvSpPr>
          <p:cNvPr id="3" name="Zástupný symbol pro obsah 2"/>
          <p:cNvSpPr>
            <a:spLocks noGrp="1"/>
          </p:cNvSpPr>
          <p:nvPr>
            <p:ph idx="1"/>
          </p:nvPr>
        </p:nvSpPr>
        <p:spPr>
          <a:xfrm>
            <a:off x="530839" y="1190513"/>
            <a:ext cx="8082321" cy="4114800"/>
          </a:xfrm>
        </p:spPr>
        <p:txBody>
          <a:bodyPr/>
          <a:lstStyle/>
          <a:p>
            <a:pPr marL="0" indent="0">
              <a:buNone/>
            </a:pPr>
            <a:r>
              <a:rPr lang="cs-CZ" dirty="0"/>
              <a:t>Studie: https://www.youtube.com/watch?v=H7ik9SeAexQ</a:t>
            </a:r>
          </a:p>
          <a:p>
            <a:endParaRPr lang="cs-CZ" dirty="0"/>
          </a:p>
          <a:p>
            <a:r>
              <a:rPr lang="cs-CZ" dirty="0" err="1"/>
              <a:t>Negligible</a:t>
            </a:r>
            <a:r>
              <a:rPr lang="cs-CZ" dirty="0"/>
              <a:t> </a:t>
            </a:r>
            <a:r>
              <a:rPr lang="cs-CZ" dirty="0" err="1"/>
              <a:t>differences</a:t>
            </a:r>
            <a:r>
              <a:rPr lang="cs-CZ" dirty="0"/>
              <a:t> in </a:t>
            </a:r>
            <a:r>
              <a:rPr lang="cs-CZ" dirty="0" err="1"/>
              <a:t>terms</a:t>
            </a:r>
            <a:r>
              <a:rPr lang="cs-CZ" dirty="0"/>
              <a:t> </a:t>
            </a:r>
            <a:r>
              <a:rPr lang="cs-CZ" dirty="0" err="1"/>
              <a:t>of</a:t>
            </a:r>
            <a:r>
              <a:rPr lang="cs-CZ" dirty="0"/>
              <a:t> HW and SW (</a:t>
            </a:r>
            <a:r>
              <a:rPr lang="cs-CZ" dirty="0" err="1"/>
              <a:t>platform</a:t>
            </a:r>
            <a:r>
              <a:rPr lang="cs-CZ" dirty="0"/>
              <a:t>  (32/64-bit), CPU model, </a:t>
            </a:r>
            <a:r>
              <a:rPr lang="en-US" dirty="0"/>
              <a:t>RAM size</a:t>
            </a:r>
            <a:r>
              <a:rPr lang="cs-CZ" dirty="0"/>
              <a:t>,</a:t>
            </a:r>
            <a:r>
              <a:rPr lang="en-US" dirty="0"/>
              <a:t> OS version</a:t>
            </a:r>
            <a:r>
              <a:rPr lang="cs-CZ" dirty="0"/>
              <a:t>) </a:t>
            </a:r>
          </a:p>
          <a:p>
            <a:r>
              <a:rPr lang="cs-CZ" dirty="0" err="1"/>
              <a:t>Differences</a:t>
            </a:r>
            <a:r>
              <a:rPr lang="cs-CZ" dirty="0"/>
              <a:t> in </a:t>
            </a:r>
            <a:r>
              <a:rPr lang="cs-CZ" dirty="0" err="1"/>
              <a:t>location</a:t>
            </a:r>
            <a:endParaRPr lang="cs-CZ" dirty="0"/>
          </a:p>
          <a:p>
            <a:endParaRPr lang="cs-CZ" dirty="0"/>
          </a:p>
        </p:txBody>
      </p:sp>
    </p:spTree>
    <p:extLst>
      <p:ext uri="{BB962C8B-B14F-4D97-AF65-F5344CB8AC3E}">
        <p14:creationId xmlns:p14="http://schemas.microsoft.com/office/powerpoint/2010/main" val="3342596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24434" y="171951"/>
            <a:ext cx="8086635" cy="647700"/>
          </a:xfrm>
        </p:spPr>
        <p:txBody>
          <a:bodyPr/>
          <a:lstStyle/>
          <a:p>
            <a:r>
              <a:rPr lang="cs-CZ" dirty="0"/>
              <a:t>Beta </a:t>
            </a:r>
            <a:r>
              <a:rPr lang="cs-CZ" dirty="0" err="1"/>
              <a:t>testers</a:t>
            </a:r>
            <a:r>
              <a:rPr lang="cs-CZ" dirty="0"/>
              <a:t> vs. standard </a:t>
            </a:r>
            <a:r>
              <a:rPr lang="cs-CZ" dirty="0" err="1"/>
              <a:t>users</a:t>
            </a:r>
            <a:endParaRPr lang="cs-CZ" dirty="0"/>
          </a:p>
        </p:txBody>
      </p:sp>
      <p:sp>
        <p:nvSpPr>
          <p:cNvPr id="3" name="Zástupný symbol pro obsah 2"/>
          <p:cNvSpPr>
            <a:spLocks noGrp="1"/>
          </p:cNvSpPr>
          <p:nvPr>
            <p:ph idx="1"/>
          </p:nvPr>
        </p:nvSpPr>
        <p:spPr>
          <a:xfrm>
            <a:off x="490179" y="1371600"/>
            <a:ext cx="8082321" cy="4114800"/>
          </a:xfrm>
        </p:spPr>
        <p:txBody>
          <a:bodyPr/>
          <a:lstStyle/>
          <a:p>
            <a:r>
              <a:rPr lang="cs-CZ" dirty="0" err="1"/>
              <a:t>Small</a:t>
            </a:r>
            <a:r>
              <a:rPr lang="cs-CZ" dirty="0"/>
              <a:t> </a:t>
            </a:r>
            <a:r>
              <a:rPr lang="cs-CZ" dirty="0" err="1"/>
              <a:t>differences</a:t>
            </a:r>
            <a:r>
              <a:rPr lang="cs-CZ" dirty="0"/>
              <a:t> in gender and </a:t>
            </a:r>
            <a:r>
              <a:rPr lang="cs-CZ" dirty="0" err="1"/>
              <a:t>age</a:t>
            </a:r>
            <a:endParaRPr lang="cs-CZ" dirty="0"/>
          </a:p>
          <a:p>
            <a:r>
              <a:rPr lang="cs-CZ" dirty="0"/>
              <a:t>Beta </a:t>
            </a:r>
            <a:r>
              <a:rPr lang="cs-CZ" dirty="0" err="1"/>
              <a:t>testers</a:t>
            </a:r>
            <a:r>
              <a:rPr lang="cs-CZ" dirty="0"/>
              <a:t> </a:t>
            </a:r>
            <a:r>
              <a:rPr lang="cs-CZ" dirty="0" err="1"/>
              <a:t>slightly</a:t>
            </a:r>
            <a:r>
              <a:rPr lang="cs-CZ" dirty="0"/>
              <a:t> more </a:t>
            </a:r>
            <a:r>
              <a:rPr lang="cs-CZ" dirty="0" err="1"/>
              <a:t>skilled</a:t>
            </a:r>
            <a:r>
              <a:rPr lang="cs-CZ" dirty="0"/>
              <a:t> </a:t>
            </a:r>
          </a:p>
          <a:p>
            <a:endParaRPr lang="cs-CZ" dirty="0"/>
          </a:p>
          <a:p>
            <a:r>
              <a:rPr lang="cs-CZ" dirty="0"/>
              <a:t>But overal, </a:t>
            </a:r>
            <a:r>
              <a:rPr lang="cs-CZ" dirty="0" err="1"/>
              <a:t>both</a:t>
            </a:r>
            <a:r>
              <a:rPr lang="cs-CZ" dirty="0"/>
              <a:t> sub-</a:t>
            </a:r>
            <a:r>
              <a:rPr lang="cs-CZ" dirty="0" err="1"/>
              <a:t>samples</a:t>
            </a:r>
            <a:r>
              <a:rPr lang="cs-CZ" dirty="0"/>
              <a:t> are </a:t>
            </a:r>
            <a:r>
              <a:rPr lang="cs-CZ" dirty="0" err="1"/>
              <a:t>quite</a:t>
            </a:r>
            <a:r>
              <a:rPr lang="cs-CZ" dirty="0"/>
              <a:t> </a:t>
            </a:r>
            <a:r>
              <a:rPr lang="cs-CZ" dirty="0" err="1"/>
              <a:t>similar</a:t>
            </a:r>
            <a:r>
              <a:rPr lang="cs-CZ" dirty="0"/>
              <a:t> (in </a:t>
            </a:r>
            <a:r>
              <a:rPr lang="cs-CZ" dirty="0" err="1"/>
              <a:t>ESET‘s</a:t>
            </a:r>
            <a:r>
              <a:rPr lang="cs-CZ" dirty="0"/>
              <a:t> case)</a:t>
            </a:r>
          </a:p>
        </p:txBody>
      </p:sp>
      <p:sp>
        <p:nvSpPr>
          <p:cNvPr id="5" name="Obdélník 4"/>
          <p:cNvSpPr/>
          <p:nvPr/>
        </p:nvSpPr>
        <p:spPr bwMode="auto">
          <a:xfrm>
            <a:off x="571500" y="4273056"/>
            <a:ext cx="8102600" cy="2362200"/>
          </a:xfrm>
          <a:prstGeom prst="rect">
            <a:avLst/>
          </a:prstGeom>
          <a:solidFill>
            <a:schemeClr val="tx2">
              <a:lumMod val="40000"/>
              <a:lumOff val="60000"/>
            </a:scheme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latin typeface="+mj-lt"/>
              </a:rPr>
              <a:t>A large-scale comparative study of beta testers and standard users: Case study of a software security system</a:t>
            </a:r>
            <a:endParaRPr lang="cs-CZ" dirty="0">
              <a:latin typeface="+mj-lt"/>
            </a:endParaRPr>
          </a:p>
          <a:p>
            <a:endParaRPr lang="en-US" dirty="0">
              <a:latin typeface="+mj-lt"/>
            </a:endParaRPr>
          </a:p>
          <a:p>
            <a:r>
              <a:rPr lang="en-US" dirty="0">
                <a:latin typeface="+mj-lt"/>
              </a:rPr>
              <a:t>(</a:t>
            </a:r>
            <a:r>
              <a:rPr lang="en-US" dirty="0" err="1">
                <a:latin typeface="+mj-lt"/>
              </a:rPr>
              <a:t>Stavova</a:t>
            </a:r>
            <a:r>
              <a:rPr lang="en-US" dirty="0">
                <a:latin typeface="+mj-lt"/>
              </a:rPr>
              <a:t>, V., </a:t>
            </a:r>
            <a:r>
              <a:rPr lang="en-US" dirty="0" err="1">
                <a:latin typeface="+mj-lt"/>
              </a:rPr>
              <a:t>Dedkova</a:t>
            </a:r>
            <a:r>
              <a:rPr lang="en-US" dirty="0">
                <a:latin typeface="+mj-lt"/>
              </a:rPr>
              <a:t>, L., </a:t>
            </a:r>
            <a:r>
              <a:rPr lang="en-US" dirty="0" err="1">
                <a:latin typeface="+mj-lt"/>
              </a:rPr>
              <a:t>Ukrop</a:t>
            </a:r>
            <a:r>
              <a:rPr lang="en-US" dirty="0">
                <a:latin typeface="+mj-lt"/>
              </a:rPr>
              <a:t>, M., &amp; </a:t>
            </a:r>
            <a:r>
              <a:rPr lang="en-US" dirty="0" err="1">
                <a:latin typeface="+mj-lt"/>
              </a:rPr>
              <a:t>Matyas</a:t>
            </a:r>
            <a:r>
              <a:rPr lang="en-US" dirty="0">
                <a:latin typeface="+mj-lt"/>
              </a:rPr>
              <a:t>, V.)</a:t>
            </a:r>
          </a:p>
          <a:p>
            <a:endParaRPr lang="cs-CZ" dirty="0">
              <a:latin typeface="+mj-lt"/>
            </a:endParaRPr>
          </a:p>
          <a:p>
            <a:r>
              <a:rPr lang="en-US" dirty="0">
                <a:latin typeface="+mj-lt"/>
              </a:rPr>
              <a:t> </a:t>
            </a:r>
            <a:r>
              <a:rPr lang="cs-CZ" dirty="0" err="1">
                <a:latin typeface="+mj-lt"/>
              </a:rPr>
              <a:t>published</a:t>
            </a:r>
            <a:r>
              <a:rPr lang="en-US" dirty="0">
                <a:latin typeface="+mj-lt"/>
              </a:rPr>
              <a:t> in </a:t>
            </a:r>
            <a:r>
              <a:rPr lang="en-US" i="1" dirty="0">
                <a:latin typeface="+mj-lt"/>
              </a:rPr>
              <a:t>Communications of the ACM</a:t>
            </a:r>
            <a:endParaRPr kumimoji="0" lang="cs-CZ" sz="2400" b="0" i="1"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9714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Podnadpis 2">
            <a:extLst>
              <a:ext uri="{FF2B5EF4-FFF2-40B4-BE49-F238E27FC236}">
                <a16:creationId xmlns:a16="http://schemas.microsoft.com/office/drawing/2014/main" id="{576F1305-8C7A-F77D-50C0-C7629CBBD3A4}"/>
              </a:ext>
            </a:extLst>
          </p:cNvPr>
          <p:cNvSpPr>
            <a:spLocks noGrp="1" noChangeArrowheads="1"/>
          </p:cNvSpPr>
          <p:nvPr>
            <p:ph type="subTitle" idx="1"/>
          </p:nvPr>
        </p:nvSpPr>
        <p:spPr>
          <a:xfrm>
            <a:off x="1056505" y="2601912"/>
            <a:ext cx="6858000" cy="1042625"/>
          </a:xfrm>
        </p:spPr>
        <p:txBody>
          <a:bodyPr/>
          <a:lstStyle/>
          <a:p>
            <a:r>
              <a:rPr lang="cs-CZ" altLang="cs-CZ" sz="4000" dirty="0"/>
              <a:t>Metody používané v HCI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D63006A-4ADC-C371-4195-73250F119E2C}"/>
              </a:ext>
            </a:extLst>
          </p:cNvPr>
          <p:cNvSpPr>
            <a:spLocks noGrp="1" noChangeArrowheads="1"/>
          </p:cNvSpPr>
          <p:nvPr>
            <p:ph type="title"/>
          </p:nvPr>
        </p:nvSpPr>
        <p:spPr>
          <a:xfrm>
            <a:off x="1637801" y="-339634"/>
            <a:ext cx="7772400" cy="1143000"/>
          </a:xfrm>
        </p:spPr>
        <p:txBody>
          <a:bodyPr/>
          <a:lstStyle/>
          <a:p>
            <a:pPr eaLnBrk="1" hangingPunct="1"/>
            <a:r>
              <a:rPr lang="cs-CZ" altLang="en-US" sz="2800" b="1" dirty="0"/>
              <a:t>Metody: online nebo </a:t>
            </a:r>
            <a:r>
              <a:rPr lang="cs-CZ" altLang="en-US" sz="2800" b="1" dirty="0" err="1"/>
              <a:t>offline</a:t>
            </a:r>
            <a:endParaRPr lang="cs-CZ" altLang="en-US" sz="2800" b="1" dirty="0"/>
          </a:p>
        </p:txBody>
      </p:sp>
      <p:sp>
        <p:nvSpPr>
          <p:cNvPr id="7171" name="Rectangle 3">
            <a:extLst>
              <a:ext uri="{FF2B5EF4-FFF2-40B4-BE49-F238E27FC236}">
                <a16:creationId xmlns:a16="http://schemas.microsoft.com/office/drawing/2014/main" id="{188B0086-FED0-50F3-043E-C53C214CBDEA}"/>
              </a:ext>
            </a:extLst>
          </p:cNvPr>
          <p:cNvSpPr>
            <a:spLocks noChangeArrowheads="1"/>
          </p:cNvSpPr>
          <p:nvPr/>
        </p:nvSpPr>
        <p:spPr bwMode="auto">
          <a:xfrm>
            <a:off x="179388" y="1989138"/>
            <a:ext cx="86407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en-US" sz="1600"/>
          </a:p>
          <a:p>
            <a:pPr eaLnBrk="1" hangingPunct="1">
              <a:spcBef>
                <a:spcPct val="0"/>
              </a:spcBef>
              <a:buFontTx/>
              <a:buNone/>
            </a:pPr>
            <a:endParaRPr lang="cs-CZ" altLang="en-US" sz="1600"/>
          </a:p>
        </p:txBody>
      </p:sp>
      <p:sp>
        <p:nvSpPr>
          <p:cNvPr id="35845" name="Rectangle 5">
            <a:extLst>
              <a:ext uri="{FF2B5EF4-FFF2-40B4-BE49-F238E27FC236}">
                <a16:creationId xmlns:a16="http://schemas.microsoft.com/office/drawing/2014/main" id="{05D1FAF7-6D7C-E1E5-5571-02215F07681D}"/>
              </a:ext>
            </a:extLst>
          </p:cNvPr>
          <p:cNvSpPr>
            <a:spLocks noChangeArrowheads="1"/>
          </p:cNvSpPr>
          <p:nvPr/>
        </p:nvSpPr>
        <p:spPr bwMode="auto">
          <a:xfrm>
            <a:off x="611188" y="908050"/>
            <a:ext cx="8713787"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endParaRPr lang="cs-CZ" altLang="en-US" sz="2400" u="sng" dirty="0">
              <a:solidFill>
                <a:srgbClr val="CC3300"/>
              </a:solidFill>
            </a:endParaRPr>
          </a:p>
        </p:txBody>
      </p:sp>
      <p:sp>
        <p:nvSpPr>
          <p:cNvPr id="3" name="TextovéPole 2">
            <a:extLst>
              <a:ext uri="{FF2B5EF4-FFF2-40B4-BE49-F238E27FC236}">
                <a16:creationId xmlns:a16="http://schemas.microsoft.com/office/drawing/2014/main" id="{86D13ED4-0296-AFB8-0149-F0E04923495D}"/>
              </a:ext>
            </a:extLst>
          </p:cNvPr>
          <p:cNvSpPr txBox="1"/>
          <p:nvPr/>
        </p:nvSpPr>
        <p:spPr>
          <a:xfrm>
            <a:off x="463323" y="1451535"/>
            <a:ext cx="6479586" cy="4478149"/>
          </a:xfrm>
          <a:prstGeom prst="rect">
            <a:avLst/>
          </a:prstGeom>
          <a:noFill/>
        </p:spPr>
        <p:txBody>
          <a:bodyPr wrap="square">
            <a:spAutoFit/>
          </a:bodyPr>
          <a:lstStyle/>
          <a:p>
            <a:pPr marL="342900" indent="-342900">
              <a:spcBef>
                <a:spcPts val="600"/>
              </a:spcBef>
              <a:spcAft>
                <a:spcPts val="0"/>
              </a:spcAft>
              <a:buFont typeface="Arial" panose="020B0604020202020204" pitchFamily="34" charset="0"/>
              <a:buChar char="•"/>
            </a:pPr>
            <a:r>
              <a:rPr lang="cs-CZ" dirty="0"/>
              <a:t>Kvalitativní (rozhovory, </a:t>
            </a:r>
            <a:r>
              <a:rPr lang="cs-CZ" dirty="0" err="1"/>
              <a:t>fokusní</a:t>
            </a:r>
            <a:r>
              <a:rPr lang="cs-CZ" dirty="0"/>
              <a:t> skupiny ..)</a:t>
            </a:r>
          </a:p>
          <a:p>
            <a:pPr marL="342900" indent="-342900">
              <a:spcBef>
                <a:spcPts val="600"/>
              </a:spcBef>
              <a:spcAft>
                <a:spcPts val="0"/>
              </a:spcAft>
              <a:buFont typeface="Arial" panose="020B0604020202020204" pitchFamily="34" charset="0"/>
              <a:buChar char="•"/>
            </a:pPr>
            <a:r>
              <a:rPr lang="cs-CZ" dirty="0"/>
              <a:t>Uživatelské testování</a:t>
            </a:r>
          </a:p>
          <a:p>
            <a:pPr marL="342900" indent="-342900">
              <a:spcBef>
                <a:spcPts val="600"/>
              </a:spcBef>
              <a:spcAft>
                <a:spcPts val="0"/>
              </a:spcAft>
              <a:buFont typeface="Arial" panose="020B0604020202020204" pitchFamily="34" charset="0"/>
              <a:buChar char="•"/>
            </a:pPr>
            <a:r>
              <a:rPr lang="cs-CZ" dirty="0"/>
              <a:t>Kvantitativní (online </a:t>
            </a:r>
            <a:r>
              <a:rPr lang="cs-CZ" dirty="0" err="1"/>
              <a:t>surveys</a:t>
            </a:r>
            <a:r>
              <a:rPr lang="cs-CZ" dirty="0"/>
              <a:t>)</a:t>
            </a:r>
          </a:p>
          <a:p>
            <a:pPr marL="342900" indent="-342900">
              <a:spcBef>
                <a:spcPts val="600"/>
              </a:spcBef>
              <a:spcAft>
                <a:spcPts val="0"/>
              </a:spcAft>
              <a:buFont typeface="Arial" panose="020B0604020202020204" pitchFamily="34" charset="0"/>
              <a:buChar char="•"/>
            </a:pPr>
            <a:r>
              <a:rPr lang="cs-CZ" dirty="0"/>
              <a:t>Experimentální metody (</a:t>
            </a:r>
            <a:r>
              <a:rPr lang="cs-CZ" dirty="0" err="1"/>
              <a:t>exp</a:t>
            </a:r>
            <a:r>
              <a:rPr lang="cs-CZ" dirty="0"/>
              <a:t>. design)</a:t>
            </a:r>
          </a:p>
          <a:p>
            <a:pPr marL="342900" indent="-342900">
              <a:spcBef>
                <a:spcPts val="600"/>
              </a:spcBef>
              <a:spcAft>
                <a:spcPts val="0"/>
              </a:spcAft>
              <a:buFont typeface="Arial" panose="020B0604020202020204" pitchFamily="34" charset="0"/>
              <a:buChar char="•"/>
            </a:pPr>
            <a:r>
              <a:rPr lang="cs-CZ" dirty="0"/>
              <a:t>Obsahové analýzy</a:t>
            </a:r>
          </a:p>
          <a:p>
            <a:pPr marL="342900" indent="-342900">
              <a:spcBef>
                <a:spcPts val="600"/>
              </a:spcBef>
              <a:spcAft>
                <a:spcPts val="0"/>
              </a:spcAft>
              <a:buFont typeface="Arial" panose="020B0604020202020204" pitchFamily="34" charset="0"/>
              <a:buChar char="•"/>
            </a:pPr>
            <a:r>
              <a:rPr lang="cs-CZ" dirty="0"/>
              <a:t>Pozorování</a:t>
            </a:r>
          </a:p>
          <a:p>
            <a:pPr marL="342900" indent="-342900">
              <a:spcBef>
                <a:spcPts val="600"/>
              </a:spcBef>
              <a:spcAft>
                <a:spcPts val="0"/>
              </a:spcAft>
              <a:buFont typeface="Arial" panose="020B0604020202020204" pitchFamily="34" charset="0"/>
              <a:buChar char="•"/>
            </a:pPr>
            <a:r>
              <a:rPr lang="cs-CZ" dirty="0"/>
              <a:t>Diáře</a:t>
            </a:r>
          </a:p>
          <a:p>
            <a:pPr marL="342900" indent="-342900">
              <a:spcBef>
                <a:spcPts val="600"/>
              </a:spcBef>
              <a:spcAft>
                <a:spcPts val="0"/>
              </a:spcAft>
              <a:buFont typeface="Arial" panose="020B0604020202020204" pitchFamily="34" charset="0"/>
              <a:buChar char="•"/>
            </a:pPr>
            <a:r>
              <a:rPr lang="cs-CZ" dirty="0"/>
              <a:t>Ekologické momentální hodnocení (EMA)</a:t>
            </a:r>
          </a:p>
          <a:p>
            <a:pPr marL="342900" indent="-342900">
              <a:spcBef>
                <a:spcPts val="600"/>
              </a:spcBef>
              <a:spcAft>
                <a:spcPts val="0"/>
              </a:spcAft>
              <a:buFont typeface="Arial" panose="020B0604020202020204" pitchFamily="34" charset="0"/>
              <a:buChar char="•"/>
            </a:pPr>
            <a:r>
              <a:rPr lang="cs-CZ" dirty="0"/>
              <a:t>Technické metody</a:t>
            </a:r>
          </a:p>
          <a:p>
            <a:pPr marL="342900" indent="-342900">
              <a:spcBef>
                <a:spcPts val="600"/>
              </a:spcBef>
              <a:spcAft>
                <a:spcPts val="0"/>
              </a:spcAft>
              <a:buFont typeface="Arial" panose="020B0604020202020204" pitchFamily="34" charset="0"/>
              <a:buChar char="•"/>
            </a:pPr>
            <a:r>
              <a:rPr lang="cs-CZ" dirty="0"/>
              <a:t>Smíšené metody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nodePh="1">
                                  <p:stCondLst>
                                    <p:cond delay="0"/>
                                  </p:stCondLst>
                                  <p:endCondLst>
                                    <p:cond evt="begin" delay="0">
                                      <p:tn val="5"/>
                                    </p:cond>
                                  </p:end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box(out)">
                                      <p:cBhvr>
                                        <p:cTn id="7" dur="500"/>
                                        <p:tgtEl>
                                          <p:spTgt spid="358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D63006A-4ADC-C371-4195-73250F119E2C}"/>
              </a:ext>
            </a:extLst>
          </p:cNvPr>
          <p:cNvSpPr>
            <a:spLocks noGrp="1" noChangeArrowheads="1"/>
          </p:cNvSpPr>
          <p:nvPr>
            <p:ph type="title"/>
          </p:nvPr>
        </p:nvSpPr>
        <p:spPr>
          <a:xfrm>
            <a:off x="1637801" y="-339634"/>
            <a:ext cx="7772400" cy="1143000"/>
          </a:xfrm>
        </p:spPr>
        <p:txBody>
          <a:bodyPr/>
          <a:lstStyle/>
          <a:p>
            <a:pPr eaLnBrk="1" hangingPunct="1"/>
            <a:r>
              <a:rPr lang="cs-CZ" altLang="en-US" sz="2800" b="1" dirty="0"/>
              <a:t>Populace: kdo jsou naši uživatelé?</a:t>
            </a:r>
          </a:p>
        </p:txBody>
      </p:sp>
      <p:sp>
        <p:nvSpPr>
          <p:cNvPr id="7171" name="Rectangle 3">
            <a:extLst>
              <a:ext uri="{FF2B5EF4-FFF2-40B4-BE49-F238E27FC236}">
                <a16:creationId xmlns:a16="http://schemas.microsoft.com/office/drawing/2014/main" id="{188B0086-FED0-50F3-043E-C53C214CBDEA}"/>
              </a:ext>
            </a:extLst>
          </p:cNvPr>
          <p:cNvSpPr>
            <a:spLocks noChangeArrowheads="1"/>
          </p:cNvSpPr>
          <p:nvPr/>
        </p:nvSpPr>
        <p:spPr bwMode="auto">
          <a:xfrm>
            <a:off x="179388" y="1989138"/>
            <a:ext cx="86407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en-US" sz="1600"/>
          </a:p>
          <a:p>
            <a:pPr eaLnBrk="1" hangingPunct="1">
              <a:spcBef>
                <a:spcPct val="0"/>
              </a:spcBef>
              <a:buFontTx/>
              <a:buNone/>
            </a:pPr>
            <a:endParaRPr lang="cs-CZ" altLang="en-US" sz="1600"/>
          </a:p>
        </p:txBody>
      </p:sp>
      <p:sp>
        <p:nvSpPr>
          <p:cNvPr id="35845" name="Rectangle 5">
            <a:extLst>
              <a:ext uri="{FF2B5EF4-FFF2-40B4-BE49-F238E27FC236}">
                <a16:creationId xmlns:a16="http://schemas.microsoft.com/office/drawing/2014/main" id="{05D1FAF7-6D7C-E1E5-5571-02215F07681D}"/>
              </a:ext>
            </a:extLst>
          </p:cNvPr>
          <p:cNvSpPr>
            <a:spLocks noChangeArrowheads="1"/>
          </p:cNvSpPr>
          <p:nvPr/>
        </p:nvSpPr>
        <p:spPr bwMode="auto">
          <a:xfrm>
            <a:off x="611188" y="908050"/>
            <a:ext cx="8713787"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endParaRPr lang="cs-CZ" altLang="en-US" sz="2400" u="sng" dirty="0">
              <a:solidFill>
                <a:srgbClr val="CC3300"/>
              </a:solidFill>
            </a:endParaRPr>
          </a:p>
        </p:txBody>
      </p:sp>
      <p:sp>
        <p:nvSpPr>
          <p:cNvPr id="3" name="TextovéPole 2">
            <a:extLst>
              <a:ext uri="{FF2B5EF4-FFF2-40B4-BE49-F238E27FC236}">
                <a16:creationId xmlns:a16="http://schemas.microsoft.com/office/drawing/2014/main" id="{86D13ED4-0296-AFB8-0149-F0E04923495D}"/>
              </a:ext>
            </a:extLst>
          </p:cNvPr>
          <p:cNvSpPr txBox="1"/>
          <p:nvPr/>
        </p:nvSpPr>
        <p:spPr>
          <a:xfrm>
            <a:off x="463323" y="1451535"/>
            <a:ext cx="6479586" cy="2539157"/>
          </a:xfrm>
          <a:prstGeom prst="rect">
            <a:avLst/>
          </a:prstGeom>
          <a:noFill/>
        </p:spPr>
        <p:txBody>
          <a:bodyPr wrap="square">
            <a:spAutoFit/>
          </a:bodyPr>
          <a:lstStyle/>
          <a:p>
            <a:pPr marL="342900" indent="-342900">
              <a:spcBef>
                <a:spcPts val="600"/>
              </a:spcBef>
              <a:spcAft>
                <a:spcPts val="0"/>
              </a:spcAft>
              <a:buFont typeface="Arial" panose="020B0604020202020204" pitchFamily="34" charset="0"/>
              <a:buChar char="•"/>
            </a:pPr>
            <a:r>
              <a:rPr lang="cs-CZ" dirty="0"/>
              <a:t>Kdo jsou naši uživatelé a proč chtějí SW používat?</a:t>
            </a:r>
          </a:p>
          <a:p>
            <a:pPr marL="342900" indent="-342900">
              <a:spcBef>
                <a:spcPts val="600"/>
              </a:spcBef>
              <a:spcAft>
                <a:spcPts val="0"/>
              </a:spcAft>
              <a:buFont typeface="Arial" panose="020B0604020202020204" pitchFamily="34" charset="0"/>
              <a:buChar char="•"/>
            </a:pPr>
            <a:r>
              <a:rPr lang="cs-CZ" dirty="0"/>
              <a:t>Jak se k nim pro výzkum dostat?</a:t>
            </a:r>
          </a:p>
          <a:p>
            <a:pPr marL="342900" indent="-342900">
              <a:spcBef>
                <a:spcPts val="600"/>
              </a:spcBef>
              <a:spcAft>
                <a:spcPts val="0"/>
              </a:spcAft>
              <a:buFont typeface="Arial" panose="020B0604020202020204" pitchFamily="34" charset="0"/>
              <a:buChar char="•"/>
            </a:pPr>
            <a:r>
              <a:rPr lang="cs-CZ" dirty="0"/>
              <a:t>Můžeme je zkoumat online?</a:t>
            </a:r>
          </a:p>
          <a:p>
            <a:pPr marL="342900" indent="-342900">
              <a:spcBef>
                <a:spcPts val="600"/>
              </a:spcBef>
              <a:spcAft>
                <a:spcPts val="0"/>
              </a:spcAft>
              <a:buFont typeface="Arial" panose="020B0604020202020204" pitchFamily="34" charset="0"/>
              <a:buChar char="•"/>
            </a:pPr>
            <a:r>
              <a:rPr lang="cs-CZ" dirty="0"/>
              <a:t>Pro jaké typy výzkumů je vhodné online prostředí?</a:t>
            </a:r>
          </a:p>
        </p:txBody>
      </p:sp>
    </p:spTree>
    <p:extLst>
      <p:ext uri="{BB962C8B-B14F-4D97-AF65-F5344CB8AC3E}">
        <p14:creationId xmlns:p14="http://schemas.microsoft.com/office/powerpoint/2010/main" val="2788341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nodePh="1">
                                  <p:stCondLst>
                                    <p:cond delay="0"/>
                                  </p:stCondLst>
                                  <p:endCondLst>
                                    <p:cond evt="begin" delay="0">
                                      <p:tn val="5"/>
                                    </p:cond>
                                  </p:end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box(out)">
                                      <p:cBhvr>
                                        <p:cTn id="7" dur="500"/>
                                        <p:tgtEl>
                                          <p:spTgt spid="358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A43F2BED-E0D4-A6C4-5B01-D3C177AB3E55}"/>
              </a:ext>
            </a:extLst>
          </p:cNvPr>
          <p:cNvSpPr>
            <a:spLocks noGrp="1"/>
          </p:cNvSpPr>
          <p:nvPr>
            <p:ph type="title"/>
          </p:nvPr>
        </p:nvSpPr>
        <p:spPr>
          <a:xfrm>
            <a:off x="663575" y="2708275"/>
            <a:ext cx="7621588" cy="1400175"/>
          </a:xfrm>
        </p:spPr>
        <p:txBody>
          <a:bodyPr/>
          <a:lstStyle/>
          <a:p>
            <a:r>
              <a:rPr lang="cs-CZ" altLang="cs-CZ"/>
              <a:t>Ecological momentary assessment (EMA)</a:t>
            </a:r>
            <a:r>
              <a:rPr lang="en-US" altLang="cs-CZ"/>
              <a:t>: example of research</a:t>
            </a:r>
            <a:br>
              <a:rPr lang="cs-CZ" altLang="cs-CZ"/>
            </a:br>
            <a:endParaRPr lang="cs-CZ" altLang="cs-CZ"/>
          </a:p>
        </p:txBody>
      </p:sp>
      <p:sp>
        <p:nvSpPr>
          <p:cNvPr id="3" name="Zástupný text 2">
            <a:extLst>
              <a:ext uri="{FF2B5EF4-FFF2-40B4-BE49-F238E27FC236}">
                <a16:creationId xmlns:a16="http://schemas.microsoft.com/office/drawing/2014/main" id="{660DF49C-0E7A-C249-B346-9E6CF8027754}"/>
              </a:ext>
            </a:extLst>
          </p:cNvPr>
          <p:cNvSpPr>
            <a:spLocks noGrp="1"/>
          </p:cNvSpPr>
          <p:nvPr>
            <p:ph type="body" idx="1"/>
          </p:nvPr>
        </p:nvSpPr>
        <p:spPr>
          <a:xfrm>
            <a:off x="727075" y="4292600"/>
            <a:ext cx="5834063" cy="1317625"/>
          </a:xfrm>
        </p:spPr>
        <p:txBody>
          <a:bodyPr>
            <a:normAutofit lnSpcReduction="10000"/>
          </a:bodyPr>
          <a:lstStyle/>
          <a:p>
            <a:pPr>
              <a:defRPr/>
            </a:pPr>
            <a:r>
              <a:rPr lang="cs-CZ" sz="1350" dirty="0">
                <a:solidFill>
                  <a:schemeClr val="tx1"/>
                </a:solidFill>
              </a:rPr>
              <a:t>Michaela Lebedikova, Martina Smahelova, David Smahel, Steriani Elavsky, Martin Tancos, Michal Tkaczyk, Jana Blahosova, Jaromir Plhak, Ondrej Sotolar, Michal Schejbal</a:t>
            </a:r>
          </a:p>
          <a:p>
            <a:pPr>
              <a:defRPr/>
            </a:pPr>
            <a:endParaRPr lang="cs-CZ" sz="1350" dirty="0">
              <a:solidFill>
                <a:schemeClr val="tx1"/>
              </a:solidFill>
            </a:endParaRPr>
          </a:p>
          <a:p>
            <a:pPr>
              <a:defRPr/>
            </a:pPr>
            <a:r>
              <a:rPr lang="en-US" sz="1350" noProof="1">
                <a:solidFill>
                  <a:schemeClr val="tx1"/>
                </a:solidFill>
              </a:rPr>
              <a:t>Interdisciplinary</a:t>
            </a:r>
            <a:r>
              <a:rPr lang="cs-CZ" sz="1350" dirty="0">
                <a:solidFill>
                  <a:schemeClr val="tx1"/>
                </a:solidFill>
              </a:rPr>
              <a:t> Research Team on Internet and Society</a:t>
            </a:r>
          </a:p>
          <a:p>
            <a:pPr>
              <a:defRPr/>
            </a:pPr>
            <a:r>
              <a:rPr lang="cs-CZ" sz="1350" dirty="0">
                <a:solidFill>
                  <a:schemeClr val="tx1"/>
                </a:solidFill>
              </a:rPr>
              <a:t>Masaryk University, Brno, Czech Republic</a:t>
            </a:r>
            <a:endParaRPr lang="cs-CZ" dirty="0">
              <a:solidFill>
                <a:schemeClr val="tx1"/>
              </a:solidFill>
            </a:endParaRPr>
          </a:p>
        </p:txBody>
      </p:sp>
      <p:sp>
        <p:nvSpPr>
          <p:cNvPr id="33796" name="Zástupný objekt pre číslo snímky 4">
            <a:extLst>
              <a:ext uri="{FF2B5EF4-FFF2-40B4-BE49-F238E27FC236}">
                <a16:creationId xmlns:a16="http://schemas.microsoft.com/office/drawing/2014/main" id="{6A017E10-64D7-799F-BD81-CE17F4AA88FE}"/>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8BC78F-400F-45C9-88D5-DDEAFB2EEF77}" type="slidenum">
              <a:rPr lang="cs-CZ" altLang="cs-CZ" sz="1400"/>
              <a:pPr/>
              <a:t>29</a:t>
            </a:fld>
            <a:endParaRPr lang="cs-CZ" altLang="cs-CZ" sz="1400"/>
          </a:p>
        </p:txBody>
      </p:sp>
      <p:sp>
        <p:nvSpPr>
          <p:cNvPr id="10" name="Obdélník 9">
            <a:extLst>
              <a:ext uri="{FF2B5EF4-FFF2-40B4-BE49-F238E27FC236}">
                <a16:creationId xmlns:a16="http://schemas.microsoft.com/office/drawing/2014/main" id="{F3EF5368-27C9-4A39-AD06-35168B842323}"/>
              </a:ext>
            </a:extLst>
          </p:cNvPr>
          <p:cNvSpPr/>
          <p:nvPr/>
        </p:nvSpPr>
        <p:spPr>
          <a:xfrm>
            <a:off x="538163" y="1135063"/>
            <a:ext cx="6378575" cy="954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Obdélník 1"/>
          <p:cNvSpPr>
            <a:spLocks noChangeArrowheads="1"/>
          </p:cNvSpPr>
          <p:nvPr/>
        </p:nvSpPr>
        <p:spPr bwMode="auto">
          <a:xfrm>
            <a:off x="274638" y="1347788"/>
            <a:ext cx="8869362"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69696"/>
              </a:buClr>
              <a:buSzPct val="80000"/>
              <a:buFont typeface="Wingdings" pitchFamily="2" charset="2"/>
              <a:buBlip>
                <a:blip r:embed="rId2"/>
              </a:buBlip>
              <a:defRPr sz="2400">
                <a:solidFill>
                  <a:schemeClr val="tx1"/>
                </a:solidFill>
                <a:latin typeface="Trebuchet MS" pitchFamily="34" charset="0"/>
              </a:defRPr>
            </a:lvl1pPr>
            <a:lvl2pPr marL="742950" indent="-285750">
              <a:spcBef>
                <a:spcPct val="20000"/>
              </a:spcBef>
              <a:buClr>
                <a:schemeClr val="hlink"/>
              </a:buClr>
              <a:buSzPct val="80000"/>
              <a:buFont typeface="Wingdings" pitchFamily="2" charset="2"/>
              <a:buBlip>
                <a:blip r:embed="rId2"/>
              </a:buBlip>
              <a:defRPr sz="2400">
                <a:solidFill>
                  <a:schemeClr val="tx1"/>
                </a:solidFill>
                <a:latin typeface="Trebuchet MS" pitchFamily="34" charset="0"/>
              </a:defRPr>
            </a:lvl2pPr>
            <a:lvl3pPr marL="1143000" indent="-228600">
              <a:spcBef>
                <a:spcPct val="20000"/>
              </a:spcBef>
              <a:buClr>
                <a:schemeClr val="folHlink"/>
              </a:buClr>
              <a:buSzPct val="80000"/>
              <a:buFont typeface="Wingdings" pitchFamily="2" charset="2"/>
              <a:buBlip>
                <a:blip r:embed="rId2"/>
              </a:buBlip>
              <a:defRPr sz="2400">
                <a:solidFill>
                  <a:schemeClr val="tx1"/>
                </a:solidFill>
                <a:latin typeface="Trebuchet MS" pitchFamily="34" charset="0"/>
              </a:defRPr>
            </a:lvl3pPr>
            <a:lvl4pPr marL="1600200" indent="-228600">
              <a:spcBef>
                <a:spcPct val="20000"/>
              </a:spcBef>
              <a:buClr>
                <a:schemeClr val="accent2"/>
              </a:buClr>
              <a:buSzPct val="90000"/>
              <a:buFont typeface="Wingdings" pitchFamily="2" charset="2"/>
              <a:buBlip>
                <a:blip r:embed="rId2"/>
              </a:buBlip>
              <a:defRPr sz="2000">
                <a:solidFill>
                  <a:schemeClr val="tx1"/>
                </a:solidFill>
                <a:latin typeface="Trebuchet MS" pitchFamily="34" charset="0"/>
              </a:defRPr>
            </a:lvl4pPr>
            <a:lvl5pPr marL="2057400" indent="-228600">
              <a:spcBef>
                <a:spcPct val="20000"/>
              </a:spcBef>
              <a:buClr>
                <a:schemeClr val="accent1"/>
              </a:buClr>
              <a:buFont typeface="Wingdings" pitchFamily="2" charset="2"/>
              <a:buBlip>
                <a:blip r:embed="rId2"/>
              </a:buBlip>
              <a:defRPr>
                <a:solidFill>
                  <a:schemeClr val="tx1"/>
                </a:solidFill>
                <a:latin typeface="Trebuchet MS"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a:solidFill>
                  <a:schemeClr val="tx1"/>
                </a:solidFill>
                <a:latin typeface="Trebuchet MS"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a:solidFill>
                  <a:schemeClr val="tx1"/>
                </a:solidFill>
                <a:latin typeface="Trebuchet MS"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a:solidFill>
                  <a:schemeClr val="tx1"/>
                </a:solidFill>
                <a:latin typeface="Trebuchet MS"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a:solidFill>
                  <a:schemeClr val="tx1"/>
                </a:solidFill>
                <a:latin typeface="Trebuchet MS" pitchFamily="34" charset="0"/>
              </a:defRPr>
            </a:lvl9pPr>
          </a:lstStyle>
          <a:p>
            <a:pPr eaLnBrk="1" hangingPunct="1">
              <a:spcBef>
                <a:spcPct val="0"/>
              </a:spcBef>
              <a:buClrTx/>
              <a:buSzTx/>
              <a:buFont typeface="Wingdings" pitchFamily="2" charset="2"/>
              <a:buNone/>
            </a:pPr>
            <a:r>
              <a:rPr lang="cs-CZ" altLang="cs-CZ" sz="2800" b="1" dirty="0">
                <a:solidFill>
                  <a:srgbClr val="00287D"/>
                </a:solidFill>
                <a:latin typeface="Tahoma" pitchFamily="34" charset="0"/>
              </a:rPr>
              <a:t>		</a:t>
            </a:r>
            <a:r>
              <a:rPr lang="cs-CZ" altLang="cs-CZ" b="1" u="sng" dirty="0">
                <a:solidFill>
                  <a:srgbClr val="00287D"/>
                </a:solidFill>
                <a:latin typeface="+mj-lt"/>
                <a:ea typeface="+mj-ea"/>
                <a:cs typeface="+mj-cs"/>
              </a:rPr>
              <a:t>Uživatel</a:t>
            </a:r>
            <a:r>
              <a:rPr lang="cs-CZ" altLang="cs-CZ" b="1" dirty="0">
                <a:solidFill>
                  <a:srgbClr val="00287D"/>
                </a:solidFill>
                <a:latin typeface="+mj-lt"/>
                <a:ea typeface="+mj-ea"/>
                <a:cs typeface="+mj-cs"/>
              </a:rPr>
              <a:t> (znalosti, osobní charakteristiky…)</a:t>
            </a:r>
          </a:p>
          <a:p>
            <a:pPr eaLnBrk="1" hangingPunct="1">
              <a:spcBef>
                <a:spcPct val="0"/>
              </a:spcBef>
              <a:buClrTx/>
              <a:buSzTx/>
              <a:buFont typeface="Wingdings" pitchFamily="2" charset="2"/>
              <a:buNone/>
            </a:pPr>
            <a:endParaRPr lang="cs-CZ" altLang="cs-CZ" b="1" dirty="0">
              <a:solidFill>
                <a:srgbClr val="00287D"/>
              </a:solidFill>
              <a:latin typeface="Tahoma" pitchFamily="34" charset="0"/>
            </a:endParaRPr>
          </a:p>
          <a:p>
            <a:pPr eaLnBrk="1" hangingPunct="1">
              <a:spcBef>
                <a:spcPct val="0"/>
              </a:spcBef>
              <a:buClrTx/>
              <a:buSzTx/>
              <a:buFont typeface="Wingdings" pitchFamily="2" charset="2"/>
              <a:buNone/>
            </a:pPr>
            <a:r>
              <a:rPr lang="cs-CZ" altLang="cs-CZ" b="1" dirty="0">
                <a:solidFill>
                  <a:srgbClr val="00287D"/>
                </a:solidFill>
                <a:latin typeface="Tahoma" pitchFamily="34" charset="0"/>
              </a:rPr>
              <a:t>    </a:t>
            </a:r>
          </a:p>
          <a:p>
            <a:pPr eaLnBrk="1" hangingPunct="1">
              <a:spcBef>
                <a:spcPct val="0"/>
              </a:spcBef>
              <a:buClrTx/>
              <a:buSzTx/>
              <a:buFont typeface="Wingdings" pitchFamily="2" charset="2"/>
              <a:buNone/>
            </a:pPr>
            <a:endParaRPr lang="cs-CZ" altLang="cs-CZ" b="1" dirty="0">
              <a:solidFill>
                <a:srgbClr val="00287D"/>
              </a:solidFill>
              <a:latin typeface="Tahoma" pitchFamily="34" charset="0"/>
            </a:endParaRPr>
          </a:p>
          <a:p>
            <a:pPr>
              <a:spcBef>
                <a:spcPct val="0"/>
              </a:spcBef>
              <a:buClrTx/>
              <a:buSzTx/>
              <a:buNone/>
            </a:pPr>
            <a:r>
              <a:rPr lang="cs-CZ" altLang="cs-CZ" b="1" dirty="0">
                <a:solidFill>
                  <a:srgbClr val="00287D"/>
                </a:solidFill>
                <a:latin typeface="Tahoma" pitchFamily="34" charset="0"/>
              </a:rPr>
              <a:t>			     	</a:t>
            </a:r>
          </a:p>
          <a:p>
            <a:pPr eaLnBrk="1" hangingPunct="1">
              <a:spcBef>
                <a:spcPct val="0"/>
              </a:spcBef>
              <a:buClrTx/>
              <a:buSzTx/>
              <a:buFont typeface="Wingdings" pitchFamily="2" charset="2"/>
              <a:buNone/>
            </a:pPr>
            <a:r>
              <a:rPr lang="cs-CZ" altLang="cs-CZ" b="1" dirty="0">
                <a:solidFill>
                  <a:srgbClr val="00287D"/>
                </a:solidFill>
                <a:latin typeface="Tahoma" pitchFamily="34" charset="0"/>
              </a:rPr>
              <a:t>		        </a:t>
            </a:r>
          </a:p>
          <a:p>
            <a:pPr eaLnBrk="1" hangingPunct="1">
              <a:spcBef>
                <a:spcPct val="0"/>
              </a:spcBef>
              <a:buClrTx/>
              <a:buSzTx/>
              <a:buFont typeface="Wingdings" pitchFamily="2" charset="2"/>
              <a:buNone/>
            </a:pPr>
            <a:r>
              <a:rPr lang="cs-CZ" altLang="cs-CZ" b="1" dirty="0">
                <a:solidFill>
                  <a:srgbClr val="00287D"/>
                </a:solidFill>
                <a:latin typeface="Tahoma" pitchFamily="34" charset="0"/>
              </a:rPr>
              <a:t>		</a:t>
            </a:r>
          </a:p>
          <a:p>
            <a:pPr eaLnBrk="1" hangingPunct="1">
              <a:spcBef>
                <a:spcPct val="0"/>
              </a:spcBef>
              <a:buClrTx/>
              <a:buSzTx/>
              <a:buFont typeface="Wingdings" pitchFamily="2" charset="2"/>
              <a:buNone/>
            </a:pPr>
            <a:endParaRPr lang="cs-CZ" altLang="cs-CZ" b="1" dirty="0">
              <a:solidFill>
                <a:srgbClr val="00287D"/>
              </a:solidFill>
              <a:latin typeface="Tahoma" pitchFamily="34" charset="0"/>
            </a:endParaRPr>
          </a:p>
          <a:p>
            <a:pPr eaLnBrk="1" hangingPunct="1">
              <a:spcBef>
                <a:spcPct val="0"/>
              </a:spcBef>
              <a:buClrTx/>
              <a:buSzTx/>
              <a:buFont typeface="Wingdings" pitchFamily="2" charset="2"/>
              <a:buNone/>
            </a:pPr>
            <a:endParaRPr lang="cs-CZ" altLang="cs-CZ" b="1" dirty="0">
              <a:solidFill>
                <a:srgbClr val="00287D"/>
              </a:solidFill>
              <a:latin typeface="Tahoma" pitchFamily="34" charset="0"/>
            </a:endParaRPr>
          </a:p>
          <a:p>
            <a:pPr>
              <a:spcBef>
                <a:spcPct val="0"/>
              </a:spcBef>
              <a:buClrTx/>
              <a:buSzTx/>
              <a:buNone/>
            </a:pPr>
            <a:r>
              <a:rPr lang="cs-CZ" altLang="cs-CZ" b="1" dirty="0">
                <a:solidFill>
                  <a:srgbClr val="00287D"/>
                </a:solidFill>
                <a:latin typeface="+mj-lt"/>
                <a:ea typeface="+mj-ea"/>
                <a:cs typeface="+mj-cs"/>
              </a:rPr>
              <a:t>    </a:t>
            </a:r>
          </a:p>
          <a:p>
            <a:pPr>
              <a:spcBef>
                <a:spcPct val="0"/>
              </a:spcBef>
              <a:buClrTx/>
              <a:buSzTx/>
              <a:buNone/>
            </a:pPr>
            <a:endParaRPr lang="cs-CZ" altLang="cs-CZ" b="1" u="sng" dirty="0">
              <a:solidFill>
                <a:srgbClr val="00287D"/>
              </a:solidFill>
              <a:latin typeface="+mj-lt"/>
              <a:ea typeface="+mj-ea"/>
              <a:cs typeface="+mj-cs"/>
            </a:endParaRPr>
          </a:p>
          <a:p>
            <a:pPr>
              <a:spcBef>
                <a:spcPct val="0"/>
              </a:spcBef>
              <a:buClrTx/>
              <a:buSzTx/>
              <a:buNone/>
            </a:pPr>
            <a:r>
              <a:rPr lang="cs-CZ" altLang="cs-CZ" b="1" dirty="0">
                <a:solidFill>
                  <a:srgbClr val="00287D"/>
                </a:solidFill>
                <a:latin typeface="+mj-lt"/>
                <a:ea typeface="+mj-ea"/>
                <a:cs typeface="+mj-cs"/>
              </a:rPr>
              <a:t>		</a:t>
            </a:r>
            <a:r>
              <a:rPr lang="cs-CZ" altLang="cs-CZ" b="1" u="sng" dirty="0">
                <a:solidFill>
                  <a:srgbClr val="00287D"/>
                </a:solidFill>
                <a:latin typeface="+mj-lt"/>
                <a:ea typeface="+mj-ea"/>
                <a:cs typeface="+mj-cs"/>
              </a:rPr>
              <a:t>Počítač</a:t>
            </a:r>
            <a:r>
              <a:rPr lang="cs-CZ" altLang="cs-CZ" b="1" dirty="0">
                <a:solidFill>
                  <a:srgbClr val="00287D"/>
                </a:solidFill>
                <a:latin typeface="+mj-lt"/>
                <a:ea typeface="+mj-ea"/>
                <a:cs typeface="+mj-cs"/>
              </a:rPr>
              <a:t> - interface (informatika)</a:t>
            </a:r>
          </a:p>
          <a:p>
            <a:pPr eaLnBrk="1" hangingPunct="1">
              <a:spcBef>
                <a:spcPct val="0"/>
              </a:spcBef>
              <a:buClrTx/>
              <a:buSzTx/>
              <a:buFont typeface="Wingdings" pitchFamily="2" charset="2"/>
              <a:buNone/>
            </a:pPr>
            <a:endParaRPr lang="cs-CZ" altLang="cs-CZ" b="1" dirty="0">
              <a:solidFill>
                <a:srgbClr val="00287D"/>
              </a:solidFill>
              <a:latin typeface="Tahoma" pitchFamily="34" charset="0"/>
            </a:endParaRPr>
          </a:p>
        </p:txBody>
      </p:sp>
      <p:sp>
        <p:nvSpPr>
          <p:cNvPr id="12292" name="Ovál 9"/>
          <p:cNvSpPr>
            <a:spLocks noChangeArrowheads="1"/>
          </p:cNvSpPr>
          <p:nvPr/>
        </p:nvSpPr>
        <p:spPr bwMode="auto">
          <a:xfrm>
            <a:off x="2711450" y="2770188"/>
            <a:ext cx="3162300" cy="1747837"/>
          </a:xfrm>
          <a:prstGeom prst="ellipse">
            <a:avLst/>
          </a:prstGeom>
          <a:solidFill>
            <a:schemeClr val="accent1">
              <a:alpha val="18823"/>
            </a:schemeClr>
          </a:solidFill>
          <a:ln w="9525" algn="ctr">
            <a:noFill/>
            <a:miter lim="800000"/>
            <a:headEnd/>
            <a:tailEnd/>
          </a:ln>
        </p:spPr>
        <p:txBody>
          <a:bodyPr wrap="none"/>
          <a:lstStyle>
            <a:lvl1pPr>
              <a:spcBef>
                <a:spcPct val="20000"/>
              </a:spcBef>
              <a:buClr>
                <a:srgbClr val="969696"/>
              </a:buClr>
              <a:buSzPct val="80000"/>
              <a:buFont typeface="Wingdings" pitchFamily="2" charset="2"/>
              <a:buBlip>
                <a:blip r:embed="rId2"/>
              </a:buBlip>
              <a:defRPr sz="2400">
                <a:solidFill>
                  <a:schemeClr val="tx1"/>
                </a:solidFill>
                <a:latin typeface="Trebuchet MS" pitchFamily="34" charset="0"/>
              </a:defRPr>
            </a:lvl1pPr>
            <a:lvl2pPr marL="742950" indent="-285750">
              <a:spcBef>
                <a:spcPct val="20000"/>
              </a:spcBef>
              <a:buClr>
                <a:schemeClr val="hlink"/>
              </a:buClr>
              <a:buSzPct val="80000"/>
              <a:buFont typeface="Wingdings" pitchFamily="2" charset="2"/>
              <a:buBlip>
                <a:blip r:embed="rId2"/>
              </a:buBlip>
              <a:defRPr sz="2400">
                <a:solidFill>
                  <a:schemeClr val="tx1"/>
                </a:solidFill>
                <a:latin typeface="Trebuchet MS" pitchFamily="34" charset="0"/>
              </a:defRPr>
            </a:lvl2pPr>
            <a:lvl3pPr marL="1143000" indent="-228600">
              <a:spcBef>
                <a:spcPct val="20000"/>
              </a:spcBef>
              <a:buClr>
                <a:schemeClr val="folHlink"/>
              </a:buClr>
              <a:buSzPct val="80000"/>
              <a:buFont typeface="Wingdings" pitchFamily="2" charset="2"/>
              <a:buBlip>
                <a:blip r:embed="rId2"/>
              </a:buBlip>
              <a:defRPr sz="2400">
                <a:solidFill>
                  <a:schemeClr val="tx1"/>
                </a:solidFill>
                <a:latin typeface="Trebuchet MS" pitchFamily="34" charset="0"/>
              </a:defRPr>
            </a:lvl3pPr>
            <a:lvl4pPr marL="1600200" indent="-228600">
              <a:spcBef>
                <a:spcPct val="20000"/>
              </a:spcBef>
              <a:buClr>
                <a:schemeClr val="accent2"/>
              </a:buClr>
              <a:buSzPct val="90000"/>
              <a:buFont typeface="Wingdings" pitchFamily="2" charset="2"/>
              <a:buBlip>
                <a:blip r:embed="rId2"/>
              </a:buBlip>
              <a:defRPr sz="2000">
                <a:solidFill>
                  <a:schemeClr val="tx1"/>
                </a:solidFill>
                <a:latin typeface="Trebuchet MS" pitchFamily="34" charset="0"/>
              </a:defRPr>
            </a:lvl4pPr>
            <a:lvl5pPr marL="2057400" indent="-228600">
              <a:spcBef>
                <a:spcPct val="20000"/>
              </a:spcBef>
              <a:buClr>
                <a:schemeClr val="accent1"/>
              </a:buClr>
              <a:buFont typeface="Wingdings" pitchFamily="2" charset="2"/>
              <a:buBlip>
                <a:blip r:embed="rId2"/>
              </a:buBlip>
              <a:defRPr>
                <a:solidFill>
                  <a:schemeClr val="tx1"/>
                </a:solidFill>
                <a:latin typeface="Trebuchet MS" pitchFamily="34" charset="0"/>
              </a:defRPr>
            </a:lvl5pPr>
            <a:lvl6pPr marL="2514600" indent="-228600" eaLnBrk="0" fontAlgn="base" hangingPunct="0">
              <a:spcBef>
                <a:spcPct val="20000"/>
              </a:spcBef>
              <a:spcAft>
                <a:spcPct val="0"/>
              </a:spcAft>
              <a:buClr>
                <a:schemeClr val="accent1"/>
              </a:buClr>
              <a:buFont typeface="Wingdings" pitchFamily="2" charset="2"/>
              <a:buBlip>
                <a:blip r:embed="rId2"/>
              </a:buBlip>
              <a:defRPr>
                <a:solidFill>
                  <a:schemeClr val="tx1"/>
                </a:solidFill>
                <a:latin typeface="Trebuchet MS" pitchFamily="34" charset="0"/>
              </a:defRPr>
            </a:lvl6pPr>
            <a:lvl7pPr marL="2971800" indent="-228600" eaLnBrk="0" fontAlgn="base" hangingPunct="0">
              <a:spcBef>
                <a:spcPct val="20000"/>
              </a:spcBef>
              <a:spcAft>
                <a:spcPct val="0"/>
              </a:spcAft>
              <a:buClr>
                <a:schemeClr val="accent1"/>
              </a:buClr>
              <a:buFont typeface="Wingdings" pitchFamily="2" charset="2"/>
              <a:buBlip>
                <a:blip r:embed="rId2"/>
              </a:buBlip>
              <a:defRPr>
                <a:solidFill>
                  <a:schemeClr val="tx1"/>
                </a:solidFill>
                <a:latin typeface="Trebuchet MS" pitchFamily="34" charset="0"/>
              </a:defRPr>
            </a:lvl7pPr>
            <a:lvl8pPr marL="3429000" indent="-228600" eaLnBrk="0" fontAlgn="base" hangingPunct="0">
              <a:spcBef>
                <a:spcPct val="20000"/>
              </a:spcBef>
              <a:spcAft>
                <a:spcPct val="0"/>
              </a:spcAft>
              <a:buClr>
                <a:schemeClr val="accent1"/>
              </a:buClr>
              <a:buFont typeface="Wingdings" pitchFamily="2" charset="2"/>
              <a:buBlip>
                <a:blip r:embed="rId2"/>
              </a:buBlip>
              <a:defRPr>
                <a:solidFill>
                  <a:schemeClr val="tx1"/>
                </a:solidFill>
                <a:latin typeface="Trebuchet MS" pitchFamily="34" charset="0"/>
              </a:defRPr>
            </a:lvl8pPr>
            <a:lvl9pPr marL="3886200" indent="-228600" eaLnBrk="0" fontAlgn="base" hangingPunct="0">
              <a:spcBef>
                <a:spcPct val="20000"/>
              </a:spcBef>
              <a:spcAft>
                <a:spcPct val="0"/>
              </a:spcAft>
              <a:buClr>
                <a:schemeClr val="accent1"/>
              </a:buClr>
              <a:buFont typeface="Wingdings" pitchFamily="2" charset="2"/>
              <a:buBlip>
                <a:blip r:embed="rId2"/>
              </a:buBlip>
              <a:defRPr>
                <a:solidFill>
                  <a:schemeClr val="tx1"/>
                </a:solidFill>
                <a:latin typeface="Trebuchet MS" pitchFamily="34" charset="0"/>
              </a:defRPr>
            </a:lvl9pPr>
          </a:lstStyle>
          <a:p>
            <a:pPr eaLnBrk="1" hangingPunct="1">
              <a:spcBef>
                <a:spcPct val="0"/>
              </a:spcBef>
              <a:buClrTx/>
              <a:buSzTx/>
              <a:buFontTx/>
              <a:buNone/>
            </a:pPr>
            <a:endParaRPr lang="cs-CZ" altLang="cs-CZ" dirty="0">
              <a:latin typeface="Tahoma" pitchFamily="34" charset="0"/>
            </a:endParaRPr>
          </a:p>
          <a:p>
            <a:pPr algn="ctr" eaLnBrk="1" hangingPunct="1">
              <a:spcBef>
                <a:spcPct val="0"/>
              </a:spcBef>
              <a:buClrTx/>
              <a:buSzTx/>
              <a:buFontTx/>
              <a:buNone/>
            </a:pPr>
            <a:r>
              <a:rPr lang="cs-CZ" altLang="cs-CZ" b="1" dirty="0">
                <a:solidFill>
                  <a:srgbClr val="00287D"/>
                </a:solidFill>
                <a:latin typeface="+mj-lt"/>
                <a:ea typeface="+mj-ea"/>
                <a:cs typeface="+mj-cs"/>
              </a:rPr>
              <a:t>HCI</a:t>
            </a:r>
          </a:p>
        </p:txBody>
      </p:sp>
      <p:cxnSp>
        <p:nvCxnSpPr>
          <p:cNvPr id="12293" name="Přímá spojnice se šipkou 11"/>
          <p:cNvCxnSpPr>
            <a:cxnSpLocks noChangeShapeType="1"/>
          </p:cNvCxnSpPr>
          <p:nvPr/>
        </p:nvCxnSpPr>
        <p:spPr bwMode="auto">
          <a:xfrm>
            <a:off x="4260356" y="1917700"/>
            <a:ext cx="7938" cy="815975"/>
          </a:xfrm>
          <a:prstGeom prst="straightConnector1">
            <a:avLst/>
          </a:prstGeom>
          <a:noFill/>
          <a:ln w="2540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6" name="Přímá spojnice se šipkou 19"/>
          <p:cNvCxnSpPr>
            <a:cxnSpLocks noChangeShapeType="1"/>
          </p:cNvCxnSpPr>
          <p:nvPr/>
        </p:nvCxnSpPr>
        <p:spPr bwMode="auto">
          <a:xfrm flipV="1">
            <a:off x="4252914" y="4562475"/>
            <a:ext cx="0" cy="869950"/>
          </a:xfrm>
          <a:prstGeom prst="straightConnector1">
            <a:avLst/>
          </a:prstGeom>
          <a:noFill/>
          <a:ln w="2540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7285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4">
            <a:extLst>
              <a:ext uri="{FF2B5EF4-FFF2-40B4-BE49-F238E27FC236}">
                <a16:creationId xmlns:a16="http://schemas.microsoft.com/office/drawing/2014/main" id="{5216DAFA-E9FC-90A8-26E5-95E58DF3A161}"/>
              </a:ext>
            </a:extLst>
          </p:cNvPr>
          <p:cNvSpPr>
            <a:spLocks noGrp="1"/>
          </p:cNvSpPr>
          <p:nvPr>
            <p:ph type="title"/>
          </p:nvPr>
        </p:nvSpPr>
        <p:spPr/>
        <p:txBody>
          <a:bodyPr/>
          <a:lstStyle/>
          <a:p>
            <a:r>
              <a:rPr lang="cs-CZ" altLang="cs-CZ"/>
              <a:t>Background</a:t>
            </a:r>
          </a:p>
        </p:txBody>
      </p:sp>
      <p:pic>
        <p:nvPicPr>
          <p:cNvPr id="35843" name="Obrázek 7">
            <a:extLst>
              <a:ext uri="{FF2B5EF4-FFF2-40B4-BE49-F238E27FC236}">
                <a16:creationId xmlns:a16="http://schemas.microsoft.com/office/drawing/2014/main" id="{A6248996-03B8-C8D9-3243-6D3DC117A8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138" y="1717675"/>
            <a:ext cx="1430337"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Šipka: doprava 8">
            <a:extLst>
              <a:ext uri="{FF2B5EF4-FFF2-40B4-BE49-F238E27FC236}">
                <a16:creationId xmlns:a16="http://schemas.microsoft.com/office/drawing/2014/main" id="{B646A4A4-CFFC-4AB2-85D0-F45C967B0B3B}"/>
              </a:ext>
            </a:extLst>
          </p:cNvPr>
          <p:cNvSpPr/>
          <p:nvPr/>
        </p:nvSpPr>
        <p:spPr>
          <a:xfrm>
            <a:off x="2533650" y="2093913"/>
            <a:ext cx="1692275" cy="720725"/>
          </a:xfrm>
          <a:prstGeom prst="rightArrow">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800" dirty="0"/>
          </a:p>
        </p:txBody>
      </p:sp>
      <p:sp>
        <p:nvSpPr>
          <p:cNvPr id="10" name="TextovéPole 9">
            <a:extLst>
              <a:ext uri="{FF2B5EF4-FFF2-40B4-BE49-F238E27FC236}">
                <a16:creationId xmlns:a16="http://schemas.microsoft.com/office/drawing/2014/main" id="{F48C89F0-F18F-405F-B9A5-D4A09B6A4841}"/>
              </a:ext>
            </a:extLst>
          </p:cNvPr>
          <p:cNvSpPr txBox="1"/>
          <p:nvPr/>
        </p:nvSpPr>
        <p:spPr>
          <a:xfrm>
            <a:off x="539750" y="3716338"/>
            <a:ext cx="3252788" cy="1755775"/>
          </a:xfrm>
          <a:prstGeom prst="rect">
            <a:avLst/>
          </a:prstGeom>
          <a:noFill/>
        </p:spPr>
        <p:txBody>
          <a:bodyPr>
            <a:spAutoFit/>
          </a:bodyPr>
          <a:lstStyle/>
          <a:p>
            <a:pPr>
              <a:defRPr/>
            </a:pPr>
            <a:r>
              <a:rPr lang="cs-CZ" sz="1800" b="1" dirty="0" err="1">
                <a:solidFill>
                  <a:srgbClr val="0000DC"/>
                </a:solidFill>
              </a:rPr>
              <a:t>Adolescents</a:t>
            </a:r>
            <a:r>
              <a:rPr lang="cs-CZ" sz="1800" b="1" dirty="0">
                <a:solidFill>
                  <a:srgbClr val="0000DC"/>
                </a:solidFill>
              </a:rPr>
              <a:t> and </a:t>
            </a:r>
            <a:r>
              <a:rPr lang="cs-CZ" sz="1800" b="1" dirty="0" err="1">
                <a:solidFill>
                  <a:srgbClr val="0000DC"/>
                </a:solidFill>
              </a:rPr>
              <a:t>Smartphones</a:t>
            </a:r>
            <a:endParaRPr lang="en-US" sz="1800" b="1" dirty="0">
              <a:solidFill>
                <a:srgbClr val="0000DC"/>
              </a:solidFill>
            </a:endParaRPr>
          </a:p>
          <a:p>
            <a:pPr>
              <a:defRPr/>
            </a:pPr>
            <a:endParaRPr lang="cs-CZ" sz="1800" b="1" dirty="0">
              <a:solidFill>
                <a:srgbClr val="0000DC"/>
              </a:solidFill>
            </a:endParaRPr>
          </a:p>
          <a:p>
            <a:pPr marL="214313" indent="-214313">
              <a:buFont typeface="Arial" panose="020B0604020202020204" pitchFamily="34" charset="0"/>
              <a:buChar char="•"/>
              <a:defRPr/>
            </a:pPr>
            <a:r>
              <a:rPr lang="cs-CZ" sz="1800" dirty="0"/>
              <a:t>More </a:t>
            </a:r>
            <a:r>
              <a:rPr lang="cs-CZ" sz="1800" dirty="0" err="1"/>
              <a:t>screen</a:t>
            </a:r>
            <a:r>
              <a:rPr lang="cs-CZ" sz="1800" dirty="0"/>
              <a:t> </a:t>
            </a:r>
            <a:r>
              <a:rPr lang="cs-CZ" sz="1800" dirty="0" err="1"/>
              <a:t>time</a:t>
            </a:r>
            <a:r>
              <a:rPr lang="cs-CZ" sz="1800" dirty="0"/>
              <a:t>, internet </a:t>
            </a:r>
            <a:r>
              <a:rPr lang="cs-CZ" sz="1800" dirty="0" err="1"/>
              <a:t>usage</a:t>
            </a:r>
            <a:r>
              <a:rPr lang="cs-CZ" sz="1800" dirty="0"/>
              <a:t>, variability in </a:t>
            </a:r>
            <a:r>
              <a:rPr lang="cs-CZ" sz="1800" dirty="0" err="1"/>
              <a:t>apps</a:t>
            </a:r>
            <a:r>
              <a:rPr lang="cs-CZ" sz="1800" dirty="0"/>
              <a:t>, </a:t>
            </a:r>
            <a:r>
              <a:rPr lang="cs-CZ" sz="1800" dirty="0" err="1"/>
              <a:t>individualized</a:t>
            </a:r>
            <a:r>
              <a:rPr lang="cs-CZ" sz="1800" dirty="0"/>
              <a:t> use </a:t>
            </a:r>
            <a:r>
              <a:rPr lang="cs-CZ" sz="900" dirty="0"/>
              <a:t>(</a:t>
            </a:r>
            <a:r>
              <a:rPr lang="en-US" sz="900" dirty="0" err="1"/>
              <a:t>Bedrosova</a:t>
            </a:r>
            <a:r>
              <a:rPr lang="en-US" sz="900" dirty="0"/>
              <a:t> et al., 2018</a:t>
            </a:r>
            <a:r>
              <a:rPr lang="cs-CZ" sz="900" dirty="0"/>
              <a:t>)</a:t>
            </a:r>
          </a:p>
          <a:p>
            <a:pPr marL="214313" indent="-214313">
              <a:buFont typeface="Arial" panose="020B0604020202020204" pitchFamily="34" charset="0"/>
              <a:buChar char="•"/>
              <a:defRPr/>
            </a:pPr>
            <a:r>
              <a:rPr lang="cs-CZ" sz="1800" dirty="0" err="1"/>
              <a:t>Possible</a:t>
            </a:r>
            <a:r>
              <a:rPr lang="cs-CZ" sz="1800" dirty="0"/>
              <a:t> diverse </a:t>
            </a:r>
            <a:r>
              <a:rPr lang="cs-CZ" sz="1800" dirty="0" err="1"/>
              <a:t>impact</a:t>
            </a:r>
            <a:endParaRPr lang="cs-CZ" sz="1800" dirty="0"/>
          </a:p>
        </p:txBody>
      </p:sp>
      <p:pic>
        <p:nvPicPr>
          <p:cNvPr id="35846" name="Obrázek 12">
            <a:extLst>
              <a:ext uri="{FF2B5EF4-FFF2-40B4-BE49-F238E27FC236}">
                <a16:creationId xmlns:a16="http://schemas.microsoft.com/office/drawing/2014/main" id="{6A945C9E-01BE-0080-A702-FEF7DC4B84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1766888"/>
            <a:ext cx="13223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Přímá spojnice 14">
            <a:extLst>
              <a:ext uri="{FF2B5EF4-FFF2-40B4-BE49-F238E27FC236}">
                <a16:creationId xmlns:a16="http://schemas.microsoft.com/office/drawing/2014/main" id="{E7637D6D-6930-4BD4-9DD7-6C7799D52DA3}"/>
              </a:ext>
            </a:extLst>
          </p:cNvPr>
          <p:cNvCxnSpPr>
            <a:cxnSpLocks/>
          </p:cNvCxnSpPr>
          <p:nvPr/>
        </p:nvCxnSpPr>
        <p:spPr>
          <a:xfrm flipV="1">
            <a:off x="5792788" y="1501775"/>
            <a:ext cx="1276350" cy="441325"/>
          </a:xfrm>
          <a:prstGeom prst="line">
            <a:avLst/>
          </a:prstGeom>
          <a:ln w="5715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Přímá spojnice 16">
            <a:extLst>
              <a:ext uri="{FF2B5EF4-FFF2-40B4-BE49-F238E27FC236}">
                <a16:creationId xmlns:a16="http://schemas.microsoft.com/office/drawing/2014/main" id="{3A0BA802-0696-44F5-A4C0-6A5D509B81DC}"/>
              </a:ext>
            </a:extLst>
          </p:cNvPr>
          <p:cNvCxnSpPr>
            <a:cxnSpLocks/>
          </p:cNvCxnSpPr>
          <p:nvPr/>
        </p:nvCxnSpPr>
        <p:spPr>
          <a:xfrm>
            <a:off x="5792788" y="2870200"/>
            <a:ext cx="1276350" cy="319088"/>
          </a:xfrm>
          <a:prstGeom prst="line">
            <a:avLst/>
          </a:prstGeom>
          <a:ln w="5715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5849" name="Obrázek 20">
            <a:extLst>
              <a:ext uri="{FF2B5EF4-FFF2-40B4-BE49-F238E27FC236}">
                <a16:creationId xmlns:a16="http://schemas.microsoft.com/office/drawing/2014/main" id="{F96B9EDC-898E-01C4-8D2C-86FFAB29AA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7425" y="2473325"/>
            <a:ext cx="939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Obrázek 22">
            <a:extLst>
              <a:ext uri="{FF2B5EF4-FFF2-40B4-BE49-F238E27FC236}">
                <a16:creationId xmlns:a16="http://schemas.microsoft.com/office/drawing/2014/main" id="{DE6B1DA8-2BA6-D4AA-8E69-364591E947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4588" y="1978025"/>
            <a:ext cx="7794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Obrázek 24">
            <a:extLst>
              <a:ext uri="{FF2B5EF4-FFF2-40B4-BE49-F238E27FC236}">
                <a16:creationId xmlns:a16="http://schemas.microsoft.com/office/drawing/2014/main" id="{3C9361D7-ACD3-3279-E36A-7A6502F9B3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75513" y="1106488"/>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ovéPole 13">
            <a:extLst>
              <a:ext uri="{FF2B5EF4-FFF2-40B4-BE49-F238E27FC236}">
                <a16:creationId xmlns:a16="http://schemas.microsoft.com/office/drawing/2014/main" id="{131EE645-3F96-4135-92B6-3EC23F3FDE63}"/>
              </a:ext>
            </a:extLst>
          </p:cNvPr>
          <p:cNvSpPr txBox="1"/>
          <p:nvPr/>
        </p:nvSpPr>
        <p:spPr>
          <a:xfrm>
            <a:off x="4067175" y="3716338"/>
            <a:ext cx="4932363" cy="3001962"/>
          </a:xfrm>
          <a:prstGeom prst="rect">
            <a:avLst/>
          </a:prstGeom>
          <a:noFill/>
        </p:spPr>
        <p:txBody>
          <a:bodyPr>
            <a:spAutoFit/>
          </a:bodyPr>
          <a:lstStyle/>
          <a:p>
            <a:pPr>
              <a:defRPr/>
            </a:pPr>
            <a:r>
              <a:rPr lang="cs-CZ" sz="1800" b="1" dirty="0" err="1">
                <a:solidFill>
                  <a:srgbClr val="0000DC"/>
                </a:solidFill>
              </a:rPr>
              <a:t>Current</a:t>
            </a:r>
            <a:r>
              <a:rPr lang="cs-CZ" sz="1800" b="1" dirty="0">
                <a:solidFill>
                  <a:srgbClr val="0000DC"/>
                </a:solidFill>
              </a:rPr>
              <a:t> </a:t>
            </a:r>
            <a:r>
              <a:rPr lang="cs-CZ" sz="1800" b="1" dirty="0" err="1">
                <a:solidFill>
                  <a:srgbClr val="0000DC"/>
                </a:solidFill>
              </a:rPr>
              <a:t>Research</a:t>
            </a:r>
            <a:endParaRPr lang="en-US" sz="1800" b="1" dirty="0">
              <a:solidFill>
                <a:srgbClr val="0000DC"/>
              </a:solidFill>
            </a:endParaRPr>
          </a:p>
          <a:p>
            <a:pPr>
              <a:defRPr/>
            </a:pPr>
            <a:endParaRPr lang="cs-CZ" sz="1800" b="1" dirty="0">
              <a:solidFill>
                <a:srgbClr val="0000DC"/>
              </a:solidFill>
            </a:endParaRPr>
          </a:p>
          <a:p>
            <a:pPr marL="214313" indent="-214313">
              <a:buFont typeface="Arial" panose="020B0604020202020204" pitchFamily="34" charset="0"/>
              <a:buChar char="•"/>
              <a:defRPr/>
            </a:pPr>
            <a:r>
              <a:rPr lang="cs-CZ" sz="1800" dirty="0" err="1"/>
              <a:t>Self</a:t>
            </a:r>
            <a:r>
              <a:rPr lang="cs-CZ" sz="1800" dirty="0"/>
              <a:t>-report &gt; not </a:t>
            </a:r>
            <a:r>
              <a:rPr lang="cs-CZ" sz="1800" dirty="0" err="1"/>
              <a:t>objective</a:t>
            </a:r>
            <a:r>
              <a:rPr lang="cs-CZ" sz="1800" dirty="0"/>
              <a:t> data! (</a:t>
            </a:r>
            <a:r>
              <a:rPr lang="en-US" sz="1800" dirty="0" err="1"/>
              <a:t>Barbovschi</a:t>
            </a:r>
            <a:r>
              <a:rPr lang="en-US" sz="1800" dirty="0"/>
              <a:t>, Green &amp; </a:t>
            </a:r>
            <a:r>
              <a:rPr lang="en-US" sz="1800" dirty="0" err="1"/>
              <a:t>Vandoninck</a:t>
            </a:r>
            <a:r>
              <a:rPr lang="en-US" sz="1800" dirty="0"/>
              <a:t>, 2013</a:t>
            </a:r>
            <a:r>
              <a:rPr lang="cs-CZ" sz="1800" dirty="0"/>
              <a:t>)</a:t>
            </a:r>
          </a:p>
          <a:p>
            <a:pPr marL="214313" indent="-214313">
              <a:buFont typeface="Arial" panose="020B0604020202020204" pitchFamily="34" charset="0"/>
              <a:buChar char="•"/>
              <a:defRPr/>
            </a:pPr>
            <a:r>
              <a:rPr lang="cs-CZ" sz="1800" dirty="0"/>
              <a:t>Call </a:t>
            </a:r>
            <a:r>
              <a:rPr lang="cs-CZ" sz="1800" dirty="0" err="1"/>
              <a:t>for</a:t>
            </a:r>
            <a:r>
              <a:rPr lang="cs-CZ" sz="1800" dirty="0"/>
              <a:t> </a:t>
            </a:r>
            <a:r>
              <a:rPr lang="cs-CZ" sz="1800" dirty="0" err="1"/>
              <a:t>new</a:t>
            </a:r>
            <a:r>
              <a:rPr lang="cs-CZ" sz="1800" dirty="0"/>
              <a:t> </a:t>
            </a:r>
            <a:r>
              <a:rPr lang="cs-CZ" sz="1800" dirty="0" err="1"/>
              <a:t>methods</a:t>
            </a:r>
            <a:r>
              <a:rPr lang="cs-CZ" sz="1800" dirty="0"/>
              <a:t> </a:t>
            </a:r>
            <a:r>
              <a:rPr lang="en-US" sz="900" dirty="0"/>
              <a:t>(Holloway et al., 2013)</a:t>
            </a:r>
            <a:r>
              <a:rPr lang="cs-CZ" sz="900" dirty="0"/>
              <a:t>  </a:t>
            </a:r>
          </a:p>
          <a:p>
            <a:pPr marL="214313" indent="-214313">
              <a:buFont typeface="Arial" panose="020B0604020202020204" pitchFamily="34" charset="0"/>
              <a:buChar char="•"/>
              <a:defRPr/>
            </a:pPr>
            <a:r>
              <a:rPr lang="cs-CZ" sz="1800" dirty="0" err="1"/>
              <a:t>Ecological</a:t>
            </a:r>
            <a:r>
              <a:rPr lang="cs-CZ" sz="1800" dirty="0"/>
              <a:t> </a:t>
            </a:r>
            <a:r>
              <a:rPr lang="cs-CZ" sz="1800" dirty="0" err="1"/>
              <a:t>Momentary</a:t>
            </a:r>
            <a:r>
              <a:rPr lang="cs-CZ" sz="1800" dirty="0"/>
              <a:t> </a:t>
            </a:r>
            <a:r>
              <a:rPr lang="cs-CZ" sz="1800" dirty="0" err="1"/>
              <a:t>Assessment</a:t>
            </a:r>
            <a:endParaRPr lang="cs-CZ" sz="1800" dirty="0"/>
          </a:p>
          <a:p>
            <a:pPr marL="557213" lvl="1" indent="-214313">
              <a:buFont typeface="Arial" panose="020B0604020202020204" pitchFamily="34" charset="0"/>
              <a:buChar char="•"/>
              <a:defRPr/>
            </a:pPr>
            <a:r>
              <a:rPr lang="cs-CZ" sz="1800" dirty="0" err="1"/>
              <a:t>Ecological</a:t>
            </a:r>
            <a:r>
              <a:rPr lang="cs-CZ" sz="1800" dirty="0"/>
              <a:t> validity, </a:t>
            </a:r>
            <a:r>
              <a:rPr lang="cs-CZ" sz="1800" dirty="0" err="1"/>
              <a:t>shortened</a:t>
            </a:r>
            <a:r>
              <a:rPr lang="cs-CZ" sz="1800" dirty="0"/>
              <a:t> </a:t>
            </a:r>
            <a:r>
              <a:rPr lang="cs-CZ" sz="1800" dirty="0" err="1"/>
              <a:t>recall</a:t>
            </a:r>
            <a:r>
              <a:rPr lang="cs-CZ" sz="1800" dirty="0"/>
              <a:t> </a:t>
            </a:r>
            <a:r>
              <a:rPr lang="cs-CZ" sz="1800" dirty="0" err="1"/>
              <a:t>bias</a:t>
            </a:r>
            <a:endParaRPr lang="cs-CZ" sz="1800" dirty="0"/>
          </a:p>
          <a:p>
            <a:pPr marL="557213" lvl="1" indent="-214313">
              <a:buFont typeface="Arial" panose="020B0604020202020204" pitchFamily="34" charset="0"/>
              <a:buChar char="•"/>
              <a:defRPr/>
            </a:pPr>
            <a:r>
              <a:rPr lang="cs-CZ" sz="1800" dirty="0" err="1"/>
              <a:t>Temporal</a:t>
            </a:r>
            <a:r>
              <a:rPr lang="cs-CZ" sz="1800" dirty="0"/>
              <a:t> relationships</a:t>
            </a:r>
          </a:p>
          <a:p>
            <a:pPr marL="557213" lvl="1" indent="-214313">
              <a:buFont typeface="Arial" panose="020B0604020202020204" pitchFamily="34" charset="0"/>
              <a:buChar char="•"/>
              <a:defRPr/>
            </a:pPr>
            <a:r>
              <a:rPr lang="cs-CZ" sz="1800" dirty="0" err="1"/>
              <a:t>Different</a:t>
            </a:r>
            <a:r>
              <a:rPr lang="cs-CZ" sz="1800" dirty="0"/>
              <a:t> </a:t>
            </a:r>
            <a:r>
              <a:rPr lang="cs-CZ" sz="1800" dirty="0" err="1"/>
              <a:t>sources</a:t>
            </a:r>
            <a:r>
              <a:rPr lang="cs-CZ" sz="1800" dirty="0"/>
              <a:t> </a:t>
            </a:r>
            <a:r>
              <a:rPr lang="cs-CZ" sz="1800" dirty="0" err="1"/>
              <a:t>of</a:t>
            </a:r>
            <a:r>
              <a:rPr lang="cs-CZ" sz="1800" dirty="0"/>
              <a:t> variability</a:t>
            </a:r>
          </a:p>
          <a:p>
            <a:pPr marL="557213" lvl="1" indent="-214313">
              <a:buFont typeface="Arial" panose="020B0604020202020204" pitchFamily="34" charset="0"/>
              <a:buChar char="•"/>
              <a:defRPr/>
            </a:pPr>
            <a:r>
              <a:rPr lang="cs-CZ" sz="1800" dirty="0"/>
              <a:t>BUT: </a:t>
            </a:r>
            <a:r>
              <a:rPr lang="cs-CZ" sz="1800" dirty="0" err="1"/>
              <a:t>researcher-provided</a:t>
            </a:r>
            <a:r>
              <a:rPr lang="cs-CZ" sz="1800" dirty="0"/>
              <a:t> </a:t>
            </a:r>
            <a:r>
              <a:rPr lang="cs-CZ" sz="1800" dirty="0" err="1"/>
              <a:t>phones</a:t>
            </a:r>
            <a:r>
              <a:rPr lang="cs-CZ" sz="900" dirty="0"/>
              <a:t> (i. e. Jensen et al. 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4">
            <a:extLst>
              <a:ext uri="{FF2B5EF4-FFF2-40B4-BE49-F238E27FC236}">
                <a16:creationId xmlns:a16="http://schemas.microsoft.com/office/drawing/2014/main" id="{C86B90F8-E114-1125-F46B-B86FB11092F0}"/>
              </a:ext>
            </a:extLst>
          </p:cNvPr>
          <p:cNvSpPr>
            <a:spLocks noGrp="1"/>
          </p:cNvSpPr>
          <p:nvPr>
            <p:ph type="title"/>
          </p:nvPr>
        </p:nvSpPr>
        <p:spPr/>
        <p:txBody>
          <a:bodyPr/>
          <a:lstStyle/>
          <a:p>
            <a:r>
              <a:rPr lang="cs-CZ" altLang="cs-CZ"/>
              <a:t>Background</a:t>
            </a:r>
          </a:p>
        </p:txBody>
      </p:sp>
      <p:pic>
        <p:nvPicPr>
          <p:cNvPr id="37891" name="Obrázek 7">
            <a:extLst>
              <a:ext uri="{FF2B5EF4-FFF2-40B4-BE49-F238E27FC236}">
                <a16:creationId xmlns:a16="http://schemas.microsoft.com/office/drawing/2014/main" id="{7EED57DA-DB5E-5A51-D2DD-DB3795F8B5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93863"/>
            <a:ext cx="143033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Šipka: doprava 8">
            <a:extLst>
              <a:ext uri="{FF2B5EF4-FFF2-40B4-BE49-F238E27FC236}">
                <a16:creationId xmlns:a16="http://schemas.microsoft.com/office/drawing/2014/main" id="{B646A4A4-CFFC-4AB2-85D0-F45C967B0B3B}"/>
              </a:ext>
            </a:extLst>
          </p:cNvPr>
          <p:cNvSpPr/>
          <p:nvPr/>
        </p:nvSpPr>
        <p:spPr>
          <a:xfrm>
            <a:off x="2533650" y="2093913"/>
            <a:ext cx="1692275" cy="720725"/>
          </a:xfrm>
          <a:prstGeom prst="rightArrow">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800" dirty="0"/>
          </a:p>
        </p:txBody>
      </p:sp>
      <p:sp>
        <p:nvSpPr>
          <p:cNvPr id="10" name="TextovéPole 9">
            <a:extLst>
              <a:ext uri="{FF2B5EF4-FFF2-40B4-BE49-F238E27FC236}">
                <a16:creationId xmlns:a16="http://schemas.microsoft.com/office/drawing/2014/main" id="{F48C89F0-F18F-405F-B9A5-D4A09B6A4841}"/>
              </a:ext>
            </a:extLst>
          </p:cNvPr>
          <p:cNvSpPr txBox="1"/>
          <p:nvPr/>
        </p:nvSpPr>
        <p:spPr>
          <a:xfrm>
            <a:off x="755650" y="3573463"/>
            <a:ext cx="3816350" cy="2584450"/>
          </a:xfrm>
          <a:prstGeom prst="rect">
            <a:avLst/>
          </a:prstGeom>
          <a:noFill/>
        </p:spPr>
        <p:txBody>
          <a:bodyPr>
            <a:spAutoFit/>
          </a:bodyPr>
          <a:lstStyle/>
          <a:p>
            <a:pPr>
              <a:defRPr/>
            </a:pPr>
            <a:r>
              <a:rPr lang="cs-CZ" sz="1800" b="1" dirty="0">
                <a:solidFill>
                  <a:srgbClr val="0000DC"/>
                </a:solidFill>
              </a:rPr>
              <a:t>Project </a:t>
            </a:r>
            <a:endParaRPr lang="en-US" sz="1800" b="1" dirty="0">
              <a:solidFill>
                <a:srgbClr val="0000DC"/>
              </a:solidFill>
            </a:endParaRPr>
          </a:p>
          <a:p>
            <a:pPr>
              <a:defRPr/>
            </a:pPr>
            <a:endParaRPr lang="cs-CZ" sz="1800" b="1" dirty="0">
              <a:solidFill>
                <a:srgbClr val="0000DC"/>
              </a:solidFill>
            </a:endParaRPr>
          </a:p>
          <a:p>
            <a:pPr marL="214313" indent="-214313">
              <a:buFont typeface="Arial" panose="020B0604020202020204" pitchFamily="34" charset="0"/>
              <a:buChar char="•"/>
              <a:defRPr/>
            </a:pPr>
            <a:r>
              <a:rPr lang="cs-CZ" sz="1800" dirty="0"/>
              <a:t>Modelling </a:t>
            </a:r>
            <a:r>
              <a:rPr lang="cs-CZ" sz="1800" dirty="0" err="1"/>
              <a:t>the</a:t>
            </a:r>
            <a:r>
              <a:rPr lang="cs-CZ" sz="1800" dirty="0"/>
              <a:t> FUTURE: </a:t>
            </a:r>
            <a:r>
              <a:rPr lang="cs-CZ" sz="1800" dirty="0" err="1"/>
              <a:t>Understanding</a:t>
            </a:r>
            <a:r>
              <a:rPr lang="cs-CZ" sz="1800" dirty="0"/>
              <a:t> </a:t>
            </a:r>
            <a:r>
              <a:rPr lang="cs-CZ" sz="1800" dirty="0" err="1"/>
              <a:t>the</a:t>
            </a:r>
            <a:r>
              <a:rPr lang="cs-CZ" sz="1800" dirty="0"/>
              <a:t> </a:t>
            </a:r>
            <a:r>
              <a:rPr lang="cs-CZ" sz="1800" dirty="0" err="1"/>
              <a:t>Impact</a:t>
            </a:r>
            <a:r>
              <a:rPr lang="cs-CZ" sz="1800" dirty="0"/>
              <a:t> </a:t>
            </a:r>
            <a:r>
              <a:rPr lang="cs-CZ" sz="1800" dirty="0" err="1"/>
              <a:t>of</a:t>
            </a:r>
            <a:r>
              <a:rPr lang="cs-CZ" sz="1800" dirty="0"/>
              <a:t> Technology on </a:t>
            </a:r>
            <a:r>
              <a:rPr lang="cs-CZ" sz="1800" dirty="0" err="1"/>
              <a:t>Adolescent‘s</a:t>
            </a:r>
            <a:br>
              <a:rPr lang="cs-CZ" sz="1800" dirty="0"/>
            </a:br>
            <a:r>
              <a:rPr lang="cs-CZ" sz="1800" dirty="0" err="1"/>
              <a:t>Well-Being</a:t>
            </a:r>
            <a:endParaRPr lang="cs-CZ" sz="1800" dirty="0"/>
          </a:p>
          <a:p>
            <a:pPr marL="214313" indent="-214313">
              <a:buFont typeface="Arial" panose="020B0604020202020204" pitchFamily="34" charset="0"/>
              <a:buChar char="•"/>
              <a:defRPr/>
            </a:pPr>
            <a:r>
              <a:rPr lang="cs-CZ" sz="1800" dirty="0" err="1"/>
              <a:t>How</a:t>
            </a:r>
            <a:r>
              <a:rPr lang="cs-CZ" sz="1800" dirty="0"/>
              <a:t> to </a:t>
            </a:r>
            <a:r>
              <a:rPr lang="cs-CZ" sz="1800" dirty="0" err="1"/>
              <a:t>best</a:t>
            </a:r>
            <a:r>
              <a:rPr lang="cs-CZ" sz="1800" dirty="0"/>
              <a:t> </a:t>
            </a:r>
            <a:r>
              <a:rPr lang="cs-CZ" sz="1800" dirty="0" err="1"/>
              <a:t>capture</a:t>
            </a:r>
            <a:r>
              <a:rPr lang="cs-CZ" sz="1800" dirty="0"/>
              <a:t> </a:t>
            </a:r>
            <a:r>
              <a:rPr lang="cs-CZ" sz="1800" dirty="0" err="1"/>
              <a:t>adolescents</a:t>
            </a:r>
            <a:r>
              <a:rPr lang="cs-CZ" sz="1800" dirty="0"/>
              <a:t>‘ technology </a:t>
            </a:r>
            <a:r>
              <a:rPr lang="cs-CZ" sz="1800" dirty="0" err="1"/>
              <a:t>usage</a:t>
            </a:r>
            <a:r>
              <a:rPr lang="cs-CZ" sz="1800" dirty="0"/>
              <a:t>?</a:t>
            </a:r>
          </a:p>
          <a:p>
            <a:pPr marL="557213" lvl="1" indent="-214313">
              <a:buFont typeface="Arial" panose="020B0604020202020204" pitchFamily="34" charset="0"/>
              <a:buChar char="•"/>
              <a:defRPr/>
            </a:pPr>
            <a:r>
              <a:rPr lang="cs-CZ" sz="1800" dirty="0" err="1"/>
              <a:t>Example</a:t>
            </a:r>
            <a:r>
              <a:rPr lang="cs-CZ" sz="1800" dirty="0"/>
              <a:t>: </a:t>
            </a:r>
            <a:r>
              <a:rPr lang="cs-CZ" sz="1800" dirty="0" err="1"/>
              <a:t>social</a:t>
            </a:r>
            <a:r>
              <a:rPr lang="cs-CZ" sz="1800" dirty="0"/>
              <a:t> media use</a:t>
            </a:r>
          </a:p>
        </p:txBody>
      </p:sp>
      <p:pic>
        <p:nvPicPr>
          <p:cNvPr id="37894" name="Obrázek 12">
            <a:extLst>
              <a:ext uri="{FF2B5EF4-FFF2-40B4-BE49-F238E27FC236}">
                <a16:creationId xmlns:a16="http://schemas.microsoft.com/office/drawing/2014/main" id="{8F3C05E0-3A7E-15EB-341A-4DF9F6C48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1766888"/>
            <a:ext cx="13223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Přímá spojnice 14">
            <a:extLst>
              <a:ext uri="{FF2B5EF4-FFF2-40B4-BE49-F238E27FC236}">
                <a16:creationId xmlns:a16="http://schemas.microsoft.com/office/drawing/2014/main" id="{E7637D6D-6930-4BD4-9DD7-6C7799D52DA3}"/>
              </a:ext>
            </a:extLst>
          </p:cNvPr>
          <p:cNvCxnSpPr>
            <a:cxnSpLocks/>
          </p:cNvCxnSpPr>
          <p:nvPr/>
        </p:nvCxnSpPr>
        <p:spPr>
          <a:xfrm flipV="1">
            <a:off x="5792788" y="1501775"/>
            <a:ext cx="1276350" cy="441325"/>
          </a:xfrm>
          <a:prstGeom prst="line">
            <a:avLst/>
          </a:prstGeom>
          <a:ln w="5715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Přímá spojnice 16">
            <a:extLst>
              <a:ext uri="{FF2B5EF4-FFF2-40B4-BE49-F238E27FC236}">
                <a16:creationId xmlns:a16="http://schemas.microsoft.com/office/drawing/2014/main" id="{3A0BA802-0696-44F5-A4C0-6A5D509B81DC}"/>
              </a:ext>
            </a:extLst>
          </p:cNvPr>
          <p:cNvCxnSpPr>
            <a:cxnSpLocks/>
          </p:cNvCxnSpPr>
          <p:nvPr/>
        </p:nvCxnSpPr>
        <p:spPr>
          <a:xfrm>
            <a:off x="5792788" y="2870200"/>
            <a:ext cx="1276350" cy="319088"/>
          </a:xfrm>
          <a:prstGeom prst="line">
            <a:avLst/>
          </a:prstGeom>
          <a:ln w="57150"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7897" name="Obrázek 20">
            <a:extLst>
              <a:ext uri="{FF2B5EF4-FFF2-40B4-BE49-F238E27FC236}">
                <a16:creationId xmlns:a16="http://schemas.microsoft.com/office/drawing/2014/main" id="{3C0C2C34-A2DE-7467-F18E-EF1AC0FEE9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7425" y="2473325"/>
            <a:ext cx="939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Obrázek 22">
            <a:extLst>
              <a:ext uri="{FF2B5EF4-FFF2-40B4-BE49-F238E27FC236}">
                <a16:creationId xmlns:a16="http://schemas.microsoft.com/office/drawing/2014/main" id="{E66F04CB-EEA3-4E75-6FCF-CA514F9723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4588" y="1978025"/>
            <a:ext cx="7794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Obrázek 24">
            <a:extLst>
              <a:ext uri="{FF2B5EF4-FFF2-40B4-BE49-F238E27FC236}">
                <a16:creationId xmlns:a16="http://schemas.microsoft.com/office/drawing/2014/main" id="{EBA82428-F162-5013-0CAF-6D78ADC1D16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75513" y="1106488"/>
            <a:ext cx="10223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ovéPole 13">
            <a:extLst>
              <a:ext uri="{FF2B5EF4-FFF2-40B4-BE49-F238E27FC236}">
                <a16:creationId xmlns:a16="http://schemas.microsoft.com/office/drawing/2014/main" id="{131EE645-3F96-4135-92B6-3EC23F3FDE63}"/>
              </a:ext>
            </a:extLst>
          </p:cNvPr>
          <p:cNvSpPr txBox="1"/>
          <p:nvPr/>
        </p:nvSpPr>
        <p:spPr>
          <a:xfrm>
            <a:off x="4603750" y="3605213"/>
            <a:ext cx="4930775" cy="2032000"/>
          </a:xfrm>
          <a:prstGeom prst="rect">
            <a:avLst/>
          </a:prstGeom>
          <a:noFill/>
        </p:spPr>
        <p:txBody>
          <a:bodyPr>
            <a:spAutoFit/>
          </a:bodyPr>
          <a:lstStyle/>
          <a:p>
            <a:pPr>
              <a:defRPr/>
            </a:pPr>
            <a:r>
              <a:rPr lang="cs-CZ" sz="1800" b="1" dirty="0" err="1">
                <a:solidFill>
                  <a:srgbClr val="0000DC"/>
                </a:solidFill>
              </a:rPr>
              <a:t>Solution</a:t>
            </a:r>
            <a:endParaRPr lang="en-US" sz="1800" b="1" dirty="0">
              <a:solidFill>
                <a:srgbClr val="0000DC"/>
              </a:solidFill>
            </a:endParaRPr>
          </a:p>
          <a:p>
            <a:pPr>
              <a:defRPr/>
            </a:pPr>
            <a:endParaRPr lang="cs-CZ" sz="1800" b="1" dirty="0">
              <a:solidFill>
                <a:srgbClr val="0000DC"/>
              </a:solidFill>
            </a:endParaRPr>
          </a:p>
          <a:p>
            <a:pPr marL="214313" indent="-214313">
              <a:buFont typeface="Arial" panose="020B0604020202020204" pitchFamily="34" charset="0"/>
              <a:buChar char="•"/>
              <a:defRPr/>
            </a:pPr>
            <a:r>
              <a:rPr lang="cs-CZ" sz="1800" dirty="0" err="1"/>
              <a:t>Combine</a:t>
            </a:r>
            <a:r>
              <a:rPr lang="cs-CZ" sz="1800" dirty="0"/>
              <a:t>:</a:t>
            </a:r>
          </a:p>
          <a:p>
            <a:pPr marL="557213" lvl="1" indent="-214313">
              <a:buFont typeface="Arial" panose="020B0604020202020204" pitchFamily="34" charset="0"/>
              <a:buChar char="•"/>
              <a:defRPr/>
            </a:pPr>
            <a:r>
              <a:rPr lang="cs-CZ" sz="1800" dirty="0" err="1"/>
              <a:t>Intensive</a:t>
            </a:r>
            <a:r>
              <a:rPr lang="cs-CZ" sz="1800" dirty="0"/>
              <a:t> </a:t>
            </a:r>
            <a:r>
              <a:rPr lang="cs-CZ" sz="1800" dirty="0" err="1"/>
              <a:t>sampling</a:t>
            </a:r>
            <a:r>
              <a:rPr lang="cs-CZ" sz="1800" dirty="0"/>
              <a:t> (EMA)</a:t>
            </a:r>
          </a:p>
          <a:p>
            <a:pPr marL="557213" lvl="1" indent="-214313">
              <a:buFont typeface="Arial" panose="020B0604020202020204" pitchFamily="34" charset="0"/>
              <a:buChar char="•"/>
              <a:defRPr/>
            </a:pPr>
            <a:r>
              <a:rPr lang="cs-CZ" sz="1800" b="1" dirty="0" err="1"/>
              <a:t>Objective</a:t>
            </a:r>
            <a:r>
              <a:rPr lang="cs-CZ" sz="1800" b="1" dirty="0"/>
              <a:t> smartphone data </a:t>
            </a:r>
            <a:r>
              <a:rPr lang="cs-CZ" sz="1800" b="1" dirty="0" err="1"/>
              <a:t>collection</a:t>
            </a:r>
            <a:r>
              <a:rPr lang="cs-CZ" sz="1800" b="1" dirty="0"/>
              <a:t> </a:t>
            </a:r>
          </a:p>
          <a:p>
            <a:pPr marL="557213" lvl="1" indent="-214313">
              <a:buFont typeface="Arial" panose="020B0604020202020204" pitchFamily="34" charset="0"/>
              <a:buChar char="•"/>
              <a:defRPr/>
            </a:pPr>
            <a:r>
              <a:rPr lang="cs-CZ" sz="1800" b="1" dirty="0" err="1"/>
              <a:t>Participant‘s</a:t>
            </a:r>
            <a:r>
              <a:rPr lang="cs-CZ" sz="1800" b="1" dirty="0"/>
              <a:t> </a:t>
            </a:r>
            <a:r>
              <a:rPr lang="cs-CZ" sz="1800" b="1" dirty="0" err="1"/>
              <a:t>device</a:t>
            </a:r>
            <a:r>
              <a:rPr lang="cs-CZ" sz="1800" b="1" dirty="0"/>
              <a:t>!</a:t>
            </a:r>
          </a:p>
          <a:p>
            <a:pPr marL="214313" indent="-214313">
              <a:buFont typeface="Arial" panose="020B0604020202020204" pitchFamily="34" charset="0"/>
              <a:buChar char="•"/>
              <a:defRPr/>
            </a:pPr>
            <a:r>
              <a:rPr lang="cs-CZ" sz="1800" dirty="0" err="1"/>
              <a:t>Measurement-burst</a:t>
            </a:r>
            <a:r>
              <a:rPr lang="cs-CZ" sz="1800" dirty="0"/>
              <a:t> design </a:t>
            </a:r>
            <a:r>
              <a:rPr lang="cs-CZ" sz="900" dirty="0"/>
              <a:t>(</a:t>
            </a:r>
            <a:r>
              <a:rPr lang="cs-CZ" sz="900" dirty="0" err="1"/>
              <a:t>Sliwinski</a:t>
            </a:r>
            <a:r>
              <a:rPr lang="cs-CZ" sz="900" dirty="0"/>
              <a:t> 2008)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A99C71C5-7DFB-2F5C-3A22-A71C3B7802F0}"/>
              </a:ext>
            </a:extLst>
          </p:cNvPr>
          <p:cNvSpPr>
            <a:spLocks noGrp="1"/>
          </p:cNvSpPr>
          <p:nvPr>
            <p:ph type="title"/>
          </p:nvPr>
        </p:nvSpPr>
        <p:spPr>
          <a:xfrm>
            <a:off x="628650" y="1069975"/>
            <a:ext cx="7886700" cy="528638"/>
          </a:xfrm>
        </p:spPr>
        <p:txBody>
          <a:bodyPr/>
          <a:lstStyle/>
          <a:p>
            <a:r>
              <a:rPr lang="cs-CZ" altLang="cs-CZ"/>
              <a:t>Our Study</a:t>
            </a:r>
          </a:p>
        </p:txBody>
      </p:sp>
      <p:sp>
        <p:nvSpPr>
          <p:cNvPr id="39939" name="Zástupný symbol pro číslo snímku 4">
            <a:extLst>
              <a:ext uri="{FF2B5EF4-FFF2-40B4-BE49-F238E27FC236}">
                <a16:creationId xmlns:a16="http://schemas.microsoft.com/office/drawing/2014/main" id="{037D8DA1-5F95-E1F8-6054-B19171FF9140}"/>
              </a:ext>
            </a:extLst>
          </p:cNvPr>
          <p:cNvSpPr>
            <a:spLocks noGrp="1"/>
          </p:cNvSpPr>
          <p:nvPr>
            <p:ph type="sldNum" sz="quarter" idx="1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fld id="{0AA3786A-E281-4D04-B943-B2F58B95122A}" type="slidenum">
              <a:rPr lang="cs-CZ" altLang="en-US" smtClean="0"/>
              <a:pPr/>
              <a:t>32</a:t>
            </a:fld>
            <a:endParaRPr lang="cs-CZ" altLang="cs-CZ" sz="1400"/>
          </a:p>
        </p:txBody>
      </p:sp>
      <p:pic>
        <p:nvPicPr>
          <p:cNvPr id="39940" name="Obrázek 5">
            <a:extLst>
              <a:ext uri="{FF2B5EF4-FFF2-40B4-BE49-F238E27FC236}">
                <a16:creationId xmlns:a16="http://schemas.microsoft.com/office/drawing/2014/main" id="{DEBC0997-0744-3A9C-2CA6-5FB070D071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8" y="2481263"/>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Obrázek 8">
            <a:extLst>
              <a:ext uri="{FF2B5EF4-FFF2-40B4-BE49-F238E27FC236}">
                <a16:creationId xmlns:a16="http://schemas.microsoft.com/office/drawing/2014/main" id="{3BA023A8-0AE4-6740-E1A7-2A28943B6C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9175" y="2897188"/>
            <a:ext cx="80168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Obrázek 10">
            <a:extLst>
              <a:ext uri="{FF2B5EF4-FFF2-40B4-BE49-F238E27FC236}">
                <a16:creationId xmlns:a16="http://schemas.microsoft.com/office/drawing/2014/main" id="{840B6B0F-4841-3D9B-A9B9-8AA7DF2784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2825" y="1493838"/>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ovéPole 11">
            <a:extLst>
              <a:ext uri="{FF2B5EF4-FFF2-40B4-BE49-F238E27FC236}">
                <a16:creationId xmlns:a16="http://schemas.microsoft.com/office/drawing/2014/main" id="{816F10BB-96BD-BC60-B012-CDED637F3F45}"/>
              </a:ext>
            </a:extLst>
          </p:cNvPr>
          <p:cNvSpPr txBox="1">
            <a:spLocks noChangeArrowheads="1"/>
          </p:cNvSpPr>
          <p:nvPr/>
        </p:nvSpPr>
        <p:spPr bwMode="auto">
          <a:xfrm>
            <a:off x="0" y="3892550"/>
            <a:ext cx="1897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b="1">
                <a:solidFill>
                  <a:srgbClr val="0000DC"/>
                </a:solidFill>
              </a:rPr>
              <a:t>IRTIS App</a:t>
            </a:r>
          </a:p>
        </p:txBody>
      </p:sp>
      <p:sp>
        <p:nvSpPr>
          <p:cNvPr id="15" name="Levá složená závorka 14">
            <a:extLst>
              <a:ext uri="{FF2B5EF4-FFF2-40B4-BE49-F238E27FC236}">
                <a16:creationId xmlns:a16="http://schemas.microsoft.com/office/drawing/2014/main" id="{D8B240FA-4CA4-4332-8962-82F35E6D97FE}"/>
              </a:ext>
            </a:extLst>
          </p:cNvPr>
          <p:cNvSpPr/>
          <p:nvPr/>
        </p:nvSpPr>
        <p:spPr>
          <a:xfrm>
            <a:off x="1703388" y="2003425"/>
            <a:ext cx="444500" cy="2620963"/>
          </a:xfrm>
          <a:prstGeom prst="leftBrace">
            <a:avLst>
              <a:gd name="adj1" fmla="val 8333"/>
              <a:gd name="adj2" fmla="val 45069"/>
            </a:avLst>
          </a:prstGeom>
          <a:noFill/>
          <a:ln w="38100" cap="rnd">
            <a:solidFill>
              <a:schemeClr val="tx1"/>
            </a:solidFill>
            <a:prstDash val="sysDot"/>
            <a:beve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sz="1800"/>
          </a:p>
        </p:txBody>
      </p:sp>
      <p:sp>
        <p:nvSpPr>
          <p:cNvPr id="39945" name="TextovéPole 15">
            <a:extLst>
              <a:ext uri="{FF2B5EF4-FFF2-40B4-BE49-F238E27FC236}">
                <a16:creationId xmlns:a16="http://schemas.microsoft.com/office/drawing/2014/main" id="{9B39B623-B0DA-0769-2723-AB66E2CD674B}"/>
              </a:ext>
            </a:extLst>
          </p:cNvPr>
          <p:cNvSpPr txBox="1">
            <a:spLocks noChangeArrowheads="1"/>
          </p:cNvSpPr>
          <p:nvPr/>
        </p:nvSpPr>
        <p:spPr bwMode="auto">
          <a:xfrm>
            <a:off x="1730375" y="2351088"/>
            <a:ext cx="1897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200"/>
              <a:t>Questionnaires</a:t>
            </a:r>
          </a:p>
          <a:p>
            <a:pPr algn="ctr"/>
            <a:r>
              <a:rPr lang="cs-CZ" altLang="cs-CZ" sz="1200"/>
              <a:t>4 times per day</a:t>
            </a:r>
          </a:p>
        </p:txBody>
      </p:sp>
      <p:sp>
        <p:nvSpPr>
          <p:cNvPr id="39946" name="TextovéPole 16">
            <a:extLst>
              <a:ext uri="{FF2B5EF4-FFF2-40B4-BE49-F238E27FC236}">
                <a16:creationId xmlns:a16="http://schemas.microsoft.com/office/drawing/2014/main" id="{B03C3A1F-0285-8634-9054-D27D00D018DE}"/>
              </a:ext>
            </a:extLst>
          </p:cNvPr>
          <p:cNvSpPr txBox="1">
            <a:spLocks noChangeArrowheads="1"/>
          </p:cNvSpPr>
          <p:nvPr/>
        </p:nvSpPr>
        <p:spPr bwMode="auto">
          <a:xfrm>
            <a:off x="1768475" y="3721100"/>
            <a:ext cx="1897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200"/>
              <a:t>Objective data</a:t>
            </a:r>
          </a:p>
        </p:txBody>
      </p:sp>
      <p:sp>
        <p:nvSpPr>
          <p:cNvPr id="39947" name="TextovéPole 17">
            <a:extLst>
              <a:ext uri="{FF2B5EF4-FFF2-40B4-BE49-F238E27FC236}">
                <a16:creationId xmlns:a16="http://schemas.microsoft.com/office/drawing/2014/main" id="{8EF7087B-2179-5DFA-B708-FCC10B3E5032}"/>
              </a:ext>
            </a:extLst>
          </p:cNvPr>
          <p:cNvSpPr txBox="1">
            <a:spLocks noChangeArrowheads="1"/>
          </p:cNvSpPr>
          <p:nvPr/>
        </p:nvSpPr>
        <p:spPr bwMode="auto">
          <a:xfrm>
            <a:off x="1730375" y="5121275"/>
            <a:ext cx="1897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200"/>
              <a:t>Screenshots</a:t>
            </a:r>
          </a:p>
        </p:txBody>
      </p:sp>
      <p:pic>
        <p:nvPicPr>
          <p:cNvPr id="39948" name="Obrázek 19">
            <a:extLst>
              <a:ext uri="{FF2B5EF4-FFF2-40B4-BE49-F238E27FC236}">
                <a16:creationId xmlns:a16="http://schemas.microsoft.com/office/drawing/2014/main" id="{E9BD7426-C669-987F-C4ED-4FE8FA7DB7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65363" y="4146550"/>
            <a:ext cx="9064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ovéPole 20">
            <a:extLst>
              <a:ext uri="{FF2B5EF4-FFF2-40B4-BE49-F238E27FC236}">
                <a16:creationId xmlns:a16="http://schemas.microsoft.com/office/drawing/2014/main" id="{1F926B70-6F40-4C8D-B892-CFE3D6F1B014}"/>
              </a:ext>
            </a:extLst>
          </p:cNvPr>
          <p:cNvSpPr txBox="1"/>
          <p:nvPr/>
        </p:nvSpPr>
        <p:spPr>
          <a:xfrm>
            <a:off x="3730625" y="1730375"/>
            <a:ext cx="5241925" cy="3092450"/>
          </a:xfrm>
          <a:prstGeom prst="rect">
            <a:avLst/>
          </a:prstGeom>
          <a:noFill/>
        </p:spPr>
        <p:txBody>
          <a:bodyPr>
            <a:spAutoFit/>
          </a:bodyPr>
          <a:lstStyle/>
          <a:p>
            <a:pPr>
              <a:defRPr/>
            </a:pPr>
            <a:r>
              <a:rPr lang="cs-CZ" sz="1500" b="1" dirty="0">
                <a:solidFill>
                  <a:srgbClr val="0000DC"/>
                </a:solidFill>
              </a:rPr>
              <a:t>Smartphone </a:t>
            </a:r>
            <a:r>
              <a:rPr lang="cs-CZ" sz="1500" b="1" dirty="0" err="1">
                <a:solidFill>
                  <a:srgbClr val="0000DC"/>
                </a:solidFill>
              </a:rPr>
              <a:t>App</a:t>
            </a:r>
            <a:endParaRPr lang="cs-CZ" sz="1500" b="1" dirty="0">
              <a:solidFill>
                <a:srgbClr val="0000DC"/>
              </a:solidFill>
            </a:endParaRPr>
          </a:p>
          <a:p>
            <a:pPr marL="214313" indent="-214313">
              <a:buFont typeface="Arial" panose="020B0604020202020204" pitchFamily="34" charset="0"/>
              <a:buChar char="•"/>
              <a:defRPr/>
            </a:pPr>
            <a:r>
              <a:rPr lang="cs-CZ" sz="1500" dirty="0"/>
              <a:t>3 data </a:t>
            </a:r>
            <a:r>
              <a:rPr lang="cs-CZ" sz="1500" dirty="0" err="1"/>
              <a:t>sources</a:t>
            </a:r>
            <a:endParaRPr lang="cs-CZ" sz="1500" dirty="0"/>
          </a:p>
          <a:p>
            <a:pPr marL="214313" indent="-214313">
              <a:buFont typeface="Arial" panose="020B0604020202020204" pitchFamily="34" charset="0"/>
              <a:buChar char="•"/>
              <a:defRPr/>
            </a:pPr>
            <a:r>
              <a:rPr lang="cs-CZ" sz="1500" dirty="0" err="1"/>
              <a:t>Installed</a:t>
            </a:r>
            <a:r>
              <a:rPr lang="cs-CZ" sz="1500" dirty="0"/>
              <a:t> in </a:t>
            </a:r>
            <a:r>
              <a:rPr lang="cs-CZ" sz="1500" dirty="0" err="1"/>
              <a:t>participant‘s</a:t>
            </a:r>
            <a:r>
              <a:rPr lang="cs-CZ" sz="1500" dirty="0"/>
              <a:t> </a:t>
            </a:r>
            <a:r>
              <a:rPr lang="cs-CZ" sz="1500" dirty="0" err="1"/>
              <a:t>device</a:t>
            </a:r>
            <a:r>
              <a:rPr lang="cs-CZ" sz="1500" dirty="0"/>
              <a:t> via Google Play</a:t>
            </a:r>
          </a:p>
          <a:p>
            <a:pPr marL="214313" indent="-214313">
              <a:buFont typeface="Arial" panose="020B0604020202020204" pitchFamily="34" charset="0"/>
              <a:buChar char="•"/>
              <a:defRPr/>
            </a:pPr>
            <a:r>
              <a:rPr lang="cs-CZ" sz="1500" dirty="0" err="1"/>
              <a:t>Available</a:t>
            </a:r>
            <a:r>
              <a:rPr lang="cs-CZ" sz="1500" dirty="0"/>
              <a:t> on Android v5 </a:t>
            </a:r>
            <a:r>
              <a:rPr lang="cs-CZ" sz="1500" dirty="0" err="1"/>
              <a:t>Lollipop</a:t>
            </a:r>
            <a:r>
              <a:rPr lang="cs-CZ" sz="1500" dirty="0"/>
              <a:t> +</a:t>
            </a:r>
          </a:p>
          <a:p>
            <a:pPr>
              <a:defRPr/>
            </a:pPr>
            <a:endParaRPr lang="cs-CZ" sz="1500" dirty="0"/>
          </a:p>
          <a:p>
            <a:pPr>
              <a:defRPr/>
            </a:pPr>
            <a:r>
              <a:rPr lang="cs-CZ" sz="1500" b="1" dirty="0" err="1">
                <a:solidFill>
                  <a:srgbClr val="0000DC"/>
                </a:solidFill>
              </a:rPr>
              <a:t>Ethical</a:t>
            </a:r>
            <a:r>
              <a:rPr lang="cs-CZ" sz="1500" b="1" dirty="0">
                <a:solidFill>
                  <a:srgbClr val="0000DC"/>
                </a:solidFill>
              </a:rPr>
              <a:t> </a:t>
            </a:r>
            <a:r>
              <a:rPr lang="cs-CZ" sz="1500" b="1" dirty="0" err="1">
                <a:solidFill>
                  <a:srgbClr val="0000DC"/>
                </a:solidFill>
              </a:rPr>
              <a:t>Standards</a:t>
            </a:r>
            <a:endParaRPr lang="cs-CZ" sz="1500" b="1" dirty="0">
              <a:solidFill>
                <a:srgbClr val="0000DC"/>
              </a:solidFill>
            </a:endParaRPr>
          </a:p>
          <a:p>
            <a:pPr marL="214313" indent="-214313">
              <a:buFont typeface="Arial" panose="020B0604020202020204" pitchFamily="34" charset="0"/>
              <a:buChar char="•"/>
              <a:defRPr/>
            </a:pPr>
            <a:r>
              <a:rPr lang="cs-CZ" sz="1500" dirty="0" err="1"/>
              <a:t>Approval</a:t>
            </a:r>
            <a:r>
              <a:rPr lang="cs-CZ" sz="1500" dirty="0"/>
              <a:t> </a:t>
            </a:r>
            <a:r>
              <a:rPr lang="cs-CZ" sz="1500" dirty="0" err="1"/>
              <a:t>of</a:t>
            </a:r>
            <a:r>
              <a:rPr lang="cs-CZ" sz="1500" dirty="0"/>
              <a:t> </a:t>
            </a:r>
            <a:r>
              <a:rPr lang="cs-CZ" sz="1500" dirty="0" err="1"/>
              <a:t>all</a:t>
            </a:r>
            <a:r>
              <a:rPr lang="cs-CZ" sz="1500" dirty="0"/>
              <a:t> </a:t>
            </a:r>
            <a:r>
              <a:rPr lang="cs-CZ" sz="1500" dirty="0" err="1"/>
              <a:t>relevant</a:t>
            </a:r>
            <a:r>
              <a:rPr lang="cs-CZ" sz="1500" dirty="0"/>
              <a:t> </a:t>
            </a:r>
            <a:r>
              <a:rPr lang="cs-CZ" sz="1500" dirty="0" err="1"/>
              <a:t>ethical</a:t>
            </a:r>
            <a:r>
              <a:rPr lang="cs-CZ" sz="1500" dirty="0"/>
              <a:t> </a:t>
            </a:r>
            <a:r>
              <a:rPr lang="cs-CZ" sz="1500" dirty="0" err="1"/>
              <a:t>bodies</a:t>
            </a:r>
            <a:br>
              <a:rPr lang="cs-CZ" sz="1500" dirty="0"/>
            </a:br>
            <a:r>
              <a:rPr lang="cs-CZ" sz="1500" dirty="0"/>
              <a:t>&amp; </a:t>
            </a:r>
            <a:r>
              <a:rPr lang="cs-CZ" sz="1500" dirty="0" err="1"/>
              <a:t>project</a:t>
            </a:r>
            <a:r>
              <a:rPr lang="cs-CZ" sz="1500" dirty="0"/>
              <a:t> </a:t>
            </a:r>
            <a:r>
              <a:rPr lang="cs-CZ" sz="1500" dirty="0" err="1"/>
              <a:t>lawyer</a:t>
            </a:r>
            <a:endParaRPr lang="cs-CZ" sz="1500" dirty="0"/>
          </a:p>
          <a:p>
            <a:pPr marL="214313" indent="-214313">
              <a:buFont typeface="Arial" panose="020B0604020202020204" pitchFamily="34" charset="0"/>
              <a:buChar char="•"/>
              <a:defRPr/>
            </a:pPr>
            <a:r>
              <a:rPr lang="cs-CZ" sz="1500" dirty="0"/>
              <a:t>Standard data </a:t>
            </a:r>
            <a:r>
              <a:rPr lang="cs-CZ" sz="1500" dirty="0" err="1"/>
              <a:t>protection</a:t>
            </a:r>
            <a:r>
              <a:rPr lang="cs-CZ" sz="1500" dirty="0"/>
              <a:t> </a:t>
            </a:r>
            <a:r>
              <a:rPr lang="cs-CZ" sz="1500" dirty="0" err="1"/>
              <a:t>practices</a:t>
            </a:r>
            <a:endParaRPr lang="cs-CZ" sz="1500" dirty="0"/>
          </a:p>
          <a:p>
            <a:pPr marL="214313" indent="-214313">
              <a:buFont typeface="Arial" panose="020B0604020202020204" pitchFamily="34" charset="0"/>
              <a:buChar char="•"/>
              <a:defRPr/>
            </a:pPr>
            <a:r>
              <a:rPr lang="cs-CZ" sz="1500" dirty="0" err="1"/>
              <a:t>Machine</a:t>
            </a:r>
            <a:r>
              <a:rPr lang="cs-CZ" sz="1500" dirty="0"/>
              <a:t>-learning-</a:t>
            </a:r>
            <a:r>
              <a:rPr lang="cs-CZ" sz="1500" dirty="0" err="1"/>
              <a:t>based</a:t>
            </a:r>
            <a:r>
              <a:rPr lang="cs-CZ" sz="1500" dirty="0"/>
              <a:t> </a:t>
            </a:r>
            <a:r>
              <a:rPr lang="cs-CZ" sz="1500" dirty="0" err="1"/>
              <a:t>anonymization</a:t>
            </a:r>
            <a:r>
              <a:rPr lang="cs-CZ" sz="1500" dirty="0"/>
              <a:t> software </a:t>
            </a:r>
            <a:r>
              <a:rPr lang="cs-CZ" sz="1500" dirty="0" err="1"/>
              <a:t>of</a:t>
            </a:r>
            <a:r>
              <a:rPr lang="cs-CZ" sz="1500" dirty="0"/>
              <a:t> </a:t>
            </a:r>
            <a:r>
              <a:rPr lang="cs-CZ" sz="1500" dirty="0" err="1"/>
              <a:t>screenshots</a:t>
            </a:r>
            <a:r>
              <a:rPr lang="cs-CZ" sz="1500" dirty="0"/>
              <a:t> and </a:t>
            </a:r>
            <a:r>
              <a:rPr lang="cs-CZ" sz="1500" dirty="0" err="1"/>
              <a:t>all</a:t>
            </a:r>
            <a:r>
              <a:rPr lang="cs-CZ" sz="1500" dirty="0"/>
              <a:t> </a:t>
            </a:r>
            <a:r>
              <a:rPr lang="cs-CZ" sz="1500" dirty="0" err="1"/>
              <a:t>third</a:t>
            </a:r>
            <a:r>
              <a:rPr lang="cs-CZ" sz="1500" dirty="0"/>
              <a:t>-party data </a:t>
            </a:r>
            <a:r>
              <a:rPr lang="cs-CZ" sz="900" dirty="0"/>
              <a:t>(Sotolář, </a:t>
            </a:r>
            <a:r>
              <a:rPr lang="cs-CZ" sz="900" dirty="0" err="1"/>
              <a:t>Plhák</a:t>
            </a:r>
            <a:r>
              <a:rPr lang="cs-CZ" sz="900" dirty="0"/>
              <a:t>, Šmahel 2021)</a:t>
            </a:r>
          </a:p>
          <a:p>
            <a:pPr marL="214313" indent="-214313">
              <a:buFont typeface="Arial" panose="020B0604020202020204" pitchFamily="34" charset="0"/>
              <a:buChar char="•"/>
              <a:defRPr/>
            </a:pPr>
            <a:endParaRPr lang="cs-CZ" sz="1500" dirty="0"/>
          </a:p>
          <a:p>
            <a:pPr marL="214313" indent="-214313">
              <a:buFont typeface="Arial" panose="020B0604020202020204" pitchFamily="34" charset="0"/>
              <a:buChar char="•"/>
              <a:defRPr/>
            </a:pPr>
            <a:endParaRPr lang="cs-CZ" sz="1500" dirty="0"/>
          </a:p>
        </p:txBody>
      </p:sp>
      <p:sp>
        <p:nvSpPr>
          <p:cNvPr id="39950" name="TextovéPole 21">
            <a:extLst>
              <a:ext uri="{FF2B5EF4-FFF2-40B4-BE49-F238E27FC236}">
                <a16:creationId xmlns:a16="http://schemas.microsoft.com/office/drawing/2014/main" id="{F540CC5B-FADC-98EA-41D4-9F3E96C871AA}"/>
              </a:ext>
            </a:extLst>
          </p:cNvPr>
          <p:cNvSpPr txBox="1">
            <a:spLocks noChangeArrowheads="1"/>
          </p:cNvSpPr>
          <p:nvPr/>
        </p:nvSpPr>
        <p:spPr bwMode="auto">
          <a:xfrm>
            <a:off x="-14288" y="5145088"/>
            <a:ext cx="1897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200"/>
              <a:t>Conversations</a:t>
            </a:r>
          </a:p>
        </p:txBody>
      </p:sp>
      <p:pic>
        <p:nvPicPr>
          <p:cNvPr id="39951" name="Obrázek 6">
            <a:extLst>
              <a:ext uri="{FF2B5EF4-FFF2-40B4-BE49-F238E27FC236}">
                <a16:creationId xmlns:a16="http://schemas.microsoft.com/office/drawing/2014/main" id="{A02B2EDF-544E-471D-1A02-2E3B996B9B5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463" y="4460875"/>
            <a:ext cx="59213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16775318-CB48-F49D-709E-46894AAD0CC4}"/>
              </a:ext>
            </a:extLst>
          </p:cNvPr>
          <p:cNvSpPr>
            <a:spLocks noGrp="1"/>
          </p:cNvSpPr>
          <p:nvPr>
            <p:ph type="title"/>
          </p:nvPr>
        </p:nvSpPr>
        <p:spPr/>
        <p:txBody>
          <a:bodyPr/>
          <a:lstStyle/>
          <a:p>
            <a:r>
              <a:rPr lang="cs-CZ" altLang="cs-CZ"/>
              <a:t>Research Design</a:t>
            </a:r>
          </a:p>
        </p:txBody>
      </p:sp>
      <p:sp>
        <p:nvSpPr>
          <p:cNvPr id="41987" name="Zástupný symbol pro číslo snímku 4">
            <a:extLst>
              <a:ext uri="{FF2B5EF4-FFF2-40B4-BE49-F238E27FC236}">
                <a16:creationId xmlns:a16="http://schemas.microsoft.com/office/drawing/2014/main" id="{BEB34ED2-9354-51DA-BA2B-A45A1AEF2137}"/>
              </a:ext>
            </a:extLst>
          </p:cNvPr>
          <p:cNvSpPr>
            <a:spLocks noGrp="1"/>
          </p:cNvSpPr>
          <p:nvPr>
            <p:ph type="sldNum" sz="quarter" idx="1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fld id="{0AA3786A-E281-4D04-B943-B2F58B95122A}" type="slidenum">
              <a:rPr lang="cs-CZ" altLang="en-US" smtClean="0"/>
              <a:pPr/>
              <a:t>33</a:t>
            </a:fld>
            <a:endParaRPr lang="cs-CZ" altLang="cs-CZ" sz="1400"/>
          </a:p>
        </p:txBody>
      </p:sp>
      <p:sp>
        <p:nvSpPr>
          <p:cNvPr id="41988" name="TextovéPole 20">
            <a:extLst>
              <a:ext uri="{FF2B5EF4-FFF2-40B4-BE49-F238E27FC236}">
                <a16:creationId xmlns:a16="http://schemas.microsoft.com/office/drawing/2014/main" id="{1559AC08-C7C2-9B05-E2FE-B9D7D5DB91C0}"/>
              </a:ext>
            </a:extLst>
          </p:cNvPr>
          <p:cNvSpPr txBox="1">
            <a:spLocks noChangeArrowheads="1"/>
          </p:cNvSpPr>
          <p:nvPr/>
        </p:nvSpPr>
        <p:spPr bwMode="auto">
          <a:xfrm>
            <a:off x="2995613" y="3919538"/>
            <a:ext cx="3221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b="1">
                <a:solidFill>
                  <a:srgbClr val="0000DC"/>
                </a:solidFill>
              </a:rPr>
              <a:t>Each measurement burst: 15 days</a:t>
            </a:r>
          </a:p>
        </p:txBody>
      </p:sp>
      <p:pic>
        <p:nvPicPr>
          <p:cNvPr id="41989" name="Obrázek 5">
            <a:extLst>
              <a:ext uri="{FF2B5EF4-FFF2-40B4-BE49-F238E27FC236}">
                <a16:creationId xmlns:a16="http://schemas.microsoft.com/office/drawing/2014/main" id="{0E0128D6-C1E4-9527-5889-8B3E8514DE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903413"/>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Obrázek 21">
            <a:extLst>
              <a:ext uri="{FF2B5EF4-FFF2-40B4-BE49-F238E27FC236}">
                <a16:creationId xmlns:a16="http://schemas.microsoft.com/office/drawing/2014/main" id="{5D7DE5BB-E0E1-33E1-9134-C42FEFDDC5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844675"/>
            <a:ext cx="1055688"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ovéPole 22">
            <a:extLst>
              <a:ext uri="{FF2B5EF4-FFF2-40B4-BE49-F238E27FC236}">
                <a16:creationId xmlns:a16="http://schemas.microsoft.com/office/drawing/2014/main" id="{BF9E5B03-42E3-55EA-EDE2-0D404097C637}"/>
              </a:ext>
            </a:extLst>
          </p:cNvPr>
          <p:cNvSpPr txBox="1">
            <a:spLocks noChangeArrowheads="1"/>
          </p:cNvSpPr>
          <p:nvPr/>
        </p:nvSpPr>
        <p:spPr bwMode="auto">
          <a:xfrm>
            <a:off x="523875" y="3038475"/>
            <a:ext cx="1827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b="1">
                <a:solidFill>
                  <a:srgbClr val="0000DC"/>
                </a:solidFill>
              </a:rPr>
              <a:t>Entry </a:t>
            </a:r>
          </a:p>
          <a:p>
            <a:pPr algn="ctr"/>
            <a:r>
              <a:rPr lang="cs-CZ" altLang="cs-CZ" sz="1800" b="1">
                <a:solidFill>
                  <a:srgbClr val="0000DC"/>
                </a:solidFill>
              </a:rPr>
              <a:t>questionnaire</a:t>
            </a:r>
          </a:p>
        </p:txBody>
      </p:sp>
      <p:sp>
        <p:nvSpPr>
          <p:cNvPr id="41992" name="TextovéPole 23">
            <a:extLst>
              <a:ext uri="{FF2B5EF4-FFF2-40B4-BE49-F238E27FC236}">
                <a16:creationId xmlns:a16="http://schemas.microsoft.com/office/drawing/2014/main" id="{C1A31347-2E4D-FFBC-8B47-BC87F7A36B79}"/>
              </a:ext>
            </a:extLst>
          </p:cNvPr>
          <p:cNvSpPr txBox="1">
            <a:spLocks noChangeArrowheads="1"/>
          </p:cNvSpPr>
          <p:nvPr/>
        </p:nvSpPr>
        <p:spPr bwMode="auto">
          <a:xfrm>
            <a:off x="6969125" y="2967038"/>
            <a:ext cx="1441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b="1">
                <a:solidFill>
                  <a:srgbClr val="0000DC"/>
                </a:solidFill>
              </a:rPr>
              <a:t>Output </a:t>
            </a:r>
          </a:p>
          <a:p>
            <a:pPr algn="ctr"/>
            <a:r>
              <a:rPr lang="cs-CZ" altLang="cs-CZ" sz="1800" b="1">
                <a:solidFill>
                  <a:srgbClr val="0000DC"/>
                </a:solidFill>
              </a:rPr>
              <a:t>questionnaire</a:t>
            </a:r>
          </a:p>
        </p:txBody>
      </p:sp>
      <p:grpSp>
        <p:nvGrpSpPr>
          <p:cNvPr id="41993" name="Skupina 32">
            <a:extLst>
              <a:ext uri="{FF2B5EF4-FFF2-40B4-BE49-F238E27FC236}">
                <a16:creationId xmlns:a16="http://schemas.microsoft.com/office/drawing/2014/main" id="{FC7ACAA7-EDD9-0057-3515-C242B33E8480}"/>
              </a:ext>
            </a:extLst>
          </p:cNvPr>
          <p:cNvGrpSpPr>
            <a:grpSpLocks/>
          </p:cNvGrpSpPr>
          <p:nvPr/>
        </p:nvGrpSpPr>
        <p:grpSpPr bwMode="auto">
          <a:xfrm>
            <a:off x="2824163" y="2025650"/>
            <a:ext cx="3557587" cy="1347788"/>
            <a:chOff x="3298623" y="1837405"/>
            <a:chExt cx="4921075" cy="1863705"/>
          </a:xfrm>
        </p:grpSpPr>
        <p:pic>
          <p:nvPicPr>
            <p:cNvPr id="42008" name="Obrázek 13">
              <a:extLst>
                <a:ext uri="{FF2B5EF4-FFF2-40B4-BE49-F238E27FC236}">
                  <a16:creationId xmlns:a16="http://schemas.microsoft.com/office/drawing/2014/main" id="{4B6454EF-7144-EFF3-BE4F-57D59CDF99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8623" y="1837405"/>
              <a:ext cx="1189039" cy="118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Obrázek 24">
              <a:extLst>
                <a:ext uri="{FF2B5EF4-FFF2-40B4-BE49-F238E27FC236}">
                  <a16:creationId xmlns:a16="http://schemas.microsoft.com/office/drawing/2014/main" id="{EA2516E7-AB82-64ED-E85D-45944CD889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9077" y="1837405"/>
              <a:ext cx="1189039" cy="118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Obrázek 25">
              <a:extLst>
                <a:ext uri="{FF2B5EF4-FFF2-40B4-BE49-F238E27FC236}">
                  <a16:creationId xmlns:a16="http://schemas.microsoft.com/office/drawing/2014/main" id="{815D118E-3CC0-1DCB-E807-6EBB43D2D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6464" y="1837405"/>
              <a:ext cx="1189039" cy="118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Obrázek 26">
              <a:extLst>
                <a:ext uri="{FF2B5EF4-FFF2-40B4-BE49-F238E27FC236}">
                  <a16:creationId xmlns:a16="http://schemas.microsoft.com/office/drawing/2014/main" id="{974E5A07-C7C9-FF10-85A4-63FA804079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0659" y="1837405"/>
              <a:ext cx="1189039" cy="118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ovéPole 27">
              <a:extLst>
                <a:ext uri="{FF2B5EF4-FFF2-40B4-BE49-F238E27FC236}">
                  <a16:creationId xmlns:a16="http://schemas.microsoft.com/office/drawing/2014/main" id="{413522E2-448E-4344-BA88-84DA58042DFC}"/>
                </a:ext>
              </a:extLst>
            </p:cNvPr>
            <p:cNvSpPr txBox="1"/>
            <p:nvPr/>
          </p:nvSpPr>
          <p:spPr>
            <a:xfrm>
              <a:off x="3360109" y="3108413"/>
              <a:ext cx="1016714" cy="575136"/>
            </a:xfrm>
            <a:prstGeom prst="rect">
              <a:avLst/>
            </a:prstGeom>
            <a:noFill/>
          </p:spPr>
          <p:txBody>
            <a:bodyPr>
              <a:spAutoFit/>
            </a:bodyPr>
            <a:lstStyle/>
            <a:p>
              <a:pPr algn="ctr">
                <a:defRPr/>
              </a:pPr>
              <a:r>
                <a:rPr lang="cs-CZ" sz="1050" b="1" dirty="0">
                  <a:solidFill>
                    <a:srgbClr val="0000DC"/>
                  </a:solidFill>
                </a:rPr>
                <a:t>1. </a:t>
              </a:r>
              <a:r>
                <a:rPr lang="cs-CZ" sz="1050" b="1" dirty="0" err="1">
                  <a:solidFill>
                    <a:srgbClr val="0000DC"/>
                  </a:solidFill>
                </a:rPr>
                <a:t>burst</a:t>
              </a:r>
              <a:endParaRPr lang="cs-CZ" sz="1050" b="1" dirty="0">
                <a:solidFill>
                  <a:srgbClr val="0000DC"/>
                </a:solidFill>
              </a:endParaRPr>
            </a:p>
            <a:p>
              <a:pPr algn="ctr">
                <a:defRPr/>
              </a:pPr>
              <a:r>
                <a:rPr lang="cs-CZ" sz="1050" b="1" dirty="0">
                  <a:solidFill>
                    <a:srgbClr val="0000DC"/>
                  </a:solidFill>
                </a:rPr>
                <a:t>5-6/2021</a:t>
              </a:r>
            </a:p>
          </p:txBody>
        </p:sp>
        <p:sp>
          <p:nvSpPr>
            <p:cNvPr id="29" name="TextovéPole 28">
              <a:extLst>
                <a:ext uri="{FF2B5EF4-FFF2-40B4-BE49-F238E27FC236}">
                  <a16:creationId xmlns:a16="http://schemas.microsoft.com/office/drawing/2014/main" id="{F731D808-4A52-48C8-8BBD-1DC33FE8137D}"/>
                </a:ext>
              </a:extLst>
            </p:cNvPr>
            <p:cNvSpPr txBox="1"/>
            <p:nvPr/>
          </p:nvSpPr>
          <p:spPr>
            <a:xfrm>
              <a:off x="4539322" y="3125974"/>
              <a:ext cx="1097964" cy="575136"/>
            </a:xfrm>
            <a:prstGeom prst="rect">
              <a:avLst/>
            </a:prstGeom>
            <a:noFill/>
          </p:spPr>
          <p:txBody>
            <a:bodyPr>
              <a:spAutoFit/>
            </a:bodyPr>
            <a:lstStyle/>
            <a:p>
              <a:pPr algn="ctr">
                <a:defRPr/>
              </a:pPr>
              <a:r>
                <a:rPr lang="cs-CZ" sz="1050" b="1" dirty="0">
                  <a:solidFill>
                    <a:srgbClr val="0000DC"/>
                  </a:solidFill>
                </a:rPr>
                <a:t>2. </a:t>
              </a:r>
              <a:r>
                <a:rPr lang="cs-CZ" sz="1050" b="1" dirty="0" err="1">
                  <a:solidFill>
                    <a:srgbClr val="0000DC"/>
                  </a:solidFill>
                </a:rPr>
                <a:t>burst</a:t>
              </a:r>
              <a:endParaRPr lang="cs-CZ" sz="1050" b="1" dirty="0">
                <a:solidFill>
                  <a:srgbClr val="0000DC"/>
                </a:solidFill>
              </a:endParaRPr>
            </a:p>
            <a:p>
              <a:pPr algn="ctr">
                <a:defRPr/>
              </a:pPr>
              <a:r>
                <a:rPr lang="cs-CZ" sz="1050" b="1" dirty="0">
                  <a:solidFill>
                    <a:srgbClr val="0000DC"/>
                  </a:solidFill>
                </a:rPr>
                <a:t>9-10/2021</a:t>
              </a:r>
            </a:p>
          </p:txBody>
        </p:sp>
        <p:sp>
          <p:nvSpPr>
            <p:cNvPr id="30" name="TextovéPole 29">
              <a:extLst>
                <a:ext uri="{FF2B5EF4-FFF2-40B4-BE49-F238E27FC236}">
                  <a16:creationId xmlns:a16="http://schemas.microsoft.com/office/drawing/2014/main" id="{C598CCC3-4FB9-4368-98ED-120E73457A49}"/>
                </a:ext>
              </a:extLst>
            </p:cNvPr>
            <p:cNvSpPr txBox="1"/>
            <p:nvPr/>
          </p:nvSpPr>
          <p:spPr>
            <a:xfrm>
              <a:off x="5850292" y="3112803"/>
              <a:ext cx="1016714" cy="575136"/>
            </a:xfrm>
            <a:prstGeom prst="rect">
              <a:avLst/>
            </a:prstGeom>
            <a:noFill/>
          </p:spPr>
          <p:txBody>
            <a:bodyPr>
              <a:spAutoFit/>
            </a:bodyPr>
            <a:lstStyle/>
            <a:p>
              <a:pPr algn="ctr">
                <a:defRPr/>
              </a:pPr>
              <a:r>
                <a:rPr lang="cs-CZ" sz="1050" b="1" dirty="0">
                  <a:solidFill>
                    <a:srgbClr val="0000DC"/>
                  </a:solidFill>
                </a:rPr>
                <a:t>3. </a:t>
              </a:r>
              <a:r>
                <a:rPr lang="cs-CZ" sz="1050" b="1" dirty="0" err="1">
                  <a:solidFill>
                    <a:srgbClr val="0000DC"/>
                  </a:solidFill>
                </a:rPr>
                <a:t>burst</a:t>
              </a:r>
              <a:endParaRPr lang="cs-CZ" sz="1050" b="1" dirty="0">
                <a:solidFill>
                  <a:srgbClr val="0000DC"/>
                </a:solidFill>
              </a:endParaRPr>
            </a:p>
            <a:p>
              <a:pPr algn="ctr">
                <a:defRPr/>
              </a:pPr>
              <a:r>
                <a:rPr lang="cs-CZ" sz="1050" b="1" dirty="0">
                  <a:solidFill>
                    <a:srgbClr val="0000DC"/>
                  </a:solidFill>
                </a:rPr>
                <a:t>1-2/2022</a:t>
              </a:r>
            </a:p>
          </p:txBody>
        </p:sp>
        <p:sp>
          <p:nvSpPr>
            <p:cNvPr id="31" name="TextovéPole 30">
              <a:extLst>
                <a:ext uri="{FF2B5EF4-FFF2-40B4-BE49-F238E27FC236}">
                  <a16:creationId xmlns:a16="http://schemas.microsoft.com/office/drawing/2014/main" id="{17317A96-4F60-47BE-B938-B927A28A4CB4}"/>
                </a:ext>
              </a:extLst>
            </p:cNvPr>
            <p:cNvSpPr txBox="1"/>
            <p:nvPr/>
          </p:nvSpPr>
          <p:spPr>
            <a:xfrm>
              <a:off x="7088796" y="3086461"/>
              <a:ext cx="1016714" cy="575136"/>
            </a:xfrm>
            <a:prstGeom prst="rect">
              <a:avLst/>
            </a:prstGeom>
            <a:noFill/>
          </p:spPr>
          <p:txBody>
            <a:bodyPr>
              <a:spAutoFit/>
            </a:bodyPr>
            <a:lstStyle/>
            <a:p>
              <a:pPr algn="ctr">
                <a:defRPr/>
              </a:pPr>
              <a:r>
                <a:rPr lang="cs-CZ" sz="1050" b="1" dirty="0">
                  <a:solidFill>
                    <a:srgbClr val="0000DC"/>
                  </a:solidFill>
                </a:rPr>
                <a:t>4. </a:t>
              </a:r>
              <a:r>
                <a:rPr lang="cs-CZ" sz="1050" b="1" dirty="0" err="1">
                  <a:solidFill>
                    <a:srgbClr val="0000DC"/>
                  </a:solidFill>
                </a:rPr>
                <a:t>burst</a:t>
              </a:r>
              <a:endParaRPr lang="cs-CZ" sz="1050" b="1" dirty="0">
                <a:solidFill>
                  <a:srgbClr val="0000DC"/>
                </a:solidFill>
              </a:endParaRPr>
            </a:p>
            <a:p>
              <a:pPr algn="ctr">
                <a:defRPr/>
              </a:pPr>
              <a:r>
                <a:rPr lang="cs-CZ" sz="1050" b="1" dirty="0">
                  <a:solidFill>
                    <a:srgbClr val="0000DC"/>
                  </a:solidFill>
                </a:rPr>
                <a:t>4-5/2022</a:t>
              </a:r>
            </a:p>
          </p:txBody>
        </p:sp>
      </p:grpSp>
      <p:sp>
        <p:nvSpPr>
          <p:cNvPr id="32" name="Obdélník: se zakulacenými rohy 31">
            <a:extLst>
              <a:ext uri="{FF2B5EF4-FFF2-40B4-BE49-F238E27FC236}">
                <a16:creationId xmlns:a16="http://schemas.microsoft.com/office/drawing/2014/main" id="{3DEDC7D4-A122-4EBE-9039-7ACB1D42A2F8}"/>
              </a:ext>
            </a:extLst>
          </p:cNvPr>
          <p:cNvSpPr/>
          <p:nvPr/>
        </p:nvSpPr>
        <p:spPr>
          <a:xfrm>
            <a:off x="2530475" y="1792288"/>
            <a:ext cx="4102100" cy="1697037"/>
          </a:xfrm>
          <a:prstGeom prst="round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800"/>
          </a:p>
        </p:txBody>
      </p:sp>
      <p:cxnSp>
        <p:nvCxnSpPr>
          <p:cNvPr id="35" name="Přímá spojnice se šipkou 34">
            <a:extLst>
              <a:ext uri="{FF2B5EF4-FFF2-40B4-BE49-F238E27FC236}">
                <a16:creationId xmlns:a16="http://schemas.microsoft.com/office/drawing/2014/main" id="{7AED978C-D49F-4999-8D85-5F86DB4D8271}"/>
              </a:ext>
            </a:extLst>
          </p:cNvPr>
          <p:cNvCxnSpPr/>
          <p:nvPr/>
        </p:nvCxnSpPr>
        <p:spPr>
          <a:xfrm>
            <a:off x="2141538" y="2640013"/>
            <a:ext cx="28098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a:extLst>
              <a:ext uri="{FF2B5EF4-FFF2-40B4-BE49-F238E27FC236}">
                <a16:creationId xmlns:a16="http://schemas.microsoft.com/office/drawing/2014/main" id="{627514BB-E660-41A4-BCEA-13700CF79AAE}"/>
              </a:ext>
            </a:extLst>
          </p:cNvPr>
          <p:cNvCxnSpPr/>
          <p:nvPr/>
        </p:nvCxnSpPr>
        <p:spPr>
          <a:xfrm>
            <a:off x="6827838" y="2624138"/>
            <a:ext cx="28098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1028BB8F-DFE2-4DA2-9096-3E994CDFA1AB}"/>
              </a:ext>
            </a:extLst>
          </p:cNvPr>
          <p:cNvCxnSpPr/>
          <p:nvPr/>
        </p:nvCxnSpPr>
        <p:spPr>
          <a:xfrm>
            <a:off x="3562350" y="2455863"/>
            <a:ext cx="28098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a:extLst>
              <a:ext uri="{FF2B5EF4-FFF2-40B4-BE49-F238E27FC236}">
                <a16:creationId xmlns:a16="http://schemas.microsoft.com/office/drawing/2014/main" id="{72FDFD82-067A-47A5-B6C9-457E90A9D9A6}"/>
              </a:ext>
            </a:extLst>
          </p:cNvPr>
          <p:cNvCxnSpPr/>
          <p:nvPr/>
        </p:nvCxnSpPr>
        <p:spPr>
          <a:xfrm>
            <a:off x="4457700" y="2455863"/>
            <a:ext cx="28098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Přímá spojnice se šipkou 38">
            <a:extLst>
              <a:ext uri="{FF2B5EF4-FFF2-40B4-BE49-F238E27FC236}">
                <a16:creationId xmlns:a16="http://schemas.microsoft.com/office/drawing/2014/main" id="{EE177A16-AB6D-40DF-8B21-226150DC0A61}"/>
              </a:ext>
            </a:extLst>
          </p:cNvPr>
          <p:cNvCxnSpPr/>
          <p:nvPr/>
        </p:nvCxnSpPr>
        <p:spPr>
          <a:xfrm>
            <a:off x="5335588" y="2441575"/>
            <a:ext cx="28098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000" name="TextovéPole 41">
            <a:extLst>
              <a:ext uri="{FF2B5EF4-FFF2-40B4-BE49-F238E27FC236}">
                <a16:creationId xmlns:a16="http://schemas.microsoft.com/office/drawing/2014/main" id="{D09FC20A-0EA7-C772-55D6-31CBC06779DF}"/>
              </a:ext>
            </a:extLst>
          </p:cNvPr>
          <p:cNvSpPr txBox="1">
            <a:spLocks noChangeArrowheads="1"/>
          </p:cNvSpPr>
          <p:nvPr/>
        </p:nvSpPr>
        <p:spPr bwMode="auto">
          <a:xfrm>
            <a:off x="2219325" y="5100638"/>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3 data sources</a:t>
            </a:r>
          </a:p>
        </p:txBody>
      </p:sp>
      <p:sp>
        <p:nvSpPr>
          <p:cNvPr id="42001" name="TextovéPole 43">
            <a:extLst>
              <a:ext uri="{FF2B5EF4-FFF2-40B4-BE49-F238E27FC236}">
                <a16:creationId xmlns:a16="http://schemas.microsoft.com/office/drawing/2014/main" id="{CD19C8AB-6ADA-54B8-52A9-BB4DFB864868}"/>
              </a:ext>
            </a:extLst>
          </p:cNvPr>
          <p:cNvSpPr txBox="1">
            <a:spLocks noChangeArrowheads="1"/>
          </p:cNvSpPr>
          <p:nvPr/>
        </p:nvSpPr>
        <p:spPr bwMode="auto">
          <a:xfrm>
            <a:off x="5476875" y="4922838"/>
            <a:ext cx="1758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Post-burst</a:t>
            </a:r>
          </a:p>
          <a:p>
            <a:pPr algn="ctr"/>
            <a:r>
              <a:rPr lang="cs-CZ" altLang="cs-CZ" sz="1800"/>
              <a:t>questionnaire</a:t>
            </a:r>
          </a:p>
        </p:txBody>
      </p:sp>
      <p:sp>
        <p:nvSpPr>
          <p:cNvPr id="42002" name="TextovéPole 44">
            <a:extLst>
              <a:ext uri="{FF2B5EF4-FFF2-40B4-BE49-F238E27FC236}">
                <a16:creationId xmlns:a16="http://schemas.microsoft.com/office/drawing/2014/main" id="{D979D50B-9270-026B-BE99-6F3A7348E8FE}"/>
              </a:ext>
            </a:extLst>
          </p:cNvPr>
          <p:cNvSpPr txBox="1">
            <a:spLocks noChangeArrowheads="1"/>
          </p:cNvSpPr>
          <p:nvPr/>
        </p:nvSpPr>
        <p:spPr bwMode="auto">
          <a:xfrm>
            <a:off x="3870325" y="5075238"/>
            <a:ext cx="1597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Intensive sampling</a:t>
            </a:r>
          </a:p>
        </p:txBody>
      </p:sp>
      <p:pic>
        <p:nvPicPr>
          <p:cNvPr id="42003" name="Obrázek 49">
            <a:extLst>
              <a:ext uri="{FF2B5EF4-FFF2-40B4-BE49-F238E27FC236}">
                <a16:creationId xmlns:a16="http://schemas.microsoft.com/office/drawing/2014/main" id="{CA979D19-3FE0-5587-6C52-611E048F9F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3675" y="44037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ovéPole 51">
            <a:extLst>
              <a:ext uri="{FF2B5EF4-FFF2-40B4-BE49-F238E27FC236}">
                <a16:creationId xmlns:a16="http://schemas.microsoft.com/office/drawing/2014/main" id="{42B509CA-85DD-437D-A2AB-2DD57263DD75}"/>
              </a:ext>
            </a:extLst>
          </p:cNvPr>
          <p:cNvSpPr txBox="1"/>
          <p:nvPr/>
        </p:nvSpPr>
        <p:spPr>
          <a:xfrm>
            <a:off x="5840413" y="4297363"/>
            <a:ext cx="996950" cy="854075"/>
          </a:xfrm>
          <a:prstGeom prst="rect">
            <a:avLst/>
          </a:prstGeom>
          <a:noFill/>
        </p:spPr>
        <p:txBody>
          <a:bodyPr>
            <a:spAutoFit/>
          </a:bodyPr>
          <a:lstStyle/>
          <a:p>
            <a:pPr>
              <a:defRPr/>
            </a:pPr>
            <a:r>
              <a:rPr lang="cs-CZ" sz="4950" b="1" dirty="0">
                <a:solidFill>
                  <a:srgbClr val="0000DC"/>
                </a:solidFill>
              </a:rPr>
              <a:t>15</a:t>
            </a:r>
          </a:p>
        </p:txBody>
      </p:sp>
      <p:sp>
        <p:nvSpPr>
          <p:cNvPr id="42005" name="TextovéPole 52">
            <a:extLst>
              <a:ext uri="{FF2B5EF4-FFF2-40B4-BE49-F238E27FC236}">
                <a16:creationId xmlns:a16="http://schemas.microsoft.com/office/drawing/2014/main" id="{389DD052-8970-880A-EE03-40EAA62A45F0}"/>
              </a:ext>
            </a:extLst>
          </p:cNvPr>
          <p:cNvSpPr txBox="1">
            <a:spLocks noChangeArrowheads="1"/>
          </p:cNvSpPr>
          <p:nvPr/>
        </p:nvSpPr>
        <p:spPr bwMode="auto">
          <a:xfrm>
            <a:off x="6559550" y="4403725"/>
            <a:ext cx="40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rgbClr val="0000DC"/>
                </a:solidFill>
              </a:rPr>
              <a:t>th</a:t>
            </a:r>
          </a:p>
        </p:txBody>
      </p:sp>
      <p:pic>
        <p:nvPicPr>
          <p:cNvPr id="42006" name="Obrázek 54">
            <a:extLst>
              <a:ext uri="{FF2B5EF4-FFF2-40B4-BE49-F238E27FC236}">
                <a16:creationId xmlns:a16="http://schemas.microsoft.com/office/drawing/2014/main" id="{7B1B9373-1FBB-DA66-3E65-586CB3383CC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2613" y="4387850"/>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Přímá spojnice se šipkou 40">
            <a:extLst>
              <a:ext uri="{FF2B5EF4-FFF2-40B4-BE49-F238E27FC236}">
                <a16:creationId xmlns:a16="http://schemas.microsoft.com/office/drawing/2014/main" id="{4F759985-BEE8-4EBA-9867-AAE273B933AE}"/>
              </a:ext>
            </a:extLst>
          </p:cNvPr>
          <p:cNvCxnSpPr>
            <a:cxnSpLocks/>
          </p:cNvCxnSpPr>
          <p:nvPr/>
        </p:nvCxnSpPr>
        <p:spPr>
          <a:xfrm>
            <a:off x="4606925" y="3584575"/>
            <a:ext cx="0" cy="355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zápatí 3">
            <a:extLst>
              <a:ext uri="{FF2B5EF4-FFF2-40B4-BE49-F238E27FC236}">
                <a16:creationId xmlns:a16="http://schemas.microsoft.com/office/drawing/2014/main" id="{CD97BCD5-9DE6-06BA-FB01-FF1E036633E3}"/>
              </a:ext>
            </a:extLst>
          </p:cNvPr>
          <p:cNvSpPr>
            <a:spLocks noGrp="1"/>
          </p:cNvSpPr>
          <p:nvPr>
            <p:ph type="ftr" sz="quarter" idx="11"/>
          </p:nvPr>
        </p:nvSpPr>
        <p:spPr>
          <a:xfrm>
            <a:off x="685800" y="6248400"/>
            <a:ext cx="19050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cs-CZ" altLang="cs-CZ" sz="1400"/>
              <a:t>#ECREA2021</a:t>
            </a:r>
          </a:p>
        </p:txBody>
      </p:sp>
      <p:sp>
        <p:nvSpPr>
          <p:cNvPr id="44035" name="Zástupný symbol pro číslo snímku 4">
            <a:extLst>
              <a:ext uri="{FF2B5EF4-FFF2-40B4-BE49-F238E27FC236}">
                <a16:creationId xmlns:a16="http://schemas.microsoft.com/office/drawing/2014/main" id="{47F88EC4-2229-F46B-7531-7273C2A146E0}"/>
              </a:ext>
            </a:extLst>
          </p:cNvPr>
          <p:cNvSpPr>
            <a:spLocks noGrp="1"/>
          </p:cNvSpPr>
          <p:nvPr>
            <p:ph type="sldNum" sz="quarter" idx="1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fld id="{0AA3786A-E281-4D04-B943-B2F58B95122A}" type="slidenum">
              <a:rPr lang="cs-CZ" altLang="en-US" smtClean="0"/>
              <a:pPr/>
              <a:t>34</a:t>
            </a:fld>
            <a:endParaRPr lang="cs-CZ" altLang="cs-CZ" sz="1400"/>
          </a:p>
        </p:txBody>
      </p:sp>
      <p:sp>
        <p:nvSpPr>
          <p:cNvPr id="44036" name="Nadpis 1">
            <a:extLst>
              <a:ext uri="{FF2B5EF4-FFF2-40B4-BE49-F238E27FC236}">
                <a16:creationId xmlns:a16="http://schemas.microsoft.com/office/drawing/2014/main" id="{FFD70B32-C738-E8FA-BDE7-97532449DBA3}"/>
              </a:ext>
            </a:extLst>
          </p:cNvPr>
          <p:cNvSpPr txBox="1">
            <a:spLocks/>
          </p:cNvSpPr>
          <p:nvPr/>
        </p:nvSpPr>
        <p:spPr bwMode="auto">
          <a:xfrm>
            <a:off x="503238" y="1182688"/>
            <a:ext cx="78867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pPr>
            <a:r>
              <a:rPr lang="cs-CZ" altLang="cs-CZ" sz="3300" b="1">
                <a:solidFill>
                  <a:srgbClr val="0000DC"/>
                </a:solidFill>
              </a:rPr>
              <a:t>Illustrative Example</a:t>
            </a:r>
          </a:p>
        </p:txBody>
      </p:sp>
      <p:sp>
        <p:nvSpPr>
          <p:cNvPr id="9" name="Zástupný obsah 2">
            <a:extLst>
              <a:ext uri="{FF2B5EF4-FFF2-40B4-BE49-F238E27FC236}">
                <a16:creationId xmlns:a16="http://schemas.microsoft.com/office/drawing/2014/main" id="{666F5FE0-2B17-45AE-8E1D-B8D5203A96B6}"/>
              </a:ext>
            </a:extLst>
          </p:cNvPr>
          <p:cNvSpPr txBox="1">
            <a:spLocks/>
          </p:cNvSpPr>
          <p:nvPr/>
        </p:nvSpPr>
        <p:spPr>
          <a:xfrm>
            <a:off x="671513" y="1925638"/>
            <a:ext cx="7800975" cy="3414712"/>
          </a:xfrm>
          <a:prstGeom prst="rect">
            <a:avLst/>
          </a:prstGeom>
        </p:spPr>
        <p:txBody>
          <a:bodyPr lIns="68580" tIns="34290" rIns="68580" bIns="34290">
            <a:norm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257300" indent="-342900">
              <a:spcBef>
                <a:spcPct val="20000"/>
              </a:spcBef>
              <a:buChar char="•"/>
              <a:defRPr sz="2400">
                <a:solidFill>
                  <a:schemeClr val="tx1"/>
                </a:solidFill>
                <a:latin typeface="Times New Roman" panose="02020603050405020304" pitchFamily="18" charset="0"/>
              </a:defRPr>
            </a:lvl3pPr>
            <a:lvl4pPr marL="1657350" indent="-285750">
              <a:spcBef>
                <a:spcPct val="20000"/>
              </a:spcBef>
              <a:buChar char="–"/>
              <a:defRPr sz="2000">
                <a:solidFill>
                  <a:schemeClr val="tx1"/>
                </a:solidFill>
                <a:latin typeface="Times New Roman" panose="02020603050405020304" pitchFamily="18" charset="0"/>
              </a:defRPr>
            </a:lvl4pPr>
            <a:lvl5pPr marL="2114550" indent="-285750">
              <a:spcBef>
                <a:spcPct val="20000"/>
              </a:spcBef>
              <a:buChar char="»"/>
              <a:defRPr sz="2000">
                <a:solidFill>
                  <a:schemeClr val="tx1"/>
                </a:solidFill>
                <a:latin typeface="Times New Roman" panose="02020603050405020304" pitchFamily="18" charset="0"/>
              </a:defRPr>
            </a:lvl5pPr>
            <a:lvl6pPr marL="2571750" indent="-285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28950" indent="-285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86150" indent="-285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43350" indent="-285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1000"/>
              </a:spcBef>
              <a:buClr>
                <a:srgbClr val="0000DC"/>
              </a:buClr>
              <a:buFontTx/>
              <a:buNone/>
            </a:pPr>
            <a:r>
              <a:rPr lang="cs-CZ" altLang="cs-CZ" sz="2100"/>
              <a:t>With this type of research design we could, for example, ask …</a:t>
            </a:r>
          </a:p>
          <a:p>
            <a:pPr eaLnBrk="1" hangingPunct="1">
              <a:lnSpc>
                <a:spcPct val="90000"/>
              </a:lnSpc>
              <a:spcBef>
                <a:spcPts val="1000"/>
              </a:spcBef>
              <a:buClr>
                <a:srgbClr val="0000DC"/>
              </a:buClr>
              <a:buFont typeface="Arial" panose="020B0604020202020204" pitchFamily="34" charset="0"/>
              <a:buChar char="̶"/>
            </a:pPr>
            <a:r>
              <a:rPr lang="cs-CZ" altLang="cs-CZ" sz="2100" b="1"/>
              <a:t>What is the impact of social media use on momentary affect?</a:t>
            </a:r>
          </a:p>
          <a:p>
            <a:pPr lvl="1" eaLnBrk="1" hangingPunct="1">
              <a:lnSpc>
                <a:spcPct val="90000"/>
              </a:lnSpc>
              <a:spcBef>
                <a:spcPts val="500"/>
              </a:spcBef>
              <a:buClr>
                <a:srgbClr val="0000DC"/>
              </a:buClr>
              <a:buFont typeface="Arial" panose="020B0604020202020204" pitchFamily="34" charset="0"/>
              <a:buChar char="̶"/>
            </a:pPr>
            <a:r>
              <a:rPr lang="cs-CZ" altLang="cs-CZ" sz="1800" b="1"/>
              <a:t>Is the impact of social media on affect different for girls and boys?</a:t>
            </a:r>
            <a:r>
              <a:rPr lang="cs-CZ" altLang="cs-CZ" sz="1800"/>
              <a:t> (between-person hypothesis)</a:t>
            </a:r>
          </a:p>
          <a:p>
            <a:pPr lvl="1" eaLnBrk="1" hangingPunct="1">
              <a:lnSpc>
                <a:spcPct val="90000"/>
              </a:lnSpc>
              <a:spcBef>
                <a:spcPts val="500"/>
              </a:spcBef>
              <a:buClr>
                <a:srgbClr val="0000DC"/>
              </a:buClr>
              <a:buFont typeface="Arial" panose="020B0604020202020204" pitchFamily="34" charset="0"/>
              <a:buChar char="̶"/>
            </a:pPr>
            <a:r>
              <a:rPr lang="cs-CZ" altLang="cs-CZ" sz="1800" b="1"/>
              <a:t>Is the impact of social media on affect different on days when the use is higher than average? </a:t>
            </a:r>
            <a:r>
              <a:rPr lang="cs-CZ" altLang="cs-CZ" sz="1800"/>
              <a:t>(within-person hypothesis)</a:t>
            </a:r>
          </a:p>
          <a:p>
            <a:pPr eaLnBrk="1" hangingPunct="1">
              <a:lnSpc>
                <a:spcPct val="90000"/>
              </a:lnSpc>
              <a:spcBef>
                <a:spcPts val="1000"/>
              </a:spcBef>
              <a:buClr>
                <a:srgbClr val="0000DC"/>
              </a:buClr>
              <a:buFont typeface="Arial" panose="020B0604020202020204" pitchFamily="34" charset="0"/>
              <a:buChar char="̶"/>
            </a:pPr>
            <a:endParaRPr lang="cs-CZ" altLang="cs-CZ" sz="21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2F17A-565D-4380-B6C7-74D4C1645895}"/>
              </a:ext>
            </a:extLst>
          </p:cNvPr>
          <p:cNvSpPr>
            <a:spLocks noGrp="1"/>
          </p:cNvSpPr>
          <p:nvPr>
            <p:ph type="title"/>
          </p:nvPr>
        </p:nvSpPr>
        <p:spPr>
          <a:xfrm>
            <a:off x="304800" y="428625"/>
            <a:ext cx="8178800" cy="527050"/>
          </a:xfrm>
        </p:spPr>
        <p:txBody>
          <a:bodyPr>
            <a:normAutofit/>
          </a:bodyPr>
          <a:lstStyle/>
          <a:p>
            <a:pPr>
              <a:defRPr/>
            </a:pPr>
            <a:r>
              <a:rPr lang="cs-CZ" dirty="0" err="1"/>
              <a:t>Illustrative</a:t>
            </a:r>
            <a:r>
              <a:rPr lang="cs-CZ" dirty="0"/>
              <a:t> </a:t>
            </a:r>
            <a:r>
              <a:rPr lang="cs-CZ" dirty="0" err="1"/>
              <a:t>example</a:t>
            </a:r>
            <a:r>
              <a:rPr lang="cs-CZ" dirty="0"/>
              <a:t>: </a:t>
            </a:r>
            <a:r>
              <a:rPr lang="cs-CZ" dirty="0" err="1"/>
              <a:t>Analytical</a:t>
            </a:r>
            <a:r>
              <a:rPr lang="cs-CZ" dirty="0"/>
              <a:t> </a:t>
            </a:r>
            <a:r>
              <a:rPr lang="cs-CZ" dirty="0" err="1"/>
              <a:t>advantages</a:t>
            </a:r>
            <a:endParaRPr lang="cs-CZ" dirty="0"/>
          </a:p>
        </p:txBody>
      </p:sp>
      <p:sp>
        <p:nvSpPr>
          <p:cNvPr id="46083" name="Zástupný symbol pro číslo snímku 4">
            <a:extLst>
              <a:ext uri="{FF2B5EF4-FFF2-40B4-BE49-F238E27FC236}">
                <a16:creationId xmlns:a16="http://schemas.microsoft.com/office/drawing/2014/main" id="{0FFA93EF-342F-50A8-340C-65BF5930FBD1}"/>
              </a:ext>
            </a:extLst>
          </p:cNvPr>
          <p:cNvSpPr>
            <a:spLocks noGrp="1"/>
          </p:cNvSpPr>
          <p:nvPr>
            <p:ph type="sldNum" sz="quarter" idx="1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fld id="{0AA3786A-E281-4D04-B943-B2F58B95122A}" type="slidenum">
              <a:rPr lang="cs-CZ" altLang="en-US" smtClean="0"/>
              <a:pPr/>
              <a:t>35</a:t>
            </a:fld>
            <a:endParaRPr lang="cs-CZ" altLang="cs-CZ" sz="1400"/>
          </a:p>
        </p:txBody>
      </p:sp>
      <p:sp>
        <p:nvSpPr>
          <p:cNvPr id="46084" name="TextovéPole 5">
            <a:extLst>
              <a:ext uri="{FF2B5EF4-FFF2-40B4-BE49-F238E27FC236}">
                <a16:creationId xmlns:a16="http://schemas.microsoft.com/office/drawing/2014/main" id="{525FDD79-16FB-0036-AA65-DDD60F41DF5A}"/>
              </a:ext>
            </a:extLst>
          </p:cNvPr>
          <p:cNvSpPr txBox="1">
            <a:spLocks noChangeArrowheads="1"/>
          </p:cNvSpPr>
          <p:nvPr/>
        </p:nvSpPr>
        <p:spPr bwMode="auto">
          <a:xfrm>
            <a:off x="534988" y="2398713"/>
            <a:ext cx="109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June 2021</a:t>
            </a:r>
          </a:p>
        </p:txBody>
      </p:sp>
      <p:sp>
        <p:nvSpPr>
          <p:cNvPr id="46085" name="TextovéPole 6">
            <a:extLst>
              <a:ext uri="{FF2B5EF4-FFF2-40B4-BE49-F238E27FC236}">
                <a16:creationId xmlns:a16="http://schemas.microsoft.com/office/drawing/2014/main" id="{F06E2565-602A-F04C-C390-462572CFED2B}"/>
              </a:ext>
            </a:extLst>
          </p:cNvPr>
          <p:cNvSpPr txBox="1">
            <a:spLocks noChangeArrowheads="1"/>
          </p:cNvSpPr>
          <p:nvPr/>
        </p:nvSpPr>
        <p:spPr bwMode="auto">
          <a:xfrm>
            <a:off x="554038" y="36830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N = 201</a:t>
            </a:r>
          </a:p>
        </p:txBody>
      </p:sp>
      <p:sp>
        <p:nvSpPr>
          <p:cNvPr id="46086" name="TextovéPole 7">
            <a:extLst>
              <a:ext uri="{FF2B5EF4-FFF2-40B4-BE49-F238E27FC236}">
                <a16:creationId xmlns:a16="http://schemas.microsoft.com/office/drawing/2014/main" id="{B0855E58-3C9E-9F0B-134A-8EADA31F8E82}"/>
              </a:ext>
            </a:extLst>
          </p:cNvPr>
          <p:cNvSpPr txBox="1">
            <a:spLocks noChangeArrowheads="1"/>
          </p:cNvSpPr>
          <p:nvPr/>
        </p:nvSpPr>
        <p:spPr bwMode="auto">
          <a:xfrm>
            <a:off x="466725" y="4857750"/>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a:t>Compliance rate</a:t>
            </a:r>
          </a:p>
        </p:txBody>
      </p:sp>
      <p:pic>
        <p:nvPicPr>
          <p:cNvPr id="46087" name="Obrázek 11">
            <a:extLst>
              <a:ext uri="{FF2B5EF4-FFF2-40B4-BE49-F238E27FC236}">
                <a16:creationId xmlns:a16="http://schemas.microsoft.com/office/drawing/2014/main" id="{2D804A57-1BDB-510C-68C6-A7B88AC22D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801938"/>
            <a:ext cx="87312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960CEBA1-2BE3-4B24-8898-2CE455F11538}"/>
              </a:ext>
            </a:extLst>
          </p:cNvPr>
          <p:cNvSpPr txBox="1"/>
          <p:nvPr/>
        </p:nvSpPr>
        <p:spPr>
          <a:xfrm>
            <a:off x="628650" y="4092575"/>
            <a:ext cx="1111250" cy="854075"/>
          </a:xfrm>
          <a:prstGeom prst="rect">
            <a:avLst/>
          </a:prstGeom>
          <a:noFill/>
        </p:spPr>
        <p:txBody>
          <a:bodyPr>
            <a:spAutoFit/>
          </a:bodyPr>
          <a:lstStyle/>
          <a:p>
            <a:pPr>
              <a:defRPr/>
            </a:pPr>
            <a:r>
              <a:rPr lang="cs-CZ" sz="4950" b="1" dirty="0">
                <a:solidFill>
                  <a:srgbClr val="0000DC"/>
                </a:solidFill>
              </a:rPr>
              <a:t>73</a:t>
            </a:r>
          </a:p>
        </p:txBody>
      </p:sp>
      <p:sp>
        <p:nvSpPr>
          <p:cNvPr id="46089" name="TextovéPole 13">
            <a:extLst>
              <a:ext uri="{FF2B5EF4-FFF2-40B4-BE49-F238E27FC236}">
                <a16:creationId xmlns:a16="http://schemas.microsoft.com/office/drawing/2014/main" id="{5CC7A0CD-B796-6734-2417-1E00D098977B}"/>
              </a:ext>
            </a:extLst>
          </p:cNvPr>
          <p:cNvSpPr txBox="1">
            <a:spLocks noChangeArrowheads="1"/>
          </p:cNvSpPr>
          <p:nvPr/>
        </p:nvSpPr>
        <p:spPr bwMode="auto">
          <a:xfrm>
            <a:off x="1385888" y="4344988"/>
            <a:ext cx="407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rgbClr val="0000DC"/>
                </a:solidFill>
              </a:rPr>
              <a:t>%</a:t>
            </a:r>
          </a:p>
        </p:txBody>
      </p:sp>
      <p:pic>
        <p:nvPicPr>
          <p:cNvPr id="46090" name="Obrázek 16">
            <a:extLst>
              <a:ext uri="{FF2B5EF4-FFF2-40B4-BE49-F238E27FC236}">
                <a16:creationId xmlns:a16="http://schemas.microsoft.com/office/drawing/2014/main" id="{B33D8E51-AC32-56CC-B18D-30257325B9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75" y="1570038"/>
            <a:ext cx="7381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ovéPole 17">
            <a:extLst>
              <a:ext uri="{FF2B5EF4-FFF2-40B4-BE49-F238E27FC236}">
                <a16:creationId xmlns:a16="http://schemas.microsoft.com/office/drawing/2014/main" id="{128F5665-F609-4D89-BB1D-1AECC84F5E0C}"/>
              </a:ext>
            </a:extLst>
          </p:cNvPr>
          <p:cNvSpPr txBox="1"/>
          <p:nvPr/>
        </p:nvSpPr>
        <p:spPr>
          <a:xfrm>
            <a:off x="1793875" y="5697538"/>
            <a:ext cx="6689725" cy="530225"/>
          </a:xfrm>
          <a:prstGeom prst="rect">
            <a:avLst/>
          </a:prstGeom>
          <a:noFill/>
        </p:spPr>
        <p:txBody>
          <a:bodyPr>
            <a:spAutoFit/>
          </a:bodyPr>
          <a:lstStyle/>
          <a:p>
            <a:pPr algn="ctr">
              <a:defRPr/>
            </a:pPr>
            <a:r>
              <a:rPr lang="cs-CZ" sz="1800" b="1" dirty="0" err="1">
                <a:solidFill>
                  <a:srgbClr val="0000DC"/>
                </a:solidFill>
              </a:rPr>
              <a:t>Example</a:t>
            </a:r>
            <a:r>
              <a:rPr lang="cs-CZ" sz="1800" b="1" dirty="0">
                <a:solidFill>
                  <a:srgbClr val="0000DC"/>
                </a:solidFill>
              </a:rPr>
              <a:t>: </a:t>
            </a:r>
            <a:r>
              <a:rPr lang="cs-CZ" sz="1800" b="1" dirty="0" err="1">
                <a:solidFill>
                  <a:srgbClr val="0000DC"/>
                </a:solidFill>
              </a:rPr>
              <a:t>Between</a:t>
            </a:r>
            <a:r>
              <a:rPr lang="cs-CZ" sz="1800" b="1" dirty="0">
                <a:solidFill>
                  <a:srgbClr val="0000DC"/>
                </a:solidFill>
              </a:rPr>
              <a:t>-Person Variability in Positive </a:t>
            </a:r>
            <a:r>
              <a:rPr lang="cs-CZ" sz="1800" b="1" dirty="0" err="1">
                <a:solidFill>
                  <a:srgbClr val="0000DC"/>
                </a:solidFill>
              </a:rPr>
              <a:t>Activated</a:t>
            </a:r>
            <a:r>
              <a:rPr lang="cs-CZ" sz="1800" b="1" dirty="0">
                <a:solidFill>
                  <a:srgbClr val="0000DC"/>
                </a:solidFill>
              </a:rPr>
              <a:t> </a:t>
            </a:r>
            <a:r>
              <a:rPr lang="cs-CZ" sz="1800" b="1" dirty="0" err="1">
                <a:solidFill>
                  <a:srgbClr val="0000DC"/>
                </a:solidFill>
              </a:rPr>
              <a:t>Affect</a:t>
            </a:r>
            <a:endParaRPr lang="cs-CZ" sz="1800" b="1" dirty="0">
              <a:solidFill>
                <a:srgbClr val="0000DC"/>
              </a:solidFill>
            </a:endParaRPr>
          </a:p>
          <a:p>
            <a:pPr algn="ctr">
              <a:defRPr/>
            </a:pPr>
            <a:r>
              <a:rPr lang="cs-CZ" sz="1050" b="1" dirty="0" err="1">
                <a:solidFill>
                  <a:srgbClr val="0000DC"/>
                </a:solidFill>
              </a:rPr>
              <a:t>subset</a:t>
            </a:r>
            <a:r>
              <a:rPr lang="cs-CZ" sz="1050" b="1" dirty="0">
                <a:solidFill>
                  <a:srgbClr val="0000DC"/>
                </a:solidFill>
              </a:rPr>
              <a:t> </a:t>
            </a:r>
            <a:r>
              <a:rPr lang="cs-CZ" sz="1050" b="1" dirty="0" err="1">
                <a:solidFill>
                  <a:srgbClr val="0000DC"/>
                </a:solidFill>
              </a:rPr>
              <a:t>of</a:t>
            </a:r>
            <a:r>
              <a:rPr lang="cs-CZ" sz="1050" b="1" dirty="0">
                <a:solidFill>
                  <a:srgbClr val="0000DC"/>
                </a:solidFill>
              </a:rPr>
              <a:t> 13 </a:t>
            </a:r>
            <a:r>
              <a:rPr lang="cs-CZ" sz="1050" b="1" dirty="0" err="1">
                <a:solidFill>
                  <a:srgbClr val="0000DC"/>
                </a:solidFill>
              </a:rPr>
              <a:t>people</a:t>
            </a:r>
            <a:r>
              <a:rPr lang="cs-CZ" sz="1050" b="1" dirty="0">
                <a:solidFill>
                  <a:srgbClr val="0000DC"/>
                </a:solidFill>
              </a:rPr>
              <a:t> </a:t>
            </a:r>
            <a:r>
              <a:rPr lang="cs-CZ" sz="1050" b="1" dirty="0" err="1">
                <a:solidFill>
                  <a:srgbClr val="0000DC"/>
                </a:solidFill>
              </a:rPr>
              <a:t>with</a:t>
            </a:r>
            <a:r>
              <a:rPr lang="cs-CZ" sz="1050" b="1" dirty="0">
                <a:solidFill>
                  <a:srgbClr val="0000DC"/>
                </a:solidFill>
              </a:rPr>
              <a:t> data </a:t>
            </a:r>
            <a:r>
              <a:rPr lang="cs-CZ" sz="1050" b="1" dirty="0" err="1">
                <a:solidFill>
                  <a:srgbClr val="0000DC"/>
                </a:solidFill>
              </a:rPr>
              <a:t>from</a:t>
            </a:r>
            <a:r>
              <a:rPr lang="cs-CZ" sz="1050" b="1" dirty="0">
                <a:solidFill>
                  <a:srgbClr val="0000DC"/>
                </a:solidFill>
              </a:rPr>
              <a:t> </a:t>
            </a:r>
            <a:r>
              <a:rPr lang="cs-CZ" sz="1050" b="1" dirty="0" err="1">
                <a:solidFill>
                  <a:srgbClr val="0000DC"/>
                </a:solidFill>
              </a:rPr>
              <a:t>evening</a:t>
            </a:r>
            <a:r>
              <a:rPr lang="cs-CZ" sz="1050" b="1" dirty="0">
                <a:solidFill>
                  <a:srgbClr val="0000DC"/>
                </a:solidFill>
              </a:rPr>
              <a:t> EMA </a:t>
            </a:r>
            <a:r>
              <a:rPr lang="cs-CZ" sz="1050" b="1" dirty="0" err="1">
                <a:solidFill>
                  <a:srgbClr val="0000DC"/>
                </a:solidFill>
              </a:rPr>
              <a:t>questionnaire</a:t>
            </a:r>
            <a:endParaRPr lang="cs-CZ" sz="1800" b="1" dirty="0">
              <a:solidFill>
                <a:srgbClr val="0000DC"/>
              </a:solidFill>
            </a:endParaRPr>
          </a:p>
        </p:txBody>
      </p:sp>
      <p:pic>
        <p:nvPicPr>
          <p:cNvPr id="46092" name="Obrázek 18">
            <a:extLst>
              <a:ext uri="{FF2B5EF4-FFF2-40B4-BE49-F238E27FC236}">
                <a16:creationId xmlns:a16="http://schemas.microsoft.com/office/drawing/2014/main" id="{37130FC8-9DEB-06A1-1F7A-20AAE93638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6013" y="1989138"/>
            <a:ext cx="56673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4">
            <a:extLst>
              <a:ext uri="{FF2B5EF4-FFF2-40B4-BE49-F238E27FC236}">
                <a16:creationId xmlns:a16="http://schemas.microsoft.com/office/drawing/2014/main" id="{21EECC8D-1CD7-59DF-88D9-004A04E6AEE7}"/>
              </a:ext>
            </a:extLst>
          </p:cNvPr>
          <p:cNvSpPr>
            <a:spLocks noGrp="1"/>
          </p:cNvSpPr>
          <p:nvPr>
            <p:ph type="sldNum" sz="quarter" idx="1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fld id="{0AA3786A-E281-4D04-B943-B2F58B95122A}" type="slidenum">
              <a:rPr lang="cs-CZ" altLang="en-US" smtClean="0"/>
              <a:pPr/>
              <a:t>36</a:t>
            </a:fld>
            <a:endParaRPr lang="cs-CZ" altLang="cs-CZ" sz="1400"/>
          </a:p>
        </p:txBody>
      </p:sp>
      <p:sp>
        <p:nvSpPr>
          <p:cNvPr id="48131" name="TextovéPole 5">
            <a:extLst>
              <a:ext uri="{FF2B5EF4-FFF2-40B4-BE49-F238E27FC236}">
                <a16:creationId xmlns:a16="http://schemas.microsoft.com/office/drawing/2014/main" id="{B3696EA9-681E-A033-82A7-C734551650CD}"/>
              </a:ext>
            </a:extLst>
          </p:cNvPr>
          <p:cNvSpPr txBox="1">
            <a:spLocks noChangeArrowheads="1"/>
          </p:cNvSpPr>
          <p:nvPr/>
        </p:nvSpPr>
        <p:spPr bwMode="auto">
          <a:xfrm>
            <a:off x="534988" y="2398713"/>
            <a:ext cx="109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June 2021</a:t>
            </a:r>
          </a:p>
        </p:txBody>
      </p:sp>
      <p:sp>
        <p:nvSpPr>
          <p:cNvPr id="48132" name="TextovéPole 6">
            <a:extLst>
              <a:ext uri="{FF2B5EF4-FFF2-40B4-BE49-F238E27FC236}">
                <a16:creationId xmlns:a16="http://schemas.microsoft.com/office/drawing/2014/main" id="{1BF84EC9-BD05-D426-95C8-7AB0664EBD66}"/>
              </a:ext>
            </a:extLst>
          </p:cNvPr>
          <p:cNvSpPr txBox="1">
            <a:spLocks noChangeArrowheads="1"/>
          </p:cNvSpPr>
          <p:nvPr/>
        </p:nvSpPr>
        <p:spPr bwMode="auto">
          <a:xfrm>
            <a:off x="554038" y="36830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N = 201</a:t>
            </a:r>
          </a:p>
        </p:txBody>
      </p:sp>
      <p:sp>
        <p:nvSpPr>
          <p:cNvPr id="48133" name="TextovéPole 7">
            <a:extLst>
              <a:ext uri="{FF2B5EF4-FFF2-40B4-BE49-F238E27FC236}">
                <a16:creationId xmlns:a16="http://schemas.microsoft.com/office/drawing/2014/main" id="{4A0B7B93-7889-29F8-652F-6DAE30544045}"/>
              </a:ext>
            </a:extLst>
          </p:cNvPr>
          <p:cNvSpPr txBox="1">
            <a:spLocks noChangeArrowheads="1"/>
          </p:cNvSpPr>
          <p:nvPr/>
        </p:nvSpPr>
        <p:spPr bwMode="auto">
          <a:xfrm>
            <a:off x="466725" y="4857750"/>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a:t>Compliance rate</a:t>
            </a:r>
          </a:p>
        </p:txBody>
      </p:sp>
      <p:sp>
        <p:nvSpPr>
          <p:cNvPr id="9" name="TextovéPole 8">
            <a:extLst>
              <a:ext uri="{FF2B5EF4-FFF2-40B4-BE49-F238E27FC236}">
                <a16:creationId xmlns:a16="http://schemas.microsoft.com/office/drawing/2014/main" id="{FE7E2F54-8F9D-42A7-AE0C-213D97E24BFE}"/>
              </a:ext>
            </a:extLst>
          </p:cNvPr>
          <p:cNvSpPr txBox="1"/>
          <p:nvPr/>
        </p:nvSpPr>
        <p:spPr>
          <a:xfrm>
            <a:off x="2011363" y="5426075"/>
            <a:ext cx="6688137" cy="530225"/>
          </a:xfrm>
          <a:prstGeom prst="rect">
            <a:avLst/>
          </a:prstGeom>
          <a:noFill/>
        </p:spPr>
        <p:txBody>
          <a:bodyPr>
            <a:spAutoFit/>
          </a:bodyPr>
          <a:lstStyle/>
          <a:p>
            <a:pPr algn="ctr">
              <a:defRPr/>
            </a:pPr>
            <a:r>
              <a:rPr lang="cs-CZ" sz="1800" b="1" dirty="0" err="1">
                <a:solidFill>
                  <a:srgbClr val="0000DC"/>
                </a:solidFill>
              </a:rPr>
              <a:t>Example</a:t>
            </a:r>
            <a:r>
              <a:rPr lang="cs-CZ" sz="1800" b="1" dirty="0">
                <a:solidFill>
                  <a:srgbClr val="0000DC"/>
                </a:solidFill>
              </a:rPr>
              <a:t>: </a:t>
            </a:r>
            <a:r>
              <a:rPr lang="cs-CZ" sz="1800" b="1" dirty="0" err="1">
                <a:solidFill>
                  <a:srgbClr val="0000DC"/>
                </a:solidFill>
              </a:rPr>
              <a:t>Within</a:t>
            </a:r>
            <a:r>
              <a:rPr lang="cs-CZ" sz="1800" b="1" dirty="0">
                <a:solidFill>
                  <a:srgbClr val="0000DC"/>
                </a:solidFill>
              </a:rPr>
              <a:t>-Person Variability in Positive </a:t>
            </a:r>
            <a:r>
              <a:rPr lang="cs-CZ" sz="1800" b="1" dirty="0" err="1">
                <a:solidFill>
                  <a:srgbClr val="0000DC"/>
                </a:solidFill>
              </a:rPr>
              <a:t>Activated</a:t>
            </a:r>
            <a:r>
              <a:rPr lang="cs-CZ" sz="1800" b="1" dirty="0">
                <a:solidFill>
                  <a:srgbClr val="0000DC"/>
                </a:solidFill>
              </a:rPr>
              <a:t> </a:t>
            </a:r>
            <a:r>
              <a:rPr lang="cs-CZ" sz="1800" b="1" dirty="0" err="1">
                <a:solidFill>
                  <a:srgbClr val="0000DC"/>
                </a:solidFill>
              </a:rPr>
              <a:t>Affect</a:t>
            </a:r>
            <a:br>
              <a:rPr lang="cs-CZ" sz="1800" b="1" dirty="0">
                <a:solidFill>
                  <a:srgbClr val="0000DC"/>
                </a:solidFill>
              </a:rPr>
            </a:br>
            <a:r>
              <a:rPr lang="cs-CZ" sz="1050" b="1" dirty="0" err="1">
                <a:solidFill>
                  <a:srgbClr val="0000DC"/>
                </a:solidFill>
              </a:rPr>
              <a:t>subset</a:t>
            </a:r>
            <a:r>
              <a:rPr lang="cs-CZ" sz="1050" b="1" dirty="0">
                <a:solidFill>
                  <a:srgbClr val="0000DC"/>
                </a:solidFill>
              </a:rPr>
              <a:t> </a:t>
            </a:r>
            <a:r>
              <a:rPr lang="cs-CZ" sz="1050" b="1" dirty="0" err="1">
                <a:solidFill>
                  <a:srgbClr val="0000DC"/>
                </a:solidFill>
              </a:rPr>
              <a:t>of</a:t>
            </a:r>
            <a:r>
              <a:rPr lang="cs-CZ" sz="1050" b="1" dirty="0">
                <a:solidFill>
                  <a:srgbClr val="0000DC"/>
                </a:solidFill>
              </a:rPr>
              <a:t> 13 </a:t>
            </a:r>
            <a:r>
              <a:rPr lang="cs-CZ" sz="1050" b="1" dirty="0" err="1">
                <a:solidFill>
                  <a:srgbClr val="0000DC"/>
                </a:solidFill>
              </a:rPr>
              <a:t>people</a:t>
            </a:r>
            <a:r>
              <a:rPr lang="cs-CZ" sz="1050" b="1" dirty="0">
                <a:solidFill>
                  <a:srgbClr val="0000DC"/>
                </a:solidFill>
              </a:rPr>
              <a:t> </a:t>
            </a:r>
            <a:r>
              <a:rPr lang="cs-CZ" sz="1050" b="1" dirty="0" err="1">
                <a:solidFill>
                  <a:srgbClr val="0000DC"/>
                </a:solidFill>
              </a:rPr>
              <a:t>with</a:t>
            </a:r>
            <a:r>
              <a:rPr lang="cs-CZ" sz="1050" b="1" dirty="0">
                <a:solidFill>
                  <a:srgbClr val="0000DC"/>
                </a:solidFill>
              </a:rPr>
              <a:t> data </a:t>
            </a:r>
            <a:r>
              <a:rPr lang="cs-CZ" sz="1050" b="1" dirty="0" err="1">
                <a:solidFill>
                  <a:srgbClr val="0000DC"/>
                </a:solidFill>
              </a:rPr>
              <a:t>from</a:t>
            </a:r>
            <a:r>
              <a:rPr lang="cs-CZ" sz="1050" b="1" dirty="0">
                <a:solidFill>
                  <a:srgbClr val="0000DC"/>
                </a:solidFill>
              </a:rPr>
              <a:t> </a:t>
            </a:r>
            <a:r>
              <a:rPr lang="cs-CZ" sz="1050" b="1" dirty="0" err="1">
                <a:solidFill>
                  <a:srgbClr val="0000DC"/>
                </a:solidFill>
              </a:rPr>
              <a:t>evening</a:t>
            </a:r>
            <a:r>
              <a:rPr lang="cs-CZ" sz="1050" b="1" dirty="0">
                <a:solidFill>
                  <a:srgbClr val="0000DC"/>
                </a:solidFill>
              </a:rPr>
              <a:t> EMA </a:t>
            </a:r>
            <a:r>
              <a:rPr lang="cs-CZ" sz="1050" b="1" dirty="0" err="1">
                <a:solidFill>
                  <a:srgbClr val="0000DC"/>
                </a:solidFill>
              </a:rPr>
              <a:t>questionnaire</a:t>
            </a:r>
            <a:endParaRPr lang="cs-CZ" sz="1800" b="1" dirty="0">
              <a:solidFill>
                <a:srgbClr val="0000DC"/>
              </a:solidFill>
            </a:endParaRPr>
          </a:p>
        </p:txBody>
      </p:sp>
      <p:pic>
        <p:nvPicPr>
          <p:cNvPr id="48135" name="Obrázek 11">
            <a:extLst>
              <a:ext uri="{FF2B5EF4-FFF2-40B4-BE49-F238E27FC236}">
                <a16:creationId xmlns:a16="http://schemas.microsoft.com/office/drawing/2014/main" id="{990D8E59-5359-15D7-1A0E-3CD00D11E1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801938"/>
            <a:ext cx="87312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960CEBA1-2BE3-4B24-8898-2CE455F11538}"/>
              </a:ext>
            </a:extLst>
          </p:cNvPr>
          <p:cNvSpPr txBox="1"/>
          <p:nvPr/>
        </p:nvSpPr>
        <p:spPr>
          <a:xfrm>
            <a:off x="628650" y="4092575"/>
            <a:ext cx="1111250" cy="854075"/>
          </a:xfrm>
          <a:prstGeom prst="rect">
            <a:avLst/>
          </a:prstGeom>
          <a:noFill/>
        </p:spPr>
        <p:txBody>
          <a:bodyPr>
            <a:spAutoFit/>
          </a:bodyPr>
          <a:lstStyle/>
          <a:p>
            <a:pPr>
              <a:defRPr/>
            </a:pPr>
            <a:r>
              <a:rPr lang="cs-CZ" sz="4950" b="1" dirty="0">
                <a:solidFill>
                  <a:srgbClr val="0000DC"/>
                </a:solidFill>
              </a:rPr>
              <a:t>73</a:t>
            </a:r>
          </a:p>
        </p:txBody>
      </p:sp>
      <p:sp>
        <p:nvSpPr>
          <p:cNvPr id="48137" name="TextovéPole 13">
            <a:extLst>
              <a:ext uri="{FF2B5EF4-FFF2-40B4-BE49-F238E27FC236}">
                <a16:creationId xmlns:a16="http://schemas.microsoft.com/office/drawing/2014/main" id="{5EE6B59A-20C9-EAAB-1D7F-47DB049B52BF}"/>
              </a:ext>
            </a:extLst>
          </p:cNvPr>
          <p:cNvSpPr txBox="1">
            <a:spLocks noChangeArrowheads="1"/>
          </p:cNvSpPr>
          <p:nvPr/>
        </p:nvSpPr>
        <p:spPr bwMode="auto">
          <a:xfrm>
            <a:off x="1385888" y="4344988"/>
            <a:ext cx="407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rgbClr val="0000DC"/>
                </a:solidFill>
              </a:rPr>
              <a:t>%</a:t>
            </a:r>
          </a:p>
        </p:txBody>
      </p:sp>
      <p:pic>
        <p:nvPicPr>
          <p:cNvPr id="48138" name="Obrázek 16">
            <a:extLst>
              <a:ext uri="{FF2B5EF4-FFF2-40B4-BE49-F238E27FC236}">
                <a16:creationId xmlns:a16="http://schemas.microsoft.com/office/drawing/2014/main" id="{3E38878B-AEA2-D35F-D803-6EFBFCDD46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75" y="1570038"/>
            <a:ext cx="7381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Obrázek 9">
            <a:extLst>
              <a:ext uri="{FF2B5EF4-FFF2-40B4-BE49-F238E27FC236}">
                <a16:creationId xmlns:a16="http://schemas.microsoft.com/office/drawing/2014/main" id="{286E33D3-0565-DD5B-4968-78215CE439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1609725"/>
            <a:ext cx="5608637"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TextovéPole 10">
            <a:extLst>
              <a:ext uri="{FF2B5EF4-FFF2-40B4-BE49-F238E27FC236}">
                <a16:creationId xmlns:a16="http://schemas.microsoft.com/office/drawing/2014/main" id="{7764FC9F-9FCD-8B79-EAEA-994F2D4F1D1F}"/>
              </a:ext>
            </a:extLst>
          </p:cNvPr>
          <p:cNvSpPr txBox="1">
            <a:spLocks noChangeArrowheads="1"/>
          </p:cNvSpPr>
          <p:nvPr/>
        </p:nvSpPr>
        <p:spPr bwMode="auto">
          <a:xfrm>
            <a:off x="7681913" y="2681288"/>
            <a:ext cx="1384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900"/>
              <a:t>M = 50.43 (SD = 11.17)</a:t>
            </a:r>
          </a:p>
        </p:txBody>
      </p:sp>
      <p:sp>
        <p:nvSpPr>
          <p:cNvPr id="48141" name="TextovéPole 15">
            <a:extLst>
              <a:ext uri="{FF2B5EF4-FFF2-40B4-BE49-F238E27FC236}">
                <a16:creationId xmlns:a16="http://schemas.microsoft.com/office/drawing/2014/main" id="{D1FC73E7-6A4D-D92D-B20B-139253DE168F}"/>
              </a:ext>
            </a:extLst>
          </p:cNvPr>
          <p:cNvSpPr txBox="1">
            <a:spLocks noChangeArrowheads="1"/>
          </p:cNvSpPr>
          <p:nvPr/>
        </p:nvSpPr>
        <p:spPr bwMode="auto">
          <a:xfrm>
            <a:off x="7588250" y="3960813"/>
            <a:ext cx="1571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900"/>
              <a:t>M = 50.21 (SD = 25.79)</a:t>
            </a:r>
          </a:p>
        </p:txBody>
      </p:sp>
      <p:sp>
        <p:nvSpPr>
          <p:cNvPr id="19" name="Nadpis 1">
            <a:extLst>
              <a:ext uri="{FF2B5EF4-FFF2-40B4-BE49-F238E27FC236}">
                <a16:creationId xmlns:a16="http://schemas.microsoft.com/office/drawing/2014/main" id="{EB73EE56-E523-4E3A-8D0E-557707FEDB76}"/>
              </a:ext>
            </a:extLst>
          </p:cNvPr>
          <p:cNvSpPr>
            <a:spLocks noGrp="1"/>
          </p:cNvSpPr>
          <p:nvPr>
            <p:ph type="title"/>
          </p:nvPr>
        </p:nvSpPr>
        <p:spPr>
          <a:xfrm>
            <a:off x="600075" y="541338"/>
            <a:ext cx="8177213" cy="528637"/>
          </a:xfrm>
        </p:spPr>
        <p:txBody>
          <a:bodyPr>
            <a:normAutofit/>
          </a:bodyPr>
          <a:lstStyle/>
          <a:p>
            <a:pPr>
              <a:defRPr/>
            </a:pPr>
            <a:r>
              <a:rPr lang="cs-CZ" dirty="0" err="1"/>
              <a:t>Illustrative</a:t>
            </a:r>
            <a:r>
              <a:rPr lang="cs-CZ" dirty="0"/>
              <a:t> </a:t>
            </a:r>
            <a:r>
              <a:rPr lang="cs-CZ" dirty="0" err="1"/>
              <a:t>example</a:t>
            </a:r>
            <a:r>
              <a:rPr lang="cs-CZ" dirty="0"/>
              <a:t>: </a:t>
            </a:r>
            <a:r>
              <a:rPr lang="cs-CZ" dirty="0" err="1"/>
              <a:t>Analytical</a:t>
            </a:r>
            <a:r>
              <a:rPr lang="cs-CZ" dirty="0"/>
              <a:t> </a:t>
            </a:r>
            <a:r>
              <a:rPr lang="cs-CZ" dirty="0" err="1"/>
              <a:t>advantages</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4">
            <a:extLst>
              <a:ext uri="{FF2B5EF4-FFF2-40B4-BE49-F238E27FC236}">
                <a16:creationId xmlns:a16="http://schemas.microsoft.com/office/drawing/2014/main" id="{B8785121-7D39-0057-A111-4E2CD3EA216E}"/>
              </a:ext>
            </a:extLst>
          </p:cNvPr>
          <p:cNvSpPr>
            <a:spLocks noGrp="1"/>
          </p:cNvSpPr>
          <p:nvPr>
            <p:ph type="sldNum" sz="quarter" idx="1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fld id="{0AA3786A-E281-4D04-B943-B2F58B95122A}" type="slidenum">
              <a:rPr lang="cs-CZ" altLang="en-US" smtClean="0"/>
              <a:pPr/>
              <a:t>37</a:t>
            </a:fld>
            <a:endParaRPr lang="cs-CZ" altLang="cs-CZ" sz="1400"/>
          </a:p>
        </p:txBody>
      </p:sp>
      <p:sp>
        <p:nvSpPr>
          <p:cNvPr id="50179" name="TextovéPole 5">
            <a:extLst>
              <a:ext uri="{FF2B5EF4-FFF2-40B4-BE49-F238E27FC236}">
                <a16:creationId xmlns:a16="http://schemas.microsoft.com/office/drawing/2014/main" id="{A5C356E8-BDC4-D4E7-0214-43B703D6BC56}"/>
              </a:ext>
            </a:extLst>
          </p:cNvPr>
          <p:cNvSpPr txBox="1">
            <a:spLocks noChangeArrowheads="1"/>
          </p:cNvSpPr>
          <p:nvPr/>
        </p:nvSpPr>
        <p:spPr bwMode="auto">
          <a:xfrm>
            <a:off x="534988" y="2398713"/>
            <a:ext cx="109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June 2021</a:t>
            </a:r>
          </a:p>
        </p:txBody>
      </p:sp>
      <p:sp>
        <p:nvSpPr>
          <p:cNvPr id="50180" name="TextovéPole 6">
            <a:extLst>
              <a:ext uri="{FF2B5EF4-FFF2-40B4-BE49-F238E27FC236}">
                <a16:creationId xmlns:a16="http://schemas.microsoft.com/office/drawing/2014/main" id="{7FB3D54F-A63C-E858-447A-C4BBCBE67768}"/>
              </a:ext>
            </a:extLst>
          </p:cNvPr>
          <p:cNvSpPr txBox="1">
            <a:spLocks noChangeArrowheads="1"/>
          </p:cNvSpPr>
          <p:nvPr/>
        </p:nvSpPr>
        <p:spPr bwMode="auto">
          <a:xfrm>
            <a:off x="554038" y="36830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800"/>
              <a:t>N = 201</a:t>
            </a:r>
          </a:p>
        </p:txBody>
      </p:sp>
      <p:sp>
        <p:nvSpPr>
          <p:cNvPr id="50181" name="TextovéPole 7">
            <a:extLst>
              <a:ext uri="{FF2B5EF4-FFF2-40B4-BE49-F238E27FC236}">
                <a16:creationId xmlns:a16="http://schemas.microsoft.com/office/drawing/2014/main" id="{AA2ED606-14EB-4B6A-48E0-5207FB11F8A0}"/>
              </a:ext>
            </a:extLst>
          </p:cNvPr>
          <p:cNvSpPr txBox="1">
            <a:spLocks noChangeArrowheads="1"/>
          </p:cNvSpPr>
          <p:nvPr/>
        </p:nvSpPr>
        <p:spPr bwMode="auto">
          <a:xfrm>
            <a:off x="466725" y="4857750"/>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a:t>Compliance rate</a:t>
            </a:r>
          </a:p>
        </p:txBody>
      </p:sp>
      <p:sp>
        <p:nvSpPr>
          <p:cNvPr id="9" name="TextovéPole 8">
            <a:extLst>
              <a:ext uri="{FF2B5EF4-FFF2-40B4-BE49-F238E27FC236}">
                <a16:creationId xmlns:a16="http://schemas.microsoft.com/office/drawing/2014/main" id="{FE7E2F54-8F9D-42A7-AE0C-213D97E24BFE}"/>
              </a:ext>
            </a:extLst>
          </p:cNvPr>
          <p:cNvSpPr txBox="1"/>
          <p:nvPr/>
        </p:nvSpPr>
        <p:spPr>
          <a:xfrm>
            <a:off x="1908175" y="5614988"/>
            <a:ext cx="6688138" cy="530225"/>
          </a:xfrm>
          <a:prstGeom prst="rect">
            <a:avLst/>
          </a:prstGeom>
          <a:noFill/>
        </p:spPr>
        <p:txBody>
          <a:bodyPr>
            <a:spAutoFit/>
          </a:bodyPr>
          <a:lstStyle/>
          <a:p>
            <a:pPr algn="ctr">
              <a:defRPr/>
            </a:pPr>
            <a:r>
              <a:rPr lang="cs-CZ" sz="1800" b="1" dirty="0" err="1">
                <a:solidFill>
                  <a:srgbClr val="0000DC"/>
                </a:solidFill>
              </a:rPr>
              <a:t>Example</a:t>
            </a:r>
            <a:r>
              <a:rPr lang="cs-CZ" sz="1800" b="1" dirty="0">
                <a:solidFill>
                  <a:srgbClr val="0000DC"/>
                </a:solidFill>
              </a:rPr>
              <a:t>: </a:t>
            </a:r>
            <a:r>
              <a:rPr lang="cs-CZ" sz="1800" b="1" dirty="0" err="1">
                <a:solidFill>
                  <a:srgbClr val="0000DC"/>
                </a:solidFill>
              </a:rPr>
              <a:t>Within</a:t>
            </a:r>
            <a:r>
              <a:rPr lang="cs-CZ" sz="1800" b="1" dirty="0">
                <a:solidFill>
                  <a:srgbClr val="0000DC"/>
                </a:solidFill>
              </a:rPr>
              <a:t>-Person Variability in Positive </a:t>
            </a:r>
            <a:r>
              <a:rPr lang="cs-CZ" sz="1800" b="1" dirty="0" err="1">
                <a:solidFill>
                  <a:srgbClr val="0000DC"/>
                </a:solidFill>
              </a:rPr>
              <a:t>Activated</a:t>
            </a:r>
            <a:r>
              <a:rPr lang="cs-CZ" sz="1800" b="1" dirty="0">
                <a:solidFill>
                  <a:srgbClr val="0000DC"/>
                </a:solidFill>
              </a:rPr>
              <a:t> </a:t>
            </a:r>
            <a:r>
              <a:rPr lang="cs-CZ" sz="1800" b="1" dirty="0" err="1">
                <a:solidFill>
                  <a:srgbClr val="0000DC"/>
                </a:solidFill>
              </a:rPr>
              <a:t>Affect</a:t>
            </a:r>
            <a:br>
              <a:rPr lang="cs-CZ" sz="1800" b="1" dirty="0">
                <a:solidFill>
                  <a:srgbClr val="0000DC"/>
                </a:solidFill>
              </a:rPr>
            </a:br>
            <a:r>
              <a:rPr lang="cs-CZ" sz="1050" b="1" dirty="0" err="1">
                <a:solidFill>
                  <a:srgbClr val="0000DC"/>
                </a:solidFill>
              </a:rPr>
              <a:t>subset</a:t>
            </a:r>
            <a:r>
              <a:rPr lang="cs-CZ" sz="1050" b="1" dirty="0">
                <a:solidFill>
                  <a:srgbClr val="0000DC"/>
                </a:solidFill>
              </a:rPr>
              <a:t> </a:t>
            </a:r>
            <a:r>
              <a:rPr lang="cs-CZ" sz="1050" b="1" dirty="0" err="1">
                <a:solidFill>
                  <a:srgbClr val="0000DC"/>
                </a:solidFill>
              </a:rPr>
              <a:t>of</a:t>
            </a:r>
            <a:r>
              <a:rPr lang="cs-CZ" sz="1050" b="1" dirty="0">
                <a:solidFill>
                  <a:srgbClr val="0000DC"/>
                </a:solidFill>
              </a:rPr>
              <a:t> 13 </a:t>
            </a:r>
            <a:r>
              <a:rPr lang="cs-CZ" sz="1050" b="1" dirty="0" err="1">
                <a:solidFill>
                  <a:srgbClr val="0000DC"/>
                </a:solidFill>
              </a:rPr>
              <a:t>people</a:t>
            </a:r>
            <a:r>
              <a:rPr lang="cs-CZ" sz="1050" b="1" dirty="0">
                <a:solidFill>
                  <a:srgbClr val="0000DC"/>
                </a:solidFill>
              </a:rPr>
              <a:t> </a:t>
            </a:r>
            <a:r>
              <a:rPr lang="cs-CZ" sz="1050" b="1" dirty="0" err="1">
                <a:solidFill>
                  <a:srgbClr val="0000DC"/>
                </a:solidFill>
              </a:rPr>
              <a:t>with</a:t>
            </a:r>
            <a:r>
              <a:rPr lang="cs-CZ" sz="1050" b="1" dirty="0">
                <a:solidFill>
                  <a:srgbClr val="0000DC"/>
                </a:solidFill>
              </a:rPr>
              <a:t> data </a:t>
            </a:r>
            <a:r>
              <a:rPr lang="cs-CZ" sz="1050" b="1" dirty="0" err="1">
                <a:solidFill>
                  <a:srgbClr val="0000DC"/>
                </a:solidFill>
              </a:rPr>
              <a:t>from</a:t>
            </a:r>
            <a:r>
              <a:rPr lang="cs-CZ" sz="1050" b="1" dirty="0">
                <a:solidFill>
                  <a:srgbClr val="0000DC"/>
                </a:solidFill>
              </a:rPr>
              <a:t> </a:t>
            </a:r>
            <a:r>
              <a:rPr lang="cs-CZ" sz="1050" b="1" dirty="0" err="1">
                <a:solidFill>
                  <a:srgbClr val="0000DC"/>
                </a:solidFill>
              </a:rPr>
              <a:t>evening</a:t>
            </a:r>
            <a:r>
              <a:rPr lang="cs-CZ" sz="1050" b="1" dirty="0">
                <a:solidFill>
                  <a:srgbClr val="0000DC"/>
                </a:solidFill>
              </a:rPr>
              <a:t> EMA </a:t>
            </a:r>
            <a:r>
              <a:rPr lang="cs-CZ" sz="1050" b="1" dirty="0" err="1">
                <a:solidFill>
                  <a:srgbClr val="0000DC"/>
                </a:solidFill>
              </a:rPr>
              <a:t>questionnaire</a:t>
            </a:r>
            <a:endParaRPr lang="cs-CZ" sz="1800" b="1" dirty="0">
              <a:solidFill>
                <a:srgbClr val="0000DC"/>
              </a:solidFill>
            </a:endParaRPr>
          </a:p>
        </p:txBody>
      </p:sp>
      <p:pic>
        <p:nvPicPr>
          <p:cNvPr id="50183" name="Obrázek 11">
            <a:extLst>
              <a:ext uri="{FF2B5EF4-FFF2-40B4-BE49-F238E27FC236}">
                <a16:creationId xmlns:a16="http://schemas.microsoft.com/office/drawing/2014/main" id="{609E4A69-7560-9D66-D521-089BC004DB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801938"/>
            <a:ext cx="87312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960CEBA1-2BE3-4B24-8898-2CE455F11538}"/>
              </a:ext>
            </a:extLst>
          </p:cNvPr>
          <p:cNvSpPr txBox="1"/>
          <p:nvPr/>
        </p:nvSpPr>
        <p:spPr>
          <a:xfrm>
            <a:off x="628650" y="4092575"/>
            <a:ext cx="1111250" cy="854075"/>
          </a:xfrm>
          <a:prstGeom prst="rect">
            <a:avLst/>
          </a:prstGeom>
          <a:noFill/>
        </p:spPr>
        <p:txBody>
          <a:bodyPr>
            <a:spAutoFit/>
          </a:bodyPr>
          <a:lstStyle/>
          <a:p>
            <a:pPr>
              <a:defRPr/>
            </a:pPr>
            <a:r>
              <a:rPr lang="cs-CZ" sz="4950" b="1" dirty="0">
                <a:solidFill>
                  <a:srgbClr val="0000DC"/>
                </a:solidFill>
              </a:rPr>
              <a:t>73</a:t>
            </a:r>
          </a:p>
        </p:txBody>
      </p:sp>
      <p:sp>
        <p:nvSpPr>
          <p:cNvPr id="50185" name="TextovéPole 13">
            <a:extLst>
              <a:ext uri="{FF2B5EF4-FFF2-40B4-BE49-F238E27FC236}">
                <a16:creationId xmlns:a16="http://schemas.microsoft.com/office/drawing/2014/main" id="{EBD2010F-29FB-F2B6-5679-31C8617834DC}"/>
              </a:ext>
            </a:extLst>
          </p:cNvPr>
          <p:cNvSpPr txBox="1">
            <a:spLocks noChangeArrowheads="1"/>
          </p:cNvSpPr>
          <p:nvPr/>
        </p:nvSpPr>
        <p:spPr bwMode="auto">
          <a:xfrm>
            <a:off x="1385888" y="4344988"/>
            <a:ext cx="407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rgbClr val="0000DC"/>
                </a:solidFill>
              </a:rPr>
              <a:t>%</a:t>
            </a:r>
          </a:p>
        </p:txBody>
      </p:sp>
      <p:pic>
        <p:nvPicPr>
          <p:cNvPr id="50186" name="Obrázek 16">
            <a:extLst>
              <a:ext uri="{FF2B5EF4-FFF2-40B4-BE49-F238E27FC236}">
                <a16:creationId xmlns:a16="http://schemas.microsoft.com/office/drawing/2014/main" id="{C8AD70A6-1218-8AD8-C3EE-03FC05351B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75" y="1570038"/>
            <a:ext cx="7381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Obrázek 9">
            <a:extLst>
              <a:ext uri="{FF2B5EF4-FFF2-40B4-BE49-F238E27FC236}">
                <a16:creationId xmlns:a16="http://schemas.microsoft.com/office/drawing/2014/main" id="{6188F817-7A3F-ABFE-0AC4-C18B3C0B82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2205038"/>
            <a:ext cx="5608637"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ovéPole 10">
            <a:extLst>
              <a:ext uri="{FF2B5EF4-FFF2-40B4-BE49-F238E27FC236}">
                <a16:creationId xmlns:a16="http://schemas.microsoft.com/office/drawing/2014/main" id="{30F44A05-76BE-CE61-8184-368933FD56BA}"/>
              </a:ext>
            </a:extLst>
          </p:cNvPr>
          <p:cNvSpPr txBox="1">
            <a:spLocks noChangeArrowheads="1"/>
          </p:cNvSpPr>
          <p:nvPr/>
        </p:nvSpPr>
        <p:spPr bwMode="auto">
          <a:xfrm>
            <a:off x="7681913" y="2681288"/>
            <a:ext cx="1384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900"/>
              <a:t>M = 50.43 (SD = 11.17)</a:t>
            </a:r>
          </a:p>
        </p:txBody>
      </p:sp>
      <p:sp>
        <p:nvSpPr>
          <p:cNvPr id="50189" name="TextovéPole 15">
            <a:extLst>
              <a:ext uri="{FF2B5EF4-FFF2-40B4-BE49-F238E27FC236}">
                <a16:creationId xmlns:a16="http://schemas.microsoft.com/office/drawing/2014/main" id="{92EBBCF0-CE0F-5592-7C1C-80F9267D6C6B}"/>
              </a:ext>
            </a:extLst>
          </p:cNvPr>
          <p:cNvSpPr txBox="1">
            <a:spLocks noChangeArrowheads="1"/>
          </p:cNvSpPr>
          <p:nvPr/>
        </p:nvSpPr>
        <p:spPr bwMode="auto">
          <a:xfrm>
            <a:off x="7588250" y="3960813"/>
            <a:ext cx="1571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900"/>
              <a:t>M = 50.21 (SD = 25.79)</a:t>
            </a:r>
          </a:p>
        </p:txBody>
      </p:sp>
      <p:sp>
        <p:nvSpPr>
          <p:cNvPr id="19" name="Nadpis 1">
            <a:extLst>
              <a:ext uri="{FF2B5EF4-FFF2-40B4-BE49-F238E27FC236}">
                <a16:creationId xmlns:a16="http://schemas.microsoft.com/office/drawing/2014/main" id="{EB73EE56-E523-4E3A-8D0E-557707FEDB76}"/>
              </a:ext>
            </a:extLst>
          </p:cNvPr>
          <p:cNvSpPr>
            <a:spLocks noGrp="1"/>
          </p:cNvSpPr>
          <p:nvPr>
            <p:ph type="title"/>
          </p:nvPr>
        </p:nvSpPr>
        <p:spPr>
          <a:xfrm>
            <a:off x="688975" y="606425"/>
            <a:ext cx="8177213" cy="528638"/>
          </a:xfrm>
        </p:spPr>
        <p:txBody>
          <a:bodyPr>
            <a:normAutofit/>
          </a:bodyPr>
          <a:lstStyle/>
          <a:p>
            <a:pPr>
              <a:defRPr/>
            </a:pPr>
            <a:r>
              <a:rPr lang="cs-CZ" dirty="0" err="1"/>
              <a:t>Illustrative</a:t>
            </a:r>
            <a:r>
              <a:rPr lang="cs-CZ" dirty="0"/>
              <a:t> </a:t>
            </a:r>
            <a:r>
              <a:rPr lang="cs-CZ" dirty="0" err="1"/>
              <a:t>example</a:t>
            </a:r>
            <a:r>
              <a:rPr lang="cs-CZ" dirty="0"/>
              <a:t>: </a:t>
            </a:r>
            <a:r>
              <a:rPr lang="cs-CZ" dirty="0" err="1"/>
              <a:t>Analytical</a:t>
            </a:r>
            <a:r>
              <a:rPr lang="cs-CZ" dirty="0"/>
              <a:t> </a:t>
            </a:r>
            <a:r>
              <a:rPr lang="cs-CZ" dirty="0" err="1"/>
              <a:t>advantages</a:t>
            </a:r>
            <a:endParaRPr lang="cs-CZ" dirty="0"/>
          </a:p>
        </p:txBody>
      </p:sp>
      <p:sp>
        <p:nvSpPr>
          <p:cNvPr id="2" name="Ovál 1">
            <a:extLst>
              <a:ext uri="{FF2B5EF4-FFF2-40B4-BE49-F238E27FC236}">
                <a16:creationId xmlns:a16="http://schemas.microsoft.com/office/drawing/2014/main" id="{84CF5C4D-E1CE-421E-8A0C-425975968AB6}"/>
              </a:ext>
            </a:extLst>
          </p:cNvPr>
          <p:cNvSpPr/>
          <p:nvPr/>
        </p:nvSpPr>
        <p:spPr>
          <a:xfrm>
            <a:off x="5829300" y="2012950"/>
            <a:ext cx="1489075" cy="898525"/>
          </a:xfrm>
          <a:prstGeom prst="ellipse">
            <a:avLst/>
          </a:prstGeom>
          <a:noFill/>
          <a:ln w="38100">
            <a:solidFill>
              <a:srgbClr val="0000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C5FAC597-F02B-FFCD-C457-58B055954901}"/>
              </a:ext>
            </a:extLst>
          </p:cNvPr>
          <p:cNvSpPr>
            <a:spLocks noGrp="1"/>
          </p:cNvSpPr>
          <p:nvPr>
            <p:ph type="title"/>
          </p:nvPr>
        </p:nvSpPr>
        <p:spPr>
          <a:xfrm>
            <a:off x="755650" y="252413"/>
            <a:ext cx="7772400" cy="1143000"/>
          </a:xfrm>
        </p:spPr>
        <p:txBody>
          <a:bodyPr/>
          <a:lstStyle/>
          <a:p>
            <a:r>
              <a:rPr lang="cs-CZ" altLang="cs-CZ"/>
              <a:t>Feasible? Yes!</a:t>
            </a:r>
          </a:p>
        </p:txBody>
      </p:sp>
      <p:sp>
        <p:nvSpPr>
          <p:cNvPr id="52227" name="Zástupný symbol pro číslo snímku 4">
            <a:extLst>
              <a:ext uri="{FF2B5EF4-FFF2-40B4-BE49-F238E27FC236}">
                <a16:creationId xmlns:a16="http://schemas.microsoft.com/office/drawing/2014/main" id="{F721311B-20D5-1CB5-C785-3BE205FF1353}"/>
              </a:ext>
            </a:extLst>
          </p:cNvPr>
          <p:cNvSpPr>
            <a:spLocks noGrp="1"/>
          </p:cNvSpPr>
          <p:nvPr>
            <p:ph type="sldNum" sz="quarter" idx="1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fld id="{0AA3786A-E281-4D04-B943-B2F58B95122A}" type="slidenum">
              <a:rPr lang="cs-CZ" altLang="en-US" smtClean="0"/>
              <a:pPr/>
              <a:t>38</a:t>
            </a:fld>
            <a:endParaRPr lang="cs-CZ" altLang="cs-CZ" sz="1400"/>
          </a:p>
        </p:txBody>
      </p:sp>
      <p:sp>
        <p:nvSpPr>
          <p:cNvPr id="7" name="TextovéPole 6">
            <a:extLst>
              <a:ext uri="{FF2B5EF4-FFF2-40B4-BE49-F238E27FC236}">
                <a16:creationId xmlns:a16="http://schemas.microsoft.com/office/drawing/2014/main" id="{F55318B3-01AA-4881-A2BA-89C45D63D494}"/>
              </a:ext>
            </a:extLst>
          </p:cNvPr>
          <p:cNvSpPr txBox="1"/>
          <p:nvPr/>
        </p:nvSpPr>
        <p:spPr>
          <a:xfrm>
            <a:off x="1493838" y="2690813"/>
            <a:ext cx="5553075" cy="646112"/>
          </a:xfrm>
          <a:prstGeom prst="rect">
            <a:avLst/>
          </a:prstGeom>
          <a:noFill/>
        </p:spPr>
        <p:txBody>
          <a:bodyPr>
            <a:spAutoFit/>
          </a:bodyPr>
          <a:lstStyle/>
          <a:p>
            <a:pPr>
              <a:defRPr/>
            </a:pPr>
            <a:r>
              <a:rPr lang="cs-CZ" sz="1800" b="1" dirty="0" err="1"/>
              <a:t>Intensive</a:t>
            </a:r>
            <a:r>
              <a:rPr lang="cs-CZ" sz="1800" b="1" dirty="0"/>
              <a:t> testing </a:t>
            </a:r>
            <a:r>
              <a:rPr lang="cs-CZ" sz="1800" b="1" dirty="0" err="1"/>
              <a:t>required</a:t>
            </a:r>
            <a:endParaRPr lang="cs-CZ" sz="1800" b="1" dirty="0"/>
          </a:p>
          <a:p>
            <a:pPr marL="214313" indent="-214313">
              <a:buFont typeface="Arial" panose="020B0604020202020204" pitchFamily="34" charset="0"/>
              <a:buChar char="•"/>
              <a:defRPr/>
            </a:pPr>
            <a:r>
              <a:rPr lang="cs-CZ" sz="1800" dirty="0"/>
              <a:t>5 pilot </a:t>
            </a:r>
            <a:r>
              <a:rPr lang="cs-CZ" sz="1800" dirty="0" err="1"/>
              <a:t>studies</a:t>
            </a:r>
            <a:r>
              <a:rPr lang="cs-CZ" sz="1800" dirty="0"/>
              <a:t> (N=85), </a:t>
            </a:r>
            <a:r>
              <a:rPr lang="cs-CZ" sz="1800" dirty="0" err="1"/>
              <a:t>numerous</a:t>
            </a:r>
            <a:r>
              <a:rPr lang="cs-CZ" sz="1800" dirty="0"/>
              <a:t> in-house pilot </a:t>
            </a:r>
            <a:r>
              <a:rPr lang="cs-CZ" sz="1800" dirty="0" err="1"/>
              <a:t>tests</a:t>
            </a:r>
            <a:endParaRPr lang="cs-CZ" sz="1800" dirty="0"/>
          </a:p>
        </p:txBody>
      </p:sp>
      <p:pic>
        <p:nvPicPr>
          <p:cNvPr id="52229" name="Obrázek 11">
            <a:extLst>
              <a:ext uri="{FF2B5EF4-FFF2-40B4-BE49-F238E27FC236}">
                <a16:creationId xmlns:a16="http://schemas.microsoft.com/office/drawing/2014/main" id="{DC212CB2-7726-CA8B-54E9-BD518A6C97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3360738"/>
            <a:ext cx="56038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Obrázek 13">
            <a:extLst>
              <a:ext uri="{FF2B5EF4-FFF2-40B4-BE49-F238E27FC236}">
                <a16:creationId xmlns:a16="http://schemas.microsoft.com/office/drawing/2014/main" id="{856CCE5C-B680-8F77-120D-B0D82A4291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3987800"/>
            <a:ext cx="63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Obrázek 15">
            <a:extLst>
              <a:ext uri="{FF2B5EF4-FFF2-40B4-BE49-F238E27FC236}">
                <a16:creationId xmlns:a16="http://schemas.microsoft.com/office/drawing/2014/main" id="{263AE024-8101-365E-8408-D7F5BC7873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 y="2660650"/>
            <a:ext cx="5603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Obrázek 17">
            <a:extLst>
              <a:ext uri="{FF2B5EF4-FFF2-40B4-BE49-F238E27FC236}">
                <a16:creationId xmlns:a16="http://schemas.microsoft.com/office/drawing/2014/main" id="{720746C2-96A6-6415-9674-283BF290A12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663" y="4686300"/>
            <a:ext cx="6365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ovéPole 18">
            <a:extLst>
              <a:ext uri="{FF2B5EF4-FFF2-40B4-BE49-F238E27FC236}">
                <a16:creationId xmlns:a16="http://schemas.microsoft.com/office/drawing/2014/main" id="{DF368138-6D0E-7EC1-BA1E-F6E81DF28D2A}"/>
              </a:ext>
            </a:extLst>
          </p:cNvPr>
          <p:cNvSpPr txBox="1">
            <a:spLocks noChangeArrowheads="1"/>
          </p:cNvSpPr>
          <p:nvPr/>
        </p:nvSpPr>
        <p:spPr bwMode="auto">
          <a:xfrm>
            <a:off x="3511550" y="1597025"/>
            <a:ext cx="2120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cs-CZ" sz="1500" b="1">
                <a:solidFill>
                  <a:srgbClr val="0000DC"/>
                </a:solidFill>
              </a:rPr>
              <a:t>However…</a:t>
            </a:r>
          </a:p>
        </p:txBody>
      </p:sp>
      <p:pic>
        <p:nvPicPr>
          <p:cNvPr id="52234" name="Obrázek 20">
            <a:extLst>
              <a:ext uri="{FF2B5EF4-FFF2-40B4-BE49-F238E27FC236}">
                <a16:creationId xmlns:a16="http://schemas.microsoft.com/office/drawing/2014/main" id="{79BA2A31-32A6-2F4D-42D4-70E197FFC2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638" y="1957388"/>
            <a:ext cx="5461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ovéPole 21">
            <a:extLst>
              <a:ext uri="{FF2B5EF4-FFF2-40B4-BE49-F238E27FC236}">
                <a16:creationId xmlns:a16="http://schemas.microsoft.com/office/drawing/2014/main" id="{19766580-9E25-47C4-8468-51328E6D7533}"/>
              </a:ext>
            </a:extLst>
          </p:cNvPr>
          <p:cNvSpPr txBox="1"/>
          <p:nvPr/>
        </p:nvSpPr>
        <p:spPr>
          <a:xfrm>
            <a:off x="1493838" y="3411538"/>
            <a:ext cx="7262812" cy="922337"/>
          </a:xfrm>
          <a:prstGeom prst="rect">
            <a:avLst/>
          </a:prstGeom>
          <a:noFill/>
        </p:spPr>
        <p:txBody>
          <a:bodyPr>
            <a:spAutoFit/>
          </a:bodyPr>
          <a:lstStyle/>
          <a:p>
            <a:pPr>
              <a:defRPr/>
            </a:pPr>
            <a:r>
              <a:rPr lang="cs-CZ" sz="1800" b="1" dirty="0" err="1"/>
              <a:t>Recruitment</a:t>
            </a:r>
            <a:r>
              <a:rPr lang="cs-CZ" sz="1800" b="1" dirty="0"/>
              <a:t> </a:t>
            </a:r>
            <a:r>
              <a:rPr lang="cs-CZ" sz="1800" b="1" dirty="0" err="1"/>
              <a:t>difficulties</a:t>
            </a:r>
            <a:endParaRPr lang="cs-CZ" sz="1800" b="1" dirty="0"/>
          </a:p>
          <a:p>
            <a:pPr marL="214313" indent="-214313">
              <a:buFont typeface="Arial" panose="020B0604020202020204" pitchFamily="34" charset="0"/>
              <a:buChar char="•"/>
              <a:defRPr/>
            </a:pPr>
            <a:r>
              <a:rPr lang="cs-CZ" sz="1800" dirty="0" err="1"/>
              <a:t>Combination</a:t>
            </a:r>
            <a:r>
              <a:rPr lang="cs-CZ" sz="1800" dirty="0"/>
              <a:t> </a:t>
            </a:r>
            <a:r>
              <a:rPr lang="cs-CZ" sz="1800" dirty="0" err="1"/>
              <a:t>of</a:t>
            </a:r>
            <a:r>
              <a:rPr lang="cs-CZ" sz="1800" dirty="0"/>
              <a:t> </a:t>
            </a:r>
            <a:r>
              <a:rPr lang="cs-CZ" sz="1800" dirty="0" err="1"/>
              <a:t>recruitment</a:t>
            </a:r>
            <a:r>
              <a:rPr lang="cs-CZ" sz="1800" dirty="0"/>
              <a:t> </a:t>
            </a:r>
            <a:r>
              <a:rPr lang="cs-CZ" sz="1800" dirty="0" err="1"/>
              <a:t>agency</a:t>
            </a:r>
            <a:r>
              <a:rPr lang="cs-CZ" sz="1800" dirty="0"/>
              <a:t> and </a:t>
            </a:r>
            <a:r>
              <a:rPr lang="cs-CZ" sz="1800" dirty="0" err="1"/>
              <a:t>social</a:t>
            </a:r>
            <a:r>
              <a:rPr lang="cs-CZ" sz="1800" dirty="0"/>
              <a:t> media (</a:t>
            </a:r>
            <a:r>
              <a:rPr lang="cs-CZ" sz="1800" dirty="0" err="1"/>
              <a:t>low</a:t>
            </a:r>
            <a:r>
              <a:rPr lang="cs-CZ" sz="1800" dirty="0"/>
              <a:t> </a:t>
            </a:r>
            <a:r>
              <a:rPr lang="cs-CZ" sz="1800" dirty="0" err="1"/>
              <a:t>willingness</a:t>
            </a:r>
            <a:r>
              <a:rPr lang="cs-CZ" sz="1800" dirty="0"/>
              <a:t> to </a:t>
            </a:r>
            <a:r>
              <a:rPr lang="cs-CZ" sz="1800" dirty="0" err="1"/>
              <a:t>participate</a:t>
            </a:r>
            <a:r>
              <a:rPr lang="cs-CZ" sz="1800" dirty="0"/>
              <a:t>)</a:t>
            </a:r>
          </a:p>
        </p:txBody>
      </p:sp>
      <p:sp>
        <p:nvSpPr>
          <p:cNvPr id="23" name="TextovéPole 22">
            <a:extLst>
              <a:ext uri="{FF2B5EF4-FFF2-40B4-BE49-F238E27FC236}">
                <a16:creationId xmlns:a16="http://schemas.microsoft.com/office/drawing/2014/main" id="{3BA35EAE-2F68-4CE3-9641-CA7A87B384A5}"/>
              </a:ext>
            </a:extLst>
          </p:cNvPr>
          <p:cNvSpPr txBox="1"/>
          <p:nvPr/>
        </p:nvSpPr>
        <p:spPr>
          <a:xfrm>
            <a:off x="1476375" y="5334000"/>
            <a:ext cx="7280275" cy="923925"/>
          </a:xfrm>
          <a:prstGeom prst="rect">
            <a:avLst/>
          </a:prstGeom>
          <a:noFill/>
        </p:spPr>
        <p:txBody>
          <a:bodyPr>
            <a:spAutoFit/>
          </a:bodyPr>
          <a:lstStyle/>
          <a:p>
            <a:pPr>
              <a:defRPr/>
            </a:pPr>
            <a:r>
              <a:rPr lang="cs-CZ" sz="1800" b="1" dirty="0"/>
              <a:t>Study </a:t>
            </a:r>
            <a:r>
              <a:rPr lang="cs-CZ" sz="1800" b="1" dirty="0" err="1"/>
              <a:t>protocol</a:t>
            </a:r>
            <a:r>
              <a:rPr lang="cs-CZ" sz="1800" b="1" dirty="0"/>
              <a:t> </a:t>
            </a:r>
            <a:r>
              <a:rPr lang="cs-CZ" sz="1800" b="1" dirty="0" err="1"/>
              <a:t>adjustments</a:t>
            </a:r>
            <a:endParaRPr lang="cs-CZ" sz="1800" b="1" dirty="0"/>
          </a:p>
          <a:p>
            <a:pPr marL="214313" indent="-214313">
              <a:buFont typeface="Arial" panose="020B0604020202020204" pitchFamily="34" charset="0"/>
              <a:buChar char="•"/>
              <a:defRPr/>
            </a:pPr>
            <a:r>
              <a:rPr lang="cs-CZ" sz="1800" dirty="0" err="1"/>
              <a:t>Fitting</a:t>
            </a:r>
            <a:r>
              <a:rPr lang="cs-CZ" sz="1800" dirty="0"/>
              <a:t> </a:t>
            </a:r>
            <a:r>
              <a:rPr lang="cs-CZ" sz="1800" dirty="0" err="1"/>
              <a:t>questionnaire</a:t>
            </a:r>
            <a:r>
              <a:rPr lang="cs-CZ" sz="1800" dirty="0"/>
              <a:t> </a:t>
            </a:r>
            <a:r>
              <a:rPr lang="cs-CZ" sz="1800" dirty="0" err="1"/>
              <a:t>window</a:t>
            </a:r>
            <a:r>
              <a:rPr lang="cs-CZ" sz="1800" dirty="0"/>
              <a:t> to </a:t>
            </a:r>
            <a:r>
              <a:rPr lang="cs-CZ" sz="1800" dirty="0" err="1"/>
              <a:t>adjust</a:t>
            </a:r>
            <a:r>
              <a:rPr lang="cs-CZ" sz="1800" dirty="0"/>
              <a:t> </a:t>
            </a:r>
            <a:r>
              <a:rPr lang="cs-CZ" sz="1800" dirty="0" err="1"/>
              <a:t>participants</a:t>
            </a:r>
            <a:r>
              <a:rPr lang="cs-CZ" sz="1800" dirty="0"/>
              <a:t>‘ </a:t>
            </a:r>
            <a:r>
              <a:rPr lang="cs-CZ" sz="1800" dirty="0" err="1"/>
              <a:t>school</a:t>
            </a:r>
            <a:r>
              <a:rPr lang="cs-CZ" sz="1800" dirty="0"/>
              <a:t> </a:t>
            </a:r>
            <a:r>
              <a:rPr lang="cs-CZ" sz="1800" dirty="0" err="1"/>
              <a:t>attendance</a:t>
            </a:r>
            <a:r>
              <a:rPr lang="cs-CZ" sz="1800" dirty="0"/>
              <a:t> and </a:t>
            </a:r>
            <a:r>
              <a:rPr lang="cs-CZ" sz="1800" dirty="0" err="1"/>
              <a:t>hobbies</a:t>
            </a:r>
            <a:endParaRPr lang="cs-CZ" sz="1800" dirty="0"/>
          </a:p>
        </p:txBody>
      </p:sp>
      <p:sp>
        <p:nvSpPr>
          <p:cNvPr id="24" name="TextovéPole 23">
            <a:extLst>
              <a:ext uri="{FF2B5EF4-FFF2-40B4-BE49-F238E27FC236}">
                <a16:creationId xmlns:a16="http://schemas.microsoft.com/office/drawing/2014/main" id="{4DA57B37-38CA-4B94-AA9E-BC1D47A55505}"/>
              </a:ext>
            </a:extLst>
          </p:cNvPr>
          <p:cNvSpPr txBox="1"/>
          <p:nvPr/>
        </p:nvSpPr>
        <p:spPr>
          <a:xfrm>
            <a:off x="1511300" y="1736725"/>
            <a:ext cx="5360988" cy="923925"/>
          </a:xfrm>
          <a:prstGeom prst="rect">
            <a:avLst/>
          </a:prstGeom>
          <a:noFill/>
        </p:spPr>
        <p:txBody>
          <a:bodyPr>
            <a:spAutoFit/>
          </a:bodyPr>
          <a:lstStyle/>
          <a:p>
            <a:pPr>
              <a:defRPr/>
            </a:pPr>
            <a:r>
              <a:rPr lang="cs-CZ" sz="1800" b="1" dirty="0" err="1"/>
              <a:t>Technical</a:t>
            </a:r>
            <a:r>
              <a:rPr lang="cs-CZ" sz="1800" b="1" dirty="0"/>
              <a:t> </a:t>
            </a:r>
            <a:r>
              <a:rPr lang="cs-CZ" sz="1800" b="1" dirty="0" err="1"/>
              <a:t>issues</a:t>
            </a:r>
            <a:endParaRPr lang="cs-CZ" sz="1800" b="1" dirty="0"/>
          </a:p>
          <a:p>
            <a:pPr marL="214313" indent="-214313">
              <a:buFont typeface="Arial" panose="020B0604020202020204" pitchFamily="34" charset="0"/>
              <a:buChar char="•"/>
              <a:defRPr/>
            </a:pPr>
            <a:r>
              <a:rPr lang="cs-CZ" sz="1800" dirty="0" err="1"/>
              <a:t>Different</a:t>
            </a:r>
            <a:r>
              <a:rPr lang="cs-CZ" sz="1800" dirty="0"/>
              <a:t> </a:t>
            </a:r>
            <a:r>
              <a:rPr lang="cs-CZ" sz="1800" dirty="0" err="1"/>
              <a:t>devices</a:t>
            </a:r>
            <a:r>
              <a:rPr lang="cs-CZ" sz="1800" dirty="0"/>
              <a:t>, Google Play </a:t>
            </a:r>
            <a:r>
              <a:rPr lang="cs-CZ" sz="1800" dirty="0" err="1"/>
              <a:t>policy</a:t>
            </a:r>
            <a:r>
              <a:rPr lang="cs-CZ" sz="1800" dirty="0"/>
              <a:t>, </a:t>
            </a:r>
            <a:r>
              <a:rPr lang="cs-CZ" sz="1800" dirty="0" err="1"/>
              <a:t>questionnaire</a:t>
            </a:r>
            <a:r>
              <a:rPr lang="cs-CZ" sz="1800" dirty="0"/>
              <a:t> </a:t>
            </a:r>
            <a:r>
              <a:rPr lang="cs-CZ" sz="1800" dirty="0" err="1"/>
              <a:t>notifications</a:t>
            </a:r>
            <a:endParaRPr lang="cs-CZ" sz="1800" dirty="0"/>
          </a:p>
        </p:txBody>
      </p:sp>
      <p:sp>
        <p:nvSpPr>
          <p:cNvPr id="25" name="TextovéPole 24">
            <a:extLst>
              <a:ext uri="{FF2B5EF4-FFF2-40B4-BE49-F238E27FC236}">
                <a16:creationId xmlns:a16="http://schemas.microsoft.com/office/drawing/2014/main" id="{BCF61A53-58BC-4F67-8099-6C0B51D7AC4F}"/>
              </a:ext>
            </a:extLst>
          </p:cNvPr>
          <p:cNvSpPr txBox="1"/>
          <p:nvPr/>
        </p:nvSpPr>
        <p:spPr>
          <a:xfrm>
            <a:off x="1476375" y="4406900"/>
            <a:ext cx="5730875" cy="922338"/>
          </a:xfrm>
          <a:prstGeom prst="rect">
            <a:avLst/>
          </a:prstGeom>
          <a:noFill/>
        </p:spPr>
        <p:txBody>
          <a:bodyPr>
            <a:spAutoFit/>
          </a:bodyPr>
          <a:lstStyle/>
          <a:p>
            <a:pPr>
              <a:defRPr/>
            </a:pPr>
            <a:r>
              <a:rPr lang="cs-CZ" sz="1800" b="1" dirty="0" err="1"/>
              <a:t>Privacy</a:t>
            </a:r>
            <a:r>
              <a:rPr lang="cs-CZ" sz="1800" b="1" dirty="0"/>
              <a:t> </a:t>
            </a:r>
            <a:r>
              <a:rPr lang="cs-CZ" sz="1800" b="1" dirty="0" err="1"/>
              <a:t>concerns</a:t>
            </a:r>
            <a:endParaRPr lang="cs-CZ" sz="1800" b="1" dirty="0"/>
          </a:p>
          <a:p>
            <a:pPr marL="214313" indent="-214313">
              <a:buFont typeface="Arial" panose="020B0604020202020204" pitchFamily="34" charset="0"/>
              <a:buChar char="•"/>
              <a:defRPr/>
            </a:pPr>
            <a:r>
              <a:rPr lang="cs-CZ" sz="1800" dirty="0" err="1"/>
              <a:t>Parents</a:t>
            </a:r>
            <a:r>
              <a:rPr lang="cs-CZ" sz="1800" dirty="0"/>
              <a:t>, </a:t>
            </a:r>
            <a:r>
              <a:rPr lang="cs-CZ" sz="1800" dirty="0" err="1"/>
              <a:t>participants</a:t>
            </a:r>
            <a:r>
              <a:rPr lang="cs-CZ" sz="1800" dirty="0"/>
              <a:t>, </a:t>
            </a:r>
            <a:r>
              <a:rPr lang="cs-CZ" sz="1800" dirty="0" err="1"/>
              <a:t>schools</a:t>
            </a:r>
            <a:r>
              <a:rPr lang="cs-CZ" sz="1800" dirty="0"/>
              <a:t> (</a:t>
            </a:r>
            <a:r>
              <a:rPr lang="cs-CZ" sz="1800" dirty="0" err="1"/>
              <a:t>research</a:t>
            </a:r>
            <a:r>
              <a:rPr lang="cs-CZ" sz="1800" dirty="0"/>
              <a:t> </a:t>
            </a:r>
            <a:r>
              <a:rPr lang="cs-CZ" sz="1800" dirty="0" err="1"/>
              <a:t>advertisement</a:t>
            </a:r>
            <a:r>
              <a:rPr lang="cs-CZ" sz="1800" dirty="0"/>
              <a:t> </a:t>
            </a:r>
            <a:r>
              <a:rPr lang="cs-CZ" sz="1800" dirty="0" err="1"/>
              <a:t>problem</a:t>
            </a:r>
            <a:r>
              <a:rPr lang="cs-CZ" sz="18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6462" y="1967658"/>
            <a:ext cx="8086635" cy="1818013"/>
          </a:xfrm>
        </p:spPr>
        <p:txBody>
          <a:bodyPr/>
          <a:lstStyle/>
          <a:p>
            <a:pPr algn="ctr"/>
            <a:r>
              <a:rPr lang="cs-CZ" dirty="0"/>
              <a:t>Jaké různé obory vstupují do HCI a jakým způsobem?</a:t>
            </a:r>
            <a:br>
              <a:rPr lang="en-US" dirty="0"/>
            </a:br>
            <a:endParaRPr lang="cs-CZ" dirty="0"/>
          </a:p>
        </p:txBody>
      </p:sp>
    </p:spTree>
    <p:extLst>
      <p:ext uri="{BB962C8B-B14F-4D97-AF65-F5344CB8AC3E}">
        <p14:creationId xmlns:p14="http://schemas.microsoft.com/office/powerpoint/2010/main" val="47977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9525" y="5148464"/>
            <a:ext cx="8086635" cy="1818013"/>
          </a:xfrm>
        </p:spPr>
        <p:txBody>
          <a:bodyPr/>
          <a:lstStyle/>
          <a:p>
            <a:pPr algn="ctr"/>
            <a:r>
              <a:rPr lang="cs-CZ" dirty="0"/>
              <a:t>Sociální a humanitní vědy</a:t>
            </a:r>
            <a:br>
              <a:rPr lang="cs-CZ" dirty="0"/>
            </a:br>
            <a:br>
              <a:rPr lang="en-US" dirty="0"/>
            </a:br>
            <a:r>
              <a:rPr lang="en-US" dirty="0" err="1"/>
              <a:t>Psycholo</a:t>
            </a:r>
            <a:r>
              <a:rPr lang="cs-CZ" dirty="0" err="1"/>
              <a:t>gie</a:t>
            </a:r>
            <a:br>
              <a:rPr lang="en-US" dirty="0"/>
            </a:br>
            <a:r>
              <a:rPr lang="en-US" dirty="0"/>
              <a:t>x</a:t>
            </a:r>
            <a:br>
              <a:rPr lang="en-US" dirty="0"/>
            </a:br>
            <a:r>
              <a:rPr lang="en-US" dirty="0" err="1"/>
              <a:t>Sociolog</a:t>
            </a:r>
            <a:r>
              <a:rPr lang="cs-CZ" dirty="0" err="1"/>
              <a:t>ie</a:t>
            </a:r>
            <a:br>
              <a:rPr lang="en-US" dirty="0"/>
            </a:br>
            <a:r>
              <a:rPr lang="en-US" dirty="0"/>
              <a:t>x</a:t>
            </a:r>
            <a:br>
              <a:rPr lang="en-US" dirty="0"/>
            </a:br>
            <a:r>
              <a:rPr lang="en-US" dirty="0"/>
              <a:t>Medi</a:t>
            </a:r>
            <a:r>
              <a:rPr lang="cs-CZ" dirty="0" err="1"/>
              <a:t>ální</a:t>
            </a:r>
            <a:r>
              <a:rPr lang="cs-CZ" dirty="0"/>
              <a:t> studia</a:t>
            </a:r>
            <a:br>
              <a:rPr lang="en-US" dirty="0"/>
            </a:br>
            <a:r>
              <a:rPr lang="en-US" dirty="0"/>
              <a:t>x </a:t>
            </a:r>
            <a:br>
              <a:rPr lang="en-US" dirty="0"/>
            </a:br>
            <a:r>
              <a:rPr lang="cs-CZ" dirty="0"/>
              <a:t>Pedagogika</a:t>
            </a:r>
            <a:br>
              <a:rPr lang="en-US" dirty="0"/>
            </a:br>
            <a:r>
              <a:rPr lang="en-US" dirty="0"/>
              <a:t>x</a:t>
            </a:r>
            <a:br>
              <a:rPr lang="en-US" dirty="0"/>
            </a:br>
            <a:r>
              <a:rPr lang="en-US" dirty="0" err="1"/>
              <a:t>Soci</a:t>
            </a:r>
            <a:r>
              <a:rPr lang="cs-CZ" dirty="0" err="1"/>
              <a:t>ální</a:t>
            </a:r>
            <a:r>
              <a:rPr lang="cs-CZ" dirty="0"/>
              <a:t> práce</a:t>
            </a:r>
            <a:br>
              <a:rPr lang="cs-CZ" dirty="0"/>
            </a:br>
            <a:r>
              <a:rPr lang="cs-CZ" dirty="0"/>
              <a:t>x</a:t>
            </a:r>
            <a:br>
              <a:rPr lang="cs-CZ" dirty="0"/>
            </a:br>
            <a:r>
              <a:rPr lang="cs-CZ" dirty="0"/>
              <a:t>Právo</a:t>
            </a:r>
            <a:br>
              <a:rPr lang="cs-CZ" dirty="0"/>
            </a:br>
            <a:r>
              <a:rPr lang="cs-CZ" dirty="0"/>
              <a:t>x</a:t>
            </a:r>
            <a:br>
              <a:rPr lang="cs-CZ" dirty="0"/>
            </a:br>
            <a:r>
              <a:rPr lang="cs-CZ" dirty="0"/>
              <a:t>Lingvistika</a:t>
            </a:r>
            <a:br>
              <a:rPr lang="cs-CZ" dirty="0"/>
            </a:br>
            <a:r>
              <a:rPr lang="cs-CZ" dirty="0"/>
              <a:t>x</a:t>
            </a:r>
            <a:br>
              <a:rPr lang="cs-CZ" dirty="0"/>
            </a:br>
            <a:r>
              <a:rPr lang="cs-CZ" dirty="0"/>
              <a:t>.....</a:t>
            </a:r>
            <a:br>
              <a:rPr lang="en-US" dirty="0"/>
            </a:br>
            <a:endParaRPr lang="cs-CZ" dirty="0"/>
          </a:p>
        </p:txBody>
      </p:sp>
    </p:spTree>
    <p:extLst>
      <p:ext uri="{BB962C8B-B14F-4D97-AF65-F5344CB8AC3E}">
        <p14:creationId xmlns:p14="http://schemas.microsoft.com/office/powerpoint/2010/main" val="6164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850" y="211139"/>
            <a:ext cx="8086635" cy="647700"/>
          </a:xfrm>
        </p:spPr>
        <p:txBody>
          <a:bodyPr/>
          <a:lstStyle/>
          <a:p>
            <a:r>
              <a:rPr lang="cs-CZ" dirty="0"/>
              <a:t>Co je HCI</a:t>
            </a:r>
          </a:p>
        </p:txBody>
      </p:sp>
      <p:sp>
        <p:nvSpPr>
          <p:cNvPr id="4" name="Zástupný obsah 3">
            <a:extLst>
              <a:ext uri="{FF2B5EF4-FFF2-40B4-BE49-F238E27FC236}">
                <a16:creationId xmlns:a16="http://schemas.microsoft.com/office/drawing/2014/main" id="{781D5072-1780-79F1-040B-F5892C9CD019}"/>
              </a:ext>
            </a:extLst>
          </p:cNvPr>
          <p:cNvSpPr>
            <a:spLocks noGrp="1"/>
          </p:cNvSpPr>
          <p:nvPr>
            <p:ph idx="1"/>
          </p:nvPr>
        </p:nvSpPr>
        <p:spPr>
          <a:xfrm>
            <a:off x="387225" y="6186116"/>
            <a:ext cx="8369550" cy="586750"/>
          </a:xfrm>
        </p:spPr>
        <p:txBody>
          <a:bodyPr/>
          <a:lstStyle/>
          <a:p>
            <a:pPr marL="0" indent="0">
              <a:buNone/>
            </a:pPr>
            <a:r>
              <a:rPr lang="en-US" sz="1400" b="0" i="0" dirty="0">
                <a:solidFill>
                  <a:srgbClr val="222222"/>
                </a:solidFill>
                <a:effectLst/>
                <a:latin typeface="Arial" panose="020B0604020202020204" pitchFamily="34" charset="0"/>
              </a:rPr>
              <a:t>Carroll, J. M. (2009). Human computer interaction (HCI). </a:t>
            </a:r>
            <a:r>
              <a:rPr lang="en-US" sz="1400" b="0" i="1" dirty="0">
                <a:solidFill>
                  <a:srgbClr val="222222"/>
                </a:solidFill>
                <a:effectLst/>
                <a:latin typeface="Arial" panose="020B0604020202020204" pitchFamily="34" charset="0"/>
              </a:rPr>
              <a:t>Interaction Design Encyclopedia. Retrieved on June</a:t>
            </a:r>
            <a:r>
              <a:rPr lang="en-US" sz="1400" b="0" i="0" dirty="0">
                <a:solidFill>
                  <a:srgbClr val="222222"/>
                </a:solidFill>
                <a:effectLst/>
                <a:latin typeface="Arial" panose="020B0604020202020204" pitchFamily="34" charset="0"/>
              </a:rPr>
              <a:t>, </a:t>
            </a:r>
            <a:r>
              <a:rPr lang="en-US" sz="1400" b="0" i="1" dirty="0">
                <a:solidFill>
                  <a:srgbClr val="222222"/>
                </a:solidFill>
                <a:effectLst/>
                <a:latin typeface="Arial" panose="020B0604020202020204" pitchFamily="34" charset="0"/>
              </a:rPr>
              <a:t>6</a:t>
            </a:r>
            <a:r>
              <a:rPr lang="en-US" sz="1400" b="0" i="0" dirty="0">
                <a:solidFill>
                  <a:srgbClr val="222222"/>
                </a:solidFill>
                <a:effectLst/>
                <a:latin typeface="Arial" panose="020B0604020202020204" pitchFamily="34" charset="0"/>
              </a:rPr>
              <a:t>, 2010.</a:t>
            </a:r>
            <a:endParaRPr lang="cs-CZ" sz="1400" dirty="0"/>
          </a:p>
        </p:txBody>
      </p:sp>
      <p:pic>
        <p:nvPicPr>
          <p:cNvPr id="6" name="Obrázek 5" descr="Obsah obrázku text, snímek obrazovky, řada/pruh, diagram&#10;&#10;Popis byl vytvořen automaticky">
            <a:extLst>
              <a:ext uri="{FF2B5EF4-FFF2-40B4-BE49-F238E27FC236}">
                <a16:creationId xmlns:a16="http://schemas.microsoft.com/office/drawing/2014/main" id="{080B12A2-43A1-DE0F-2FF2-E4B71B735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811" y="1028365"/>
            <a:ext cx="5744377" cy="4801270"/>
          </a:xfrm>
          <a:prstGeom prst="rect">
            <a:avLst/>
          </a:prstGeom>
        </p:spPr>
      </p:pic>
    </p:spTree>
    <p:extLst>
      <p:ext uri="{BB962C8B-B14F-4D97-AF65-F5344CB8AC3E}">
        <p14:creationId xmlns:p14="http://schemas.microsoft.com/office/powerpoint/2010/main" val="179919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850" y="211139"/>
            <a:ext cx="8086635" cy="647700"/>
          </a:xfrm>
        </p:spPr>
        <p:txBody>
          <a:bodyPr/>
          <a:lstStyle/>
          <a:p>
            <a:r>
              <a:rPr lang="cs-CZ" dirty="0"/>
              <a:t>Co je HCI</a:t>
            </a:r>
          </a:p>
        </p:txBody>
      </p:sp>
      <p:sp>
        <p:nvSpPr>
          <p:cNvPr id="3" name="Zástupný symbol pro obsah 2"/>
          <p:cNvSpPr>
            <a:spLocks noGrp="1"/>
          </p:cNvSpPr>
          <p:nvPr>
            <p:ph idx="1"/>
          </p:nvPr>
        </p:nvSpPr>
        <p:spPr>
          <a:xfrm>
            <a:off x="471751" y="2011406"/>
            <a:ext cx="8082321" cy="4114800"/>
          </a:xfrm>
        </p:spPr>
        <p:txBody>
          <a:bodyPr/>
          <a:lstStyle/>
          <a:p>
            <a:r>
              <a:rPr lang="cs-CZ" dirty="0"/>
              <a:t>Experti HCI studují, jak lidé komunikují s počítači, a poté vyvíjejí nové technologie, které lidem pomohou používat počítače efektivněji. Cílem HCI je minimalizovat náklady na interakci a učinit interakce „lidštějšími“.</a:t>
            </a:r>
          </a:p>
          <a:p>
            <a:r>
              <a:rPr lang="cs-CZ" dirty="0"/>
              <a:t>Oblast HCI si klade za cíl zlepšit interakci člověka a počítače prostřednictvím zlepšení funkčnosti, použitelnosti, spolehlivosti a pohodlí počítačových rozhraní. </a:t>
            </a:r>
          </a:p>
          <a:p>
            <a:pPr marL="0" indent="0">
              <a:buNone/>
            </a:pPr>
            <a:endParaRPr lang="cs-CZ" dirty="0"/>
          </a:p>
          <a:p>
            <a:pPr marL="0" indent="0">
              <a:buNone/>
            </a:pPr>
            <a:endParaRPr lang="cs-CZ" dirty="0"/>
          </a:p>
          <a:p>
            <a:pPr marL="0" indent="0">
              <a:buNone/>
            </a:pPr>
            <a:endParaRPr lang="cs-CZ" dirty="0"/>
          </a:p>
          <a:p>
            <a:pPr marL="0" indent="0">
              <a:buNone/>
            </a:pPr>
            <a:r>
              <a:rPr lang="cs-CZ" sz="1400" dirty="0"/>
              <a:t>(</a:t>
            </a:r>
            <a:r>
              <a:rPr lang="cs-CZ" sz="1400" dirty="0" err="1"/>
              <a:t>Association</a:t>
            </a:r>
            <a:r>
              <a:rPr lang="cs-CZ" sz="1400" dirty="0"/>
              <a:t> </a:t>
            </a:r>
            <a:r>
              <a:rPr lang="cs-CZ" sz="1400" dirty="0" err="1"/>
              <a:t>of</a:t>
            </a:r>
            <a:r>
              <a:rPr lang="cs-CZ" sz="1400" dirty="0"/>
              <a:t> HCI: https://www.hci.org.uk/</a:t>
            </a:r>
            <a:r>
              <a:rPr lang="cs-CZ" sz="1400" dirty="0" err="1"/>
              <a:t>human-computer-interaction</a:t>
            </a:r>
            <a:r>
              <a:rPr lang="cs-CZ" sz="1400" dirty="0"/>
              <a:t>)</a:t>
            </a:r>
          </a:p>
        </p:txBody>
      </p:sp>
    </p:spTree>
    <p:extLst>
      <p:ext uri="{BB962C8B-B14F-4D97-AF65-F5344CB8AC3E}">
        <p14:creationId xmlns:p14="http://schemas.microsoft.com/office/powerpoint/2010/main" val="254111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850" y="211139"/>
            <a:ext cx="8086635" cy="647700"/>
          </a:xfrm>
        </p:spPr>
        <p:txBody>
          <a:bodyPr/>
          <a:lstStyle/>
          <a:p>
            <a:r>
              <a:rPr lang="cs-CZ" dirty="0"/>
              <a:t>Oblasti HCI</a:t>
            </a:r>
          </a:p>
        </p:txBody>
      </p:sp>
      <p:sp>
        <p:nvSpPr>
          <p:cNvPr id="3" name="Zástupný symbol pro obsah 2"/>
          <p:cNvSpPr>
            <a:spLocks noGrp="1"/>
          </p:cNvSpPr>
          <p:nvPr>
            <p:ph idx="1"/>
          </p:nvPr>
        </p:nvSpPr>
        <p:spPr>
          <a:xfrm>
            <a:off x="530839" y="1279886"/>
            <a:ext cx="8082321" cy="4114800"/>
          </a:xfrm>
        </p:spPr>
        <p:txBody>
          <a:bodyPr/>
          <a:lstStyle/>
          <a:p>
            <a:r>
              <a:rPr lang="cs-CZ" dirty="0"/>
              <a:t>User </a:t>
            </a:r>
            <a:r>
              <a:rPr lang="cs-CZ" dirty="0" err="1"/>
              <a:t>experience</a:t>
            </a:r>
            <a:r>
              <a:rPr lang="cs-CZ" dirty="0"/>
              <a:t> (+ metody výzkumu pro UE)</a:t>
            </a:r>
          </a:p>
          <a:p>
            <a:r>
              <a:rPr lang="cs-CZ" dirty="0" err="1"/>
              <a:t>Interaction</a:t>
            </a:r>
            <a:r>
              <a:rPr lang="cs-CZ" dirty="0"/>
              <a:t> design</a:t>
            </a:r>
          </a:p>
          <a:p>
            <a:r>
              <a:rPr lang="cs-CZ" dirty="0" err="1"/>
              <a:t>Usable</a:t>
            </a:r>
            <a:r>
              <a:rPr lang="cs-CZ" dirty="0"/>
              <a:t> </a:t>
            </a:r>
            <a:r>
              <a:rPr lang="cs-CZ" dirty="0" err="1"/>
              <a:t>security</a:t>
            </a:r>
            <a:endParaRPr lang="cs-CZ" dirty="0"/>
          </a:p>
          <a:p>
            <a:r>
              <a:rPr lang="cs-CZ" dirty="0"/>
              <a:t>Gaming</a:t>
            </a:r>
          </a:p>
          <a:p>
            <a:r>
              <a:rPr lang="cs-CZ" dirty="0" err="1"/>
              <a:t>Augmented</a:t>
            </a:r>
            <a:r>
              <a:rPr lang="cs-CZ" dirty="0"/>
              <a:t> reality </a:t>
            </a:r>
            <a:r>
              <a:rPr lang="en-US" dirty="0"/>
              <a:t>&amp; Virtual reality</a:t>
            </a:r>
          </a:p>
          <a:p>
            <a:r>
              <a:rPr lang="en-US" dirty="0"/>
              <a:t>Human AI Interactions (Explainable AI, User-friendly AI)</a:t>
            </a:r>
          </a:p>
          <a:p>
            <a:r>
              <a:rPr lang="en-US" dirty="0"/>
              <a:t>Interaction with robots</a:t>
            </a:r>
          </a:p>
          <a:p>
            <a:r>
              <a:rPr lang="en-US" dirty="0"/>
              <a:t>Health HCI</a:t>
            </a:r>
          </a:p>
          <a:p>
            <a:r>
              <a:rPr lang="cs-CZ" dirty="0" err="1"/>
              <a:t>Assistive</a:t>
            </a:r>
            <a:r>
              <a:rPr lang="cs-CZ" dirty="0"/>
              <a:t> technology</a:t>
            </a:r>
          </a:p>
          <a:p>
            <a:r>
              <a:rPr lang="en-US" dirty="0"/>
              <a:t>Speech recognition technology</a:t>
            </a:r>
            <a:r>
              <a:rPr lang="cs-CZ" dirty="0"/>
              <a:t> (Alexa …)</a:t>
            </a:r>
          </a:p>
          <a:p>
            <a:r>
              <a:rPr lang="en-US" dirty="0"/>
              <a:t>Eye tracking</a:t>
            </a:r>
          </a:p>
          <a:p>
            <a:endParaRPr lang="en-US" dirty="0"/>
          </a:p>
          <a:p>
            <a:endParaRPr lang="cs-CZ" dirty="0"/>
          </a:p>
          <a:p>
            <a:pPr marL="0" indent="0">
              <a:buNone/>
            </a:pPr>
            <a:endParaRPr lang="cs-CZ" dirty="0"/>
          </a:p>
          <a:p>
            <a:pPr marL="0" indent="0">
              <a:buNone/>
            </a:pPr>
            <a:endParaRPr lang="cs-CZ" dirty="0"/>
          </a:p>
          <a:p>
            <a:pPr marL="0" indent="0">
              <a:buNone/>
            </a:pPr>
            <a:endParaRPr lang="cs-CZ" sz="1400" dirty="0"/>
          </a:p>
        </p:txBody>
      </p:sp>
    </p:spTree>
    <p:extLst>
      <p:ext uri="{BB962C8B-B14F-4D97-AF65-F5344CB8AC3E}">
        <p14:creationId xmlns:p14="http://schemas.microsoft.com/office/powerpoint/2010/main" val="100467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850" y="211139"/>
            <a:ext cx="8086635" cy="647700"/>
          </a:xfrm>
        </p:spPr>
        <p:txBody>
          <a:bodyPr/>
          <a:lstStyle/>
          <a:p>
            <a:r>
              <a:rPr lang="cs-CZ" dirty="0"/>
              <a:t>Použitelnost (</a:t>
            </a:r>
            <a:r>
              <a:rPr lang="cs-CZ" dirty="0" err="1"/>
              <a:t>usability</a:t>
            </a:r>
            <a:r>
              <a:rPr lang="cs-CZ" dirty="0"/>
              <a:t>)</a:t>
            </a:r>
          </a:p>
        </p:txBody>
      </p:sp>
      <p:sp>
        <p:nvSpPr>
          <p:cNvPr id="3" name="Zástupný symbol pro obsah 2"/>
          <p:cNvSpPr>
            <a:spLocks noGrp="1"/>
          </p:cNvSpPr>
          <p:nvPr>
            <p:ph idx="1"/>
          </p:nvPr>
        </p:nvSpPr>
        <p:spPr>
          <a:xfrm>
            <a:off x="389770" y="977188"/>
            <a:ext cx="8082321" cy="4114800"/>
          </a:xfrm>
        </p:spPr>
        <p:txBody>
          <a:bodyPr/>
          <a:lstStyle/>
          <a:p>
            <a:r>
              <a:rPr lang="cs-CZ" dirty="0"/>
              <a:t>Použitelnost jako „kvalita interakce ve smyslu parametrů, jako je čas potřebný k provedení úkolů, počet chyb a čas potřebný k tomu, abychom se stali kompetentním uživatelem“ (</a:t>
            </a:r>
            <a:r>
              <a:rPr lang="cs-CZ" dirty="0" err="1"/>
              <a:t>Benyon</a:t>
            </a:r>
            <a:r>
              <a:rPr lang="cs-CZ" dirty="0"/>
              <a:t> et al. 2005, s. 52). </a:t>
            </a:r>
          </a:p>
          <a:p>
            <a:r>
              <a:rPr lang="cs-CZ" dirty="0"/>
              <a:t>atribut kvality, který posuzuje, jak snadno se uživatelská rozhraní používají</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sz="1400" dirty="0"/>
              <a:t>(</a:t>
            </a:r>
            <a:r>
              <a:rPr lang="cs-CZ" sz="1100" b="0" i="0" dirty="0">
                <a:solidFill>
                  <a:srgbClr val="222222"/>
                </a:solidFill>
                <a:effectLst/>
                <a:latin typeface="Arial" panose="020B0604020202020204" pitchFamily="34" charset="0"/>
              </a:rPr>
              <a:t>Issa, T., &amp; </a:t>
            </a:r>
            <a:r>
              <a:rPr lang="cs-CZ" sz="1100" b="0" i="0" dirty="0" err="1">
                <a:solidFill>
                  <a:srgbClr val="222222"/>
                </a:solidFill>
                <a:effectLst/>
                <a:latin typeface="Arial" panose="020B0604020202020204" pitchFamily="34" charset="0"/>
              </a:rPr>
              <a:t>Isaias</a:t>
            </a:r>
            <a:r>
              <a:rPr lang="cs-CZ" sz="1100" b="0" i="0" dirty="0">
                <a:solidFill>
                  <a:srgbClr val="222222"/>
                </a:solidFill>
                <a:effectLst/>
                <a:latin typeface="Arial" panose="020B0604020202020204" pitchFamily="34" charset="0"/>
              </a:rPr>
              <a:t>, P. (2022). </a:t>
            </a:r>
            <a:r>
              <a:rPr lang="cs-CZ" sz="1100" b="0" i="0" dirty="0" err="1">
                <a:solidFill>
                  <a:srgbClr val="222222"/>
                </a:solidFill>
                <a:effectLst/>
                <a:latin typeface="Arial" panose="020B0604020202020204" pitchFamily="34" charset="0"/>
              </a:rPr>
              <a:t>Usability</a:t>
            </a:r>
            <a:r>
              <a:rPr lang="cs-CZ" sz="1100" b="0" i="0" dirty="0">
                <a:solidFill>
                  <a:srgbClr val="222222"/>
                </a:solidFill>
                <a:effectLst/>
                <a:latin typeface="Arial" panose="020B0604020202020204" pitchFamily="34" charset="0"/>
              </a:rPr>
              <a:t> and </a:t>
            </a:r>
            <a:r>
              <a:rPr lang="cs-CZ" sz="1100" b="0" i="0" dirty="0" err="1">
                <a:solidFill>
                  <a:srgbClr val="222222"/>
                </a:solidFill>
                <a:effectLst/>
                <a:latin typeface="Arial" panose="020B0604020202020204" pitchFamily="34" charset="0"/>
              </a:rPr>
              <a:t>human</a:t>
            </a:r>
            <a:r>
              <a:rPr lang="cs-CZ" sz="1100" b="0" i="0" dirty="0">
                <a:solidFill>
                  <a:srgbClr val="222222"/>
                </a:solidFill>
                <a:effectLst/>
                <a:latin typeface="Arial" panose="020B0604020202020204" pitchFamily="34" charset="0"/>
              </a:rPr>
              <a:t>–</a:t>
            </a:r>
            <a:r>
              <a:rPr lang="cs-CZ" sz="1100" b="0" i="0" dirty="0" err="1">
                <a:solidFill>
                  <a:srgbClr val="222222"/>
                </a:solidFill>
                <a:effectLst/>
                <a:latin typeface="Arial" panose="020B0604020202020204" pitchFamily="34" charset="0"/>
              </a:rPr>
              <a:t>computer</a:t>
            </a:r>
            <a:r>
              <a:rPr lang="cs-CZ" sz="1100" b="0" i="0" dirty="0">
                <a:solidFill>
                  <a:srgbClr val="222222"/>
                </a:solidFill>
                <a:effectLst/>
                <a:latin typeface="Arial" panose="020B0604020202020204" pitchFamily="34" charset="0"/>
              </a:rPr>
              <a:t> </a:t>
            </a:r>
            <a:r>
              <a:rPr lang="cs-CZ" sz="1100" b="0" i="0" dirty="0" err="1">
                <a:solidFill>
                  <a:srgbClr val="222222"/>
                </a:solidFill>
                <a:effectLst/>
                <a:latin typeface="Arial" panose="020B0604020202020204" pitchFamily="34" charset="0"/>
              </a:rPr>
              <a:t>interaction</a:t>
            </a:r>
            <a:r>
              <a:rPr lang="cs-CZ" sz="1100" b="0" i="0" dirty="0">
                <a:solidFill>
                  <a:srgbClr val="222222"/>
                </a:solidFill>
                <a:effectLst/>
                <a:latin typeface="Arial" panose="020B0604020202020204" pitchFamily="34" charset="0"/>
              </a:rPr>
              <a:t> (</a:t>
            </a:r>
            <a:r>
              <a:rPr lang="cs-CZ" sz="1100" b="0" i="0" dirty="0" err="1">
                <a:solidFill>
                  <a:srgbClr val="222222"/>
                </a:solidFill>
                <a:effectLst/>
                <a:latin typeface="Arial" panose="020B0604020202020204" pitchFamily="34" charset="0"/>
              </a:rPr>
              <a:t>hci</a:t>
            </a:r>
            <a:r>
              <a:rPr lang="cs-CZ" sz="1100" b="0" i="0" dirty="0">
                <a:solidFill>
                  <a:srgbClr val="222222"/>
                </a:solidFill>
                <a:effectLst/>
                <a:latin typeface="Arial" panose="020B0604020202020204" pitchFamily="34" charset="0"/>
              </a:rPr>
              <a:t>). In </a:t>
            </a:r>
            <a:r>
              <a:rPr lang="cs-CZ" sz="1100" b="0" i="1" dirty="0" err="1">
                <a:solidFill>
                  <a:srgbClr val="222222"/>
                </a:solidFill>
                <a:effectLst/>
                <a:latin typeface="Arial" panose="020B0604020202020204" pitchFamily="34" charset="0"/>
              </a:rPr>
              <a:t>Sustainable</a:t>
            </a:r>
            <a:r>
              <a:rPr lang="cs-CZ" sz="1100" b="0" i="1" dirty="0">
                <a:solidFill>
                  <a:srgbClr val="222222"/>
                </a:solidFill>
                <a:effectLst/>
                <a:latin typeface="Arial" panose="020B0604020202020204" pitchFamily="34" charset="0"/>
              </a:rPr>
              <a:t> Design: HCI, </a:t>
            </a:r>
            <a:r>
              <a:rPr lang="cs-CZ" sz="1100" b="0" i="1" dirty="0" err="1">
                <a:solidFill>
                  <a:srgbClr val="222222"/>
                </a:solidFill>
                <a:effectLst/>
                <a:latin typeface="Arial" panose="020B0604020202020204" pitchFamily="34" charset="0"/>
              </a:rPr>
              <a:t>Usability</a:t>
            </a:r>
            <a:r>
              <a:rPr lang="cs-CZ" sz="1100" b="0" i="1" dirty="0">
                <a:solidFill>
                  <a:srgbClr val="222222"/>
                </a:solidFill>
                <a:effectLst/>
                <a:latin typeface="Arial" panose="020B0604020202020204" pitchFamily="34" charset="0"/>
              </a:rPr>
              <a:t> and </a:t>
            </a:r>
            <a:r>
              <a:rPr lang="cs-CZ" sz="1100" b="0" i="1" dirty="0" err="1">
                <a:solidFill>
                  <a:srgbClr val="222222"/>
                </a:solidFill>
                <a:effectLst/>
                <a:latin typeface="Arial" panose="020B0604020202020204" pitchFamily="34" charset="0"/>
              </a:rPr>
              <a:t>Environmental</a:t>
            </a:r>
            <a:r>
              <a:rPr lang="cs-CZ" sz="1100" b="0" i="1" dirty="0">
                <a:solidFill>
                  <a:srgbClr val="222222"/>
                </a:solidFill>
                <a:effectLst/>
                <a:latin typeface="Arial" panose="020B0604020202020204" pitchFamily="34" charset="0"/>
              </a:rPr>
              <a:t> </a:t>
            </a:r>
            <a:r>
              <a:rPr lang="cs-CZ" sz="1100" b="0" i="1" dirty="0" err="1">
                <a:solidFill>
                  <a:srgbClr val="222222"/>
                </a:solidFill>
                <a:effectLst/>
                <a:latin typeface="Arial" panose="020B0604020202020204" pitchFamily="34" charset="0"/>
              </a:rPr>
              <a:t>Concerns</a:t>
            </a:r>
            <a:r>
              <a:rPr lang="cs-CZ" sz="1100" b="0" i="0" dirty="0">
                <a:solidFill>
                  <a:srgbClr val="222222"/>
                </a:solidFill>
                <a:effectLst/>
                <a:latin typeface="Arial" panose="020B0604020202020204" pitchFamily="34" charset="0"/>
              </a:rPr>
              <a:t> (pp. 23-40). London: </a:t>
            </a:r>
            <a:r>
              <a:rPr lang="cs-CZ" sz="1100" b="0" i="0" dirty="0" err="1">
                <a:solidFill>
                  <a:srgbClr val="222222"/>
                </a:solidFill>
                <a:effectLst/>
                <a:latin typeface="Arial" panose="020B0604020202020204" pitchFamily="34" charset="0"/>
              </a:rPr>
              <a:t>Springer</a:t>
            </a:r>
            <a:r>
              <a:rPr lang="cs-CZ" sz="1100" b="0" i="0" dirty="0">
                <a:solidFill>
                  <a:srgbClr val="222222"/>
                </a:solidFill>
                <a:effectLst/>
                <a:latin typeface="Arial" panose="020B0604020202020204" pitchFamily="34" charset="0"/>
              </a:rPr>
              <a:t> London.</a:t>
            </a:r>
            <a:r>
              <a:rPr lang="cs-CZ" sz="1400" dirty="0"/>
              <a:t>)</a:t>
            </a:r>
          </a:p>
        </p:txBody>
      </p:sp>
      <p:pic>
        <p:nvPicPr>
          <p:cNvPr id="5" name="Obrázek 4" descr="Obsah obrázku text, snímek obrazovky, Písmo, design&#10;&#10;Popis byl vytvořen automaticky">
            <a:extLst>
              <a:ext uri="{FF2B5EF4-FFF2-40B4-BE49-F238E27FC236}">
                <a16:creationId xmlns:a16="http://schemas.microsoft.com/office/drawing/2014/main" id="{6FB990E4-1557-A901-AE14-CAE5B5258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994" y="3014334"/>
            <a:ext cx="4101922" cy="3362786"/>
          </a:xfrm>
          <a:prstGeom prst="rect">
            <a:avLst/>
          </a:prstGeom>
        </p:spPr>
      </p:pic>
    </p:spTree>
    <p:extLst>
      <p:ext uri="{BB962C8B-B14F-4D97-AF65-F5344CB8AC3E}">
        <p14:creationId xmlns:p14="http://schemas.microsoft.com/office/powerpoint/2010/main" val="4251566952"/>
      </p:ext>
    </p:extLst>
  </p:cSld>
  <p:clrMapOvr>
    <a:masterClrMapping/>
  </p:clrMapOvr>
</p:sld>
</file>

<file path=ppt/theme/theme1.xml><?xml version="1.0" encoding="utf-8"?>
<a:theme xmlns:a="http://schemas.openxmlformats.org/drawingml/2006/main" name="mu_sablona_4×3_en">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mu_sablona_4×3_en</Template>
  <TotalTime>0</TotalTime>
  <Words>3943</Words>
  <Application>Microsoft Office PowerPoint</Application>
  <PresentationFormat>Předvádění na obrazovce (4:3)</PresentationFormat>
  <Paragraphs>342</Paragraphs>
  <Slides>38</Slides>
  <Notes>24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Calibri</vt:lpstr>
      <vt:lpstr>Tahoma</vt:lpstr>
      <vt:lpstr>Times New Roman</vt:lpstr>
      <vt:lpstr>Trebuchet MS</vt:lpstr>
      <vt:lpstr>Wingdings</vt:lpstr>
      <vt:lpstr>mu_sablona_4×3_en</vt:lpstr>
      <vt:lpstr>Prezentace aplikace PowerPoint</vt:lpstr>
      <vt:lpstr>“Humans are the weakest link in cyber security.”</vt:lpstr>
      <vt:lpstr>Prezentace aplikace PowerPoint</vt:lpstr>
      <vt:lpstr>Jaké různé obory vstupují do HCI a jakým způsobem? </vt:lpstr>
      <vt:lpstr>Sociální a humanitní vědy  Psychologie x Sociologie x Mediální studia x  Pedagogika x Sociální práce x Právo x Lingvistika x ..... </vt:lpstr>
      <vt:lpstr>Co je HCI</vt:lpstr>
      <vt:lpstr>Co je HCI</vt:lpstr>
      <vt:lpstr>Oblasti HCI</vt:lpstr>
      <vt:lpstr>Použitelnost (usability)</vt:lpstr>
      <vt:lpstr>Kritéria použitelnosti </vt:lpstr>
      <vt:lpstr>Usable security:  Experimental research of ICT user behavior in the domain of security</vt:lpstr>
      <vt:lpstr>ESET: Potentially unwanted applications </vt:lpstr>
      <vt:lpstr>Prezentace aplikace PowerPoint</vt:lpstr>
      <vt:lpstr>ESET: Potentially unwanted applications </vt:lpstr>
      <vt:lpstr>Proposed variants</vt:lpstr>
      <vt:lpstr>Proposed variants</vt:lpstr>
      <vt:lpstr>Proposed variants</vt:lpstr>
      <vt:lpstr>Beta testers: Detecting PUA across screens</vt:lpstr>
      <vt:lpstr>PUA detection: The good choice</vt:lpstr>
      <vt:lpstr>PUA detection: Does not matter</vt:lpstr>
      <vt:lpstr>PUA detection: Does not matter</vt:lpstr>
      <vt:lpstr>PUA detection: The bad choice (but…)</vt:lpstr>
      <vt:lpstr>Beta testers vs. standard users</vt:lpstr>
      <vt:lpstr>Beta testers vs. standard users </vt:lpstr>
      <vt:lpstr>Beta testers vs. standard users</vt:lpstr>
      <vt:lpstr>Prezentace aplikace PowerPoint</vt:lpstr>
      <vt:lpstr>Metody: online nebo offline</vt:lpstr>
      <vt:lpstr>Populace: kdo jsou naši uživatelé?</vt:lpstr>
      <vt:lpstr>Ecological momentary assessment (EMA): example of research </vt:lpstr>
      <vt:lpstr>Background</vt:lpstr>
      <vt:lpstr>Background</vt:lpstr>
      <vt:lpstr>Our Study</vt:lpstr>
      <vt:lpstr>Research Design</vt:lpstr>
      <vt:lpstr>Prezentace aplikace PowerPoint</vt:lpstr>
      <vt:lpstr>Illustrative example: Analytical advantages</vt:lpstr>
      <vt:lpstr>Illustrative example: Analytical advantages</vt:lpstr>
      <vt:lpstr>Illustrative example: Analytical advantages</vt:lpstr>
      <vt:lpstr>Feasible? Yes!</vt:lpstr>
    </vt:vector>
  </TitlesOfParts>
  <Company>CIKT 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Dědková</dc:creator>
  <cp:lastModifiedBy>David Smahel</cp:lastModifiedBy>
  <cp:revision>44</cp:revision>
  <cp:lastPrinted>1601-01-01T00:00:00Z</cp:lastPrinted>
  <dcterms:created xsi:type="dcterms:W3CDTF">2017-02-20T13:39:02Z</dcterms:created>
  <dcterms:modified xsi:type="dcterms:W3CDTF">2023-10-24T05:58:55Z</dcterms:modified>
</cp:coreProperties>
</file>