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74" r:id="rId3"/>
    <p:sldId id="369" r:id="rId4"/>
    <p:sldId id="371" r:id="rId5"/>
    <p:sldId id="372" r:id="rId6"/>
    <p:sldId id="373" r:id="rId7"/>
    <p:sldId id="303" r:id="rId8"/>
    <p:sldId id="364" r:id="rId9"/>
    <p:sldId id="324" r:id="rId10"/>
    <p:sldId id="329" r:id="rId11"/>
    <p:sldId id="318" r:id="rId12"/>
    <p:sldId id="353" r:id="rId13"/>
    <p:sldId id="346" r:id="rId14"/>
    <p:sldId id="319" r:id="rId15"/>
    <p:sldId id="300" r:id="rId16"/>
    <p:sldId id="320" r:id="rId17"/>
    <p:sldId id="345" r:id="rId18"/>
    <p:sldId id="367" r:id="rId19"/>
    <p:sldId id="368" r:id="rId20"/>
    <p:sldId id="332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299" r:id="rId29"/>
    <p:sldId id="306" r:id="rId30"/>
    <p:sldId id="307" r:id="rId31"/>
    <p:sldId id="308" r:id="rId32"/>
    <p:sldId id="336" r:id="rId33"/>
    <p:sldId id="337" r:id="rId34"/>
    <p:sldId id="338" r:id="rId35"/>
    <p:sldId id="333" r:id="rId36"/>
    <p:sldId id="341" r:id="rId37"/>
    <p:sldId id="359" r:id="rId38"/>
    <p:sldId id="360" r:id="rId39"/>
    <p:sldId id="362" r:id="rId40"/>
    <p:sldId id="357" r:id="rId41"/>
    <p:sldId id="340" r:id="rId42"/>
    <p:sldId id="363" r:id="rId43"/>
    <p:sldId id="365" r:id="rId44"/>
    <p:sldId id="366" r:id="rId45"/>
    <p:sldId id="347" r:id="rId46"/>
    <p:sldId id="350" r:id="rId47"/>
    <p:sldId id="339" r:id="rId48"/>
    <p:sldId id="354" r:id="rId49"/>
    <p:sldId id="355" r:id="rId50"/>
    <p:sldId id="356" r:id="rId51"/>
    <p:sldId id="267" r:id="rId5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0" autoAdjust="0"/>
    <p:restoredTop sz="94660"/>
  </p:normalViewPr>
  <p:slideViewPr>
    <p:cSldViewPr>
      <p:cViewPr varScale="1">
        <p:scale>
          <a:sx n="148" d="100"/>
          <a:sy n="148" d="100"/>
        </p:scale>
        <p:origin x="870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cl.ac.uk/cert/antiphishing/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5840" y="2420888"/>
            <a:ext cx="7772400" cy="1470025"/>
          </a:xfrm>
        </p:spPr>
        <p:txBody>
          <a:bodyPr>
            <a:normAutofit/>
          </a:bodyPr>
          <a:lstStyle/>
          <a:p>
            <a:r>
              <a:rPr lang="cs-CZ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Kyberkriminalita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cs-CZ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Phishing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Uživatelská bezpečnost a její výzkum.</a:t>
            </a: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4869160"/>
            <a:ext cx="6400800" cy="1752600"/>
          </a:xfrm>
        </p:spPr>
        <p:txBody>
          <a:bodyPr>
            <a:normAutofit/>
          </a:bodyPr>
          <a:lstStyle/>
          <a:p>
            <a:r>
              <a:rPr lang="cs-CZ" sz="1800" dirty="0">
                <a:solidFill>
                  <a:schemeClr val="tx1"/>
                </a:solidFill>
              </a:rPr>
              <a:t>Prof. David Šmahel</a:t>
            </a:r>
          </a:p>
        </p:txBody>
      </p:sp>
    </p:spTree>
    <p:extLst>
      <p:ext uri="{BB962C8B-B14F-4D97-AF65-F5344CB8AC3E}">
        <p14:creationId xmlns:p14="http://schemas.microsoft.com/office/powerpoint/2010/main" val="2872407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</a:t>
            </a:r>
            <a:r>
              <a:rPr lang="pl-PL" dirty="0" err="1"/>
              <a:t>se</a:t>
            </a:r>
            <a:r>
              <a:rPr lang="pl-PL" dirty="0"/>
              <a:t> psychologie </a:t>
            </a:r>
            <a:r>
              <a:rPr lang="pl-PL" dirty="0" err="1"/>
              <a:t>dívá</a:t>
            </a:r>
            <a:r>
              <a:rPr lang="pl-PL" dirty="0"/>
              <a:t> na </a:t>
            </a:r>
            <a:r>
              <a:rPr lang="pl-PL" dirty="0" err="1"/>
              <a:t>phishing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Persua</a:t>
            </a:r>
            <a:r>
              <a:rPr lang="cs-CZ" dirty="0">
                <a:solidFill>
                  <a:srgbClr val="0070C0"/>
                </a:solidFill>
              </a:rPr>
              <a:t>ze</a:t>
            </a:r>
            <a:r>
              <a:rPr lang="en-US" dirty="0">
                <a:solidFill>
                  <a:srgbClr val="0070C0"/>
                </a:solidFill>
              </a:rPr>
              <a:t>:</a:t>
            </a:r>
            <a:r>
              <a:rPr lang="en-US" dirty="0"/>
              <a:t> </a:t>
            </a:r>
            <a:r>
              <a:rPr lang="en-US" dirty="0" err="1"/>
              <a:t>centrální</a:t>
            </a:r>
            <a:r>
              <a:rPr lang="en-US" dirty="0"/>
              <a:t> a </a:t>
            </a:r>
            <a:r>
              <a:rPr lang="en-US" dirty="0" err="1"/>
              <a:t>periferní</a:t>
            </a:r>
            <a:r>
              <a:rPr lang="en-US" dirty="0"/>
              <a:t> cesta</a:t>
            </a:r>
            <a:endParaRPr lang="cs-CZ" dirty="0"/>
          </a:p>
          <a:p>
            <a:r>
              <a:rPr lang="en-US" dirty="0" err="1">
                <a:solidFill>
                  <a:srgbClr val="0070C0"/>
                </a:solidFill>
              </a:rPr>
              <a:t>Centrální</a:t>
            </a:r>
            <a:r>
              <a:rPr lang="en-US" dirty="0"/>
              <a:t> - </a:t>
            </a:r>
            <a:r>
              <a:rPr lang="en-US" dirty="0" err="1"/>
              <a:t>argumenty</a:t>
            </a:r>
            <a:r>
              <a:rPr lang="en-US" dirty="0"/>
              <a:t>, </a:t>
            </a:r>
            <a:r>
              <a:rPr lang="en-US" dirty="0" err="1"/>
              <a:t>logické</a:t>
            </a:r>
            <a:r>
              <a:rPr lang="en-US" dirty="0"/>
              <a:t> </a:t>
            </a:r>
            <a:r>
              <a:rPr lang="en-US" dirty="0" err="1"/>
              <a:t>uvažování</a:t>
            </a:r>
            <a:r>
              <a:rPr lang="en-US" dirty="0"/>
              <a:t>, </a:t>
            </a:r>
            <a:r>
              <a:rPr lang="en-US" dirty="0" err="1"/>
              <a:t>zvažování</a:t>
            </a:r>
            <a:r>
              <a:rPr lang="en-US" dirty="0"/>
              <a:t> pro a </a:t>
            </a:r>
            <a:r>
              <a:rPr lang="en-US" dirty="0" err="1"/>
              <a:t>proti</a:t>
            </a:r>
            <a:endParaRPr lang="en-US" dirty="0"/>
          </a:p>
          <a:p>
            <a:r>
              <a:rPr lang="en-US" dirty="0" err="1">
                <a:solidFill>
                  <a:srgbClr val="0070C0"/>
                </a:solidFill>
              </a:rPr>
              <a:t>Periferní</a:t>
            </a:r>
            <a:r>
              <a:rPr lang="en-US" dirty="0"/>
              <a:t> – </a:t>
            </a:r>
            <a:r>
              <a:rPr lang="en-US" dirty="0" err="1"/>
              <a:t>cokoli</a:t>
            </a:r>
            <a:r>
              <a:rPr lang="en-US" dirty="0"/>
              <a:t> </a:t>
            </a:r>
            <a:r>
              <a:rPr lang="en-US" dirty="0" err="1"/>
              <a:t>jiného</a:t>
            </a:r>
            <a:r>
              <a:rPr lang="en-US" dirty="0"/>
              <a:t>, </a:t>
            </a:r>
            <a:r>
              <a:rPr lang="en-US" dirty="0" err="1"/>
              <a:t>typicky</a:t>
            </a:r>
            <a:r>
              <a:rPr lang="en-US" dirty="0"/>
              <a:t> </a:t>
            </a:r>
            <a:r>
              <a:rPr lang="en-US" dirty="0" err="1"/>
              <a:t>emocionální</a:t>
            </a:r>
            <a:r>
              <a:rPr lang="en-US" dirty="0"/>
              <a:t> </a:t>
            </a:r>
            <a:r>
              <a:rPr lang="en-US" dirty="0" err="1"/>
              <a:t>přesvědčování</a:t>
            </a:r>
            <a:endParaRPr lang="en-US" dirty="0"/>
          </a:p>
          <a:p>
            <a:r>
              <a:rPr lang="en-US" dirty="0" err="1">
                <a:solidFill>
                  <a:srgbClr val="0070C0"/>
                </a:solidFill>
              </a:rPr>
              <a:t>Heuristiky</a:t>
            </a:r>
            <a:r>
              <a:rPr lang="en-US" dirty="0">
                <a:solidFill>
                  <a:srgbClr val="0070C0"/>
                </a:solidFill>
              </a:rPr>
              <a:t> - </a:t>
            </a:r>
            <a:r>
              <a:rPr lang="en-US" dirty="0" err="1"/>
              <a:t>systematický</a:t>
            </a:r>
            <a:r>
              <a:rPr lang="en-US" dirty="0"/>
              <a:t> model - </a:t>
            </a:r>
            <a:r>
              <a:rPr lang="en-US" dirty="0" err="1"/>
              <a:t>zpracování</a:t>
            </a:r>
            <a:r>
              <a:rPr lang="en-US" dirty="0"/>
              <a:t> </a:t>
            </a:r>
            <a:r>
              <a:rPr lang="en-US" dirty="0" err="1"/>
              <a:t>informací</a:t>
            </a:r>
            <a:r>
              <a:rPr lang="en-US" dirty="0"/>
              <a:t> - </a:t>
            </a:r>
            <a:r>
              <a:rPr lang="en-US" dirty="0" err="1"/>
              <a:t>kognitivní</a:t>
            </a:r>
            <a:r>
              <a:rPr lang="en-US" dirty="0"/>
              <a:t> </a:t>
            </a:r>
            <a:r>
              <a:rPr lang="en-US" dirty="0" err="1"/>
              <a:t>zkratky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786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Heuristi</a:t>
            </a:r>
            <a:r>
              <a:rPr lang="en-US" dirty="0" err="1"/>
              <a:t>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Místo</a:t>
            </a:r>
            <a:r>
              <a:rPr lang="en-US" dirty="0"/>
              <a:t> </a:t>
            </a:r>
            <a:r>
              <a:rPr lang="en-US" dirty="0" err="1"/>
              <a:t>pečlivého</a:t>
            </a:r>
            <a:r>
              <a:rPr lang="en-US" dirty="0"/>
              <a:t> </a:t>
            </a:r>
            <a:r>
              <a:rPr lang="en-US" dirty="0" err="1"/>
              <a:t>hodnocení</a:t>
            </a:r>
            <a:r>
              <a:rPr lang="en-US" dirty="0"/>
              <a:t> </a:t>
            </a:r>
            <a:r>
              <a:rPr lang="en-US" dirty="0" err="1"/>
              <a:t>lidé</a:t>
            </a:r>
            <a:r>
              <a:rPr lang="en-US" dirty="0"/>
              <a:t> </a:t>
            </a:r>
            <a:r>
              <a:rPr lang="en-US" dirty="0" err="1"/>
              <a:t>používají</a:t>
            </a:r>
            <a:r>
              <a:rPr lang="en-US" dirty="0"/>
              <a:t> </a:t>
            </a:r>
            <a:r>
              <a:rPr lang="en-US" dirty="0" err="1"/>
              <a:t>kognitivní</a:t>
            </a:r>
            <a:r>
              <a:rPr lang="en-US" dirty="0"/>
              <a:t> </a:t>
            </a:r>
            <a:r>
              <a:rPr lang="en-US" dirty="0" err="1"/>
              <a:t>zkratky</a:t>
            </a:r>
            <a:r>
              <a:rPr lang="en-US" dirty="0"/>
              <a:t> (</a:t>
            </a:r>
            <a:r>
              <a:rPr lang="en-US" dirty="0" err="1"/>
              <a:t>heuristiku</a:t>
            </a:r>
            <a:r>
              <a:rPr lang="en-US" dirty="0"/>
              <a:t>)</a:t>
            </a:r>
          </a:p>
          <a:p>
            <a:r>
              <a:rPr lang="en-US" dirty="0" err="1"/>
              <a:t>Jednoduché</a:t>
            </a:r>
            <a:r>
              <a:rPr lang="en-US" dirty="0"/>
              <a:t>, </a:t>
            </a:r>
            <a:r>
              <a:rPr lang="en-US" dirty="0" err="1"/>
              <a:t>praktické</a:t>
            </a:r>
            <a:r>
              <a:rPr lang="en-US" dirty="0"/>
              <a:t>, </a:t>
            </a:r>
            <a:r>
              <a:rPr lang="en-US" dirty="0" err="1"/>
              <a:t>zkrácené</a:t>
            </a:r>
            <a:r>
              <a:rPr lang="en-US" dirty="0"/>
              <a:t> </a:t>
            </a:r>
            <a:r>
              <a:rPr lang="en-US" dirty="0" err="1"/>
              <a:t>kroky</a:t>
            </a:r>
            <a:r>
              <a:rPr lang="en-US" dirty="0"/>
              <a:t> </a:t>
            </a:r>
            <a:r>
              <a:rPr lang="en-US" dirty="0" err="1"/>
              <a:t>vedoucí</a:t>
            </a:r>
            <a:r>
              <a:rPr lang="en-US" dirty="0"/>
              <a:t> k </a:t>
            </a:r>
            <a:r>
              <a:rPr lang="en-US" dirty="0" err="1"/>
              <a:t>rychlému</a:t>
            </a:r>
            <a:r>
              <a:rPr lang="en-US" dirty="0"/>
              <a:t> </a:t>
            </a:r>
            <a:r>
              <a:rPr lang="en-US" dirty="0" err="1"/>
              <a:t>posouzení</a:t>
            </a:r>
            <a:r>
              <a:rPr lang="en-US" dirty="0"/>
              <a:t> </a:t>
            </a:r>
            <a:r>
              <a:rPr lang="en-US" dirty="0" err="1"/>
              <a:t>situace</a:t>
            </a:r>
            <a:r>
              <a:rPr lang="en-US" dirty="0"/>
              <a:t> </a:t>
            </a:r>
          </a:p>
          <a:p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posuzování</a:t>
            </a:r>
            <a:r>
              <a:rPr lang="en-US" dirty="0"/>
              <a:t> </a:t>
            </a:r>
            <a:r>
              <a:rPr lang="en-US" dirty="0" err="1"/>
              <a:t>pravděpodobnosti</a:t>
            </a:r>
            <a:r>
              <a:rPr lang="en-US" dirty="0"/>
              <a:t> </a:t>
            </a:r>
            <a:r>
              <a:rPr lang="en-US" dirty="0" err="1"/>
              <a:t>hodnotíme</a:t>
            </a:r>
            <a:r>
              <a:rPr lang="en-US" dirty="0"/>
              <a:t> </a:t>
            </a:r>
            <a:r>
              <a:rPr lang="cs-CZ" dirty="0"/>
              <a:t>míru </a:t>
            </a:r>
            <a:r>
              <a:rPr lang="en-US" dirty="0" err="1"/>
              <a:t>snadnost</a:t>
            </a:r>
            <a:r>
              <a:rPr lang="cs-CZ" dirty="0"/>
              <a:t>i či obtížnosti</a:t>
            </a:r>
            <a:r>
              <a:rPr lang="en-US" dirty="0"/>
              <a:t>, s </a:t>
            </a:r>
            <a:r>
              <a:rPr lang="en-US" dirty="0" err="1"/>
              <a:t>jakou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umíme</a:t>
            </a:r>
            <a:r>
              <a:rPr lang="en-US" dirty="0"/>
              <a:t> </a:t>
            </a:r>
            <a:r>
              <a:rPr lang="en-US" dirty="0" err="1"/>
              <a:t>představit</a:t>
            </a:r>
            <a:r>
              <a:rPr lang="en-US" dirty="0"/>
              <a:t> </a:t>
            </a:r>
            <a:r>
              <a:rPr lang="en-US" dirty="0" err="1"/>
              <a:t>výsledek</a:t>
            </a:r>
            <a:endParaRPr lang="en-US" dirty="0"/>
          </a:p>
          <a:p>
            <a:r>
              <a:rPr lang="cs-CZ" dirty="0"/>
              <a:t>První informace tvoří základ pro srovnávání (viz např. slevy v obchodech)</a:t>
            </a:r>
          </a:p>
          <a:p>
            <a:r>
              <a:rPr lang="cs-CZ" dirty="0"/>
              <a:t>Jsou to vlastně nesystematická vodítka pro hodnocení situace</a:t>
            </a:r>
            <a:endParaRPr lang="cs-C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510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Trust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User trust plays a major role in "succumbing" to fraudulent emails (but also to fraud in general)</a:t>
            </a:r>
            <a:endParaRPr lang="cs-CZ" dirty="0"/>
          </a:p>
          <a:p>
            <a:pPr lvl="1"/>
            <a:r>
              <a:rPr lang="en-US" dirty="0"/>
              <a:t>Towards service, institution, authority, medium</a:t>
            </a:r>
            <a:endParaRPr lang="cs-CZ" dirty="0"/>
          </a:p>
          <a:p>
            <a:pPr lvl="1"/>
            <a:r>
              <a:rPr lang="en-US" dirty="0"/>
              <a:t>Towards a source of information</a:t>
            </a:r>
            <a:endParaRPr lang="cs-CZ" dirty="0"/>
          </a:p>
          <a:p>
            <a:pPr lvl="1"/>
            <a:r>
              <a:rPr lang="en-US" dirty="0"/>
              <a:t>authority heuristic</a:t>
            </a:r>
            <a:endParaRPr lang="cs-CZ" dirty="0"/>
          </a:p>
          <a:p>
            <a:r>
              <a:rPr lang="cs-CZ" dirty="0" err="1"/>
              <a:t>Kang</a:t>
            </a:r>
            <a:r>
              <a:rPr lang="cs-CZ" dirty="0"/>
              <a:t>, </a:t>
            </a:r>
            <a:r>
              <a:rPr lang="cs-CZ" dirty="0" err="1"/>
              <a:t>Bae</a:t>
            </a:r>
            <a:r>
              <a:rPr lang="cs-CZ" dirty="0"/>
              <a:t>, </a:t>
            </a:r>
            <a:r>
              <a:rPr lang="cs-CZ" dirty="0" err="1"/>
              <a:t>Zhang</a:t>
            </a:r>
            <a:r>
              <a:rPr lang="cs-CZ" dirty="0"/>
              <a:t>, </a:t>
            </a:r>
            <a:r>
              <a:rPr lang="cs-CZ" dirty="0" err="1"/>
              <a:t>Sundar</a:t>
            </a:r>
            <a:r>
              <a:rPr lang="cs-CZ" dirty="0"/>
              <a:t> (2011): </a:t>
            </a:r>
            <a:r>
              <a:rPr lang="en-US" dirty="0"/>
              <a:t>people often build trust with a proximal source (online news)</a:t>
            </a:r>
            <a:endParaRPr lang="cs-CZ" dirty="0"/>
          </a:p>
          <a:p>
            <a:r>
              <a:rPr lang="en-US" dirty="0"/>
              <a:t>If a fraudulent email comes from a trusted source, it has a better chance of being successful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9429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Poměr nákladů a přínosů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360" y="1417638"/>
            <a:ext cx="8435280" cy="4525963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Ekonomické</a:t>
            </a:r>
            <a:r>
              <a:rPr lang="en-US" dirty="0"/>
              <a:t> </a:t>
            </a:r>
            <a:r>
              <a:rPr lang="en-US" dirty="0" err="1"/>
              <a:t>teorie</a:t>
            </a:r>
            <a:r>
              <a:rPr lang="en-US" dirty="0"/>
              <a:t> </a:t>
            </a:r>
            <a:r>
              <a:rPr lang="en-US" dirty="0" err="1"/>
              <a:t>chování</a:t>
            </a:r>
            <a:r>
              <a:rPr lang="en-US" dirty="0"/>
              <a:t> – </a:t>
            </a:r>
            <a:r>
              <a:rPr lang="en-US" dirty="0" err="1"/>
              <a:t>lidé</a:t>
            </a:r>
            <a:r>
              <a:rPr lang="en-US" dirty="0"/>
              <a:t>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rozhodování</a:t>
            </a:r>
            <a:r>
              <a:rPr lang="en-US" dirty="0"/>
              <a:t>, jak se </a:t>
            </a:r>
            <a:r>
              <a:rPr lang="en-US" dirty="0" err="1"/>
              <a:t>chovat</a:t>
            </a:r>
            <a:r>
              <a:rPr lang="en-US" dirty="0"/>
              <a:t>, </a:t>
            </a:r>
            <a:r>
              <a:rPr lang="en-US" dirty="0" err="1"/>
              <a:t>zvažují</a:t>
            </a:r>
            <a:r>
              <a:rPr lang="en-US" dirty="0"/>
              <a:t> a </a:t>
            </a:r>
            <a:r>
              <a:rPr lang="en-US" dirty="0" err="1"/>
              <a:t>balancují</a:t>
            </a:r>
            <a:r>
              <a:rPr lang="en-US" dirty="0"/>
              <a:t> </a:t>
            </a:r>
            <a:r>
              <a:rPr lang="en-US" dirty="0" err="1"/>
              <a:t>mezi</a:t>
            </a:r>
            <a:r>
              <a:rPr lang="en-US" dirty="0"/>
              <a:t> </a:t>
            </a:r>
            <a:r>
              <a:rPr lang="en-US" dirty="0" err="1"/>
              <a:t>náklady</a:t>
            </a:r>
            <a:r>
              <a:rPr lang="en-US" dirty="0"/>
              <a:t> a </a:t>
            </a:r>
            <a:r>
              <a:rPr lang="en-US" dirty="0" err="1"/>
              <a:t>přínosy</a:t>
            </a:r>
            <a:endParaRPr lang="cs-CZ" dirty="0"/>
          </a:p>
          <a:p>
            <a:r>
              <a:rPr lang="en-US" dirty="0"/>
              <a:t>„</a:t>
            </a:r>
            <a:r>
              <a:rPr lang="en-US" dirty="0" err="1"/>
              <a:t>Lidské</a:t>
            </a:r>
            <a:r>
              <a:rPr lang="en-US" dirty="0"/>
              <a:t>“ </a:t>
            </a:r>
            <a:r>
              <a:rPr lang="en-US" dirty="0" err="1"/>
              <a:t>náklady</a:t>
            </a:r>
            <a:r>
              <a:rPr lang="en-US" dirty="0"/>
              <a:t>: </a:t>
            </a:r>
            <a:r>
              <a:rPr lang="en-US" dirty="0" err="1"/>
              <a:t>materiálové</a:t>
            </a:r>
            <a:r>
              <a:rPr lang="en-US" dirty="0"/>
              <a:t> </a:t>
            </a:r>
            <a:r>
              <a:rPr lang="en-US" dirty="0" err="1"/>
              <a:t>náklady</a:t>
            </a:r>
            <a:r>
              <a:rPr lang="en-US" dirty="0"/>
              <a:t>, </a:t>
            </a:r>
            <a:r>
              <a:rPr lang="en-US" dirty="0" err="1"/>
              <a:t>energie</a:t>
            </a:r>
            <a:r>
              <a:rPr lang="en-US" dirty="0"/>
              <a:t>, </a:t>
            </a:r>
            <a:r>
              <a:rPr lang="en-US" dirty="0" err="1"/>
              <a:t>čas</a:t>
            </a:r>
            <a:endParaRPr lang="cs-CZ" dirty="0"/>
          </a:p>
          <a:p>
            <a:r>
              <a:rPr lang="en-US" dirty="0"/>
              <a:t>„</a:t>
            </a:r>
            <a:r>
              <a:rPr lang="en-US" dirty="0" err="1"/>
              <a:t>Lidské</a:t>
            </a:r>
            <a:r>
              <a:rPr lang="en-US" dirty="0"/>
              <a:t>“ </a:t>
            </a:r>
            <a:r>
              <a:rPr lang="en-US" dirty="0" err="1"/>
              <a:t>zisky</a:t>
            </a:r>
            <a:r>
              <a:rPr lang="en-US" dirty="0"/>
              <a:t>: </a:t>
            </a:r>
            <a:r>
              <a:rPr lang="en-US" dirty="0" err="1"/>
              <a:t>úspora</a:t>
            </a:r>
            <a:r>
              <a:rPr lang="en-US" dirty="0"/>
              <a:t> </a:t>
            </a:r>
            <a:r>
              <a:rPr lang="en-US" dirty="0" err="1"/>
              <a:t>energie</a:t>
            </a:r>
            <a:r>
              <a:rPr lang="en-US" dirty="0"/>
              <a:t> a </a:t>
            </a:r>
            <a:r>
              <a:rPr lang="en-US" dirty="0" err="1"/>
              <a:t>času</a:t>
            </a:r>
            <a:endParaRPr lang="cs-CZ" dirty="0"/>
          </a:p>
          <a:p>
            <a:r>
              <a:rPr lang="en-US" dirty="0" err="1"/>
              <a:t>Systematické</a:t>
            </a:r>
            <a:r>
              <a:rPr lang="en-US" dirty="0"/>
              <a:t> </a:t>
            </a:r>
            <a:r>
              <a:rPr lang="en-US" dirty="0" err="1"/>
              <a:t>hodnocení</a:t>
            </a:r>
            <a:r>
              <a:rPr lang="en-US" dirty="0"/>
              <a:t> a </a:t>
            </a:r>
            <a:r>
              <a:rPr lang="en-US" dirty="0" err="1"/>
              <a:t>centrální</a:t>
            </a:r>
            <a:r>
              <a:rPr lang="en-US" dirty="0"/>
              <a:t> </a:t>
            </a:r>
            <a:r>
              <a:rPr lang="en-US" dirty="0" err="1"/>
              <a:t>přesvědčování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(</a:t>
            </a:r>
            <a:r>
              <a:rPr lang="en-US" dirty="0" err="1"/>
              <a:t>obvykle</a:t>
            </a:r>
            <a:r>
              <a:rPr lang="en-US" dirty="0"/>
              <a:t>) </a:t>
            </a:r>
            <a:r>
              <a:rPr lang="en-US" dirty="0" err="1"/>
              <a:t>dražší</a:t>
            </a:r>
            <a:r>
              <a:rPr lang="en-US" dirty="0"/>
              <a:t> </a:t>
            </a:r>
            <a:r>
              <a:rPr lang="en-US" dirty="0" err="1"/>
              <a:t>než</a:t>
            </a:r>
            <a:r>
              <a:rPr lang="en-US" dirty="0"/>
              <a:t> </a:t>
            </a:r>
            <a:r>
              <a:rPr lang="en-US" dirty="0" err="1"/>
              <a:t>heuristické</a:t>
            </a:r>
            <a:r>
              <a:rPr lang="en-US" dirty="0"/>
              <a:t> a </a:t>
            </a:r>
            <a:r>
              <a:rPr lang="en-US" dirty="0" err="1"/>
              <a:t>periferní</a:t>
            </a:r>
            <a:endParaRPr lang="cs-CZ" dirty="0"/>
          </a:p>
          <a:p>
            <a:r>
              <a:rPr lang="cs-CZ" dirty="0"/>
              <a:t>Také proto je boj proti </a:t>
            </a:r>
            <a:r>
              <a:rPr lang="cs-CZ" dirty="0" err="1"/>
              <a:t>fake</a:t>
            </a:r>
            <a:r>
              <a:rPr lang="cs-CZ" dirty="0"/>
              <a:t> </a:t>
            </a:r>
            <a:r>
              <a:rPr lang="cs-CZ" dirty="0" err="1"/>
              <a:t>news</a:t>
            </a:r>
            <a:r>
              <a:rPr lang="cs-CZ" dirty="0"/>
              <a:t> drahý a obtížný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4404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Phishing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Úspěšný </a:t>
            </a:r>
            <a:r>
              <a:rPr lang="cs-CZ" dirty="0" err="1">
                <a:solidFill>
                  <a:srgbClr val="0070C0"/>
                </a:solidFill>
              </a:rPr>
              <a:t>phishingový</a:t>
            </a:r>
            <a:r>
              <a:rPr lang="cs-CZ" dirty="0">
                <a:solidFill>
                  <a:srgbClr val="0070C0"/>
                </a:solidFill>
              </a:rPr>
              <a:t> útok</a:t>
            </a:r>
          </a:p>
          <a:p>
            <a:pPr lvl="1"/>
            <a:r>
              <a:rPr lang="cs-CZ" dirty="0"/>
              <a:t>musí podporovat/usnadňovat heuristické zpracování před systematickým</a:t>
            </a:r>
          </a:p>
          <a:p>
            <a:pPr lvl="1"/>
            <a:r>
              <a:rPr lang="cs-CZ" dirty="0"/>
              <a:t>Tj. musí poskytovat jasné pokyny, které mohou uživatelé použít pro hodnocení, a co nejvíce ztížit systematické hodnocení</a:t>
            </a:r>
          </a:p>
        </p:txBody>
      </p:sp>
    </p:spTree>
    <p:extLst>
      <p:ext uri="{BB962C8B-B14F-4D97-AF65-F5344CB8AC3E}">
        <p14:creationId xmlns:p14="http://schemas.microsoft.com/office/powerpoint/2010/main" val="2801740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cs-CZ" dirty="0" err="1"/>
              <a:t>ktivita</a:t>
            </a:r>
            <a:r>
              <a:rPr lang="cs-CZ" dirty="0"/>
              <a:t> pro studenty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/>
              <a:t>Phishing</a:t>
            </a:r>
            <a:r>
              <a:rPr lang="cs-CZ" dirty="0"/>
              <a:t> aktivita</a:t>
            </a:r>
            <a:r>
              <a:rPr lang="en-US" dirty="0"/>
              <a:t>:</a:t>
            </a:r>
            <a:endParaRPr lang="cs-CZ" dirty="0"/>
          </a:p>
          <a:p>
            <a:pPr lvl="1"/>
            <a:r>
              <a:rPr lang="cs-CZ" dirty="0"/>
              <a:t>Získat finance</a:t>
            </a:r>
          </a:p>
          <a:p>
            <a:pPr lvl="1"/>
            <a:r>
              <a:rPr lang="cs-CZ" dirty="0"/>
              <a:t>Získat heslo na Instagram</a:t>
            </a:r>
          </a:p>
          <a:p>
            <a:pPr lvl="1"/>
            <a:r>
              <a:rPr lang="cs-CZ" dirty="0"/>
              <a:t>Získat heslo do IS</a:t>
            </a:r>
          </a:p>
          <a:p>
            <a:pPr lvl="1"/>
            <a:endParaRPr lang="cs-CZ" dirty="0"/>
          </a:p>
          <a:p>
            <a:r>
              <a:rPr lang="en-US" dirty="0" err="1">
                <a:solidFill>
                  <a:srgbClr val="0070C0"/>
                </a:solidFill>
              </a:rPr>
              <a:t>Jaké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principy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jste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použili</a:t>
            </a:r>
            <a:r>
              <a:rPr lang="en-US" dirty="0">
                <a:solidFill>
                  <a:srgbClr val="0070C0"/>
                </a:solidFill>
              </a:rPr>
              <a:t>?</a:t>
            </a:r>
            <a:endParaRPr lang="cs-CZ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sz="2800" dirty="0"/>
              <a:t>V</a:t>
            </a:r>
            <a:r>
              <a:rPr lang="en-US" sz="2800" dirty="0" err="1"/>
              <a:t>ytvořte</a:t>
            </a:r>
            <a:r>
              <a:rPr lang="en-US" sz="2800" dirty="0"/>
              <a:t> </a:t>
            </a:r>
            <a:r>
              <a:rPr lang="en-US" sz="2800" dirty="0" err="1"/>
              <a:t>návod</a:t>
            </a:r>
            <a:r>
              <a:rPr lang="en-US" sz="2800" dirty="0"/>
              <a:t>, jak </a:t>
            </a:r>
            <a:r>
              <a:rPr lang="en-US" sz="2800" dirty="0" err="1"/>
              <a:t>provést</a:t>
            </a:r>
            <a:r>
              <a:rPr lang="en-US" sz="2800" dirty="0"/>
              <a:t> </a:t>
            </a:r>
            <a:r>
              <a:rPr lang="en-US" sz="2800" dirty="0" err="1"/>
              <a:t>úspěšný</a:t>
            </a:r>
            <a:r>
              <a:rPr lang="en-US" sz="2800" dirty="0"/>
              <a:t> </a:t>
            </a:r>
            <a:r>
              <a:rPr lang="en-US" sz="2800" dirty="0" err="1"/>
              <a:t>phishingový</a:t>
            </a:r>
            <a:r>
              <a:rPr lang="en-US" sz="2800" dirty="0"/>
              <a:t> </a:t>
            </a:r>
            <a:r>
              <a:rPr lang="en-US" sz="2800" dirty="0" err="1"/>
              <a:t>útok</a:t>
            </a:r>
            <a:r>
              <a:rPr lang="cs-CZ" sz="2800" dirty="0"/>
              <a:t>.</a:t>
            </a:r>
            <a:r>
              <a:rPr lang="en-US" sz="2800" dirty="0"/>
              <a:t> </a:t>
            </a:r>
            <a:endParaRPr lang="cs-CZ" sz="2800" dirty="0"/>
          </a:p>
          <a:p>
            <a:pPr marL="0" indent="0">
              <a:buNone/>
            </a:pPr>
            <a:r>
              <a:rPr lang="cs-CZ" sz="2800" dirty="0"/>
              <a:t>Vytvořte také návod pro uživatele, jak se </a:t>
            </a:r>
            <a:r>
              <a:rPr lang="cs-CZ" sz="2800" dirty="0" err="1"/>
              <a:t>NEstát</a:t>
            </a:r>
            <a:r>
              <a:rPr lang="cs-CZ" sz="2800" dirty="0"/>
              <a:t> obětí vašeho </a:t>
            </a:r>
            <a:r>
              <a:rPr lang="cs-CZ" sz="2800" dirty="0" err="1"/>
              <a:t>phisingu</a:t>
            </a:r>
            <a:r>
              <a:rPr lang="cs-CZ" sz="2800" dirty="0"/>
              <a:t>, na co si mají dát pozor. </a:t>
            </a:r>
          </a:p>
        </p:txBody>
      </p:sp>
    </p:spTree>
    <p:extLst>
      <p:ext uri="{BB962C8B-B14F-4D97-AF65-F5344CB8AC3E}">
        <p14:creationId xmlns:p14="http://schemas.microsoft.com/office/powerpoint/2010/main" val="1893665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Heuristické podněty k </a:t>
            </a:r>
            <a:r>
              <a:rPr lang="cs-CZ" dirty="0" err="1"/>
              <a:t>phishingu</a:t>
            </a:r>
            <a:r>
              <a:rPr lang="cs-CZ" dirty="0"/>
              <a:t>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Důvěryhodnost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zdroje</a:t>
            </a:r>
            <a:r>
              <a:rPr lang="cs-CZ" dirty="0">
                <a:solidFill>
                  <a:srgbClr val="0070C0"/>
                </a:solidFill>
              </a:rPr>
              <a:t> – </a:t>
            </a:r>
            <a:r>
              <a:rPr lang="en-US" dirty="0" err="1">
                <a:solidFill>
                  <a:srgbClr val="0070C0"/>
                </a:solidFill>
              </a:rPr>
              <a:t>autorita</a:t>
            </a:r>
            <a:endParaRPr lang="cs-CZ" dirty="0">
              <a:solidFill>
                <a:srgbClr val="0070C0"/>
              </a:solidFill>
            </a:endParaRPr>
          </a:p>
          <a:p>
            <a:pPr lvl="1"/>
            <a:r>
              <a:rPr lang="en-US" sz="2400" dirty="0" err="1"/>
              <a:t>Lidé</a:t>
            </a:r>
            <a:r>
              <a:rPr lang="en-US" sz="2400" dirty="0"/>
              <a:t> se </a:t>
            </a:r>
            <a:r>
              <a:rPr lang="en-US" sz="2400" dirty="0" err="1"/>
              <a:t>učí</a:t>
            </a:r>
            <a:r>
              <a:rPr lang="en-US" sz="2400" dirty="0"/>
              <a:t> </a:t>
            </a:r>
            <a:r>
              <a:rPr lang="en-US" sz="2400" dirty="0" err="1"/>
              <a:t>autoritě</a:t>
            </a:r>
            <a:r>
              <a:rPr lang="cs-CZ" sz="2400" dirty="0"/>
              <a:t> </a:t>
            </a:r>
            <a:r>
              <a:rPr lang="en-US" sz="2400" dirty="0" err="1"/>
              <a:t>naslouchat</a:t>
            </a:r>
            <a:endParaRPr lang="cs-CZ" sz="2400" dirty="0"/>
          </a:p>
          <a:p>
            <a:pPr lvl="1"/>
            <a:r>
              <a:rPr lang="en-US" sz="2400" dirty="0" err="1"/>
              <a:t>Známá</a:t>
            </a:r>
            <a:r>
              <a:rPr lang="en-US" sz="2400" dirty="0"/>
              <a:t> </a:t>
            </a:r>
            <a:r>
              <a:rPr lang="en-US" sz="2400" dirty="0" err="1"/>
              <a:t>instituce</a:t>
            </a:r>
            <a:r>
              <a:rPr lang="en-US" sz="2400" dirty="0"/>
              <a:t> s </a:t>
            </a:r>
            <a:r>
              <a:rPr lang="en-US" sz="2400" dirty="0" err="1"/>
              <a:t>dobrou</a:t>
            </a:r>
            <a:r>
              <a:rPr lang="en-US" sz="2400" dirty="0"/>
              <a:t> </a:t>
            </a:r>
            <a:r>
              <a:rPr lang="en-US" sz="2400" dirty="0" err="1"/>
              <a:t>pověstí</a:t>
            </a:r>
            <a:r>
              <a:rPr lang="en-US" sz="2400" dirty="0"/>
              <a:t> (</a:t>
            </a:r>
            <a:r>
              <a:rPr lang="en-US" sz="2400" dirty="0" err="1"/>
              <a:t>banka</a:t>
            </a:r>
            <a:r>
              <a:rPr lang="en-US" sz="2400" dirty="0"/>
              <a:t>, </a:t>
            </a:r>
            <a:r>
              <a:rPr lang="en-US" sz="2400" dirty="0" err="1"/>
              <a:t>policie</a:t>
            </a:r>
            <a:r>
              <a:rPr lang="en-US" sz="2400" dirty="0"/>
              <a:t>, </a:t>
            </a:r>
            <a:r>
              <a:rPr lang="en-US" sz="2400" dirty="0" err="1"/>
              <a:t>úřad</a:t>
            </a:r>
            <a:r>
              <a:rPr lang="en-US" sz="2400" dirty="0"/>
              <a:t>)</a:t>
            </a:r>
            <a:endParaRPr lang="cs-CZ" sz="2400" dirty="0"/>
          </a:p>
          <a:p>
            <a:pPr lvl="1"/>
            <a:r>
              <a:rPr lang="en-US" sz="2400" dirty="0"/>
              <a:t>E-mail od </a:t>
            </a:r>
            <a:r>
              <a:rPr lang="en-US" sz="2400" dirty="0" err="1"/>
              <a:t>důvěryhodné</a:t>
            </a:r>
            <a:r>
              <a:rPr lang="en-US" sz="2400" dirty="0"/>
              <a:t> </a:t>
            </a:r>
            <a:r>
              <a:rPr lang="en-US" sz="2400" dirty="0" err="1"/>
              <a:t>osoby</a:t>
            </a:r>
            <a:r>
              <a:rPr lang="en-US" sz="2400" dirty="0"/>
              <a:t> („</a:t>
            </a:r>
            <a:r>
              <a:rPr lang="en-US" sz="2400" dirty="0" err="1"/>
              <a:t>přítel</a:t>
            </a:r>
            <a:r>
              <a:rPr lang="en-US" sz="2400" dirty="0"/>
              <a:t>“, „</a:t>
            </a:r>
            <a:r>
              <a:rPr lang="en-US" sz="2400" dirty="0" err="1"/>
              <a:t>ochranka</a:t>
            </a:r>
            <a:r>
              <a:rPr lang="en-US" sz="2400" dirty="0"/>
              <a:t>“, „</a:t>
            </a:r>
            <a:r>
              <a:rPr lang="en-US" sz="2400" dirty="0" err="1"/>
              <a:t>ředitel</a:t>
            </a:r>
            <a:r>
              <a:rPr lang="en-US" sz="2400" dirty="0"/>
              <a:t>“…)</a:t>
            </a:r>
            <a:endParaRPr lang="cs-CZ" sz="2400" dirty="0"/>
          </a:p>
          <a:p>
            <a:pPr lvl="1"/>
            <a:r>
              <a:rPr lang="cs-CZ" sz="2400" dirty="0"/>
              <a:t>„Žánr“ zprávy – napodobení zpráv podobného formátu</a:t>
            </a:r>
          </a:p>
          <a:p>
            <a:r>
              <a:rPr lang="en-US" sz="2400" dirty="0" err="1"/>
              <a:t>Gramatika</a:t>
            </a:r>
            <a:r>
              <a:rPr lang="en-US" sz="2400" dirty="0"/>
              <a:t>, </a:t>
            </a:r>
            <a:r>
              <a:rPr lang="en-US" sz="2400" dirty="0" err="1"/>
              <a:t>formální</a:t>
            </a:r>
            <a:r>
              <a:rPr lang="en-US" sz="2400" dirty="0"/>
              <a:t> </a:t>
            </a:r>
            <a:r>
              <a:rPr lang="en-US" sz="2400" dirty="0" err="1"/>
              <a:t>úprava</a:t>
            </a:r>
            <a:r>
              <a:rPr lang="en-US" sz="2400" dirty="0"/>
              <a:t> </a:t>
            </a:r>
            <a:r>
              <a:rPr lang="en-US" sz="2400" dirty="0" err="1"/>
              <a:t>sdělení</a:t>
            </a:r>
            <a:r>
              <a:rPr lang="en-US" sz="2400" dirty="0"/>
              <a:t>, </a:t>
            </a:r>
            <a:r>
              <a:rPr lang="en-US" sz="2400" dirty="0" err="1"/>
              <a:t>adekvátní</a:t>
            </a:r>
            <a:r>
              <a:rPr lang="en-US" sz="2400" dirty="0"/>
              <a:t> </a:t>
            </a:r>
            <a:r>
              <a:rPr lang="en-US" sz="2400" dirty="0" err="1"/>
              <a:t>jazyk</a:t>
            </a:r>
            <a:endParaRPr lang="cs-CZ" sz="2400" dirty="0"/>
          </a:p>
          <a:p>
            <a:r>
              <a:rPr lang="en-US" sz="2400" dirty="0" err="1"/>
              <a:t>Realistický</a:t>
            </a:r>
            <a:r>
              <a:rPr lang="en-US" sz="2400" dirty="0"/>
              <a:t> </a:t>
            </a:r>
            <a:r>
              <a:rPr lang="en-US" sz="2400" dirty="0" err="1"/>
              <a:t>obsah</a:t>
            </a:r>
            <a:r>
              <a:rPr lang="en-US" sz="2400" dirty="0"/>
              <a:t> </a:t>
            </a:r>
            <a:r>
              <a:rPr lang="en-US" sz="2400" dirty="0" err="1"/>
              <a:t>zprávy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89026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Phishing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err="1"/>
              <a:t>Podporuje</a:t>
            </a:r>
            <a:r>
              <a:rPr lang="en-US" sz="2800" dirty="0"/>
              <a:t> </a:t>
            </a:r>
            <a:r>
              <a:rPr lang="en-US" sz="2800" dirty="0" err="1"/>
              <a:t>využívání</a:t>
            </a:r>
            <a:r>
              <a:rPr lang="en-US" sz="2800" dirty="0"/>
              <a:t> </a:t>
            </a:r>
            <a:r>
              <a:rPr lang="en-US" sz="2800" dirty="0" err="1"/>
              <a:t>periferní</a:t>
            </a:r>
            <a:r>
              <a:rPr lang="en-US" sz="2800" dirty="0"/>
              <a:t> </a:t>
            </a:r>
            <a:r>
              <a:rPr lang="en-US" sz="2800" dirty="0" err="1"/>
              <a:t>cesty</a:t>
            </a:r>
            <a:r>
              <a:rPr lang="en-US" sz="2800" dirty="0"/>
              <a:t> </a:t>
            </a:r>
            <a:r>
              <a:rPr lang="en-US" sz="2800" dirty="0" err="1"/>
              <a:t>přesvědčování</a:t>
            </a:r>
            <a:endParaRPr lang="cs-CZ" sz="2800" dirty="0"/>
          </a:p>
          <a:p>
            <a:pPr lvl="1"/>
            <a:r>
              <a:rPr lang="cs-CZ" dirty="0"/>
              <a:t>E</a:t>
            </a:r>
            <a:r>
              <a:rPr lang="en-US" dirty="0" err="1"/>
              <a:t>moc</a:t>
            </a:r>
            <a:r>
              <a:rPr lang="cs-CZ" dirty="0"/>
              <a:t>e</a:t>
            </a:r>
          </a:p>
          <a:p>
            <a:pPr lvl="1"/>
            <a:r>
              <a:rPr lang="en-US" sz="2800" dirty="0" err="1"/>
              <a:t>Časový</a:t>
            </a:r>
            <a:r>
              <a:rPr lang="en-US" sz="2800" dirty="0"/>
              <a:t> </a:t>
            </a:r>
            <a:r>
              <a:rPr lang="en-US" sz="2800" dirty="0" err="1"/>
              <a:t>pres</a:t>
            </a:r>
            <a:r>
              <a:rPr lang="en-US" sz="2800" dirty="0"/>
              <a:t> - je </a:t>
            </a:r>
            <a:r>
              <a:rPr lang="en-US" sz="2800" dirty="0" err="1"/>
              <a:t>nutné</a:t>
            </a:r>
            <a:r>
              <a:rPr lang="en-US" sz="2800" dirty="0"/>
              <a:t> </a:t>
            </a:r>
            <a:r>
              <a:rPr lang="en-US" sz="2800" dirty="0" err="1"/>
              <a:t>jednat</a:t>
            </a:r>
            <a:r>
              <a:rPr lang="en-US" sz="2800" dirty="0"/>
              <a:t> </a:t>
            </a:r>
            <a:r>
              <a:rPr lang="en-US" sz="2800" dirty="0" err="1"/>
              <a:t>okamžitě</a:t>
            </a:r>
            <a:endParaRPr lang="cs-CZ" sz="2800" dirty="0"/>
          </a:p>
          <a:p>
            <a:pPr lvl="1"/>
            <a:r>
              <a:rPr lang="en-US" sz="2800" dirty="0" err="1"/>
              <a:t>Hrozba</a:t>
            </a:r>
            <a:r>
              <a:rPr lang="en-US" sz="2800" dirty="0"/>
              <a:t> - </a:t>
            </a:r>
            <a:r>
              <a:rPr lang="en-US" sz="2800" dirty="0" err="1"/>
              <a:t>ztráta</a:t>
            </a:r>
            <a:r>
              <a:rPr lang="en-US" sz="2800" dirty="0"/>
              <a:t> </a:t>
            </a:r>
            <a:r>
              <a:rPr lang="en-US" sz="2800" dirty="0" err="1"/>
              <a:t>účtu</a:t>
            </a:r>
            <a:r>
              <a:rPr lang="en-US" sz="2800" dirty="0"/>
              <a:t> / </a:t>
            </a:r>
            <a:r>
              <a:rPr lang="en-US" sz="2800" dirty="0" err="1"/>
              <a:t>peněz</a:t>
            </a:r>
            <a:r>
              <a:rPr lang="en-US" sz="2800" dirty="0"/>
              <a:t> / </a:t>
            </a:r>
            <a:r>
              <a:rPr lang="en-US" sz="2800" dirty="0" err="1"/>
              <a:t>dat</a:t>
            </a:r>
            <a:r>
              <a:rPr lang="en-US" sz="2800" dirty="0"/>
              <a:t> </a:t>
            </a:r>
            <a:r>
              <a:rPr lang="cs-CZ" dirty="0"/>
              <a:t>atd.</a:t>
            </a:r>
            <a:endParaRPr lang="cs-CZ" sz="2800" dirty="0"/>
          </a:p>
          <a:p>
            <a:pPr lvl="1"/>
            <a:r>
              <a:rPr lang="en-US" sz="2800" dirty="0" err="1"/>
              <a:t>Možnost</a:t>
            </a:r>
            <a:r>
              <a:rPr lang="en-US" sz="2800" dirty="0"/>
              <a:t> </a:t>
            </a:r>
            <a:r>
              <a:rPr lang="en-US" sz="2800" dirty="0" err="1"/>
              <a:t>získat</a:t>
            </a:r>
            <a:r>
              <a:rPr lang="en-US" sz="2800" dirty="0"/>
              <a:t> </a:t>
            </a:r>
            <a:r>
              <a:rPr lang="en-US" sz="2800" dirty="0" err="1"/>
              <a:t>slevu</a:t>
            </a:r>
            <a:r>
              <a:rPr lang="en-US" sz="2800" dirty="0"/>
              <a:t> / </a:t>
            </a:r>
            <a:r>
              <a:rPr lang="en-US" sz="2800" dirty="0" err="1"/>
              <a:t>peníze</a:t>
            </a:r>
            <a:r>
              <a:rPr lang="en-US" sz="2800" dirty="0"/>
              <a:t> / </a:t>
            </a:r>
            <a:r>
              <a:rPr lang="en-US" sz="2800" dirty="0" err="1"/>
              <a:t>bonu</a:t>
            </a:r>
            <a:r>
              <a:rPr lang="cs-CZ" sz="2800" dirty="0"/>
              <a:t>s</a:t>
            </a:r>
          </a:p>
          <a:p>
            <a:pPr lvl="1"/>
            <a:r>
              <a:rPr lang="en-US" sz="2800" dirty="0" err="1"/>
              <a:t>Výdělky</a:t>
            </a:r>
            <a:r>
              <a:rPr lang="en-US" sz="2800" dirty="0"/>
              <a:t> - </a:t>
            </a:r>
            <a:r>
              <a:rPr lang="en-US" sz="2800" dirty="0" err="1"/>
              <a:t>připíšeme</a:t>
            </a:r>
            <a:r>
              <a:rPr lang="en-US" sz="2800" dirty="0"/>
              <a:t> </a:t>
            </a:r>
            <a:r>
              <a:rPr lang="en-US" sz="2800" dirty="0" err="1"/>
              <a:t>vám</a:t>
            </a:r>
            <a:r>
              <a:rPr lang="en-US" sz="2800" dirty="0"/>
              <a:t> bonus, </a:t>
            </a:r>
            <a:r>
              <a:rPr lang="en-US" sz="2800" dirty="0" err="1"/>
              <a:t>vyhráli</a:t>
            </a:r>
            <a:r>
              <a:rPr lang="en-US" sz="2800" dirty="0"/>
              <a:t> </a:t>
            </a:r>
            <a:r>
              <a:rPr lang="en-US" sz="2800" dirty="0" err="1"/>
              <a:t>jste</a:t>
            </a:r>
            <a:r>
              <a:rPr lang="en-US" sz="2800" dirty="0"/>
              <a:t>, za </a:t>
            </a:r>
            <a:r>
              <a:rPr lang="en-US" sz="2800" dirty="0" err="1"/>
              <a:t>věrnost</a:t>
            </a:r>
            <a:r>
              <a:rPr lang="en-US" sz="2800" dirty="0"/>
              <a:t> </a:t>
            </a:r>
            <a:r>
              <a:rPr lang="en-US" sz="2800" dirty="0" err="1"/>
              <a:t>naší</a:t>
            </a:r>
            <a:r>
              <a:rPr lang="en-US" sz="2800" dirty="0"/>
              <a:t> </a:t>
            </a:r>
            <a:r>
              <a:rPr lang="en-US" sz="2800" dirty="0" err="1"/>
              <a:t>společnosti</a:t>
            </a:r>
            <a:r>
              <a:rPr lang="en-US" sz="2800" dirty="0"/>
              <a:t> </a:t>
            </a:r>
            <a:r>
              <a:rPr lang="en-US" sz="2800" dirty="0" err="1"/>
              <a:t>získáte</a:t>
            </a:r>
            <a:r>
              <a:rPr lang="en-US" sz="2800" dirty="0"/>
              <a:t>…</a:t>
            </a:r>
            <a:endParaRPr lang="cs-CZ" sz="2800" dirty="0"/>
          </a:p>
          <a:p>
            <a:pPr lvl="1"/>
            <a:r>
              <a:rPr lang="en-US" sz="2800" dirty="0" err="1"/>
              <a:t>Empatie</a:t>
            </a:r>
            <a:r>
              <a:rPr lang="en-US" sz="2800" dirty="0"/>
              <a:t> – </a:t>
            </a:r>
            <a:r>
              <a:rPr lang="en-US" sz="2800" dirty="0" err="1"/>
              <a:t>pomoc</a:t>
            </a:r>
            <a:r>
              <a:rPr lang="en-US" sz="2800" dirty="0"/>
              <a:t> </a:t>
            </a:r>
            <a:r>
              <a:rPr lang="en-US" sz="2800" dirty="0" err="1"/>
              <a:t>opuštěným</a:t>
            </a:r>
            <a:r>
              <a:rPr lang="en-US" sz="2800" dirty="0"/>
              <a:t> </a:t>
            </a:r>
            <a:r>
              <a:rPr lang="en-US" sz="2800" dirty="0" err="1"/>
              <a:t>psům</a:t>
            </a:r>
            <a:endParaRPr lang="cs-CZ" sz="2800" dirty="0"/>
          </a:p>
          <a:p>
            <a:pPr lvl="1"/>
            <a:r>
              <a:rPr lang="en-US" sz="2800" dirty="0" err="1"/>
              <a:t>Zvědavost</a:t>
            </a:r>
            <a:r>
              <a:rPr lang="en-US" sz="2800" dirty="0"/>
              <a:t> – </a:t>
            </a:r>
            <a:r>
              <a:rPr lang="en-US" sz="2800" dirty="0" err="1"/>
              <a:t>podívejte</a:t>
            </a:r>
            <a:r>
              <a:rPr lang="en-US" sz="2800" dirty="0"/>
              <a:t> se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žhavé</a:t>
            </a:r>
            <a:r>
              <a:rPr lang="en-US" sz="2800" dirty="0"/>
              <a:t> </a:t>
            </a:r>
            <a:r>
              <a:rPr lang="en-US" sz="2800" dirty="0" err="1"/>
              <a:t>dívky</a:t>
            </a:r>
            <a:r>
              <a:rPr lang="en-US" sz="2800" dirty="0"/>
              <a:t>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2837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cs-CZ" dirty="0" err="1"/>
              <a:t>Phishing</a:t>
            </a:r>
            <a:r>
              <a:rPr lang="cs-CZ" dirty="0"/>
              <a:t> metody</a:t>
            </a:r>
          </a:p>
        </p:txBody>
      </p:sp>
      <p:pic>
        <p:nvPicPr>
          <p:cNvPr id="8" name="Obrázek 7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D0E17CA2-288E-575B-0DE7-E26DCB78ED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33" y="1916832"/>
            <a:ext cx="8460432" cy="3315806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302641DD-3901-E403-87C6-97679F9CD282}"/>
              </a:ext>
            </a:extLst>
          </p:cNvPr>
          <p:cNvSpPr txBox="1"/>
          <p:nvPr/>
        </p:nvSpPr>
        <p:spPr>
          <a:xfrm>
            <a:off x="402087" y="6021288"/>
            <a:ext cx="8229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Stojnic</a:t>
            </a: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T., </a:t>
            </a:r>
            <a:r>
              <a:rPr lang="cs-CZ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Vatsalan</a:t>
            </a: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D., &amp; </a:t>
            </a:r>
            <a:r>
              <a:rPr lang="cs-CZ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Arachchilage</a:t>
            </a: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N. A. (2021). </a:t>
            </a:r>
            <a:r>
              <a:rPr lang="cs-CZ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Phishing</a:t>
            </a: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email </a:t>
            </a:r>
            <a:r>
              <a:rPr lang="cs-CZ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strategies</a:t>
            </a: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cs-CZ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understanding</a:t>
            </a: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cybercriminals</a:t>
            </a: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' </a:t>
            </a:r>
            <a:r>
              <a:rPr lang="cs-CZ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strategies</a:t>
            </a: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crafting</a:t>
            </a: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phishing</a:t>
            </a: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emails</a:t>
            </a: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 </a:t>
            </a:r>
            <a:r>
              <a:rPr lang="cs-CZ" sz="12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Security</a:t>
            </a:r>
            <a:r>
              <a:rPr lang="cs-CZ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lang="cs-CZ" sz="12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privacy</a:t>
            </a: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cs-CZ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</a:t>
            </a: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(5), e165.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4184723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cs-CZ" dirty="0" err="1"/>
              <a:t>Phishing</a:t>
            </a:r>
            <a:r>
              <a:rPr lang="cs-CZ" dirty="0"/>
              <a:t> metody</a:t>
            </a:r>
          </a:p>
        </p:txBody>
      </p:sp>
      <p:pic>
        <p:nvPicPr>
          <p:cNvPr id="4" name="Obrázek 3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52A72743-4498-803A-6F00-7119E6251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80" y="1772816"/>
            <a:ext cx="8532440" cy="347096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F8C49FD-DB00-B28E-428F-3E35A94A6CE6}"/>
              </a:ext>
            </a:extLst>
          </p:cNvPr>
          <p:cNvSpPr txBox="1"/>
          <p:nvPr/>
        </p:nvSpPr>
        <p:spPr>
          <a:xfrm>
            <a:off x="314419" y="5877272"/>
            <a:ext cx="8229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Stojnic</a:t>
            </a: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T., </a:t>
            </a:r>
            <a:r>
              <a:rPr lang="cs-CZ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Vatsalan</a:t>
            </a: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D., &amp; </a:t>
            </a:r>
            <a:r>
              <a:rPr lang="cs-CZ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Arachchilage</a:t>
            </a: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N. A. (2021). </a:t>
            </a:r>
            <a:r>
              <a:rPr lang="cs-CZ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Phishing</a:t>
            </a: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email </a:t>
            </a:r>
            <a:r>
              <a:rPr lang="cs-CZ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strategies</a:t>
            </a: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cs-CZ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understanding</a:t>
            </a: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cybercriminals</a:t>
            </a: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' </a:t>
            </a:r>
            <a:r>
              <a:rPr lang="cs-CZ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strategies</a:t>
            </a: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crafting</a:t>
            </a: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phishing</a:t>
            </a: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emails</a:t>
            </a: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 </a:t>
            </a:r>
            <a:r>
              <a:rPr lang="cs-CZ" sz="12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Security</a:t>
            </a:r>
            <a:r>
              <a:rPr lang="cs-CZ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lang="cs-CZ" sz="12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privacy</a:t>
            </a: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cs-CZ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</a:t>
            </a:r>
            <a:r>
              <a:rPr lang="cs-CZ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(5), e165.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4163757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809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Jakou znáte kybernetickou kriminalitu?</a:t>
            </a:r>
          </a:p>
        </p:txBody>
      </p:sp>
    </p:spTree>
    <p:extLst>
      <p:ext uri="{BB962C8B-B14F-4D97-AF65-F5344CB8AC3E}">
        <p14:creationId xmlns:p14="http://schemas.microsoft.com/office/powerpoint/2010/main" val="3696598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348880"/>
            <a:ext cx="8229600" cy="1143000"/>
          </a:xfrm>
        </p:spPr>
        <p:txBody>
          <a:bodyPr/>
          <a:lstStyle/>
          <a:p>
            <a:r>
              <a:rPr lang="cs-CZ" dirty="0"/>
              <a:t>Výsledky výzkumů</a:t>
            </a:r>
          </a:p>
        </p:txBody>
      </p:sp>
    </p:spTree>
    <p:extLst>
      <p:ext uri="{BB962C8B-B14F-4D97-AF65-F5344CB8AC3E}">
        <p14:creationId xmlns:p14="http://schemas.microsoft.com/office/powerpoint/2010/main" val="2023805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Phishing</a:t>
            </a:r>
            <a:r>
              <a:rPr lang="cs-CZ" dirty="0"/>
              <a:t> </a:t>
            </a:r>
            <a:r>
              <a:rPr lang="cs-CZ" dirty="0" err="1"/>
              <a:t>sites</a:t>
            </a:r>
            <a:r>
              <a:rPr lang="cs-CZ" dirty="0"/>
              <a:t> </a:t>
            </a:r>
            <a:r>
              <a:rPr lang="cs-CZ" dirty="0" err="1"/>
              <a:t>detection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Dhamija</a:t>
            </a:r>
            <a:r>
              <a:rPr lang="cs-CZ" dirty="0"/>
              <a:t> et al. (2006)</a:t>
            </a:r>
          </a:p>
          <a:p>
            <a:endParaRPr lang="cs-CZ" dirty="0"/>
          </a:p>
          <a:p>
            <a:r>
              <a:rPr lang="cs-CZ" dirty="0"/>
              <a:t>N = 22, 10 </a:t>
            </a:r>
            <a:r>
              <a:rPr lang="cs-CZ" dirty="0" err="1"/>
              <a:t>men</a:t>
            </a:r>
            <a:r>
              <a:rPr lang="cs-CZ" dirty="0"/>
              <a:t>, 18-56 </a:t>
            </a:r>
            <a:r>
              <a:rPr lang="cs-CZ" dirty="0" err="1"/>
              <a:t>years</a:t>
            </a:r>
            <a:endParaRPr lang="cs-CZ" dirty="0"/>
          </a:p>
          <a:p>
            <a:r>
              <a:rPr lang="en-US" dirty="0"/>
              <a:t>Experiment: 19 pages presented</a:t>
            </a:r>
            <a:endParaRPr lang="cs-CZ" dirty="0"/>
          </a:p>
          <a:p>
            <a:r>
              <a:rPr lang="cs-CZ" dirty="0" err="1"/>
              <a:t>Original</a:t>
            </a:r>
            <a:r>
              <a:rPr lang="cs-CZ" dirty="0"/>
              <a:t> </a:t>
            </a:r>
            <a:r>
              <a:rPr lang="en-US" dirty="0"/>
              <a:t>and phishing</a:t>
            </a:r>
            <a:endParaRPr lang="cs-CZ" dirty="0"/>
          </a:p>
          <a:p>
            <a:r>
              <a:rPr lang="en-US" dirty="0"/>
              <a:t>Respondents had to decide for each whether or not it was a fraudulent site, followed by interviews</a:t>
            </a:r>
            <a:endParaRPr lang="cs-CZ" dirty="0"/>
          </a:p>
          <a:p>
            <a:r>
              <a:rPr lang="en-US" dirty="0"/>
              <a:t>Total score: 6-18 correctly recognized pages (M = 11.6, SD = 3.2)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3469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Types of respondents according to their strategies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1. Web content only</a:t>
            </a:r>
            <a:endParaRPr lang="cs-CZ" dirty="0">
              <a:solidFill>
                <a:srgbClr val="0070C0"/>
              </a:solidFill>
            </a:endParaRPr>
          </a:p>
          <a:p>
            <a:pPr lvl="1"/>
            <a:r>
              <a:rPr lang="en-US" dirty="0"/>
              <a:t>23% (n = 5)They used only the content of the page (logos, layout, graphics, language, working links)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/>
              <a:t>“</a:t>
            </a:r>
            <a:r>
              <a:rPr lang="en-US" i="1" dirty="0"/>
              <a:t>I never look at the letters</a:t>
            </a:r>
            <a:r>
              <a:rPr lang="cs-CZ" i="1" dirty="0"/>
              <a:t> </a:t>
            </a:r>
            <a:r>
              <a:rPr lang="en-US" i="1" dirty="0"/>
              <a:t>and numbers up there </a:t>
            </a:r>
            <a:r>
              <a:rPr lang="en-US" dirty="0"/>
              <a:t>[in the address bar]. </a:t>
            </a:r>
            <a:r>
              <a:rPr lang="en-US" i="1" dirty="0"/>
              <a:t>I’m not</a:t>
            </a:r>
            <a:r>
              <a:rPr lang="cs-CZ" i="1" dirty="0"/>
              <a:t> </a:t>
            </a:r>
            <a:r>
              <a:rPr lang="en-US" i="1" dirty="0"/>
              <a:t>sure what they are supposed to say”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3563906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Types of respondents according to their strategies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4525963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2. Web content and domain</a:t>
            </a:r>
            <a:endParaRPr lang="cs-CZ" dirty="0">
              <a:solidFill>
                <a:srgbClr val="0070C0"/>
              </a:solidFill>
            </a:endParaRPr>
          </a:p>
          <a:p>
            <a:pPr lvl="2"/>
            <a:r>
              <a:rPr lang="en-US" dirty="0"/>
              <a:t>36% (n = 8)</a:t>
            </a:r>
            <a:endParaRPr lang="cs-CZ" dirty="0"/>
          </a:p>
          <a:p>
            <a:pPr lvl="2"/>
            <a:r>
              <a:rPr lang="en-US" dirty="0"/>
              <a:t>In addition to site content, they checked URLs (not SSL)</a:t>
            </a:r>
            <a:endParaRPr lang="cs-CZ" dirty="0"/>
          </a:p>
          <a:p>
            <a:pPr lvl="2"/>
            <a:r>
              <a:rPr lang="en-US" dirty="0"/>
              <a:t>They recognized IP addresses instead of domains as suspicious, although they did not know what that meant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883" y="4581128"/>
            <a:ext cx="61722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58748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Types of respondents according to their strategies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3. Web content, </a:t>
            </a:r>
            <a:r>
              <a:rPr lang="en-US" dirty="0" err="1">
                <a:solidFill>
                  <a:srgbClr val="0070C0"/>
                </a:solidFill>
              </a:rPr>
              <a:t>url</a:t>
            </a:r>
            <a:r>
              <a:rPr lang="en-US" dirty="0">
                <a:solidFill>
                  <a:srgbClr val="0070C0"/>
                </a:solidFill>
              </a:rPr>
              <a:t> and https</a:t>
            </a:r>
            <a:endParaRPr lang="cs-CZ" dirty="0">
              <a:solidFill>
                <a:srgbClr val="0070C0"/>
              </a:solidFill>
            </a:endParaRPr>
          </a:p>
          <a:p>
            <a:pPr lvl="1"/>
            <a:r>
              <a:rPr lang="en-US" dirty="0"/>
              <a:t>9% (n = 2)</a:t>
            </a:r>
            <a:endParaRPr lang="cs-CZ" dirty="0"/>
          </a:p>
          <a:p>
            <a:pPr lvl="1"/>
            <a:r>
              <a:rPr lang="en-US" dirty="0"/>
              <a:t>They weren't looking for a lock icon</a:t>
            </a:r>
            <a:endParaRPr lang="cs-CZ" dirty="0"/>
          </a:p>
          <a:p>
            <a:pPr lvl="1"/>
            <a:r>
              <a:rPr lang="en-US" dirty="0"/>
              <a:t>Some had never noticed her before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979751"/>
            <a:ext cx="5653122" cy="82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7174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Types of respondents according to their strategies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4. in addition to the lock</a:t>
            </a:r>
            <a:endParaRPr lang="cs-CZ" dirty="0">
              <a:solidFill>
                <a:srgbClr val="0070C0"/>
              </a:solidFill>
            </a:endParaRPr>
          </a:p>
          <a:p>
            <a:pPr lvl="1"/>
            <a:r>
              <a:rPr lang="en-US" dirty="0"/>
              <a:t>23% (n = 5)</a:t>
            </a:r>
            <a:endParaRPr lang="cs-CZ" dirty="0"/>
          </a:p>
          <a:p>
            <a:pPr lvl="1"/>
            <a:r>
              <a:rPr lang="en-US" dirty="0"/>
              <a:t>They were looking for a lock, but some put more trust when it was on the site itself than at the </a:t>
            </a:r>
            <a:r>
              <a:rPr lang="en-US" dirty="0" err="1"/>
              <a:t>url</a:t>
            </a:r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861048"/>
            <a:ext cx="4717018" cy="69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735052"/>
            <a:ext cx="3480048" cy="1740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2508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989" y="2492896"/>
            <a:ext cx="5401419" cy="4173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Types of respondents according to their strategies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5. everything before + certificates</a:t>
            </a:r>
            <a:endParaRPr lang="cs-CZ" dirty="0">
              <a:solidFill>
                <a:srgbClr val="0070C0"/>
              </a:solidFill>
            </a:endParaRPr>
          </a:p>
          <a:p>
            <a:pPr lvl="1"/>
            <a:r>
              <a:rPr lang="en-US" dirty="0"/>
              <a:t>9% (n = 2)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76090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Another strategy mentioned:</a:t>
            </a:r>
            <a:r>
              <a:rPr lang="cs-CZ" dirty="0"/>
              <a:t> </a:t>
            </a:r>
          </a:p>
          <a:p>
            <a:pPr lvl="1"/>
            <a:r>
              <a:rPr lang="en-US" dirty="0"/>
              <a:t>Entering a login and password as a strategy to determine if a page is genuine or not</a:t>
            </a:r>
            <a:endParaRPr lang="cs-CZ" dirty="0"/>
          </a:p>
          <a:p>
            <a:r>
              <a:rPr lang="en-US" dirty="0"/>
              <a:t>After showing the warning on the self-signed certificate:</a:t>
            </a:r>
            <a:endParaRPr lang="cs-CZ" dirty="0"/>
          </a:p>
          <a:p>
            <a:pPr lvl="1"/>
            <a:r>
              <a:rPr lang="en-US" dirty="0"/>
              <a:t>15 people (out of 22) automatically clicked on OK without reading</a:t>
            </a:r>
            <a:endParaRPr lang="cs-CZ" dirty="0"/>
          </a:p>
          <a:p>
            <a:pPr lvl="1"/>
            <a:r>
              <a:rPr lang="en-US" dirty="0"/>
              <a:t>18 did not know what the question was asking</a:t>
            </a:r>
            <a:endParaRPr lang="cs-CZ" dirty="0"/>
          </a:p>
          <a:p>
            <a:pPr lvl="2"/>
            <a:r>
              <a:rPr lang="cs-CZ" i="1" dirty="0"/>
              <a:t>“I </a:t>
            </a:r>
            <a:r>
              <a:rPr lang="cs-CZ" i="1" dirty="0" err="1"/>
              <a:t>accepted</a:t>
            </a:r>
            <a:r>
              <a:rPr lang="cs-CZ" i="1" dirty="0"/>
              <a:t> </a:t>
            </a:r>
            <a:r>
              <a:rPr lang="en-US" i="1" dirty="0"/>
              <a:t>the use of cookies”; </a:t>
            </a:r>
            <a:endParaRPr lang="cs-CZ" i="1" dirty="0"/>
          </a:p>
          <a:p>
            <a:pPr lvl="2"/>
            <a:r>
              <a:rPr lang="en-US" i="1" dirty="0"/>
              <a:t>“It asked me if I wanted to</a:t>
            </a:r>
            <a:r>
              <a:rPr lang="cs-CZ" i="1" dirty="0"/>
              <a:t> </a:t>
            </a:r>
            <a:r>
              <a:rPr lang="en-US" i="1" dirty="0"/>
              <a:t>save my password on forms”; </a:t>
            </a:r>
            <a:endParaRPr lang="cs-CZ" i="1" dirty="0"/>
          </a:p>
          <a:p>
            <a:pPr lvl="2"/>
            <a:r>
              <a:rPr lang="en-US" i="1" dirty="0"/>
              <a:t>“It was a message from the</a:t>
            </a:r>
            <a:r>
              <a:rPr lang="cs-CZ" i="1" dirty="0"/>
              <a:t> </a:t>
            </a:r>
            <a:r>
              <a:rPr lang="cs-CZ" i="1" dirty="0" err="1"/>
              <a:t>website</a:t>
            </a:r>
            <a:r>
              <a:rPr lang="cs-CZ" i="1" dirty="0"/>
              <a:t> </a:t>
            </a:r>
            <a:r>
              <a:rPr lang="cs-CZ" i="1" dirty="0" err="1"/>
              <a:t>about</a:t>
            </a:r>
            <a:r>
              <a:rPr lang="cs-CZ" i="1" dirty="0"/>
              <a:t> </a:t>
            </a:r>
            <a:r>
              <a:rPr lang="cs-CZ" i="1" dirty="0" err="1"/>
              <a:t>spyware</a:t>
            </a:r>
            <a:r>
              <a:rPr lang="cs-CZ" i="1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63644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More </a:t>
            </a:r>
            <a:r>
              <a:rPr lang="cs-CZ" dirty="0" err="1"/>
              <a:t>research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cs-CZ" dirty="0"/>
          </a:p>
          <a:p>
            <a:r>
              <a:rPr lang="en-US" dirty="0" err="1"/>
              <a:t>Alsharnouby</a:t>
            </a:r>
            <a:r>
              <a:rPr lang="en-US" dirty="0"/>
              <a:t>, </a:t>
            </a:r>
            <a:r>
              <a:rPr lang="en-US" dirty="0" err="1"/>
              <a:t>Alaca</a:t>
            </a:r>
            <a:r>
              <a:rPr lang="en-US" dirty="0"/>
              <a:t>, &amp; Chiasson, (2015)</a:t>
            </a:r>
            <a:endParaRPr lang="cs-CZ" dirty="0"/>
          </a:p>
          <a:p>
            <a:r>
              <a:rPr lang="en-US" dirty="0"/>
              <a:t>24 pages (10 mesh, 14 phishing), eye-tracker</a:t>
            </a:r>
            <a:endParaRPr lang="cs-CZ" dirty="0"/>
          </a:p>
          <a:p>
            <a:r>
              <a:rPr lang="en-US" dirty="0"/>
              <a:t>N = 21 (12 women), 18-51 (M = 27)</a:t>
            </a:r>
            <a:endParaRPr lang="cs-CZ" dirty="0"/>
          </a:p>
          <a:p>
            <a:r>
              <a:rPr lang="en-US" dirty="0"/>
              <a:t>14 students (</a:t>
            </a:r>
            <a:r>
              <a:rPr lang="en-US" dirty="0" err="1"/>
              <a:t>uni</a:t>
            </a:r>
            <a:r>
              <a:rPr lang="en-US" dirty="0"/>
              <a:t>), 7 employees</a:t>
            </a:r>
            <a:endParaRPr lang="cs-CZ" dirty="0"/>
          </a:p>
          <a:p>
            <a:endParaRPr lang="cs-CZ" dirty="0"/>
          </a:p>
          <a:p>
            <a:r>
              <a:rPr lang="en-US" dirty="0"/>
              <a:t>Elements:</a:t>
            </a:r>
            <a:endParaRPr lang="cs-CZ" dirty="0"/>
          </a:p>
          <a:p>
            <a:pPr lvl="1"/>
            <a:r>
              <a:rPr lang="en-US" dirty="0"/>
              <a:t>Pages with distorted URLs</a:t>
            </a:r>
            <a:endParaRPr lang="cs-CZ" dirty="0"/>
          </a:p>
          <a:p>
            <a:pPr lvl="1"/>
            <a:r>
              <a:rPr lang="en-US" dirty="0"/>
              <a:t>Pages with IP instead of URL</a:t>
            </a:r>
            <a:endParaRPr lang="cs-CZ" dirty="0"/>
          </a:p>
          <a:p>
            <a:pPr lvl="1"/>
            <a:r>
              <a:rPr lang="en-US" dirty="0"/>
              <a:t>Fake browser</a:t>
            </a:r>
            <a:endParaRPr lang="cs-CZ" dirty="0"/>
          </a:p>
          <a:p>
            <a:pPr lvl="1"/>
            <a:r>
              <a:rPr lang="en-US" dirty="0"/>
              <a:t>Pop-ups</a:t>
            </a:r>
            <a:endParaRPr lang="cs-CZ" dirty="0"/>
          </a:p>
          <a:p>
            <a:pPr lvl="1"/>
            <a:r>
              <a:rPr lang="en-US" dirty="0"/>
              <a:t>SSL locks,…</a:t>
            </a:r>
            <a:r>
              <a:rPr lang="cs-CZ" dirty="0"/>
              <a:t>	</a:t>
            </a: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11536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Results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Individual respondents 9-22 correctly (out of 24)</a:t>
            </a:r>
          </a:p>
          <a:p>
            <a:r>
              <a:rPr lang="en-US" dirty="0"/>
              <a:t>For phishing sites, the success rate is 53% (but some were detected by mistake)</a:t>
            </a:r>
          </a:p>
          <a:p>
            <a:r>
              <a:rPr lang="en-US" dirty="0"/>
              <a:t>For legitimate 79%</a:t>
            </a:r>
          </a:p>
          <a:p>
            <a:endParaRPr lang="en-US" dirty="0"/>
          </a:p>
          <a:p>
            <a:r>
              <a:rPr lang="en-US" dirty="0"/>
              <a:t>Time of site evaluation - M = 87sec, </a:t>
            </a:r>
            <a:r>
              <a:rPr lang="en-US" dirty="0" err="1"/>
              <a:t>nesig</a:t>
            </a:r>
            <a:r>
              <a:rPr lang="en-US" dirty="0"/>
              <a:t>. difference between page types</a:t>
            </a:r>
          </a:p>
          <a:p>
            <a:r>
              <a:rPr lang="en-US" dirty="0"/>
              <a:t>Men and women did not differ, no age differences (but a tiny sample)</a:t>
            </a:r>
          </a:p>
          <a:p>
            <a:endParaRPr lang="en-US" dirty="0"/>
          </a:p>
          <a:p>
            <a:r>
              <a:rPr lang="en-US" dirty="0"/>
              <a:t>Respondents tended to make faster decisions about sites they knew (own bank site)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3898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Kybernetická kriminalita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8"/>
            <a:ext cx="8435280" cy="470912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3100" dirty="0"/>
              <a:t>Dle Policie ČR trestné činy upravené zákonem č. 40/2009 </a:t>
            </a:r>
            <a:r>
              <a:rPr lang="cs-CZ" sz="3100" dirty="0" err="1"/>
              <a:t>Sb</a:t>
            </a:r>
            <a:r>
              <a:rPr lang="cs-CZ" sz="3100" dirty="0"/>
              <a:t>:</a:t>
            </a:r>
          </a:p>
          <a:p>
            <a:pPr marL="0" indent="0">
              <a:buNone/>
            </a:pPr>
            <a:endParaRPr lang="cs-CZ" sz="3100" dirty="0"/>
          </a:p>
          <a:p>
            <a:r>
              <a:rPr lang="cs-CZ" sz="3100" dirty="0"/>
              <a:t>Neoprávněný přístup k počítačovému systému a nosiči informací (§ 230),</a:t>
            </a:r>
          </a:p>
          <a:p>
            <a:r>
              <a:rPr lang="cs-CZ" sz="3100" dirty="0"/>
              <a:t>Opatření a přechovávání přístupového zařízení a hesla k počítačovému systému a jiných takových dat (§ 231),</a:t>
            </a:r>
          </a:p>
          <a:p>
            <a:r>
              <a:rPr lang="cs-CZ" sz="3100" dirty="0"/>
              <a:t>Poškození záznamu v počítačovém systému a na nosiči informací a zásah do vybavení počítače z nedbalosti (§ 232).</a:t>
            </a:r>
          </a:p>
          <a:p>
            <a:pPr marL="0" indent="0">
              <a:buNone/>
            </a:pPr>
            <a:endParaRPr lang="cs-CZ" sz="2600" dirty="0"/>
          </a:p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8C60831-DF63-4FCF-6D89-CDB41EBCC9E6}"/>
              </a:ext>
            </a:extLst>
          </p:cNvPr>
          <p:cNvSpPr txBox="1"/>
          <p:nvPr/>
        </p:nvSpPr>
        <p:spPr>
          <a:xfrm>
            <a:off x="395536" y="6021288"/>
            <a:ext cx="8229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dirty="0"/>
              <a:t>Policie ČR: https://www.policie.cz/clanek/nejcastejsi-projevy-kyberneticke-kriminality-s-odkazem-na-trestni-zakonik.aspx</a:t>
            </a:r>
          </a:p>
        </p:txBody>
      </p:sp>
    </p:spTree>
    <p:extLst>
      <p:ext uri="{BB962C8B-B14F-4D97-AF65-F5344CB8AC3E}">
        <p14:creationId xmlns:p14="http://schemas.microsoft.com/office/powerpoint/2010/main" val="426765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Eye-tracker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85% of the time they spent watching the site content</a:t>
            </a:r>
            <a:endParaRPr lang="cs-CZ" dirty="0"/>
          </a:p>
          <a:p>
            <a:r>
              <a:rPr lang="en-US" dirty="0"/>
              <a:t>9% by tracking the page format</a:t>
            </a:r>
            <a:endParaRPr lang="cs-CZ" dirty="0"/>
          </a:p>
          <a:p>
            <a:r>
              <a:rPr lang="en-US" dirty="0"/>
              <a:t>6% by tracking "areas of interest" - places where cues are relevant to detect phishing on the site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71246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User </a:t>
            </a:r>
            <a:r>
              <a:rPr lang="cs-CZ" dirty="0" err="1"/>
              <a:t>strategy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Viewing and assessing page content - the most reported strategy</a:t>
            </a:r>
            <a:endParaRPr lang="cs-CZ" dirty="0"/>
          </a:p>
          <a:p>
            <a:r>
              <a:rPr lang="en-US" dirty="0"/>
              <a:t>Testing the functionality of the site (change language, change country, click on links)</a:t>
            </a:r>
            <a:endParaRPr lang="cs-CZ" dirty="0"/>
          </a:p>
          <a:p>
            <a:r>
              <a:rPr lang="en-US" dirty="0"/>
              <a:t>URL check - however, many didn't know exactly what to focus on, rather emotionally "looks weird x looks normal„</a:t>
            </a:r>
            <a:endParaRPr lang="cs-CZ" dirty="0"/>
          </a:p>
          <a:p>
            <a:r>
              <a:rPr lang="en-US" dirty="0"/>
              <a:t>Search the site via google and compare</a:t>
            </a:r>
            <a:endParaRPr lang="cs-CZ" dirty="0"/>
          </a:p>
          <a:p>
            <a:r>
              <a:rPr lang="en-US" dirty="0"/>
              <a:t>Presence of SSL indicators (but also in the wrong places)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18187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Differences</a:t>
            </a:r>
            <a:r>
              <a:rPr lang="cs-CZ" dirty="0"/>
              <a:t> 2006-2015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2006 - Respondents often did not even know what phishing was or that the site could be fully imitated</a:t>
            </a:r>
            <a:endParaRPr lang="cs-CZ" dirty="0"/>
          </a:p>
          <a:p>
            <a:r>
              <a:rPr lang="en-US" dirty="0"/>
              <a:t>2015 - respondents knew about phishing</a:t>
            </a:r>
            <a:endParaRPr lang="cs-CZ" dirty="0"/>
          </a:p>
          <a:p>
            <a:r>
              <a:rPr lang="en-US" dirty="0"/>
              <a:t>But overall - rather ignorance, misunderstanding of the principles of operation of the site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84254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Domain</a:t>
            </a:r>
            <a:r>
              <a:rPr lang="cs-CZ" dirty="0"/>
              <a:t> </a:t>
            </a:r>
            <a:r>
              <a:rPr lang="cs-CZ" dirty="0" err="1"/>
              <a:t>tricks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www.mail.centrum.cz</a:t>
            </a:r>
          </a:p>
          <a:p>
            <a:r>
              <a:rPr lang="cs-CZ" dirty="0"/>
              <a:t>www.centrum.mail.cz</a:t>
            </a:r>
          </a:p>
          <a:p>
            <a:endParaRPr lang="cs-CZ" dirty="0"/>
          </a:p>
          <a:p>
            <a:r>
              <a:rPr lang="cs-CZ" dirty="0"/>
              <a:t>www.bankofthevvorld.com</a:t>
            </a:r>
          </a:p>
          <a:p>
            <a:r>
              <a:rPr lang="cs-CZ" dirty="0"/>
              <a:t>www.paypai.com</a:t>
            </a:r>
          </a:p>
          <a:p>
            <a:endParaRPr lang="cs-CZ" dirty="0"/>
          </a:p>
          <a:p>
            <a:r>
              <a:rPr lang="cs-CZ" dirty="0"/>
              <a:t>http://www.fss.muni.cz/</a:t>
            </a:r>
          </a:p>
          <a:p>
            <a:r>
              <a:rPr lang="cs-CZ" dirty="0"/>
              <a:t>http://www.fss-muni.cz/</a:t>
            </a:r>
          </a:p>
          <a:p>
            <a:r>
              <a:rPr lang="cs-CZ" dirty="0"/>
              <a:t>http://www.fss.muni.uni.cz</a:t>
            </a:r>
          </a:p>
          <a:p>
            <a:r>
              <a:rPr lang="cs-CZ" dirty="0"/>
              <a:t>http://www.fss.munii.cz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456" y="5877272"/>
            <a:ext cx="610067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5030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tricks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Replacing visually similar characters (homographs)</a:t>
            </a:r>
            <a:endParaRPr lang="cs-CZ" dirty="0"/>
          </a:p>
          <a:p>
            <a:r>
              <a:rPr lang="cs-CZ" dirty="0"/>
              <a:t>Pop-</a:t>
            </a:r>
            <a:r>
              <a:rPr lang="cs-CZ" dirty="0" err="1"/>
              <a:t>ups</a:t>
            </a:r>
            <a:endParaRPr lang="cs-CZ" dirty="0"/>
          </a:p>
          <a:p>
            <a:r>
              <a:rPr lang="cs-CZ" dirty="0"/>
              <a:t>SSL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26" y="4653136"/>
            <a:ext cx="8874270" cy="1894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3097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Http-Https</a:t>
            </a:r>
          </a:p>
        </p:txBody>
      </p:sp>
      <p:pic>
        <p:nvPicPr>
          <p:cNvPr id="1028" name="Picture 4" descr="https://www.roec.biz/wp-content/uploads/2014/06/ROEC_SSL_Browsers_Squa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12776"/>
            <a:ext cx="4708671" cy="484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6044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needed</a:t>
            </a:r>
            <a:r>
              <a:rPr lang="cs-CZ" dirty="0"/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Previous research has been about detecting phishing in people who knew they should detect it</a:t>
            </a:r>
            <a:endParaRPr lang="cs-CZ" dirty="0"/>
          </a:p>
          <a:p>
            <a:r>
              <a:rPr lang="en-US" dirty="0"/>
              <a:t>But what is the success rate of phishing "normally"?</a:t>
            </a:r>
            <a:endParaRPr lang="cs-CZ" dirty="0"/>
          </a:p>
          <a:p>
            <a:r>
              <a:rPr lang="en-US" dirty="0"/>
              <a:t>Difficult to determine - ethics versus external validity</a:t>
            </a:r>
            <a:endParaRPr lang="cs-CZ" dirty="0"/>
          </a:p>
          <a:p>
            <a:pPr marL="0" indent="0">
              <a:buNone/>
            </a:pPr>
            <a:r>
              <a:rPr lang="cs-CZ" dirty="0" err="1">
                <a:solidFill>
                  <a:srgbClr val="FF0000"/>
                </a:solidFill>
              </a:rPr>
              <a:t>Discussion</a:t>
            </a:r>
            <a:r>
              <a:rPr lang="cs-CZ" dirty="0">
                <a:solidFill>
                  <a:srgbClr val="FF0000"/>
                </a:solidFill>
              </a:rPr>
              <a:t>: </a:t>
            </a:r>
            <a:r>
              <a:rPr lang="cs-CZ" dirty="0" err="1">
                <a:solidFill>
                  <a:srgbClr val="FF0000"/>
                </a:solidFill>
              </a:rPr>
              <a:t>your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ideas</a:t>
            </a:r>
            <a:r>
              <a:rPr lang="cs-CZ" dirty="0">
                <a:solidFill>
                  <a:srgbClr val="FF0000"/>
                </a:solidFill>
              </a:rPr>
              <a:t> on </a:t>
            </a:r>
            <a:r>
              <a:rPr lang="cs-CZ" dirty="0" err="1">
                <a:solidFill>
                  <a:srgbClr val="FF0000"/>
                </a:solidFill>
              </a:rPr>
              <a:t>the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phising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research</a:t>
            </a:r>
            <a:r>
              <a:rPr lang="cs-CZ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758063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Jagatic</a:t>
            </a:r>
            <a:r>
              <a:rPr lang="cs-CZ" dirty="0"/>
              <a:t> et al. (2005)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cs-CZ" dirty="0" err="1"/>
              <a:t>Experimental</a:t>
            </a:r>
            <a:r>
              <a:rPr lang="cs-CZ" dirty="0"/>
              <a:t> </a:t>
            </a:r>
            <a:r>
              <a:rPr lang="cs-CZ" dirty="0" err="1"/>
              <a:t>research</a:t>
            </a:r>
            <a:r>
              <a:rPr lang="cs-CZ" dirty="0"/>
              <a:t>, </a:t>
            </a:r>
            <a:r>
              <a:rPr lang="cs-CZ" dirty="0" err="1"/>
              <a:t>phishing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passwords</a:t>
            </a:r>
            <a:r>
              <a:rPr lang="cs-CZ" dirty="0"/>
              <a:t> </a:t>
            </a:r>
          </a:p>
          <a:p>
            <a:r>
              <a:rPr lang="en-US" dirty="0"/>
              <a:t>Two groups:</a:t>
            </a:r>
            <a:endParaRPr lang="cs-CZ" dirty="0"/>
          </a:p>
          <a:p>
            <a:pPr lvl="1"/>
            <a:r>
              <a:rPr lang="en-US" dirty="0"/>
              <a:t>Social - email came from their friend (found from CIS)</a:t>
            </a:r>
            <a:endParaRPr lang="cs-CZ" dirty="0"/>
          </a:p>
          <a:p>
            <a:pPr lvl="1"/>
            <a:r>
              <a:rPr lang="en-US" dirty="0"/>
              <a:t>Control - email from an unknown person</a:t>
            </a: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643822"/>
            <a:ext cx="7642410" cy="1227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04690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After</a:t>
            </a:r>
            <a:r>
              <a:rPr lang="cs-CZ" dirty="0"/>
              <a:t> end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research</a:t>
            </a:r>
            <a:r>
              <a:rPr lang="cs-CZ" dirty="0"/>
              <a:t>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err="1"/>
              <a:t>Jagatic</a:t>
            </a:r>
            <a:r>
              <a:rPr lang="cs-CZ" dirty="0"/>
              <a:t> et al. (2005)</a:t>
            </a:r>
          </a:p>
          <a:p>
            <a:r>
              <a:rPr lang="en-US" dirty="0"/>
              <a:t>Lots of reactions from people (who didn't know they were part of the experiment)</a:t>
            </a:r>
          </a:p>
          <a:p>
            <a:pPr lvl="1"/>
            <a:r>
              <a:rPr lang="en-US" dirty="0"/>
              <a:t>Anger, blaming researchers</a:t>
            </a:r>
          </a:p>
          <a:p>
            <a:pPr lvl="1"/>
            <a:r>
              <a:rPr lang="en-US" dirty="0"/>
              <a:t>Denial (they wrote for a friend)</a:t>
            </a:r>
          </a:p>
          <a:p>
            <a:pPr lvl="1"/>
            <a:r>
              <a:rPr lang="en-US" dirty="0"/>
              <a:t>Misunderstanding - some thought that the researchers hacked into a friend's account</a:t>
            </a:r>
          </a:p>
          <a:p>
            <a:pPr lvl="1"/>
            <a:r>
              <a:rPr lang="en-US" dirty="0"/>
              <a:t>Underestimating the availability of information - some did not understand where researchers found out who their friends were</a:t>
            </a:r>
          </a:p>
          <a:p>
            <a:pPr lvl="1"/>
            <a:r>
              <a:rPr lang="en-US" dirty="0"/>
              <a:t>Complaints from those whose names and emails have been "misused" by researchers </a:t>
            </a:r>
            <a:endParaRPr lang="cs-CZ" dirty="0"/>
          </a:p>
          <a:p>
            <a:r>
              <a:rPr lang="cs-CZ" dirty="0" err="1">
                <a:solidFill>
                  <a:srgbClr val="0070C0"/>
                </a:solidFill>
              </a:rPr>
              <a:t>Ethics</a:t>
            </a:r>
            <a:r>
              <a:rPr lang="cs-CZ" dirty="0">
                <a:solidFill>
                  <a:srgbClr val="0070C0"/>
                </a:solidFill>
              </a:rPr>
              <a:t>…!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88054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More </a:t>
            </a:r>
            <a:r>
              <a:rPr lang="cs-CZ" dirty="0" err="1"/>
              <a:t>research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Carella</a:t>
            </a:r>
            <a:r>
              <a:rPr lang="cs-CZ" dirty="0"/>
              <a:t> et al. (2017)</a:t>
            </a:r>
          </a:p>
          <a:p>
            <a:endParaRPr lang="cs-CZ" dirty="0"/>
          </a:p>
          <a:p>
            <a:r>
              <a:rPr lang="en-US" i="1" dirty="0"/>
              <a:t>“We are inviting you to participate in a research study</a:t>
            </a:r>
            <a:r>
              <a:rPr lang="cs-CZ" i="1" dirty="0"/>
              <a:t> </a:t>
            </a:r>
            <a:r>
              <a:rPr lang="en-US" i="1" dirty="0"/>
              <a:t>focused on internet security. This study aims to provide</a:t>
            </a:r>
            <a:r>
              <a:rPr lang="cs-CZ" i="1" dirty="0"/>
              <a:t> </a:t>
            </a:r>
            <a:r>
              <a:rPr lang="en-US" i="1" dirty="0"/>
              <a:t>clear evidence of the impact that security awareness</a:t>
            </a:r>
            <a:r>
              <a:rPr lang="cs-CZ" i="1" dirty="0"/>
              <a:t> </a:t>
            </a:r>
            <a:r>
              <a:rPr lang="en-US" i="1" dirty="0"/>
              <a:t>training has on individuals on the internet and determine</a:t>
            </a:r>
            <a:r>
              <a:rPr lang="cs-CZ" i="1" dirty="0"/>
              <a:t> </a:t>
            </a:r>
            <a:r>
              <a:rPr lang="en-US" i="1" dirty="0"/>
              <a:t>which level of security awareness training provides</a:t>
            </a:r>
            <a:r>
              <a:rPr lang="cs-CZ" i="1" dirty="0"/>
              <a:t> </a:t>
            </a:r>
            <a:r>
              <a:rPr lang="en-US" i="1" dirty="0"/>
              <a:t>participants with the best chance to security themselves</a:t>
            </a:r>
            <a:r>
              <a:rPr lang="cs-CZ" i="1" dirty="0"/>
              <a:t> in a </a:t>
            </a:r>
            <a:r>
              <a:rPr lang="cs-CZ" i="1" dirty="0" err="1"/>
              <a:t>digital</a:t>
            </a:r>
            <a:r>
              <a:rPr lang="cs-CZ" i="1" dirty="0"/>
              <a:t> </a:t>
            </a:r>
            <a:r>
              <a:rPr lang="cs-CZ" i="1" dirty="0" err="1"/>
              <a:t>world</a:t>
            </a:r>
            <a:r>
              <a:rPr lang="cs-CZ" i="1" dirty="0"/>
              <a:t>”</a:t>
            </a:r>
          </a:p>
          <a:p>
            <a:endParaRPr lang="cs-CZ" i="1" dirty="0"/>
          </a:p>
          <a:p>
            <a:r>
              <a:rPr lang="en-US" i="1" dirty="0"/>
              <a:t>“You may be contacted via email during this</a:t>
            </a:r>
            <a:r>
              <a:rPr lang="cs-CZ" i="1" dirty="0"/>
              <a:t> </a:t>
            </a:r>
            <a:r>
              <a:rPr lang="cs-CZ" i="1" dirty="0" err="1"/>
              <a:t>presentation</a:t>
            </a:r>
            <a:r>
              <a:rPr lang="cs-CZ" i="1" dirty="0"/>
              <a:t>”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8868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Kybernetická kriminalita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47091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3100" dirty="0"/>
              <a:t>Trestné činy upravené zákonem č. 40/2009 Sb.:</a:t>
            </a:r>
          </a:p>
          <a:p>
            <a:r>
              <a:rPr lang="cs-CZ" dirty="0"/>
              <a:t>Šíření pornografie (§ 191),</a:t>
            </a:r>
          </a:p>
          <a:p>
            <a:r>
              <a:rPr lang="cs-CZ" dirty="0"/>
              <a:t>Výroba a jiné nakládání s dětskou pornografií (§ 192),</a:t>
            </a:r>
          </a:p>
          <a:p>
            <a:r>
              <a:rPr lang="cs-CZ" dirty="0"/>
              <a:t>Navazování nedovolených kontaktů s dítětem (§ 193b),</a:t>
            </a:r>
          </a:p>
          <a:p>
            <a:r>
              <a:rPr lang="cs-CZ" dirty="0"/>
              <a:t>Porušení autorského práva, práv souvisejících s právem autorským a práv k databázi (§ 270),</a:t>
            </a:r>
          </a:p>
          <a:p>
            <a:r>
              <a:rPr lang="cs-CZ" dirty="0"/>
              <a:t>Hanobení národa, rasy, etnické nebo jiné skupiny osob (§ 355),</a:t>
            </a:r>
          </a:p>
          <a:p>
            <a:r>
              <a:rPr lang="cs-CZ" dirty="0"/>
              <a:t>Podněcování k nenávisti vůči skupině osob nebo k omezování jejich práv a svobod (§ 356),</a:t>
            </a:r>
          </a:p>
          <a:p>
            <a:r>
              <a:rPr lang="cs-CZ" dirty="0"/>
              <a:t>Šíření poplašné zprávy (§ 357),</a:t>
            </a:r>
          </a:p>
          <a:p>
            <a:r>
              <a:rPr lang="cs-CZ" dirty="0"/>
              <a:t>Pomluva (§ 184),</a:t>
            </a:r>
          </a:p>
          <a:p>
            <a:r>
              <a:rPr lang="cs-CZ" dirty="0"/>
              <a:t>Vydírání (§ 175), a mnohé další.</a:t>
            </a:r>
          </a:p>
          <a:p>
            <a:pPr marL="0" indent="0">
              <a:buNone/>
            </a:pPr>
            <a:endParaRPr lang="cs-CZ" sz="2600" dirty="0"/>
          </a:p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8C60831-DF63-4FCF-6D89-CDB41EBCC9E6}"/>
              </a:ext>
            </a:extLst>
          </p:cNvPr>
          <p:cNvSpPr txBox="1"/>
          <p:nvPr/>
        </p:nvSpPr>
        <p:spPr>
          <a:xfrm>
            <a:off x="395536" y="6021288"/>
            <a:ext cx="8229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dirty="0"/>
              <a:t>Policie ČR: https://www.policie.cz/clanek/nejcastejsi-projevy-kyberneticke-kriminality-s-odkazem-na-trestni-zakonik.aspx</a:t>
            </a:r>
          </a:p>
        </p:txBody>
      </p:sp>
    </p:spTree>
    <p:extLst>
      <p:ext uri="{BB962C8B-B14F-4D97-AF65-F5344CB8AC3E}">
        <p14:creationId xmlns:p14="http://schemas.microsoft.com/office/powerpoint/2010/main" val="150497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More </a:t>
            </a:r>
            <a:r>
              <a:rPr lang="cs-CZ" dirty="0" err="1"/>
              <a:t>often</a:t>
            </a:r>
            <a:r>
              <a:rPr lang="cs-CZ" dirty="0"/>
              <a:t> </a:t>
            </a:r>
            <a:r>
              <a:rPr lang="cs-CZ" dirty="0" err="1"/>
              <a:t>victims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phising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Those who do not have a previous negative experience with phishing</a:t>
            </a:r>
            <a:endParaRPr lang="cs-CZ" dirty="0"/>
          </a:p>
          <a:p>
            <a:r>
              <a:rPr lang="en-US" dirty="0"/>
              <a:t>More often women</a:t>
            </a:r>
            <a:endParaRPr lang="cs-CZ" dirty="0"/>
          </a:p>
          <a:p>
            <a:r>
              <a:rPr lang="en-US" dirty="0"/>
              <a:t>More often successful if the sender of the opposite sex (especially for men)</a:t>
            </a:r>
            <a:endParaRPr lang="cs-CZ" dirty="0"/>
          </a:p>
          <a:p>
            <a:r>
              <a:rPr lang="en-US" dirty="0"/>
              <a:t>Those who claim to have low awareness of ICT security(students) </a:t>
            </a:r>
            <a:endParaRPr lang="cs-CZ" dirty="0"/>
          </a:p>
          <a:p>
            <a:r>
              <a:rPr lang="cs-CZ" dirty="0"/>
              <a:t>M</a:t>
            </a:r>
            <a:r>
              <a:rPr lang="en-US" dirty="0"/>
              <a:t>ore often from the fields: health care, business and pedagogy</a:t>
            </a:r>
            <a:endParaRPr lang="cs-CZ" dirty="0"/>
          </a:p>
          <a:p>
            <a:r>
              <a:rPr lang="en-US" dirty="0"/>
              <a:t>Older (and specifically seniors)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87943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do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phising</a:t>
            </a:r>
            <a:r>
              <a:rPr lang="cs-CZ" dirty="0"/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Technological solutions</a:t>
            </a:r>
            <a:endParaRPr lang="cs-CZ" dirty="0"/>
          </a:p>
          <a:p>
            <a:pPr lvl="1"/>
            <a:r>
              <a:rPr lang="en-US" dirty="0"/>
              <a:t>Where possible, </a:t>
            </a:r>
            <a:r>
              <a:rPr lang="cs-CZ" dirty="0"/>
              <a:t>do</a:t>
            </a:r>
            <a:r>
              <a:rPr lang="en-US" dirty="0"/>
              <a:t> them</a:t>
            </a:r>
            <a:endParaRPr lang="cs-CZ" dirty="0"/>
          </a:p>
          <a:p>
            <a:r>
              <a:rPr lang="en-US" dirty="0"/>
              <a:t>But phishing benefits from human (and not technical) mistakes, and technical solutions cannot filter everything</a:t>
            </a:r>
            <a:endParaRPr lang="cs-CZ" dirty="0"/>
          </a:p>
          <a:p>
            <a:r>
              <a:rPr lang="en-US" dirty="0"/>
              <a:t>You need to focus on the user</a:t>
            </a:r>
            <a:endParaRPr lang="cs-CZ" dirty="0"/>
          </a:p>
          <a:p>
            <a:r>
              <a:rPr lang="en-US" dirty="0"/>
              <a:t>Personality, motivation, abilities, knowledge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63253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Phishing</a:t>
            </a:r>
            <a:r>
              <a:rPr lang="cs-CZ" dirty="0"/>
              <a:t> </a:t>
            </a:r>
            <a:r>
              <a:rPr lang="cs-CZ" dirty="0" err="1"/>
              <a:t>attack</a:t>
            </a:r>
            <a:r>
              <a:rPr lang="cs-CZ" dirty="0"/>
              <a:t> </a:t>
            </a:r>
            <a:r>
              <a:rPr lang="cs-CZ" dirty="0" err="1"/>
              <a:t>detection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996952"/>
            <a:ext cx="6651725" cy="3142081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467544" y="6308725"/>
            <a:ext cx="83729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Basit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</a:rPr>
              <a:t>, A., </a:t>
            </a:r>
            <a:r>
              <a:rPr lang="cs-CZ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Zafar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</a:rPr>
              <a:t>, M., </a:t>
            </a:r>
            <a:r>
              <a:rPr lang="cs-CZ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Liu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</a:rPr>
              <a:t>, X., </a:t>
            </a:r>
            <a:r>
              <a:rPr lang="cs-CZ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Javed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</a:rPr>
              <a:t>, A. R., </a:t>
            </a:r>
            <a:r>
              <a:rPr lang="cs-CZ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Jalil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</a:rPr>
              <a:t>, Z., &amp; </a:t>
            </a:r>
            <a:r>
              <a:rPr lang="cs-CZ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Kifayat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</a:rPr>
              <a:t>, K. (2021). A </a:t>
            </a:r>
            <a:r>
              <a:rPr lang="cs-CZ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comprehensive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cs-CZ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survey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cs-CZ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of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</a:rPr>
              <a:t> AI-</a:t>
            </a:r>
            <a:r>
              <a:rPr lang="cs-CZ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enabled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cs-CZ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phishing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cs-CZ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attacks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cs-CZ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detection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cs-CZ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techniques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</a:rPr>
              <a:t>. </a:t>
            </a:r>
            <a:r>
              <a:rPr lang="cs-CZ" sz="1200" i="1" dirty="0" err="1">
                <a:solidFill>
                  <a:srgbClr val="222222"/>
                </a:solidFill>
                <a:latin typeface="Arial" panose="020B0604020202020204" pitchFamily="34" charset="0"/>
              </a:rPr>
              <a:t>Telecommunication</a:t>
            </a:r>
            <a:r>
              <a:rPr lang="cs-CZ" sz="1200" i="1" dirty="0">
                <a:solidFill>
                  <a:srgbClr val="222222"/>
                </a:solidFill>
                <a:latin typeface="Arial" panose="020B0604020202020204" pitchFamily="34" charset="0"/>
              </a:rPr>
              <a:t> Systems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cs-CZ" sz="1200" i="1" dirty="0">
                <a:solidFill>
                  <a:srgbClr val="222222"/>
                </a:solidFill>
                <a:latin typeface="Arial" panose="020B0604020202020204" pitchFamily="34" charset="0"/>
              </a:rPr>
              <a:t>76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</a:rPr>
              <a:t>(1), 139-154.</a:t>
            </a:r>
            <a:endParaRPr lang="cs-CZ" sz="1200" dirty="0"/>
          </a:p>
        </p:txBody>
      </p:sp>
      <p:sp>
        <p:nvSpPr>
          <p:cNvPr id="6" name="Obdélník 5"/>
          <p:cNvSpPr/>
          <p:nvPr/>
        </p:nvSpPr>
        <p:spPr>
          <a:xfrm>
            <a:off x="1115616" y="1340768"/>
            <a:ext cx="6048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en-US" dirty="0">
                <a:solidFill>
                  <a:srgbClr val="333333"/>
                </a:solidFill>
                <a:latin typeface="Georgia" panose="02040502050405020303" pitchFamily="18" charset="0"/>
              </a:rPr>
              <a:t>Deep learning for phishing attack detection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en-US" dirty="0">
                <a:solidFill>
                  <a:srgbClr val="333333"/>
                </a:solidFill>
                <a:latin typeface="Georgia" panose="02040502050405020303" pitchFamily="18" charset="0"/>
              </a:rPr>
              <a:t>Machine learning for phishing attack detection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en-US" dirty="0">
                <a:solidFill>
                  <a:srgbClr val="333333"/>
                </a:solidFill>
                <a:latin typeface="Georgia" panose="02040502050405020303" pitchFamily="18" charset="0"/>
              </a:rPr>
              <a:t>Scenario-based phishing attack detection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en-US" dirty="0">
                <a:solidFill>
                  <a:srgbClr val="333333"/>
                </a:solidFill>
                <a:latin typeface="Georgia" panose="02040502050405020303" pitchFamily="18" charset="0"/>
              </a:rPr>
              <a:t>Hybrid learning based Phishing attack detection</a:t>
            </a:r>
            <a:endParaRPr lang="en-US" b="0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2403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6136" y="320752"/>
            <a:ext cx="8229600" cy="1143000"/>
          </a:xfrm>
        </p:spPr>
        <p:txBody>
          <a:bodyPr/>
          <a:lstStyle/>
          <a:p>
            <a:r>
              <a:rPr lang="cs-CZ" dirty="0" err="1"/>
              <a:t>Machine</a:t>
            </a:r>
            <a:r>
              <a:rPr lang="cs-CZ" dirty="0"/>
              <a:t> </a:t>
            </a:r>
            <a:r>
              <a:rPr lang="cs-CZ" dirty="0" err="1"/>
              <a:t>learning</a:t>
            </a:r>
            <a:r>
              <a:rPr lang="cs-CZ" dirty="0"/>
              <a:t> and </a:t>
            </a:r>
            <a:r>
              <a:rPr lang="cs-CZ" dirty="0" err="1"/>
              <a:t>phishing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539552" y="5991640"/>
            <a:ext cx="83729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Basit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</a:rPr>
              <a:t>, A., </a:t>
            </a:r>
            <a:r>
              <a:rPr lang="cs-CZ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Zafar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</a:rPr>
              <a:t>, M., </a:t>
            </a:r>
            <a:r>
              <a:rPr lang="cs-CZ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Liu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</a:rPr>
              <a:t>, X., </a:t>
            </a:r>
            <a:r>
              <a:rPr lang="cs-CZ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Javed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</a:rPr>
              <a:t>, A. R., </a:t>
            </a:r>
            <a:r>
              <a:rPr lang="cs-CZ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Jalil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</a:rPr>
              <a:t>, Z., &amp; </a:t>
            </a:r>
            <a:r>
              <a:rPr lang="cs-CZ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Kifayat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</a:rPr>
              <a:t>, K. (2021). A </a:t>
            </a:r>
            <a:r>
              <a:rPr lang="cs-CZ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comprehensive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cs-CZ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survey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cs-CZ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of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</a:rPr>
              <a:t> AI-</a:t>
            </a:r>
            <a:r>
              <a:rPr lang="cs-CZ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enabled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cs-CZ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phishing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cs-CZ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attacks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cs-CZ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detection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cs-CZ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techniques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</a:rPr>
              <a:t>. </a:t>
            </a:r>
            <a:r>
              <a:rPr lang="cs-CZ" sz="1200" i="1" dirty="0" err="1">
                <a:solidFill>
                  <a:srgbClr val="222222"/>
                </a:solidFill>
                <a:latin typeface="Arial" panose="020B0604020202020204" pitchFamily="34" charset="0"/>
              </a:rPr>
              <a:t>Telecommunication</a:t>
            </a:r>
            <a:r>
              <a:rPr lang="cs-CZ" sz="1200" i="1" dirty="0">
                <a:solidFill>
                  <a:srgbClr val="222222"/>
                </a:solidFill>
                <a:latin typeface="Arial" panose="020B0604020202020204" pitchFamily="34" charset="0"/>
              </a:rPr>
              <a:t> Systems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cs-CZ" sz="1200" i="1" dirty="0">
                <a:solidFill>
                  <a:srgbClr val="222222"/>
                </a:solidFill>
                <a:latin typeface="Arial" panose="020B0604020202020204" pitchFamily="34" charset="0"/>
              </a:rPr>
              <a:t>76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</a:rPr>
              <a:t>(1), 139-154.</a:t>
            </a:r>
            <a:endParaRPr lang="cs-CZ" sz="1200" dirty="0"/>
          </a:p>
        </p:txBody>
      </p:sp>
      <p:pic>
        <p:nvPicPr>
          <p:cNvPr id="6" name="Obrázek 5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916832"/>
            <a:ext cx="9144000" cy="261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9050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6136" y="320752"/>
            <a:ext cx="8229600" cy="1143000"/>
          </a:xfrm>
        </p:spPr>
        <p:txBody>
          <a:bodyPr/>
          <a:lstStyle/>
          <a:p>
            <a:r>
              <a:rPr lang="cs-CZ" dirty="0" err="1"/>
              <a:t>Machine</a:t>
            </a:r>
            <a:r>
              <a:rPr lang="cs-CZ" dirty="0"/>
              <a:t> </a:t>
            </a:r>
            <a:r>
              <a:rPr lang="cs-CZ" dirty="0" err="1"/>
              <a:t>learning</a:t>
            </a:r>
            <a:r>
              <a:rPr lang="cs-CZ" dirty="0"/>
              <a:t> and </a:t>
            </a:r>
            <a:r>
              <a:rPr lang="cs-CZ" dirty="0" err="1"/>
              <a:t>phishing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539552" y="5991640"/>
            <a:ext cx="83729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Basit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</a:rPr>
              <a:t>, A., </a:t>
            </a:r>
            <a:r>
              <a:rPr lang="cs-CZ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Zafar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</a:rPr>
              <a:t>, M., </a:t>
            </a:r>
            <a:r>
              <a:rPr lang="cs-CZ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Liu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</a:rPr>
              <a:t>, X., </a:t>
            </a:r>
            <a:r>
              <a:rPr lang="cs-CZ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Javed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</a:rPr>
              <a:t>, A. R., </a:t>
            </a:r>
            <a:r>
              <a:rPr lang="cs-CZ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Jalil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</a:rPr>
              <a:t>, Z., &amp; </a:t>
            </a:r>
            <a:r>
              <a:rPr lang="cs-CZ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Kifayat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</a:rPr>
              <a:t>, K. (2021). A </a:t>
            </a:r>
            <a:r>
              <a:rPr lang="cs-CZ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comprehensive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cs-CZ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survey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cs-CZ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of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</a:rPr>
              <a:t> AI-</a:t>
            </a:r>
            <a:r>
              <a:rPr lang="cs-CZ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enabled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cs-CZ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phishing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cs-CZ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attacks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cs-CZ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detection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cs-CZ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techniques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</a:rPr>
              <a:t>. </a:t>
            </a:r>
            <a:r>
              <a:rPr lang="cs-CZ" sz="1200" i="1" dirty="0" err="1">
                <a:solidFill>
                  <a:srgbClr val="222222"/>
                </a:solidFill>
                <a:latin typeface="Arial" panose="020B0604020202020204" pitchFamily="34" charset="0"/>
              </a:rPr>
              <a:t>Telecommunication</a:t>
            </a:r>
            <a:r>
              <a:rPr lang="cs-CZ" sz="1200" i="1" dirty="0">
                <a:solidFill>
                  <a:srgbClr val="222222"/>
                </a:solidFill>
                <a:latin typeface="Arial" panose="020B0604020202020204" pitchFamily="34" charset="0"/>
              </a:rPr>
              <a:t> Systems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cs-CZ" sz="1200" i="1" dirty="0">
                <a:solidFill>
                  <a:srgbClr val="222222"/>
                </a:solidFill>
                <a:latin typeface="Arial" panose="020B0604020202020204" pitchFamily="34" charset="0"/>
              </a:rPr>
              <a:t>76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</a:rPr>
              <a:t>(1), 139-154.</a:t>
            </a:r>
            <a:endParaRPr lang="cs-CZ" sz="1200" dirty="0"/>
          </a:p>
        </p:txBody>
      </p:sp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2820"/>
            <a:ext cx="9144000" cy="189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9467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effect of different trainings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Carella</a:t>
            </a:r>
            <a:r>
              <a:rPr lang="cs-CZ" dirty="0"/>
              <a:t> et al. (2017) </a:t>
            </a:r>
          </a:p>
          <a:p>
            <a:endParaRPr lang="cs-CZ" dirty="0"/>
          </a:p>
          <a:p>
            <a:r>
              <a:rPr lang="en-US" dirty="0"/>
              <a:t>Three groups of 50 participants (students), the experiment took place over 7 weeks</a:t>
            </a:r>
            <a:endParaRPr lang="cs-CZ" dirty="0"/>
          </a:p>
          <a:p>
            <a:pPr lvl="1"/>
            <a:r>
              <a:rPr lang="en-US" dirty="0"/>
              <a:t>Control</a:t>
            </a:r>
            <a:endParaRPr lang="cs-CZ" dirty="0"/>
          </a:p>
          <a:p>
            <a:pPr lvl="1"/>
            <a:r>
              <a:rPr lang="en-US" dirty="0"/>
              <a:t>Document training that appears after clicking on a phishing email (emails during weeks 2, 5, and 8 of the experiment)</a:t>
            </a:r>
            <a:endParaRPr lang="cs-CZ" dirty="0"/>
          </a:p>
          <a:p>
            <a:pPr lvl="1"/>
            <a:r>
              <a:rPr lang="en-US" dirty="0"/>
              <a:t>Training through classroom presentations (one presentation in the 2nd week)</a:t>
            </a:r>
            <a:endParaRPr lang="cs-CZ" dirty="0"/>
          </a:p>
          <a:p>
            <a:pPr lvl="1"/>
            <a:r>
              <a:rPr lang="en-US" dirty="0"/>
              <a:t>They compare click through rates in links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09802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764704" y="-19512"/>
            <a:ext cx="8229600" cy="1143000"/>
          </a:xfrm>
        </p:spPr>
        <p:txBody>
          <a:bodyPr/>
          <a:lstStyle/>
          <a:p>
            <a:r>
              <a:rPr lang="cs-CZ" dirty="0" err="1"/>
              <a:t>Effect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education</a:t>
            </a:r>
            <a:endParaRPr lang="cs-CZ" dirty="0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57272"/>
            <a:ext cx="8932645" cy="5096064"/>
          </a:xfrm>
        </p:spPr>
      </p:pic>
      <p:sp>
        <p:nvSpPr>
          <p:cNvPr id="5" name="Ovál 4"/>
          <p:cNvSpPr/>
          <p:nvPr/>
        </p:nvSpPr>
        <p:spPr>
          <a:xfrm>
            <a:off x="5652120" y="1916832"/>
            <a:ext cx="1728192" cy="10081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580112" y="285434"/>
            <a:ext cx="3532045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After 7 weeks, the effect of training through presentations (although first a higher decrease) disappears and is comparable to no training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814320" y="5926235"/>
            <a:ext cx="315016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Training through negative experience - drop to 9%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07504" y="943169"/>
            <a:ext cx="2658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Average at the beginning - about half of people click on phishing</a:t>
            </a:r>
            <a:endParaRPr lang="cs-CZ" dirty="0"/>
          </a:p>
        </p:txBody>
      </p:sp>
      <p:sp>
        <p:nvSpPr>
          <p:cNvPr id="9" name="Ovál 8"/>
          <p:cNvSpPr/>
          <p:nvPr/>
        </p:nvSpPr>
        <p:spPr>
          <a:xfrm>
            <a:off x="323528" y="2095551"/>
            <a:ext cx="720080" cy="6697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36833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Education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Most effective if immediately following a phishing attack</a:t>
            </a:r>
            <a:endParaRPr lang="cs-CZ" dirty="0"/>
          </a:p>
          <a:p>
            <a:endParaRPr lang="cs-CZ" dirty="0"/>
          </a:p>
          <a:p>
            <a:r>
              <a:rPr lang="cs-CZ" dirty="0"/>
              <a:t>Anti-</a:t>
            </a:r>
            <a:r>
              <a:rPr lang="cs-CZ" dirty="0" err="1"/>
              <a:t>phishing</a:t>
            </a:r>
            <a:r>
              <a:rPr lang="cs-CZ" dirty="0"/>
              <a:t> </a:t>
            </a:r>
            <a:r>
              <a:rPr lang="cs-CZ" dirty="0" err="1"/>
              <a:t>Phil</a:t>
            </a:r>
            <a:r>
              <a:rPr lang="cs-CZ" dirty="0"/>
              <a:t>: </a:t>
            </a:r>
            <a:r>
              <a:rPr lang="cs-CZ" dirty="0">
                <a:hlinkClick r:id="rId2"/>
              </a:rPr>
              <a:t>http://www.ucl.ac.uk/cert/antiphishing/</a:t>
            </a:r>
            <a:endParaRPr lang="cs-CZ" dirty="0"/>
          </a:p>
          <a:p>
            <a:pPr lvl="1"/>
            <a:r>
              <a:rPr lang="cs-CZ" dirty="0"/>
              <a:t>Browser </a:t>
            </a:r>
            <a:r>
              <a:rPr lang="cs-CZ" dirty="0" err="1"/>
              <a:t>app</a:t>
            </a:r>
            <a:endParaRPr lang="cs-CZ" dirty="0"/>
          </a:p>
          <a:p>
            <a:pPr lvl="1"/>
            <a:r>
              <a:rPr lang="en-US" dirty="0"/>
              <a:t>After playing, users could more easily identify questionable pages</a:t>
            </a:r>
            <a:endParaRPr lang="cs-CZ" dirty="0"/>
          </a:p>
          <a:p>
            <a:pPr lvl="1"/>
            <a:r>
              <a:rPr lang="en-US" dirty="0"/>
              <a:t>The effect is noticeable even after a week (the question of how after a long time…)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Phish</a:t>
            </a:r>
            <a:r>
              <a:rPr lang="cs-CZ" dirty="0"/>
              <a:t> </a:t>
            </a:r>
            <a:r>
              <a:rPr lang="cs-CZ" dirty="0" err="1"/>
              <a:t>Phinder</a:t>
            </a:r>
            <a:r>
              <a:rPr lang="cs-CZ" dirty="0"/>
              <a:t> – in </a:t>
            </a:r>
            <a:r>
              <a:rPr lang="cs-CZ" dirty="0" err="1"/>
              <a:t>progress</a:t>
            </a:r>
            <a:r>
              <a:rPr lang="cs-CZ" dirty="0"/>
              <a:t> (</a:t>
            </a:r>
            <a:r>
              <a:rPr lang="cs-CZ" dirty="0" err="1"/>
              <a:t>Misra</a:t>
            </a:r>
            <a:r>
              <a:rPr lang="cs-CZ" dirty="0"/>
              <a:t> et al., 2017)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08602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419100"/>
            <a:ext cx="78867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072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700808"/>
            <a:ext cx="5041972" cy="4525963"/>
          </a:xfrm>
        </p:spPr>
      </p:pic>
    </p:spTree>
    <p:extLst>
      <p:ext uri="{BB962C8B-B14F-4D97-AF65-F5344CB8AC3E}">
        <p14:creationId xmlns:p14="http://schemas.microsoft.com/office/powerpoint/2010/main" val="2932745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Kybernetická kriminalita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47091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400" dirty="0"/>
              <a:t>Druhy </a:t>
            </a:r>
            <a:r>
              <a:rPr lang="cs-CZ" sz="2400" dirty="0" err="1"/>
              <a:t>kyberkriminality</a:t>
            </a:r>
            <a:endParaRPr lang="cs-CZ" sz="2400" dirty="0"/>
          </a:p>
          <a:p>
            <a:r>
              <a:rPr lang="cs-CZ" sz="2400" dirty="0"/>
              <a:t>Podvodné jednání (inzeráty nebo </a:t>
            </a:r>
            <a:r>
              <a:rPr lang="cs-CZ" sz="2400" dirty="0" err="1"/>
              <a:t>phishing</a:t>
            </a:r>
            <a:r>
              <a:rPr lang="cs-CZ" sz="2400" dirty="0"/>
              <a:t>)</a:t>
            </a:r>
          </a:p>
          <a:p>
            <a:r>
              <a:rPr lang="cs-CZ" sz="2400" dirty="0" err="1"/>
              <a:t>Hacking</a:t>
            </a:r>
            <a:r>
              <a:rPr lang="cs-CZ" sz="2400" dirty="0"/>
              <a:t> (neoprávněný přístup k systému, získání hesla, šíření </a:t>
            </a:r>
            <a:r>
              <a:rPr lang="cs-CZ" sz="2400" dirty="0" err="1"/>
              <a:t>škodlivývh</a:t>
            </a:r>
            <a:r>
              <a:rPr lang="cs-CZ" sz="2400" dirty="0"/>
              <a:t> kódů, kybernetické útoky včetně </a:t>
            </a:r>
            <a:r>
              <a:rPr lang="cs-CZ" sz="2400" dirty="0" err="1"/>
              <a:t>DDoS</a:t>
            </a:r>
            <a:r>
              <a:rPr lang="cs-CZ" sz="2400" dirty="0"/>
              <a:t>)</a:t>
            </a:r>
          </a:p>
          <a:p>
            <a:r>
              <a:rPr lang="cs-CZ" sz="2400" dirty="0"/>
              <a:t>Podvodné e-shopy</a:t>
            </a:r>
          </a:p>
          <a:p>
            <a:r>
              <a:rPr lang="cs-CZ" sz="2400" dirty="0"/>
              <a:t>Mravnostní trestné činy (pornografie, kontaktování dětí …)</a:t>
            </a:r>
          </a:p>
          <a:p>
            <a:r>
              <a:rPr lang="cs-CZ" sz="2400" dirty="0"/>
              <a:t>Trestné činy proti autorskému právu</a:t>
            </a:r>
          </a:p>
          <a:p>
            <a:r>
              <a:rPr lang="cs-CZ" sz="2400" dirty="0"/>
              <a:t>Násilné projevy a </a:t>
            </a:r>
            <a:r>
              <a:rPr lang="cs-CZ" sz="2400" dirty="0" err="1"/>
              <a:t>hate</a:t>
            </a:r>
            <a:r>
              <a:rPr lang="cs-CZ" sz="2400" dirty="0"/>
              <a:t> </a:t>
            </a:r>
            <a:r>
              <a:rPr lang="cs-CZ" sz="2400" dirty="0" err="1"/>
              <a:t>crime</a:t>
            </a:r>
            <a:r>
              <a:rPr lang="cs-CZ" sz="2400" dirty="0"/>
              <a:t> (vydírání, nebezpečné vyhrožování, hanobení rady, etnické nebo jiné skupiny)</a:t>
            </a:r>
          </a:p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8C60831-DF63-4FCF-6D89-CDB41EBCC9E6}"/>
              </a:ext>
            </a:extLst>
          </p:cNvPr>
          <p:cNvSpPr txBox="1"/>
          <p:nvPr/>
        </p:nvSpPr>
        <p:spPr>
          <a:xfrm>
            <a:off x="395536" y="6021288"/>
            <a:ext cx="822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dirty="0"/>
              <a:t>Policie ČR: https://www.policie.cz/clanek/jednotlive-druhy-kyberkriminality.aspx</a:t>
            </a:r>
          </a:p>
        </p:txBody>
      </p:sp>
    </p:spTree>
    <p:extLst>
      <p:ext uri="{BB962C8B-B14F-4D97-AF65-F5344CB8AC3E}">
        <p14:creationId xmlns:p14="http://schemas.microsoft.com/office/powerpoint/2010/main" val="408276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50" y="1600200"/>
            <a:ext cx="7943699" cy="4525963"/>
          </a:xfrm>
        </p:spPr>
      </p:pic>
    </p:spTree>
    <p:extLst>
      <p:ext uri="{BB962C8B-B14F-4D97-AF65-F5344CB8AC3E}">
        <p14:creationId xmlns:p14="http://schemas.microsoft.com/office/powerpoint/2010/main" val="17074450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dirty="0" err="1"/>
              <a:t>Alsharnouby</a:t>
            </a:r>
            <a:r>
              <a:rPr lang="en-US" dirty="0"/>
              <a:t>, M., </a:t>
            </a:r>
            <a:r>
              <a:rPr lang="en-US" dirty="0" err="1"/>
              <a:t>Alaca</a:t>
            </a:r>
            <a:r>
              <a:rPr lang="en-US" dirty="0"/>
              <a:t>, F., &amp; </a:t>
            </a:r>
            <a:r>
              <a:rPr lang="en-US" dirty="0" err="1"/>
              <a:t>Chiasson</a:t>
            </a:r>
            <a:r>
              <a:rPr lang="en-US" dirty="0"/>
              <a:t>, S. (2015). Why phishing still works: user strategies for combating phishing attacks. </a:t>
            </a:r>
            <a:r>
              <a:rPr lang="en-US" i="1" dirty="0"/>
              <a:t>International Journal of Human-Computer Studies</a:t>
            </a:r>
            <a:r>
              <a:rPr lang="en-US" dirty="0"/>
              <a:t>, </a:t>
            </a:r>
            <a:r>
              <a:rPr lang="en-US" i="1" dirty="0"/>
              <a:t>82</a:t>
            </a:r>
            <a:r>
              <a:rPr lang="en-US" dirty="0"/>
              <a:t>, 69-82.</a:t>
            </a:r>
            <a:endParaRPr lang="cs-CZ" dirty="0"/>
          </a:p>
          <a:p>
            <a:r>
              <a:rPr lang="en-US" dirty="0" err="1"/>
              <a:t>Carella</a:t>
            </a:r>
            <a:r>
              <a:rPr lang="en-US" dirty="0"/>
              <a:t>, A., </a:t>
            </a:r>
            <a:r>
              <a:rPr lang="en-US" dirty="0" err="1"/>
              <a:t>Kotsoev</a:t>
            </a:r>
            <a:r>
              <a:rPr lang="en-US" dirty="0"/>
              <a:t>, M., &amp; </a:t>
            </a:r>
            <a:r>
              <a:rPr lang="en-US" dirty="0" err="1"/>
              <a:t>Truta</a:t>
            </a:r>
            <a:r>
              <a:rPr lang="en-US" dirty="0"/>
              <a:t>, T. M. (2017, December). Impact of security awareness training on phishing click-through rates. In </a:t>
            </a:r>
            <a:r>
              <a:rPr lang="en-US" i="1" dirty="0"/>
              <a:t>Big Data (Big Data), 2017 IEEE International Conference on</a:t>
            </a:r>
            <a:r>
              <a:rPr lang="en-US" dirty="0"/>
              <a:t> (pp. 4458-4466). IEEE.</a:t>
            </a:r>
          </a:p>
          <a:p>
            <a:r>
              <a:rPr lang="en-US" dirty="0" err="1"/>
              <a:t>Dhamija</a:t>
            </a:r>
            <a:r>
              <a:rPr lang="en-US" dirty="0"/>
              <a:t>, R., </a:t>
            </a:r>
            <a:r>
              <a:rPr lang="en-US" dirty="0" err="1"/>
              <a:t>Tygar</a:t>
            </a:r>
            <a:r>
              <a:rPr lang="en-US" dirty="0"/>
              <a:t>, J. D., &amp; Hearst, M. (2006, April). Why phishing works. In </a:t>
            </a:r>
            <a:r>
              <a:rPr lang="en-US" i="1" dirty="0"/>
              <a:t>Proceedings of the SIGCHI conference on Human Factors in computing systems</a:t>
            </a:r>
            <a:r>
              <a:rPr lang="en-US" dirty="0"/>
              <a:t> (pp. 581-590). ACM.</a:t>
            </a:r>
          </a:p>
          <a:p>
            <a:r>
              <a:rPr lang="en-US" dirty="0" err="1"/>
              <a:t>Fette</a:t>
            </a:r>
            <a:r>
              <a:rPr lang="en-US" dirty="0"/>
              <a:t>, I., </a:t>
            </a:r>
            <a:r>
              <a:rPr lang="en-US" dirty="0" err="1"/>
              <a:t>Sadeh</a:t>
            </a:r>
            <a:r>
              <a:rPr lang="en-US" dirty="0"/>
              <a:t>, N., &amp; </a:t>
            </a:r>
            <a:r>
              <a:rPr lang="en-US" dirty="0" err="1"/>
              <a:t>Tomasic</a:t>
            </a:r>
            <a:r>
              <a:rPr lang="en-US" dirty="0"/>
              <a:t>, A. (2007, May). Learning to detect phishing emails. In </a:t>
            </a:r>
            <a:r>
              <a:rPr lang="en-US" i="1" dirty="0"/>
              <a:t>Proceedings of the 16th international conference on World Wide Web</a:t>
            </a:r>
            <a:r>
              <a:rPr lang="en-US" dirty="0"/>
              <a:t> (pp. 649-656). ACM.</a:t>
            </a:r>
          </a:p>
          <a:p>
            <a:r>
              <a:rPr lang="en-US" dirty="0"/>
              <a:t>Harris, A., &amp; Yates, D. (2015). Phishing Attacks Over Time: A Longitudinal Study.</a:t>
            </a:r>
            <a:endParaRPr lang="cs-CZ" dirty="0"/>
          </a:p>
          <a:p>
            <a:r>
              <a:rPr lang="en-US" dirty="0" err="1"/>
              <a:t>Jagatic</a:t>
            </a:r>
            <a:r>
              <a:rPr lang="en-US" dirty="0"/>
              <a:t>, T. N., Johnson, N. A., </a:t>
            </a:r>
            <a:r>
              <a:rPr lang="en-US" dirty="0" err="1"/>
              <a:t>Jakobsson</a:t>
            </a:r>
            <a:r>
              <a:rPr lang="en-US" dirty="0"/>
              <a:t>, M., &amp; </a:t>
            </a:r>
            <a:r>
              <a:rPr lang="en-US" dirty="0" err="1"/>
              <a:t>Menczer</a:t>
            </a:r>
            <a:r>
              <a:rPr lang="en-US" dirty="0"/>
              <a:t>, F. (2007). Social phishing. </a:t>
            </a:r>
            <a:r>
              <a:rPr lang="en-US" i="1" dirty="0"/>
              <a:t>Communications of the ACM</a:t>
            </a:r>
            <a:r>
              <a:rPr lang="en-US" dirty="0"/>
              <a:t>, </a:t>
            </a:r>
            <a:r>
              <a:rPr lang="en-US" i="1" dirty="0"/>
              <a:t>50</a:t>
            </a:r>
            <a:r>
              <a:rPr lang="en-US" dirty="0"/>
              <a:t>(10), 94-100.</a:t>
            </a:r>
            <a:endParaRPr lang="cs-CZ" dirty="0"/>
          </a:p>
          <a:p>
            <a:r>
              <a:rPr lang="en-US" dirty="0" err="1"/>
              <a:t>Jansson</a:t>
            </a:r>
            <a:r>
              <a:rPr lang="en-US" dirty="0"/>
              <a:t>, K., &amp; von </a:t>
            </a:r>
            <a:r>
              <a:rPr lang="en-US" dirty="0" err="1"/>
              <a:t>Solms</a:t>
            </a:r>
            <a:r>
              <a:rPr lang="en-US" dirty="0"/>
              <a:t>, R. (2013). Phishing for phishing awareness. </a:t>
            </a:r>
            <a:r>
              <a:rPr lang="en-US" i="1" dirty="0" err="1"/>
              <a:t>Behaviour</a:t>
            </a:r>
            <a:r>
              <a:rPr lang="en-US" i="1" dirty="0"/>
              <a:t> &amp; Information Technology</a:t>
            </a:r>
            <a:r>
              <a:rPr lang="en-US" dirty="0"/>
              <a:t>, </a:t>
            </a:r>
            <a:r>
              <a:rPr lang="en-US" i="1" dirty="0"/>
              <a:t>32</a:t>
            </a:r>
            <a:r>
              <a:rPr lang="en-US" dirty="0"/>
              <a:t>(6), 584-593.</a:t>
            </a:r>
            <a:endParaRPr lang="cs-CZ" dirty="0"/>
          </a:p>
          <a:p>
            <a:r>
              <a:rPr lang="en-US" dirty="0"/>
              <a:t>Luo, X. R., Brody, R., </a:t>
            </a:r>
            <a:r>
              <a:rPr lang="en-US" dirty="0" err="1"/>
              <a:t>Seazzu</a:t>
            </a:r>
            <a:r>
              <a:rPr lang="en-US" dirty="0"/>
              <a:t>, A., &amp; </a:t>
            </a:r>
            <a:r>
              <a:rPr lang="en-US" dirty="0" err="1"/>
              <a:t>Burd</a:t>
            </a:r>
            <a:r>
              <a:rPr lang="en-US" dirty="0"/>
              <a:t>, S. (2013). Social Engineering: The Neglected Human Factor for. </a:t>
            </a:r>
            <a:r>
              <a:rPr lang="en-US" i="1" dirty="0"/>
              <a:t>Managing Information Resources and Technology: Emerging Applications and Theories: Emerging Applications and Theories</a:t>
            </a:r>
            <a:r>
              <a:rPr lang="en-US" dirty="0"/>
              <a:t>, 151.</a:t>
            </a:r>
            <a:endParaRPr lang="cs-CZ" dirty="0"/>
          </a:p>
          <a:p>
            <a:r>
              <a:rPr lang="en-US" dirty="0"/>
              <a:t>Kang, H., Bae, K., Zhang, S., &amp; </a:t>
            </a:r>
            <a:r>
              <a:rPr lang="en-US" dirty="0" err="1"/>
              <a:t>Sundar</a:t>
            </a:r>
            <a:r>
              <a:rPr lang="en-US" dirty="0"/>
              <a:t>, S. S. (2011). Source cues in online news: Is the proximate source more powerful than distal sources?. </a:t>
            </a:r>
            <a:r>
              <a:rPr lang="en-US" i="1" dirty="0"/>
              <a:t>Journalism &amp; Mass Communication Quarterly</a:t>
            </a:r>
            <a:r>
              <a:rPr lang="en-US" dirty="0"/>
              <a:t>, </a:t>
            </a:r>
            <a:r>
              <a:rPr lang="en-US" i="1" dirty="0"/>
              <a:t>88</a:t>
            </a:r>
            <a:r>
              <a:rPr lang="en-US" dirty="0"/>
              <a:t>(4), 719-736.</a:t>
            </a:r>
          </a:p>
          <a:p>
            <a:r>
              <a:rPr lang="en-US" dirty="0" err="1"/>
              <a:t>Mayhorn</a:t>
            </a:r>
            <a:r>
              <a:rPr lang="en-US" dirty="0"/>
              <a:t>, C. B., &amp; </a:t>
            </a:r>
            <a:r>
              <a:rPr lang="en-US" dirty="0" err="1"/>
              <a:t>Nyeste</a:t>
            </a:r>
            <a:r>
              <a:rPr lang="en-US" dirty="0"/>
              <a:t>, P. G. (2012). Training users to counteract phishing. </a:t>
            </a:r>
            <a:r>
              <a:rPr lang="en-US" i="1" dirty="0"/>
              <a:t>Work: A Journal of Prevention, Assessment and Rehabilitation</a:t>
            </a:r>
            <a:r>
              <a:rPr lang="en-US" dirty="0"/>
              <a:t>, </a:t>
            </a:r>
            <a:r>
              <a:rPr lang="en-US" i="1" dirty="0"/>
              <a:t>41</a:t>
            </a:r>
            <a:r>
              <a:rPr lang="en-US" dirty="0"/>
              <a:t>, 3549-3552.</a:t>
            </a:r>
          </a:p>
          <a:p>
            <a:r>
              <a:rPr lang="cs-CZ" dirty="0" err="1"/>
              <a:t>Misra</a:t>
            </a:r>
            <a:r>
              <a:rPr lang="cs-CZ" dirty="0"/>
              <a:t>, G., </a:t>
            </a:r>
            <a:r>
              <a:rPr lang="cs-CZ" dirty="0" err="1"/>
              <a:t>Arachchilage</a:t>
            </a:r>
            <a:r>
              <a:rPr lang="cs-CZ" dirty="0"/>
              <a:t>, N. A. G., &amp; </a:t>
            </a:r>
            <a:r>
              <a:rPr lang="cs-CZ" dirty="0" err="1"/>
              <a:t>Berkovsky</a:t>
            </a:r>
            <a:r>
              <a:rPr lang="cs-CZ" dirty="0"/>
              <a:t>, S. (2017). </a:t>
            </a:r>
            <a:r>
              <a:rPr lang="cs-CZ" dirty="0" err="1"/>
              <a:t>Phish</a:t>
            </a:r>
            <a:r>
              <a:rPr lang="cs-CZ" dirty="0"/>
              <a:t> </a:t>
            </a:r>
            <a:r>
              <a:rPr lang="cs-CZ" dirty="0" err="1"/>
              <a:t>Phinder</a:t>
            </a:r>
            <a:r>
              <a:rPr lang="cs-CZ" dirty="0"/>
              <a:t>: A Game Design </a:t>
            </a:r>
            <a:r>
              <a:rPr lang="cs-CZ" dirty="0" err="1"/>
              <a:t>Approach</a:t>
            </a:r>
            <a:r>
              <a:rPr lang="cs-CZ" dirty="0"/>
              <a:t> to </a:t>
            </a:r>
            <a:r>
              <a:rPr lang="cs-CZ" dirty="0" err="1"/>
              <a:t>Enhance</a:t>
            </a:r>
            <a:r>
              <a:rPr lang="cs-CZ" dirty="0"/>
              <a:t> User </a:t>
            </a:r>
            <a:r>
              <a:rPr lang="cs-CZ" dirty="0" err="1"/>
              <a:t>Confidence</a:t>
            </a:r>
            <a:r>
              <a:rPr lang="cs-CZ" dirty="0"/>
              <a:t> in </a:t>
            </a:r>
            <a:r>
              <a:rPr lang="cs-CZ" dirty="0" err="1"/>
              <a:t>Mitigating</a:t>
            </a:r>
            <a:r>
              <a:rPr lang="cs-CZ" dirty="0"/>
              <a:t> </a:t>
            </a:r>
            <a:r>
              <a:rPr lang="cs-CZ" dirty="0" err="1"/>
              <a:t>Phishing</a:t>
            </a:r>
            <a:r>
              <a:rPr lang="cs-CZ" dirty="0"/>
              <a:t> </a:t>
            </a:r>
            <a:r>
              <a:rPr lang="cs-CZ" dirty="0" err="1"/>
              <a:t>Attacks</a:t>
            </a:r>
            <a:r>
              <a:rPr lang="cs-CZ" dirty="0"/>
              <a:t>. </a:t>
            </a:r>
            <a:r>
              <a:rPr lang="cs-CZ" i="1" dirty="0" err="1"/>
              <a:t>arXiv</a:t>
            </a:r>
            <a:r>
              <a:rPr lang="cs-CZ" i="1" dirty="0"/>
              <a:t> preprint arXiv:1710.06064</a:t>
            </a:r>
            <a:r>
              <a:rPr lang="cs-CZ" dirty="0"/>
              <a:t>.</a:t>
            </a:r>
          </a:p>
          <a:p>
            <a:r>
              <a:rPr lang="en-US" dirty="0"/>
              <a:t>Oliveira, D., Rocha, H., Yang, H., Ellis, D., </a:t>
            </a:r>
            <a:r>
              <a:rPr lang="en-US" dirty="0" err="1"/>
              <a:t>Dommaraju</a:t>
            </a:r>
            <a:r>
              <a:rPr lang="en-US" dirty="0"/>
              <a:t>, S., </a:t>
            </a:r>
            <a:r>
              <a:rPr lang="en-US" dirty="0" err="1"/>
              <a:t>Muradoglu</a:t>
            </a:r>
            <a:r>
              <a:rPr lang="en-US" dirty="0"/>
              <a:t>, M., ... &amp; </a:t>
            </a:r>
            <a:r>
              <a:rPr lang="en-US" dirty="0" err="1"/>
              <a:t>Ebner</a:t>
            </a:r>
            <a:r>
              <a:rPr lang="en-US" dirty="0"/>
              <a:t>, N. (2017, May). Dissecting spear phishing emails for older vs young adults: On the interplay of weapons of influence and life domains in predicting susceptibility to phishing. In </a:t>
            </a:r>
            <a:r>
              <a:rPr lang="en-US" i="1" dirty="0"/>
              <a:t>Proceedings of the 2017 CHI Conference on Human Factors in Computing Systems</a:t>
            </a:r>
            <a:r>
              <a:rPr lang="en-US" dirty="0"/>
              <a:t> (pp. 6412-6424). ACM.</a:t>
            </a:r>
          </a:p>
          <a:p>
            <a:r>
              <a:rPr lang="en-US" dirty="0"/>
              <a:t>Wright, R., Chakraborty, S., </a:t>
            </a:r>
            <a:r>
              <a:rPr lang="en-US" dirty="0" err="1"/>
              <a:t>Basoglu</a:t>
            </a:r>
            <a:r>
              <a:rPr lang="en-US" dirty="0"/>
              <a:t>, A., &amp; </a:t>
            </a:r>
            <a:r>
              <a:rPr lang="en-US" dirty="0" err="1"/>
              <a:t>Marett</a:t>
            </a:r>
            <a:r>
              <a:rPr lang="en-US" dirty="0"/>
              <a:t>, K. (2010). Where did they go right? Understanding the deception in phishing communications. </a:t>
            </a:r>
            <a:r>
              <a:rPr lang="en-US" i="1" dirty="0"/>
              <a:t>Group Decision and Negotiation</a:t>
            </a:r>
            <a:r>
              <a:rPr lang="en-US" dirty="0"/>
              <a:t>, </a:t>
            </a:r>
            <a:r>
              <a:rPr lang="en-US" i="1" dirty="0"/>
              <a:t>19</a:t>
            </a:r>
            <a:r>
              <a:rPr lang="en-US" dirty="0"/>
              <a:t>(4), 391-416.</a:t>
            </a:r>
            <a:endParaRPr lang="cs-CZ" dirty="0"/>
          </a:p>
          <a:p>
            <a:r>
              <a:rPr lang="en-US" dirty="0"/>
              <a:t>Xu, Z., &amp; Zhang, W. (2012). Victimized by Phishing: A Heuristic-Systematic Perspective. </a:t>
            </a:r>
            <a:r>
              <a:rPr lang="en-US" i="1" dirty="0"/>
              <a:t>Journal of Internet Banking and Commerce</a:t>
            </a:r>
            <a:r>
              <a:rPr lang="en-US" dirty="0"/>
              <a:t>, </a:t>
            </a:r>
            <a:r>
              <a:rPr lang="en-US" i="1" dirty="0"/>
              <a:t>17</a:t>
            </a:r>
            <a:r>
              <a:rPr lang="en-US" dirty="0"/>
              <a:t>(3), 1.</a:t>
            </a:r>
          </a:p>
          <a:p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8000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Kybernetická kriminalita v ČR 2022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579296" cy="47091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400" dirty="0"/>
              <a:t>Kybernetická kriminalita a ostatní kriminalita páchaná v kyberprostoru:</a:t>
            </a:r>
          </a:p>
          <a:p>
            <a:r>
              <a:rPr lang="cs-CZ" sz="2400" dirty="0"/>
              <a:t>Stálý růst této trestné činnosti: 18.554 skutků za rok 2022, což je 10,2% z celkové registrované kriminality</a:t>
            </a:r>
          </a:p>
          <a:p>
            <a:r>
              <a:rPr lang="cs-CZ" sz="2400" dirty="0"/>
              <a:t>Meziročně růst </a:t>
            </a:r>
            <a:r>
              <a:rPr lang="cs-CZ" sz="2400" dirty="0" err="1"/>
              <a:t>hackingu</a:t>
            </a:r>
            <a:r>
              <a:rPr lang="cs-CZ" sz="2400" dirty="0"/>
              <a:t> o 53% (2.575 za 2022)</a:t>
            </a:r>
          </a:p>
          <a:p>
            <a:r>
              <a:rPr lang="cs-CZ" sz="2400" dirty="0"/>
              <a:t>Podvody v oblasti nabídek přivýdělku v oblasti kryptoměn</a:t>
            </a:r>
          </a:p>
          <a:p>
            <a:r>
              <a:rPr lang="cs-CZ" sz="2400" dirty="0"/>
              <a:t>Trestné činy z nenávisti: 282 skutků (nárůst asi o 25%) – nejčastěji proti Ukrajincům (78), útoky proti lidskosti, útoky proti Rusům a Rusínům (50)</a:t>
            </a:r>
          </a:p>
          <a:p>
            <a:endParaRPr lang="cs-CZ" sz="2400" dirty="0"/>
          </a:p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8C60831-DF63-4FCF-6D89-CDB41EBCC9E6}"/>
              </a:ext>
            </a:extLst>
          </p:cNvPr>
          <p:cNvSpPr txBox="1"/>
          <p:nvPr/>
        </p:nvSpPr>
        <p:spPr>
          <a:xfrm>
            <a:off x="395536" y="6021288"/>
            <a:ext cx="8229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dirty="0"/>
              <a:t>Policie ČR: https://www.policie.cz/clanek/vyvoj-registrovane-kriminality-v-roce-2022.aspx</a:t>
            </a:r>
          </a:p>
        </p:txBody>
      </p:sp>
    </p:spTree>
    <p:extLst>
      <p:ext uri="{BB962C8B-B14F-4D97-AF65-F5344CB8AC3E}">
        <p14:creationId xmlns:p14="http://schemas.microsoft.com/office/powerpoint/2010/main" val="366060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Phishing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9120"/>
          </a:xfrm>
        </p:spPr>
        <p:txBody>
          <a:bodyPr>
            <a:normAutofit/>
          </a:bodyPr>
          <a:lstStyle/>
          <a:p>
            <a:r>
              <a:rPr lang="cs-CZ" dirty="0"/>
              <a:t>Co to je </a:t>
            </a:r>
            <a:r>
              <a:rPr lang="cs-CZ" dirty="0" err="1"/>
              <a:t>phising</a:t>
            </a:r>
            <a:r>
              <a:rPr lang="cs-CZ" dirty="0"/>
              <a:t>?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sz="2600" dirty="0"/>
              <a:t>„C</a:t>
            </a:r>
            <a:r>
              <a:rPr lang="en-US" sz="2600" dirty="0" err="1"/>
              <a:t>riminal</a:t>
            </a:r>
            <a:r>
              <a:rPr lang="en-US" sz="2600" dirty="0"/>
              <a:t> mechanism employing both social engineering and technical subterfuge to steal consumers’ personal identity data and financial account credentials</a:t>
            </a:r>
            <a:r>
              <a:rPr lang="cs-CZ" sz="2600" dirty="0"/>
              <a:t>“ Anti-</a:t>
            </a:r>
            <a:r>
              <a:rPr lang="cs-CZ" sz="2600" dirty="0" err="1"/>
              <a:t>Phishing</a:t>
            </a:r>
            <a:r>
              <a:rPr lang="cs-CZ" sz="2600" dirty="0"/>
              <a:t> </a:t>
            </a:r>
            <a:r>
              <a:rPr lang="cs-CZ" sz="2600" dirty="0" err="1"/>
              <a:t>Working</a:t>
            </a:r>
            <a:r>
              <a:rPr lang="cs-CZ" sz="2600" dirty="0"/>
              <a:t> Group</a:t>
            </a:r>
          </a:p>
          <a:p>
            <a:pPr marL="0" indent="0">
              <a:buNone/>
            </a:pPr>
            <a:endParaRPr lang="cs-CZ" sz="2600" dirty="0"/>
          </a:p>
          <a:p>
            <a:pPr marL="0" indent="0">
              <a:buNone/>
            </a:pPr>
            <a:r>
              <a:rPr lang="cs-CZ" sz="2600" dirty="0"/>
              <a:t>ESET: „</a:t>
            </a:r>
            <a:r>
              <a:rPr lang="cs-CZ" sz="2600" dirty="0" err="1"/>
              <a:t>Phishing</a:t>
            </a:r>
            <a:r>
              <a:rPr lang="cs-CZ" sz="2600" dirty="0"/>
              <a:t> je typ kybernetického útoku pomocí technik sociálního inženýrství, kdy se útočník snaží získat důvěrná data oběti nebo spustit na zařízení oběti škodlivý kód.“ </a:t>
            </a:r>
            <a:endParaRPr lang="en-US" sz="2600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052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Phishing</a:t>
            </a:r>
            <a:endParaRPr lang="cs-CZ" dirty="0"/>
          </a:p>
        </p:txBody>
      </p:sp>
      <p:pic>
        <p:nvPicPr>
          <p:cNvPr id="5" name="Zástupný symbol pro obsah 4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68760"/>
            <a:ext cx="6973863" cy="4678197"/>
          </a:xfrm>
        </p:spPr>
      </p:pic>
      <p:sp>
        <p:nvSpPr>
          <p:cNvPr id="6" name="Obdélník 5"/>
          <p:cNvSpPr/>
          <p:nvPr/>
        </p:nvSpPr>
        <p:spPr>
          <a:xfrm>
            <a:off x="539552" y="6237312"/>
            <a:ext cx="83729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Basit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</a:rPr>
              <a:t>, A., </a:t>
            </a:r>
            <a:r>
              <a:rPr lang="cs-CZ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Zafar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</a:rPr>
              <a:t>, M., </a:t>
            </a:r>
            <a:r>
              <a:rPr lang="cs-CZ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Liu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</a:rPr>
              <a:t>, X., </a:t>
            </a:r>
            <a:r>
              <a:rPr lang="cs-CZ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Javed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</a:rPr>
              <a:t>, A. R., </a:t>
            </a:r>
            <a:r>
              <a:rPr lang="cs-CZ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Jalil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</a:rPr>
              <a:t>, Z., &amp; </a:t>
            </a:r>
            <a:r>
              <a:rPr lang="cs-CZ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Kifayat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</a:rPr>
              <a:t>, K. (2021). A </a:t>
            </a:r>
            <a:r>
              <a:rPr lang="cs-CZ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comprehensive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cs-CZ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survey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cs-CZ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of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</a:rPr>
              <a:t> AI-</a:t>
            </a:r>
            <a:r>
              <a:rPr lang="cs-CZ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enabled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cs-CZ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phishing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cs-CZ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attacks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cs-CZ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detection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cs-CZ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techniques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</a:rPr>
              <a:t>. </a:t>
            </a:r>
            <a:r>
              <a:rPr lang="cs-CZ" sz="1200" i="1" dirty="0" err="1">
                <a:solidFill>
                  <a:srgbClr val="222222"/>
                </a:solidFill>
                <a:latin typeface="Arial" panose="020B0604020202020204" pitchFamily="34" charset="0"/>
              </a:rPr>
              <a:t>Telecommunication</a:t>
            </a:r>
            <a:r>
              <a:rPr lang="cs-CZ" sz="1200" i="1" dirty="0">
                <a:solidFill>
                  <a:srgbClr val="222222"/>
                </a:solidFill>
                <a:latin typeface="Arial" panose="020B0604020202020204" pitchFamily="34" charset="0"/>
              </a:rPr>
              <a:t> Systems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cs-CZ" sz="1200" i="1" dirty="0">
                <a:solidFill>
                  <a:srgbClr val="222222"/>
                </a:solidFill>
                <a:latin typeface="Arial" panose="020B0604020202020204" pitchFamily="34" charset="0"/>
              </a:rPr>
              <a:t>76</a:t>
            </a:r>
            <a:r>
              <a:rPr lang="cs-CZ" sz="1200" dirty="0">
                <a:solidFill>
                  <a:srgbClr val="222222"/>
                </a:solidFill>
                <a:latin typeface="Arial" panose="020B0604020202020204" pitchFamily="34" charset="0"/>
              </a:rPr>
              <a:t>(1), 139-154.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218290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Sociální</a:t>
            </a:r>
            <a:r>
              <a:rPr lang="en-US" dirty="0"/>
              <a:t> </a:t>
            </a:r>
            <a:r>
              <a:rPr lang="en-US" dirty="0" err="1"/>
              <a:t>inženýrství</a:t>
            </a:r>
            <a:r>
              <a:rPr lang="en-US" dirty="0"/>
              <a:t> a phishing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M</a:t>
            </a:r>
            <a:r>
              <a:rPr lang="en-US" dirty="0" err="1"/>
              <a:t>anipulace</a:t>
            </a:r>
            <a:r>
              <a:rPr lang="en-US" dirty="0"/>
              <a:t> s </a:t>
            </a:r>
            <a:r>
              <a:rPr lang="en-US" dirty="0" err="1"/>
              <a:t>lidmi</a:t>
            </a:r>
            <a:r>
              <a:rPr lang="en-US" dirty="0"/>
              <a:t>, </a:t>
            </a:r>
            <a:r>
              <a:rPr lang="en-US" dirty="0" err="1"/>
              <a:t>zneužívání</a:t>
            </a:r>
            <a:r>
              <a:rPr lang="en-US" dirty="0"/>
              <a:t> </a:t>
            </a:r>
            <a:r>
              <a:rPr lang="en-US" dirty="0" err="1"/>
              <a:t>přirozených</a:t>
            </a:r>
            <a:r>
              <a:rPr lang="en-US" dirty="0"/>
              <a:t> (</a:t>
            </a:r>
            <a:r>
              <a:rPr lang="en-US" dirty="0" err="1"/>
              <a:t>naučených</a:t>
            </a:r>
            <a:r>
              <a:rPr lang="en-US" dirty="0"/>
              <a:t>) </a:t>
            </a:r>
            <a:r>
              <a:rPr lang="en-US" dirty="0" err="1"/>
              <a:t>sklonů</a:t>
            </a:r>
            <a:r>
              <a:rPr lang="en-US" dirty="0"/>
              <a:t> za </a:t>
            </a:r>
            <a:r>
              <a:rPr lang="en-US" dirty="0" err="1"/>
              <a:t>účelem</a:t>
            </a:r>
            <a:r>
              <a:rPr lang="en-US" dirty="0"/>
              <a:t> </a:t>
            </a:r>
            <a:r>
              <a:rPr lang="en-US" dirty="0" err="1"/>
              <a:t>získání</a:t>
            </a:r>
            <a:r>
              <a:rPr lang="cs-CZ" dirty="0"/>
              <a:t> něčeho</a:t>
            </a:r>
          </a:p>
          <a:p>
            <a:r>
              <a:rPr lang="cs-CZ" u="sng" dirty="0"/>
              <a:t>Sociální inženýrství</a:t>
            </a:r>
            <a:r>
              <a:rPr lang="cs-CZ" dirty="0"/>
              <a:t>: často </a:t>
            </a:r>
            <a:r>
              <a:rPr lang="en-US" dirty="0" err="1"/>
              <a:t>zahrn</a:t>
            </a:r>
            <a:r>
              <a:rPr lang="cs-CZ" dirty="0" err="1"/>
              <a:t>uje</a:t>
            </a:r>
            <a:r>
              <a:rPr lang="en-US" dirty="0"/>
              <a:t> </a:t>
            </a:r>
            <a:r>
              <a:rPr lang="en-US" dirty="0" err="1"/>
              <a:t>shromažďování</a:t>
            </a:r>
            <a:r>
              <a:rPr lang="en-US" dirty="0"/>
              <a:t> </a:t>
            </a:r>
            <a:r>
              <a:rPr lang="en-US" dirty="0" err="1"/>
              <a:t>informací</a:t>
            </a:r>
            <a:r>
              <a:rPr lang="en-US" dirty="0"/>
              <a:t> o </a:t>
            </a:r>
            <a:r>
              <a:rPr lang="en-US" dirty="0" err="1"/>
              <a:t>oběti</a:t>
            </a:r>
            <a:r>
              <a:rPr lang="en-US" dirty="0"/>
              <a:t> </a:t>
            </a:r>
            <a:r>
              <a:rPr lang="en-US" dirty="0" err="1"/>
              <a:t>před</a:t>
            </a:r>
            <a:r>
              <a:rPr lang="en-US" dirty="0"/>
              <a:t> </a:t>
            </a:r>
            <a:r>
              <a:rPr lang="en-US" dirty="0" err="1"/>
              <a:t>samotným</a:t>
            </a:r>
            <a:r>
              <a:rPr lang="en-US" dirty="0"/>
              <a:t> </a:t>
            </a:r>
            <a:r>
              <a:rPr lang="en-US" dirty="0" err="1"/>
              <a:t>útokem</a:t>
            </a:r>
            <a:r>
              <a:rPr lang="en-US" dirty="0"/>
              <a:t> za </a:t>
            </a:r>
            <a:r>
              <a:rPr lang="en-US" dirty="0" err="1"/>
              <a:t>účelem</a:t>
            </a:r>
            <a:r>
              <a:rPr lang="en-US" dirty="0"/>
              <a:t> </a:t>
            </a:r>
            <a:r>
              <a:rPr lang="en-US" dirty="0" err="1"/>
              <a:t>vybudování</a:t>
            </a:r>
            <a:r>
              <a:rPr lang="en-US" dirty="0"/>
              <a:t> </a:t>
            </a:r>
            <a:r>
              <a:rPr lang="en-US" dirty="0" err="1"/>
              <a:t>důvěry</a:t>
            </a:r>
            <a:endParaRPr lang="cs-CZ" dirty="0"/>
          </a:p>
          <a:p>
            <a:r>
              <a:rPr lang="en-US" u="sng" dirty="0"/>
              <a:t>Phishing</a:t>
            </a:r>
            <a:r>
              <a:rPr lang="en-US" dirty="0"/>
              <a:t>: </a:t>
            </a:r>
            <a:r>
              <a:rPr lang="cs-CZ" dirty="0"/>
              <a:t>obvykle nezahrnuje shromažďování informací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698697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3120</Words>
  <Application>Microsoft Office PowerPoint</Application>
  <PresentationFormat>Předvádění na obrazovce (4:3)</PresentationFormat>
  <Paragraphs>293</Paragraphs>
  <Slides>51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51</vt:i4>
      </vt:variant>
    </vt:vector>
  </HeadingPairs>
  <TitlesOfParts>
    <vt:vector size="56" baseType="lpstr">
      <vt:lpstr>Arial</vt:lpstr>
      <vt:lpstr>Calibri</vt:lpstr>
      <vt:lpstr>Georgia</vt:lpstr>
      <vt:lpstr>Times New Roman</vt:lpstr>
      <vt:lpstr>Motiv sady Office</vt:lpstr>
      <vt:lpstr>Kyberkriminalita. Phishing. Uživatelská bezpečnost a její výzkum.</vt:lpstr>
      <vt:lpstr>Jakou znáte kybernetickou kriminalitu?</vt:lpstr>
      <vt:lpstr>Kybernetická kriminalita</vt:lpstr>
      <vt:lpstr>Kybernetická kriminalita</vt:lpstr>
      <vt:lpstr>Kybernetická kriminalita</vt:lpstr>
      <vt:lpstr>Kybernetická kriminalita v ČR 2022</vt:lpstr>
      <vt:lpstr>Phishing</vt:lpstr>
      <vt:lpstr>Phishing</vt:lpstr>
      <vt:lpstr>Sociální inženýrství a phishing</vt:lpstr>
      <vt:lpstr>Jak se psychologie dívá na phishing</vt:lpstr>
      <vt:lpstr>Heuristiky</vt:lpstr>
      <vt:lpstr>Trust</vt:lpstr>
      <vt:lpstr>Poměr nákladů a přínosů</vt:lpstr>
      <vt:lpstr>Phishing</vt:lpstr>
      <vt:lpstr>Aktivita pro studenty</vt:lpstr>
      <vt:lpstr>Heuristické podněty k phishingu </vt:lpstr>
      <vt:lpstr>Phishing</vt:lpstr>
      <vt:lpstr>Phishing metody</vt:lpstr>
      <vt:lpstr>Phishing metody</vt:lpstr>
      <vt:lpstr>Výsledky výzkumů</vt:lpstr>
      <vt:lpstr>Phishing sites detection</vt:lpstr>
      <vt:lpstr>Types of respondents according to their strategies</vt:lpstr>
      <vt:lpstr>Types of respondents according to their strategies</vt:lpstr>
      <vt:lpstr>Types of respondents according to their strategies</vt:lpstr>
      <vt:lpstr>Types of respondents according to their strategies</vt:lpstr>
      <vt:lpstr>Types of respondents according to their strategies</vt:lpstr>
      <vt:lpstr>Prezentace aplikace PowerPoint</vt:lpstr>
      <vt:lpstr>More research</vt:lpstr>
      <vt:lpstr>Results</vt:lpstr>
      <vt:lpstr>Eye-tracker</vt:lpstr>
      <vt:lpstr>User strategy</vt:lpstr>
      <vt:lpstr>Differences 2006-2015</vt:lpstr>
      <vt:lpstr>Domain tricks</vt:lpstr>
      <vt:lpstr>Other tricks</vt:lpstr>
      <vt:lpstr>Http-Https</vt:lpstr>
      <vt:lpstr>What research is needed?</vt:lpstr>
      <vt:lpstr>Jagatic et al. (2005)</vt:lpstr>
      <vt:lpstr>After end of the research…</vt:lpstr>
      <vt:lpstr>More research</vt:lpstr>
      <vt:lpstr>More often victims of phising</vt:lpstr>
      <vt:lpstr>What we can do with phising?</vt:lpstr>
      <vt:lpstr>Phishing attack detection</vt:lpstr>
      <vt:lpstr>Machine learning and phishing</vt:lpstr>
      <vt:lpstr>Machine learning and phishing</vt:lpstr>
      <vt:lpstr>The effect of different trainings</vt:lpstr>
      <vt:lpstr>Effect of education</vt:lpstr>
      <vt:lpstr>Education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Phishing</dc:title>
  <dc:creator>Lenka Dědková</dc:creator>
  <cp:lastModifiedBy>David Smahel</cp:lastModifiedBy>
  <cp:revision>130</cp:revision>
  <dcterms:modified xsi:type="dcterms:W3CDTF">2023-10-31T07:24:51Z</dcterms:modified>
</cp:coreProperties>
</file>