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5"/>
  </p:notesMasterIdLst>
  <p:sldIdLst>
    <p:sldId id="256" r:id="rId2"/>
    <p:sldId id="312" r:id="rId3"/>
    <p:sldId id="261" r:id="rId4"/>
    <p:sldId id="326" r:id="rId5"/>
    <p:sldId id="264" r:id="rId6"/>
    <p:sldId id="260" r:id="rId7"/>
    <p:sldId id="263" r:id="rId8"/>
    <p:sldId id="323" r:id="rId9"/>
    <p:sldId id="314" r:id="rId10"/>
    <p:sldId id="315" r:id="rId11"/>
    <p:sldId id="324" r:id="rId12"/>
    <p:sldId id="320" r:id="rId13"/>
    <p:sldId id="316" r:id="rId14"/>
    <p:sldId id="325" r:id="rId15"/>
    <p:sldId id="317" r:id="rId16"/>
    <p:sldId id="265" r:id="rId17"/>
    <p:sldId id="318" r:id="rId18"/>
    <p:sldId id="257" r:id="rId19"/>
    <p:sldId id="327" r:id="rId20"/>
    <p:sldId id="329" r:id="rId21"/>
    <p:sldId id="328" r:id="rId22"/>
    <p:sldId id="330" r:id="rId23"/>
    <p:sldId id="273" r:id="rId24"/>
  </p:sldIdLst>
  <p:sldSz cx="9144000" cy="5143500" type="screen16x9"/>
  <p:notesSz cx="6858000" cy="9144000"/>
  <p:embeddedFontLst>
    <p:embeddedFont>
      <p:font typeface="Albert Sans" panose="020B0604020202020204" charset="-18"/>
      <p:regular r:id="rId26"/>
      <p:bold r:id="rId27"/>
      <p:italic r:id="rId28"/>
      <p:boldItalic r:id="rId29"/>
    </p:embeddedFont>
    <p:embeddedFont>
      <p:font typeface="Alexandria Medium" panose="020B0604020202020204" charset="-78"/>
      <p:regular r:id="rId30"/>
      <p:bold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BAD605-C53C-45A2-A920-FE19CF821F30}">
  <a:tblStyle styleId="{04BAD605-C53C-45A2-A920-FE19CF821F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4437B4-9679-43F2-974C-5611710B9E1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58abb5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58abb5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5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0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72bee519d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72bee519d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23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9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91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374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5703cb3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5703cb3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06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572bee519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572bee519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703cb3a7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703cb3a7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81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703cb3a7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703cb3a7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34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4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3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-19689" t="41478" r="19690" b="227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 flipH="1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2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3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4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5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6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 l="-6643" t="13471" r="27548" b="-35825"/>
          <a:stretch/>
        </p:blipFill>
        <p:spPr>
          <a:xfrm flipH="1">
            <a:off x="-10680" y="-2437"/>
            <a:ext cx="33212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/>
          </a:blip>
          <a:srcRect l="-235242" t="44962" r="44460" b="-108521"/>
          <a:stretch/>
        </p:blipFill>
        <p:spPr>
          <a:xfrm rot="10800000" flipH="1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D1FF5-5DD4-42CB-A668-FED7B51F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E16B7-16C9-48AF-A4F0-FD3B59B9A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F965D-A0A2-40CE-B1D3-48CEFEE6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10C9-A6BF-4517-8B3D-4B7BEA1E2152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76C21C-CF91-4A3E-91BE-DDB3AB66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4F54FE-8C7D-43A6-8053-26A2E43C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9707-CC32-4880-8AE9-5370D44667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36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l="36283" t="30" r="-6" b="-4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174697" t="-83399" r="177064" b="41635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-55210" t="50562" r="55209" b="-681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l="104756" t="-108210" r="280062" b="47851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l="130683" t="-50527" r="175247" b="34585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l="7043" t="47434" r="-48486" b="-26994"/>
          <a:stretch/>
        </p:blipFill>
        <p:spPr>
          <a:xfrm rot="10800000" flipH="1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l="-50000" t="49600" r="50000" b="-584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2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3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4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5" r:id="rId9"/>
    <p:sldLayoutId id="2147483666" r:id="rId10"/>
    <p:sldLayoutId id="2147483672" r:id="rId11"/>
    <p:sldLayoutId id="2147483676" r:id="rId12"/>
    <p:sldLayoutId id="2147483677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.cz/studenti/sexualni-obtezovani" TargetMode="External"/><Relationship Id="rId3" Type="http://schemas.openxmlformats.org/officeDocument/2006/relationships/hyperlink" Target="https://www.linkabezpeci.cz/" TargetMode="External"/><Relationship Id="rId7" Type="http://schemas.openxmlformats.org/officeDocument/2006/relationships/hyperlink" Target="https://persefona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onsent.cz/codelat/" TargetMode="External"/><Relationship Id="rId5" Type="http://schemas.openxmlformats.org/officeDocument/2006/relationships/hyperlink" Target="https://www.muni.cz/studenti/psychologicke-konzultace-pro-studenty" TargetMode="External"/><Relationship Id="rId4" Type="http://schemas.openxmlformats.org/officeDocument/2006/relationships/hyperlink" Target="https://terap.io/content/vyhody-online-terapie/?gclid=Cj0KCQjww4OMBhCUARIsAILndv7muu1Pw3qvrkO6Plx2EP33uXRrBElgB_L3n4QkAtx6P8nwm30lOP0aAk9-EALw_wcB" TargetMode="Externa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ctrTitle"/>
          </p:nvPr>
        </p:nvSpPr>
        <p:spPr>
          <a:xfrm>
            <a:off x="711750" y="1958600"/>
            <a:ext cx="7720650" cy="26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Expozice sexuálním obsahům, pornografie,  </a:t>
            </a:r>
            <a:r>
              <a:rPr lang="cs-CZ" sz="4000" dirty="0" err="1"/>
              <a:t>sexting</a:t>
            </a:r>
            <a:r>
              <a:rPr lang="cs-CZ" sz="4000" dirty="0"/>
              <a:t> a jejich dopady</a:t>
            </a:r>
            <a:br>
              <a:rPr lang="cs-CZ" sz="4000" dirty="0"/>
            </a:b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Mgr. Michaela Lebedíková</a:t>
            </a:r>
            <a:endParaRPr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CORE057</a:t>
            </a:r>
            <a:r>
              <a:rPr lang="fr-FR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Člověk a digitální technologie</a:t>
            </a:r>
            <a:endParaRPr b="1" dirty="0">
              <a:solidFill>
                <a:schemeClr val="tx1"/>
              </a:solidFill>
            </a:endParaRPr>
          </a:p>
        </p:txBody>
      </p:sp>
      <p:cxnSp>
        <p:nvCxnSpPr>
          <p:cNvPr id="192" name="Google Shape;192;p35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Aktivita</a:t>
            </a:r>
            <a:endParaRPr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4122964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Rozdělte se prosím na dvě stejně velké skupiny. Jedna má za úkol vymyslet co nejvíce potenciálních negativních dopadů sexuálních obsahů na člověka, a druhá zase pozitivní dopady. Na brainstorming je 10 minut, potom si navzájem sdělíme své nápady.</a:t>
            </a:r>
            <a:endParaRPr dirty="0"/>
          </a:p>
        </p:txBody>
      </p:sp>
      <p:cxnSp>
        <p:nvCxnSpPr>
          <p:cNvPr id="244" name="Google Shape;244;p40">
            <a:hlinkClick r:id="" action="ppaction://hlinkshowjump?jump=nextslide"/>
          </p:cNvPr>
          <p:cNvCxnSpPr/>
          <p:nvPr/>
        </p:nvCxnSpPr>
        <p:spPr>
          <a:xfrm>
            <a:off x="715100" y="44144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3189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5AD9C629-736F-B9E3-4A08-FF734E99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100" y="2046500"/>
            <a:ext cx="6677102" cy="720300"/>
          </a:xfrm>
        </p:spPr>
        <p:txBody>
          <a:bodyPr/>
          <a:lstStyle/>
          <a:p>
            <a:pPr marL="152400" indent="0"/>
            <a:r>
              <a:rPr lang="cs-CZ" dirty="0" err="1"/>
              <a:t>Differential</a:t>
            </a:r>
            <a:r>
              <a:rPr lang="cs-CZ" dirty="0"/>
              <a:t> Susceptibility to Media </a:t>
            </a:r>
            <a:r>
              <a:rPr lang="cs-CZ" dirty="0" err="1"/>
              <a:t>Effects</a:t>
            </a:r>
            <a:r>
              <a:rPr lang="cs-CZ" dirty="0"/>
              <a:t> Model (DSMM, Peter &amp; </a:t>
            </a:r>
            <a:r>
              <a:rPr lang="cs-CZ" dirty="0" err="1"/>
              <a:t>Valkenburg</a:t>
            </a:r>
            <a:r>
              <a:rPr lang="cs-CZ" dirty="0"/>
              <a:t> 2013)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495FDE-D50F-D959-C8F0-975030D8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 dopady sex. obsahů/pornografie?</a:t>
            </a:r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92CA5E5-C479-D5D4-5D99-E8E31C57BBD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15100" y="2923615"/>
            <a:ext cx="5930100" cy="720300"/>
          </a:xfrm>
        </p:spPr>
        <p:txBody>
          <a:bodyPr/>
          <a:lstStyle/>
          <a:p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Co navrhují adolescenti v rámci </a:t>
            </a:r>
            <a:r>
              <a:rPr lang="cs-CZ" sz="1200" b="1" dirty="0" err="1">
                <a:latin typeface="Albert Sans" panose="020B0604020202020204" charset="-18"/>
                <a:cs typeface="Archivo" pitchFamily="2" charset="-18"/>
              </a:rPr>
              <a:t>porn</a:t>
            </a:r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 </a:t>
            </a:r>
            <a:r>
              <a:rPr lang="cs-CZ" sz="1200" b="1" dirty="0" err="1">
                <a:latin typeface="Albert Sans" panose="020B0604020202020204" charset="-18"/>
                <a:cs typeface="Archivo" pitchFamily="2" charset="-18"/>
              </a:rPr>
              <a:t>literacy</a:t>
            </a:r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 (</a:t>
            </a:r>
            <a:r>
              <a:rPr lang="cs-CZ" sz="1200" b="1" dirty="0" err="1">
                <a:latin typeface="Albert Sans" panose="020B0604020202020204" charset="-18"/>
                <a:cs typeface="Archivo" pitchFamily="2" charset="-18"/>
              </a:rPr>
              <a:t>Dawson</a:t>
            </a:r>
            <a:r>
              <a:rPr lang="cs-CZ" sz="1200" b="1" dirty="0">
                <a:latin typeface="Albert Sans" panose="020B0604020202020204" charset="-18"/>
                <a:cs typeface="Archivo" pitchFamily="2" charset="-18"/>
              </a:rPr>
              <a:t> et al. 2019)?</a:t>
            </a:r>
          </a:p>
          <a:p>
            <a:endParaRPr lang="cs-CZ" sz="1200" b="1" dirty="0">
              <a:latin typeface="Albert Sans" panose="020B0604020202020204" charset="-18"/>
              <a:cs typeface="Archivo" pitchFamily="2" charset="-18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Zmírnění studu, který obklopuje konzumaci pornografie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Body-image: srovnávání a nespokojenost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Sexuální a genderově zaměřené násilí a problematiku souhlasu (</a:t>
            </a:r>
            <a:r>
              <a:rPr lang="cs-CZ" sz="1200" dirty="0" err="1">
                <a:latin typeface="Albert Sans" panose="020B0604020202020204" charset="-18"/>
                <a:cs typeface="Archivo" pitchFamily="2" charset="-18"/>
              </a:rPr>
              <a:t>konsent</a:t>
            </a: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Nerealistické standardy v sexu, které pornografie obsahuje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Vzdělávání o LGBTQ+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s-CZ" sz="1200" dirty="0">
                <a:latin typeface="Albert Sans" panose="020B0604020202020204" charset="-18"/>
                <a:cs typeface="Archivo" pitchFamily="2" charset="-18"/>
              </a:rPr>
              <a:t>Že za pornografií je celý průmysl</a:t>
            </a:r>
            <a:endParaRPr lang="cs-CZ" sz="4400" dirty="0">
              <a:latin typeface="Albert Sans" panose="020B0604020202020204" charset="-18"/>
              <a:cs typeface="Archivo" pitchFamily="2" charset="-18"/>
            </a:endParaRPr>
          </a:p>
          <a:p>
            <a:endParaRPr lang="en-US" dirty="0">
              <a:latin typeface="Albert Sans" panose="020B0604020202020204" charset="-18"/>
            </a:endParaRP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615EBB4E-8EC7-4365-F374-504E1F1D32B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cs-CZ" dirty="0"/>
              <a:t>Odlišná náchylnost k mediálním účinkům</a:t>
            </a:r>
            <a:endParaRPr lang="en-US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954A1FA3-4E00-8487-06BE-98C3621EBAB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5100" y="2543815"/>
            <a:ext cx="5930100" cy="456000"/>
          </a:xfrm>
        </p:spPr>
        <p:txBody>
          <a:bodyPr/>
          <a:lstStyle/>
          <a:p>
            <a:r>
              <a:rPr lang="cs-CZ" dirty="0"/>
              <a:t>Jak zmírnit negativní dopady? </a:t>
            </a:r>
            <a:r>
              <a:rPr lang="cs-CZ" dirty="0" err="1"/>
              <a:t>Porn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Sexting</a:t>
            </a:r>
            <a:endParaRPr dirty="0"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715100" y="1636300"/>
            <a:ext cx="3856800" cy="3060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Stejně jako pornografie se </a:t>
            </a:r>
            <a:r>
              <a:rPr lang="cs-CZ" sz="1800" dirty="0" err="1"/>
              <a:t>sexting</a:t>
            </a:r>
            <a:r>
              <a:rPr lang="cs-CZ" sz="1800" dirty="0"/>
              <a:t> definuje složitě (</a:t>
            </a:r>
            <a:r>
              <a:rPr lang="cs-CZ" sz="1800" dirty="0" err="1"/>
              <a:t>Barrense-Días</a:t>
            </a:r>
            <a:r>
              <a:rPr lang="cs-CZ" sz="1800" dirty="0"/>
              <a:t> et al., 2017). Proč? Nejde jen o „</a:t>
            </a:r>
            <a:r>
              <a:rPr lang="cs-CZ" sz="1800" dirty="0" err="1"/>
              <a:t>nudes</a:t>
            </a:r>
            <a:r>
              <a:rPr lang="cs-CZ" sz="1800" dirty="0"/>
              <a:t>:“</a:t>
            </a:r>
            <a:endParaRPr sz="1800" dirty="0"/>
          </a:p>
          <a:p>
            <a:pPr marL="274320" lvl="0" indent="-213359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Míra sexuální charakteristiky</a:t>
            </a:r>
            <a:endParaRPr sz="1800" dirty="0"/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Typ obsahu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Typ média</a:t>
            </a:r>
            <a:endParaRPr sz="1800" dirty="0"/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/>
              <a:t>Typ sdílení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sz="1800" dirty="0" err="1"/>
              <a:t>Konsent</a:t>
            </a:r>
            <a:endParaRPr lang="cs-CZ" sz="1800" dirty="0"/>
          </a:p>
        </p:txBody>
      </p:sp>
      <p:pic>
        <p:nvPicPr>
          <p:cNvPr id="258" name="Google Shape;258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51080" t="18823" r="2353" b="34610"/>
          <a:stretch/>
        </p:blipFill>
        <p:spPr>
          <a:xfrm>
            <a:off x="5715175" y="75"/>
            <a:ext cx="3428900" cy="5143500"/>
          </a:xfrm>
          <a:prstGeom prst="rect">
            <a:avLst/>
          </a:prstGeom>
        </p:spPr>
      </p:pic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063CA3B7-E914-EC87-C0B9-1BB2321C4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24" y="1967099"/>
            <a:ext cx="1564001" cy="15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428901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 err="1"/>
              <a:t>Sexting</a:t>
            </a:r>
            <a:r>
              <a:rPr lang="cs-CZ" sz="4400" dirty="0"/>
              <a:t> se více týká adolescentů (13-17) než mladých dospělých (18-26).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3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Sexting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0623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FE691626-0A13-9ADC-92F7-0F0E76A41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12-17 let, USA + EU, </a:t>
            </a:r>
            <a:r>
              <a:rPr lang="cs-CZ" sz="1400" dirty="0" err="1"/>
              <a:t>Madigan</a:t>
            </a:r>
            <a:r>
              <a:rPr lang="cs-CZ" sz="1400" dirty="0"/>
              <a:t> et al.,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14.8 %</a:t>
            </a:r>
            <a:r>
              <a:rPr lang="cs-CZ" sz="1400" b="1" dirty="0"/>
              <a:t> </a:t>
            </a:r>
            <a:r>
              <a:rPr lang="cs-CZ" sz="1400" dirty="0"/>
              <a:t>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27.4 %</a:t>
            </a:r>
            <a:r>
              <a:rPr lang="cs-CZ" sz="1400" b="1" dirty="0"/>
              <a:t> </a:t>
            </a:r>
            <a:r>
              <a:rPr lang="cs-CZ" sz="1400" dirty="0"/>
              <a:t>přijalo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12.0 %</a:t>
            </a:r>
            <a:r>
              <a:rPr lang="cs-CZ" sz="1400" b="1" dirty="0"/>
              <a:t> </a:t>
            </a:r>
            <a:r>
              <a:rPr lang="cs-CZ" sz="1400" dirty="0"/>
              <a:t>přeposlalo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8.4 %</a:t>
            </a:r>
            <a:r>
              <a:rPr lang="cs-CZ" sz="1400" b="1" dirty="0"/>
              <a:t> </a:t>
            </a:r>
            <a:r>
              <a:rPr lang="cs-CZ" sz="1400" dirty="0"/>
              <a:t>je obětí úniku </a:t>
            </a:r>
            <a:r>
              <a:rPr lang="cs-CZ" sz="1400" dirty="0" err="1"/>
              <a:t>sextingu</a:t>
            </a:r>
            <a:endParaRPr lang="cs-CZ" sz="1400" dirty="0"/>
          </a:p>
          <a:p>
            <a:pPr marL="152400" indent="0"/>
            <a:endParaRPr lang="en-US" sz="1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13B0D4C-1F1F-CEDD-3CDD-12DEF552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</a:t>
            </a:r>
            <a:r>
              <a:rPr lang="cs-CZ" dirty="0" err="1"/>
              <a:t>sextingu</a:t>
            </a:r>
            <a:endParaRPr lang="en-US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232C911-0498-29BE-10E1-AAB29A26B04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18-29 let, celosvětově, </a:t>
            </a:r>
            <a:r>
              <a:rPr lang="cs-CZ" sz="1400" dirty="0" err="1"/>
              <a:t>Mori</a:t>
            </a:r>
            <a:r>
              <a:rPr lang="cs-CZ" sz="1400" dirty="0"/>
              <a:t> et al.,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38.3 %</a:t>
            </a:r>
            <a:r>
              <a:rPr lang="cs-CZ" sz="1400" b="1" dirty="0"/>
              <a:t> </a:t>
            </a:r>
            <a:r>
              <a:rPr lang="cs-CZ" sz="1400" dirty="0"/>
              <a:t>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41.5 %</a:t>
            </a:r>
            <a:r>
              <a:rPr lang="cs-CZ" sz="1400" b="1" dirty="0"/>
              <a:t> </a:t>
            </a:r>
            <a:r>
              <a:rPr lang="cs-CZ" sz="1400" dirty="0"/>
              <a:t>přijalo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15.0 %</a:t>
            </a:r>
            <a:r>
              <a:rPr lang="cs-CZ" sz="1400" b="1" dirty="0"/>
              <a:t> </a:t>
            </a:r>
            <a:r>
              <a:rPr lang="cs-CZ" sz="1400" dirty="0"/>
              <a:t>přeposlalo sex. zprávu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7.6 %</a:t>
            </a:r>
            <a:r>
              <a:rPr lang="cs-CZ" sz="1400" b="1" dirty="0"/>
              <a:t> </a:t>
            </a:r>
            <a:r>
              <a:rPr lang="cs-CZ" sz="1400" dirty="0"/>
              <a:t>je obětí úniku </a:t>
            </a:r>
            <a:r>
              <a:rPr lang="cs-CZ" sz="1400" dirty="0" err="1"/>
              <a:t>sextingu</a:t>
            </a:r>
            <a:endParaRPr lang="cs-CZ" sz="1400" dirty="0"/>
          </a:p>
          <a:p>
            <a:pPr marL="152400" indent="0"/>
            <a:endParaRPr lang="cs-CZ" sz="1400" dirty="0"/>
          </a:p>
        </p:txBody>
      </p:sp>
      <p:sp>
        <p:nvSpPr>
          <p:cNvPr id="8" name="Podnadpis 5">
            <a:extLst>
              <a:ext uri="{FF2B5EF4-FFF2-40B4-BE49-F238E27FC236}">
                <a16:creationId xmlns:a16="http://schemas.microsoft.com/office/drawing/2014/main" id="{C94AC730-D439-4603-C46A-4C8A1C61EBBA}"/>
              </a:ext>
            </a:extLst>
          </p:cNvPr>
          <p:cNvSpPr txBox="1">
            <a:spLocks/>
          </p:cNvSpPr>
          <p:nvPr/>
        </p:nvSpPr>
        <p:spPr>
          <a:xfrm>
            <a:off x="1189750" y="1406015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Adolescenti </a:t>
            </a:r>
            <a:endParaRPr lang="en-US" sz="1400" b="1" dirty="0"/>
          </a:p>
        </p:txBody>
      </p:sp>
      <p:sp>
        <p:nvSpPr>
          <p:cNvPr id="9" name="Podnadpis 5">
            <a:extLst>
              <a:ext uri="{FF2B5EF4-FFF2-40B4-BE49-F238E27FC236}">
                <a16:creationId xmlns:a16="http://schemas.microsoft.com/office/drawing/2014/main" id="{7ABB8CB1-83F0-17A7-AF2D-D7112169A295}"/>
              </a:ext>
            </a:extLst>
          </p:cNvPr>
          <p:cNvSpPr txBox="1">
            <a:spLocks/>
          </p:cNvSpPr>
          <p:nvPr/>
        </p:nvSpPr>
        <p:spPr>
          <a:xfrm>
            <a:off x="5046650" y="1406014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Mladí dospělí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055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061507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 err="1"/>
              <a:t>Sexting</a:t>
            </a:r>
            <a:r>
              <a:rPr lang="cs-CZ" sz="4400" dirty="0"/>
              <a:t> je nebezpečný </a:t>
            </a:r>
            <a:br>
              <a:rPr lang="cs-CZ" sz="4400" dirty="0"/>
            </a:br>
            <a:r>
              <a:rPr lang="cs-CZ" sz="4400" dirty="0"/>
              <a:t>a nejlepší ochranou je ho nedělat.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4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Sexting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8153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Dopady </a:t>
            </a:r>
            <a:r>
              <a:rPr lang="cs-CZ" dirty="0" err="1"/>
              <a:t>sextingu</a:t>
            </a:r>
            <a:endParaRPr dirty="0"/>
          </a:p>
        </p:txBody>
      </p:sp>
      <p:sp>
        <p:nvSpPr>
          <p:cNvPr id="273" name="Google Shape;273;p44"/>
          <p:cNvSpPr txBox="1"/>
          <p:nvPr/>
        </p:nvSpPr>
        <p:spPr>
          <a:xfrm>
            <a:off x="715100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01.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Sexting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 obecně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74" name="Google Shape;274;p44"/>
          <p:cNvSpPr txBox="1">
            <a:spLocks noGrp="1"/>
          </p:cNvSpPr>
          <p:nvPr>
            <p:ph type="subTitle" idx="4294967295"/>
          </p:nvPr>
        </p:nvSpPr>
        <p:spPr>
          <a:xfrm>
            <a:off x="715100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Objevování sexuality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Budování intimity, vztahů, flirtování</a:t>
            </a:r>
            <a:endParaRPr dirty="0"/>
          </a:p>
        </p:txBody>
      </p:sp>
      <p:sp>
        <p:nvSpPr>
          <p:cNvPr id="275" name="Google Shape;275;p44"/>
          <p:cNvSpPr txBox="1"/>
          <p:nvPr/>
        </p:nvSpPr>
        <p:spPr>
          <a:xfrm>
            <a:off x="2643590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02.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Posílání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sexts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76" name="Google Shape;276;p44"/>
          <p:cNvSpPr txBox="1">
            <a:spLocks noGrp="1"/>
          </p:cNvSpPr>
          <p:nvPr>
            <p:ph type="subTitle" idx="4294967295"/>
          </p:nvPr>
        </p:nvSpPr>
        <p:spPr>
          <a:xfrm>
            <a:off x="2643574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Zvýšená sebedůvěra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Zlepšený body image</a:t>
            </a:r>
            <a:endParaRPr dirty="0"/>
          </a:p>
        </p:txBody>
      </p:sp>
      <p:sp>
        <p:nvSpPr>
          <p:cNvPr id="277" name="Google Shape;277;p44"/>
          <p:cNvSpPr txBox="1"/>
          <p:nvPr/>
        </p:nvSpPr>
        <p:spPr>
          <a:xfrm>
            <a:off x="4572056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03.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Posílání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sexts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 2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78" name="Google Shape;278;p44"/>
          <p:cNvSpPr txBox="1">
            <a:spLocks noGrp="1"/>
          </p:cNvSpPr>
          <p:nvPr>
            <p:ph type="subTitle" idx="4294967295"/>
          </p:nvPr>
        </p:nvSpPr>
        <p:spPr>
          <a:xfrm>
            <a:off x="4572048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Výčitky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Úzkost z možných rizik a následků 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endParaRPr dirty="0"/>
          </a:p>
        </p:txBody>
      </p:sp>
      <p:sp>
        <p:nvSpPr>
          <p:cNvPr id="279" name="Google Shape;279;p44"/>
          <p:cNvSpPr txBox="1"/>
          <p:nvPr/>
        </p:nvSpPr>
        <p:spPr>
          <a:xfrm>
            <a:off x="6500522" y="13220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04.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Přijímání zpráv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0" name="Google Shape;280;p44"/>
          <p:cNvSpPr txBox="1">
            <a:spLocks noGrp="1"/>
          </p:cNvSpPr>
          <p:nvPr>
            <p:ph type="subTitle" idx="4294967295"/>
          </p:nvPr>
        </p:nvSpPr>
        <p:spPr>
          <a:xfrm>
            <a:off x="6500523" y="17030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Budování důvěry ve vztahu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V případě nevyžádaných zpráv mohou být negativa</a:t>
            </a:r>
            <a:endParaRPr dirty="0"/>
          </a:p>
        </p:txBody>
      </p:sp>
      <p:sp>
        <p:nvSpPr>
          <p:cNvPr id="281" name="Google Shape;281;p44"/>
          <p:cNvSpPr txBox="1"/>
          <p:nvPr/>
        </p:nvSpPr>
        <p:spPr>
          <a:xfrm>
            <a:off x="715100" y="28943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05.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Šíření </a:t>
            </a:r>
            <a:r>
              <a:rPr lang="cs-CZ" sz="1200" dirty="0" err="1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sextingu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2" name="Google Shape;282;p44"/>
          <p:cNvSpPr txBox="1">
            <a:spLocks noGrp="1"/>
          </p:cNvSpPr>
          <p:nvPr>
            <p:ph type="subTitle" idx="4294967295"/>
          </p:nvPr>
        </p:nvSpPr>
        <p:spPr>
          <a:xfrm>
            <a:off x="715100" y="32753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Zhoršení mentálního zdraví: deprese, úzkosti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Riziko sebevraždy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Vyloučení z kolektivu</a:t>
            </a:r>
            <a:endParaRPr dirty="0"/>
          </a:p>
        </p:txBody>
      </p:sp>
      <p:sp>
        <p:nvSpPr>
          <p:cNvPr id="283" name="Google Shape;283;p44"/>
          <p:cNvSpPr txBox="1"/>
          <p:nvPr/>
        </p:nvSpPr>
        <p:spPr>
          <a:xfrm>
            <a:off x="2643590" y="2894300"/>
            <a:ext cx="192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06.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Gender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4" name="Google Shape;284;p44"/>
          <p:cNvSpPr txBox="1">
            <a:spLocks noGrp="1"/>
          </p:cNvSpPr>
          <p:nvPr>
            <p:ph type="subTitle" idx="4294967295"/>
          </p:nvPr>
        </p:nvSpPr>
        <p:spPr>
          <a:xfrm>
            <a:off x="2643590" y="3275300"/>
            <a:ext cx="3680208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Dopady </a:t>
            </a:r>
            <a:r>
              <a:rPr lang="cs-CZ" dirty="0" err="1"/>
              <a:t>sextingu</a:t>
            </a:r>
            <a:r>
              <a:rPr lang="cs-CZ" dirty="0"/>
              <a:t> jsou genderově podmíněné:</a:t>
            </a:r>
          </a:p>
          <a:p>
            <a:pPr marL="731520" lvl="1" indent="-213359">
              <a:buClr>
                <a:schemeClr val="lt2"/>
              </a:buClr>
              <a:buChar char="■"/>
            </a:pPr>
            <a:r>
              <a:rPr lang="cs-CZ" dirty="0"/>
              <a:t>Dívky čelí většímu nátlaku a „dvojímu odsouzení“ – buď jsou prudérní, nebo promiskuitní</a:t>
            </a:r>
          </a:p>
          <a:p>
            <a:pPr marL="731520" lvl="1" indent="-213359">
              <a:buClr>
                <a:schemeClr val="lt2"/>
              </a:buClr>
              <a:buChar char="■"/>
            </a:pPr>
            <a:r>
              <a:rPr lang="cs-CZ" dirty="0"/>
              <a:t>U chlapců jde často o upevnění maskulinity a pozice ve skupině</a:t>
            </a:r>
            <a:endParaRPr dirty="0"/>
          </a:p>
        </p:txBody>
      </p:sp>
      <p:sp>
        <p:nvSpPr>
          <p:cNvPr id="287" name="Google Shape;287;p44"/>
          <p:cNvSpPr txBox="1"/>
          <p:nvPr/>
        </p:nvSpPr>
        <p:spPr>
          <a:xfrm>
            <a:off x="6500521" y="2894300"/>
            <a:ext cx="228734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08. </a:t>
            </a:r>
            <a:r>
              <a:rPr lang="cs-CZ" sz="1200" dirty="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Data o queer osobách</a:t>
            </a:r>
            <a:endParaRPr sz="1200" dirty="0">
              <a:solidFill>
                <a:schemeClr val="dk1"/>
              </a:solidFill>
              <a:latin typeface="Alexandria Medium"/>
              <a:ea typeface="Alexandria Medium"/>
              <a:cs typeface="Alexandria Medium"/>
              <a:sym typeface="Alexandria Medium"/>
            </a:endParaRPr>
          </a:p>
        </p:txBody>
      </p:sp>
      <p:sp>
        <p:nvSpPr>
          <p:cNvPr id="288" name="Google Shape;288;p44"/>
          <p:cNvSpPr txBox="1">
            <a:spLocks noGrp="1"/>
          </p:cNvSpPr>
          <p:nvPr>
            <p:ph type="subTitle" idx="4294967295"/>
          </p:nvPr>
        </p:nvSpPr>
        <p:spPr>
          <a:xfrm>
            <a:off x="6500522" y="3275300"/>
            <a:ext cx="1928400" cy="108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 err="1"/>
              <a:t>Sextují</a:t>
            </a:r>
            <a:r>
              <a:rPr lang="cs-CZ" dirty="0"/>
              <a:t> častěji, ale častěji čelí rizikům, zejména spojených s menšinovou identitou</a:t>
            </a:r>
          </a:p>
          <a:p>
            <a:pPr marL="274320" lvl="0" indent="-21335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</a:pPr>
            <a:r>
              <a:rPr lang="cs-CZ" dirty="0"/>
              <a:t>Málo dat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4" grpId="0" uiExpand="1" build="p"/>
      <p:bldP spid="275" grpId="0"/>
      <p:bldP spid="276" grpId="0" uiExpand="1" build="p"/>
      <p:bldP spid="277" grpId="0"/>
      <p:bldP spid="278" grpId="0" uiExpand="1" build="p"/>
      <p:bldP spid="279" grpId="0"/>
      <p:bldP spid="280" grpId="0" uiExpand="1" build="p"/>
      <p:bldP spid="281" grpId="0"/>
      <p:bldP spid="282" grpId="0" uiExpand="1" build="p"/>
      <p:bldP spid="283" grpId="0"/>
      <p:bldP spid="284" grpId="0" uiExpand="1" build="p"/>
      <p:bldP spid="287" grpId="0"/>
      <p:bldP spid="28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Aktivita</a:t>
            </a:r>
            <a:endParaRPr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Představte si, že máte za úkol poradit svým vrstevníkům nebo třeba mladším sourozencům, jak na </a:t>
            </a:r>
            <a:r>
              <a:rPr lang="cs-CZ" dirty="0" err="1"/>
              <a:t>sexting</a:t>
            </a:r>
            <a:r>
              <a:rPr lang="cs-CZ" dirty="0"/>
              <a:t> bezpečně: jde o to ho nezakazovat, ale pomoci vyhnout se rizikům. </a:t>
            </a:r>
            <a:endParaRPr dirty="0"/>
          </a:p>
        </p:txBody>
      </p:sp>
      <p:cxnSp>
        <p:nvCxnSpPr>
          <p:cNvPr id="244" name="Google Shape;244;p40">
            <a:hlinkClick r:id="" action="ppaction://hlinkshowjump?jump=nextslide"/>
          </p:cNvPr>
          <p:cNvCxnSpPr/>
          <p:nvPr/>
        </p:nvCxnSpPr>
        <p:spPr>
          <a:xfrm>
            <a:off x="715100" y="44144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3618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2317395953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2462420005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Pravidla pro tuto přednášku</a:t>
            </a:r>
            <a:endParaRPr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E9C0DF-26AB-8078-624C-93738957184A}"/>
              </a:ext>
            </a:extLst>
          </p:cNvPr>
          <p:cNvSpPr txBox="1"/>
          <p:nvPr/>
        </p:nvSpPr>
        <p:spPr>
          <a:xfrm>
            <a:off x="1912484" y="4107694"/>
            <a:ext cx="5319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Alexandria Medium" panose="020B0604020202020204" charset="-78"/>
                <a:cs typeface="Alexandria Medium" panose="020B0604020202020204" charset="-78"/>
              </a:rPr>
              <a:t>obsah přednášky – ohleduplnost – respekt – kritická debata – kam se obrátit</a:t>
            </a:r>
          </a:p>
        </p:txBody>
      </p:sp>
      <p:pic>
        <p:nvPicPr>
          <p:cNvPr id="17" name="Obrázek 16" descr="Obsah obrázku černá, tma&#10;&#10;Popis byl vytvořen automaticky">
            <a:extLst>
              <a:ext uri="{FF2B5EF4-FFF2-40B4-BE49-F238E27FC236}">
                <a16:creationId xmlns:a16="http://schemas.microsoft.com/office/drawing/2014/main" id="{62BB6064-564B-DF01-BF90-7A742B20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644" y="1263314"/>
            <a:ext cx="2536712" cy="25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2233547964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 tomhle nelze generalizovat – lidé jsou různě náchylní k mediálním účinkům a sexuální obsahy mají svá pozitiva i negativa.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>
            <p:extLst>
              <p:ext uri="{D42A27DB-BD31-4B8C-83A1-F6EECF244321}">
                <p14:modId xmlns:p14="http://schemas.microsoft.com/office/powerpoint/2010/main" val="3694419959"/>
              </p:ext>
            </p:extLst>
          </p:nvPr>
        </p:nvGraphicFramePr>
        <p:xfrm>
          <a:off x="720000" y="1523520"/>
          <a:ext cx="7704000" cy="3096608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 tomhle nelze generalizovat – lidé jsou různě náchylní k mediálním účinkům a sexuální obsahy mají svá pozitiva i negativa.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Častěji 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sextují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mladí dospělí: naše pozornost by se tedy měla upínat i k nim, nejen pouze k adolescentům.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Opakování</a:t>
            </a:r>
            <a:endParaRPr sz="4000" dirty="0"/>
          </a:p>
        </p:txBody>
      </p:sp>
      <p:graphicFrame>
        <p:nvGraphicFramePr>
          <p:cNvPr id="198" name="Google Shape;198;p36"/>
          <p:cNvGraphicFramePr/>
          <p:nvPr/>
        </p:nvGraphicFramePr>
        <p:xfrm>
          <a:off x="720000" y="1523520"/>
          <a:ext cx="7704000" cy="3175896"/>
        </p:xfrm>
        <a:graphic>
          <a:graphicData uri="http://schemas.openxmlformats.org/drawingml/2006/table">
            <a:tbl>
              <a:tblPr>
                <a:noFill/>
                <a:tableStyleId>{04BAD605-C53C-45A2-A920-FE19CF821F30}</a:tableStyleId>
              </a:tblPr>
              <a:tblGrid>
                <a:gridCol w="37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má jednotnou definici, která je daná českými zákony.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Pornografie nemá jednotnou definici a nedefinuje ji přesně ani zákon. Představuje to problém i pro současný výzkum.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Sexuální obsah je pro většinu lidí škodlivý, pozitivních dopadů je málo.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V tomhle nelze generalizovat – lidé jsou různě náchylní k mediálním účinkům a sexuální obsahy mají svá pozitiva i negativa.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se více týká adolescentů (13-17) než mladých dospělých (18-26).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Častěji 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sextují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mladí dospělí: naše pozornost by se tedy měla upínat i k nim, nejen pouze k adolescentům.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dirty="0" err="1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600" b="1" u="none" dirty="0">
                          <a:solidFill>
                            <a:schemeClr val="hlink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je nebezpečný a nejlepší ochranou je ho nedělat.</a:t>
                      </a:r>
                      <a:endParaRPr sz="1600" b="1" u="none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s sebou přináší i rizika, která spočívají v jeho nekonsensuální podobě. Bezpečný </a:t>
                      </a:r>
                      <a:r>
                        <a:rPr lang="cs-CZ" sz="1400" dirty="0" err="1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sexting</a:t>
                      </a:r>
                      <a:r>
                        <a:rPr lang="cs-CZ" sz="1400" dirty="0">
                          <a:solidFill>
                            <a:schemeClr val="dk1"/>
                          </a:solidFill>
                          <a:latin typeface="Albert Sans"/>
                          <a:ea typeface="Albert Sans"/>
                          <a:cs typeface="Albert Sans"/>
                          <a:sym typeface="Albert Sans"/>
                        </a:rPr>
                        <a:t> může být přínosný. Je proto dobré se chránit. </a:t>
                      </a:r>
                      <a:endParaRPr sz="1400" dirty="0">
                        <a:solidFill>
                          <a:schemeClr val="dk1"/>
                        </a:solidFill>
                        <a:latin typeface="Albert Sans"/>
                        <a:ea typeface="Albert Sans"/>
                        <a:cs typeface="Albert Sans"/>
                        <a:sym typeface="Albert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F5915C82-A4EC-C624-AD99-82D7A91D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723" y="341073"/>
            <a:ext cx="936554" cy="9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715099" y="535000"/>
            <a:ext cx="4752049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Kam se obrátit v případě potíží?</a:t>
            </a:r>
            <a:endParaRPr dirty="0"/>
          </a:p>
        </p:txBody>
      </p:sp>
      <p:sp>
        <p:nvSpPr>
          <p:cNvPr id="392" name="Google Shape;392;p52"/>
          <p:cNvSpPr txBox="1">
            <a:spLocks noGrp="1"/>
          </p:cNvSpPr>
          <p:nvPr>
            <p:ph type="body" idx="1"/>
          </p:nvPr>
        </p:nvSpPr>
        <p:spPr>
          <a:xfrm>
            <a:off x="715099" y="1641399"/>
            <a:ext cx="4675047" cy="3363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Pokud pro vás byla přednáška něčím nepříjemná, nebo potřebujete obecně pomoc či podporu, můžete se obrátit na mě nebo odkazy níže:</a:t>
            </a:r>
          </a:p>
          <a:p>
            <a:pPr lvl="1"/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3"/>
              </a:rPr>
              <a:t>Linka bezpečí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, 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4"/>
              </a:rPr>
              <a:t>Terap.io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, 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5"/>
              </a:rPr>
              <a:t>MU sezení zdarma</a:t>
            </a:r>
            <a:endParaRPr lang="cs-CZ" sz="1400" b="1" dirty="0">
              <a:latin typeface="Albert Sans" panose="020B0604020202020204" charset="-18"/>
              <a:cs typeface="Archivo" pitchFamily="2" charset="-18"/>
            </a:endParaRPr>
          </a:p>
          <a:p>
            <a:pPr lvl="1"/>
            <a:r>
              <a:rPr lang="cs-CZ" sz="1400" b="1" dirty="0" err="1">
                <a:latin typeface="Albert Sans" panose="020B0604020202020204" charset="-18"/>
                <a:cs typeface="Archivo" pitchFamily="2" charset="-18"/>
                <a:hlinkClick r:id="rId6"/>
              </a:rPr>
              <a:t>Konsent</a:t>
            </a:r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 – svépomocná skupina a rady jak pomoci obětem</a:t>
            </a:r>
          </a:p>
          <a:p>
            <a:pPr lvl="1"/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7"/>
              </a:rPr>
              <a:t>Persefona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 </a:t>
            </a:r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– problémy se sexuálním obtěžováním, násilím</a:t>
            </a:r>
          </a:p>
          <a:p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Pokud se setkáváte s nevyžádanou pozorností, sexuálními návrhy či nátlakem na půdě MU, můžete se obrátit na mě či na </a:t>
            </a:r>
            <a:r>
              <a:rPr lang="cs-CZ" sz="1400" b="1" dirty="0">
                <a:latin typeface="Albert Sans" panose="020B0604020202020204" charset="-18"/>
                <a:cs typeface="Archivo" pitchFamily="2" charset="-18"/>
                <a:hlinkClick r:id="rId8"/>
              </a:rPr>
              <a:t>web MU</a:t>
            </a:r>
            <a:endParaRPr lang="cs-CZ" sz="1400" b="1" dirty="0">
              <a:latin typeface="Albert Sans" panose="020B0604020202020204" charset="-18"/>
              <a:cs typeface="Archivo" pitchFamily="2" charset="-18"/>
            </a:endParaRPr>
          </a:p>
          <a:p>
            <a:r>
              <a:rPr lang="cs-CZ" sz="1400" b="1" dirty="0">
                <a:latin typeface="Albert Sans" panose="020B0604020202020204" charset="-18"/>
                <a:cs typeface="Archivo" pitchFamily="2" charset="-18"/>
              </a:rPr>
              <a:t>Workshop s </a:t>
            </a:r>
            <a:r>
              <a:rPr lang="cs-CZ" sz="1400" b="1" dirty="0" err="1">
                <a:latin typeface="Albert Sans" panose="020B0604020202020204" charset="-18"/>
                <a:cs typeface="Archivo" pitchFamily="2" charset="-18"/>
              </a:rPr>
              <a:t>Konsentem</a:t>
            </a:r>
            <a:r>
              <a:rPr lang="cs-CZ" sz="1400" dirty="0">
                <a:latin typeface="Albert Sans" panose="020B0604020202020204" charset="-18"/>
                <a:cs typeface="Archivo" pitchFamily="2" charset="-18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3" name="Google Shape;393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9"/>
          <a:srcRect l="10651" t="-1" r="37188" b="1"/>
          <a:stretch/>
        </p:blipFill>
        <p:spPr>
          <a:xfrm>
            <a:off x="5714900" y="-75"/>
            <a:ext cx="34291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Zahřívací úkol</a:t>
            </a:r>
            <a:endParaRPr dirty="0"/>
          </a:p>
        </p:txBody>
      </p:sp>
      <p:sp>
        <p:nvSpPr>
          <p:cNvPr id="243" name="Google Shape;243;p40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Naskenujte si QR kód a </a:t>
            </a:r>
            <a:r>
              <a:rPr lang="cs-CZ" dirty="0" err="1"/>
              <a:t>vyklikejte</a:t>
            </a:r>
            <a:r>
              <a:rPr lang="cs-CZ" dirty="0"/>
              <a:t> odpovědi na čtyři teze – odpovědi jsou pouze pro vás a nebudeme je sdílet mezi sebou jednotlivě – pouze souhrnně. </a:t>
            </a:r>
            <a:endParaRPr dirty="0"/>
          </a:p>
        </p:txBody>
      </p:sp>
      <p:cxnSp>
        <p:nvCxnSpPr>
          <p:cNvPr id="244" name="Google Shape;244;p40">
            <a:hlinkClick r:id="" action="ppaction://hlinkshowjump?jump=nextslide"/>
          </p:cNvPr>
          <p:cNvCxnSpPr/>
          <p:nvPr/>
        </p:nvCxnSpPr>
        <p:spPr>
          <a:xfrm>
            <a:off x="715100" y="44144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0C89891-7EBB-BBD4-7C18-C7812310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77" y="550714"/>
            <a:ext cx="8552645" cy="42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subTitle" idx="1"/>
          </p:nvPr>
        </p:nvSpPr>
        <p:spPr>
          <a:xfrm>
            <a:off x="1858100" y="20465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Co je intimita (</a:t>
            </a:r>
            <a:r>
              <a:rPr lang="cs-CZ" sz="1400" dirty="0" err="1"/>
              <a:t>Lomanowska</a:t>
            </a:r>
            <a:r>
              <a:rPr lang="cs-CZ" sz="1400" dirty="0"/>
              <a:t> &amp; </a:t>
            </a:r>
            <a:r>
              <a:rPr lang="cs-CZ" sz="1400" dirty="0" err="1"/>
              <a:t>Guittman</a:t>
            </a:r>
            <a:r>
              <a:rPr lang="cs-CZ" sz="1400" dirty="0"/>
              <a:t>, 2016)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Intimita v online prostředí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Rizika a příležitosti</a:t>
            </a:r>
            <a:endParaRPr sz="1400" dirty="0"/>
          </a:p>
        </p:txBody>
      </p:sp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Úvod</a:t>
            </a:r>
            <a:endParaRPr dirty="0"/>
          </a:p>
        </p:txBody>
      </p:sp>
      <p:sp>
        <p:nvSpPr>
          <p:cNvPr id="265" name="Google Shape;265;p43"/>
          <p:cNvSpPr txBox="1">
            <a:spLocks noGrp="1"/>
          </p:cNvSpPr>
          <p:nvPr>
            <p:ph type="subTitle" idx="2"/>
          </p:nvPr>
        </p:nvSpPr>
        <p:spPr>
          <a:xfrm>
            <a:off x="1858100" y="3299000"/>
            <a:ext cx="59301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Risk a nebezpečí jako dominantní způsob výzkumu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Proč je to problematické?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Řešení: pozitivní přístup k sexualitě</a:t>
            </a:r>
            <a:endParaRPr sz="1400" dirty="0"/>
          </a:p>
        </p:txBody>
      </p:sp>
      <p:sp>
        <p:nvSpPr>
          <p:cNvPr id="266" name="Google Shape;266;p43"/>
          <p:cNvSpPr txBox="1">
            <a:spLocks noGrp="1"/>
          </p:cNvSpPr>
          <p:nvPr>
            <p:ph type="subTitle" idx="3"/>
          </p:nvPr>
        </p:nvSpPr>
        <p:spPr>
          <a:xfrm>
            <a:off x="1858100" y="1666700"/>
            <a:ext cx="5930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Digitální intimita</a:t>
            </a:r>
            <a:endParaRPr dirty="0"/>
          </a:p>
        </p:txBody>
      </p:sp>
      <p:sp>
        <p:nvSpPr>
          <p:cNvPr id="267" name="Google Shape;267;p43"/>
          <p:cNvSpPr txBox="1">
            <a:spLocks noGrp="1"/>
          </p:cNvSpPr>
          <p:nvPr>
            <p:ph type="subTitle" idx="4"/>
          </p:nvPr>
        </p:nvSpPr>
        <p:spPr>
          <a:xfrm>
            <a:off x="1858100" y="2919200"/>
            <a:ext cx="59301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Perspektiva risku vs. pozitivní přístup k sexualitě</a:t>
            </a:r>
            <a:endParaRPr dirty="0"/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5D367766-409B-8478-2645-F964E86D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" y="1836964"/>
            <a:ext cx="849086" cy="849086"/>
          </a:xfrm>
          <a:prstGeom prst="rect">
            <a:avLst/>
          </a:prstGeom>
        </p:spPr>
      </p:pic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E9F55DE4-60AA-8DF2-F271-4B2ABE0A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8" y="3069770"/>
            <a:ext cx="873579" cy="87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build="p"/>
      <p:bldP spid="265" grpId="0" build="p"/>
      <p:bldP spid="266" grpId="0" build="p"/>
      <p:bldP spid="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061507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Pornografie má jednotnou definici, která je daná českými zákony.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Sexuální obsahy a pornografie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Sexuálně explicitní obsah / pornografie</a:t>
            </a:r>
            <a:endParaRPr dirty="0"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715099" y="1636300"/>
            <a:ext cx="4886804" cy="1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Pornografie dosud nemá jednotnou definici, a to ani takovou, která by byla zakotvená v české legislativě.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Výzkum: </a:t>
            </a:r>
            <a:r>
              <a:rPr lang="cs-CZ" sz="1400" dirty="0" err="1"/>
              <a:t>McKee</a:t>
            </a:r>
            <a:r>
              <a:rPr lang="cs-CZ" sz="1400" dirty="0"/>
              <a:t> et al., 2020: 38 vědců, žádná shoda. Nejčastěji: </a:t>
            </a:r>
            <a:r>
              <a:rPr lang="cs-CZ" sz="1400" dirty="0" err="1"/>
              <a:t>sexually</a:t>
            </a:r>
            <a:r>
              <a:rPr lang="cs-CZ" sz="1400" dirty="0"/>
              <a:t> explicit </a:t>
            </a:r>
            <a:r>
              <a:rPr lang="cs-CZ" sz="1400" dirty="0" err="1"/>
              <a:t>materials</a:t>
            </a:r>
            <a:r>
              <a:rPr lang="cs-CZ" sz="1400" dirty="0"/>
              <a:t> </a:t>
            </a:r>
            <a:r>
              <a:rPr lang="cs-CZ" sz="1400" dirty="0" err="1"/>
              <a:t>intended</a:t>
            </a:r>
            <a:r>
              <a:rPr lang="cs-CZ" sz="1400" dirty="0"/>
              <a:t> to </a:t>
            </a:r>
            <a:r>
              <a:rPr lang="cs-CZ" sz="1400" dirty="0" err="1"/>
              <a:t>arouse</a:t>
            </a:r>
            <a:r>
              <a:rPr lang="cs-CZ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Jak se to řeší v praxi? EU </a:t>
            </a:r>
            <a:r>
              <a:rPr lang="cs-CZ" sz="1400" dirty="0" err="1"/>
              <a:t>Kids</a:t>
            </a:r>
            <a:r>
              <a:rPr lang="cs-CZ" sz="1400" dirty="0"/>
              <a:t> Online: </a:t>
            </a:r>
            <a:r>
              <a:rPr lang="en-US" sz="1400" dirty="0"/>
              <a:t>V POSLEDNÍM ROCE </a:t>
            </a:r>
            <a:r>
              <a:rPr lang="cs-CZ" sz="1400" dirty="0"/>
              <a:t>jsi</a:t>
            </a:r>
            <a:r>
              <a:rPr lang="en-US" sz="1400" dirty="0"/>
              <a:t> </a:t>
            </a:r>
            <a:r>
              <a:rPr lang="en-US" sz="1400" dirty="0" err="1"/>
              <a:t>asi</a:t>
            </a:r>
            <a:r>
              <a:rPr lang="en-US" sz="1400" dirty="0"/>
              <a:t> </a:t>
            </a:r>
            <a:r>
              <a:rPr lang="en-US" sz="1400" dirty="0" err="1"/>
              <a:t>viděl</a:t>
            </a:r>
            <a:r>
              <a:rPr lang="en-US" sz="1400" dirty="0"/>
              <a:t>/a </a:t>
            </a:r>
            <a:r>
              <a:rPr lang="en-US" sz="1400" dirty="0" err="1"/>
              <a:t>spoustu</a:t>
            </a:r>
            <a:r>
              <a:rPr lang="en-US" sz="1400" dirty="0"/>
              <a:t> </a:t>
            </a:r>
            <a:r>
              <a:rPr lang="en-US" sz="1400" dirty="0" err="1"/>
              <a:t>různých</a:t>
            </a:r>
            <a:r>
              <a:rPr lang="en-US" sz="1400" dirty="0"/>
              <a:t> </a:t>
            </a:r>
            <a:r>
              <a:rPr lang="en-US" sz="1400" dirty="0" err="1"/>
              <a:t>obrázků</a:t>
            </a:r>
            <a:r>
              <a:rPr lang="en-US" sz="1400" dirty="0"/>
              <a:t>, </a:t>
            </a:r>
            <a:r>
              <a:rPr lang="en-US" sz="1400" dirty="0" err="1"/>
              <a:t>fotek</a:t>
            </a:r>
            <a:r>
              <a:rPr lang="en-US" sz="1400" dirty="0"/>
              <a:t>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videí</a:t>
            </a:r>
            <a:r>
              <a:rPr lang="en-US" sz="1400" dirty="0"/>
              <a:t>. </a:t>
            </a:r>
            <a:r>
              <a:rPr lang="en-US" sz="1400" dirty="0" err="1"/>
              <a:t>Některé</a:t>
            </a:r>
            <a:r>
              <a:rPr lang="en-US" sz="1400" dirty="0"/>
              <a:t> </a:t>
            </a:r>
            <a:r>
              <a:rPr lang="en-US" sz="1400" dirty="0" err="1"/>
              <a:t>obrázky</a:t>
            </a:r>
            <a:r>
              <a:rPr lang="en-US" sz="1400" dirty="0"/>
              <a:t>, </a:t>
            </a:r>
            <a:r>
              <a:rPr lang="en-US" sz="1400" dirty="0" err="1"/>
              <a:t>fotky</a:t>
            </a:r>
            <a:r>
              <a:rPr lang="cs-CZ" sz="1400" dirty="0"/>
              <a:t>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videa</a:t>
            </a:r>
            <a:r>
              <a:rPr lang="en-US" sz="1400" dirty="0"/>
              <a:t> </a:t>
            </a:r>
            <a:r>
              <a:rPr lang="en-US" sz="1400" dirty="0" err="1"/>
              <a:t>mohou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</a:t>
            </a:r>
            <a:r>
              <a:rPr lang="en-US" sz="1400" dirty="0" err="1"/>
              <a:t>sexuálního</a:t>
            </a:r>
            <a:r>
              <a:rPr lang="en-US" sz="1400" dirty="0"/>
              <a:t> </a:t>
            </a:r>
            <a:r>
              <a:rPr lang="en-US" sz="1400" dirty="0" err="1"/>
              <a:t>charakteru</a:t>
            </a:r>
            <a:r>
              <a:rPr lang="en-US" sz="1400" dirty="0"/>
              <a:t>, </a:t>
            </a:r>
            <a:r>
              <a:rPr lang="en-US" sz="1400" dirty="0" err="1"/>
              <a:t>např</a:t>
            </a:r>
            <a:r>
              <a:rPr lang="en-US" sz="1400" dirty="0"/>
              <a:t>. </a:t>
            </a:r>
            <a:r>
              <a:rPr lang="en-US" sz="1400" dirty="0" err="1"/>
              <a:t>mohou</a:t>
            </a:r>
            <a:r>
              <a:rPr lang="en-US" sz="1400" dirty="0"/>
              <a:t> </a:t>
            </a:r>
            <a:r>
              <a:rPr lang="en-US" sz="1400" dirty="0" err="1"/>
              <a:t>zobrazovat</a:t>
            </a:r>
            <a:r>
              <a:rPr lang="en-US" sz="1400" dirty="0"/>
              <a:t> </a:t>
            </a:r>
            <a:r>
              <a:rPr lang="en-US" sz="1400" dirty="0" err="1"/>
              <a:t>nahé</a:t>
            </a:r>
            <a:r>
              <a:rPr lang="en-US" sz="1400" dirty="0"/>
              <a:t> </a:t>
            </a:r>
            <a:r>
              <a:rPr lang="en-US" sz="1400" dirty="0" err="1"/>
              <a:t>lidi</a:t>
            </a:r>
            <a:r>
              <a:rPr lang="en-US" sz="1400" dirty="0"/>
              <a:t>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osoby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</a:t>
            </a:r>
            <a:r>
              <a:rPr lang="en-US" sz="1400" dirty="0" err="1"/>
              <a:t>mají</a:t>
            </a:r>
            <a:r>
              <a:rPr lang="cs-CZ" sz="1400" dirty="0"/>
              <a:t> </a:t>
            </a:r>
            <a:r>
              <a:rPr lang="en-US" sz="1400" dirty="0"/>
              <a:t>sex. </a:t>
            </a:r>
            <a:r>
              <a:rPr lang="en-US" sz="1400" dirty="0" err="1"/>
              <a:t>Možná</a:t>
            </a:r>
            <a:r>
              <a:rPr lang="en-US" sz="1400" dirty="0"/>
              <a:t> </a:t>
            </a:r>
            <a:r>
              <a:rPr lang="en-US" sz="1400" dirty="0" err="1"/>
              <a:t>jsi</a:t>
            </a:r>
            <a:r>
              <a:rPr lang="en-US" sz="1400" dirty="0"/>
              <a:t> </a:t>
            </a:r>
            <a:r>
              <a:rPr lang="en-US" sz="1400" dirty="0" err="1"/>
              <a:t>nikdy</a:t>
            </a:r>
            <a:r>
              <a:rPr lang="en-US" sz="1400" dirty="0"/>
              <a:t> </a:t>
            </a:r>
            <a:r>
              <a:rPr lang="en-US" sz="1400" dirty="0" err="1"/>
              <a:t>nic</a:t>
            </a:r>
            <a:r>
              <a:rPr lang="en-US" sz="1400" dirty="0"/>
              <a:t> </a:t>
            </a:r>
            <a:r>
              <a:rPr lang="en-US" sz="1400" dirty="0" err="1"/>
              <a:t>takového</a:t>
            </a:r>
            <a:r>
              <a:rPr lang="en-US" sz="1400" dirty="0"/>
              <a:t> </a:t>
            </a:r>
            <a:r>
              <a:rPr lang="en-US" sz="1400" dirty="0" err="1"/>
              <a:t>neviděl</a:t>
            </a:r>
            <a:r>
              <a:rPr lang="en-US" sz="1400" dirty="0"/>
              <a:t>/a, ale </a:t>
            </a:r>
            <a:r>
              <a:rPr lang="en-US" sz="1400" dirty="0" err="1"/>
              <a:t>možná</a:t>
            </a:r>
            <a:r>
              <a:rPr lang="en-US" sz="1400" dirty="0"/>
              <a:t> </a:t>
            </a:r>
            <a:r>
              <a:rPr lang="en-US" sz="1400" dirty="0" err="1"/>
              <a:t>jsi</a:t>
            </a:r>
            <a:r>
              <a:rPr lang="en-US" sz="1400" dirty="0"/>
              <a:t> </a:t>
            </a:r>
            <a:r>
              <a:rPr lang="en-US" sz="1400" dirty="0" err="1"/>
              <a:t>něco</a:t>
            </a:r>
            <a:r>
              <a:rPr lang="en-US" sz="1400" dirty="0"/>
              <a:t> </a:t>
            </a:r>
            <a:r>
              <a:rPr lang="en-US" sz="1400" dirty="0" err="1"/>
              <a:t>takového</a:t>
            </a:r>
            <a:r>
              <a:rPr lang="en-US" sz="1400" dirty="0"/>
              <a:t> </a:t>
            </a:r>
            <a:r>
              <a:rPr lang="en-US" sz="1400" dirty="0" err="1"/>
              <a:t>viděl</a:t>
            </a:r>
            <a:r>
              <a:rPr lang="en-US" sz="1400" dirty="0"/>
              <a:t>/a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mobilu</a:t>
            </a:r>
            <a:r>
              <a:rPr lang="en-US" sz="1400" dirty="0"/>
              <a:t>, v </a:t>
            </a:r>
            <a:r>
              <a:rPr lang="en-US" sz="1400" dirty="0" err="1"/>
              <a:t>časopise</a:t>
            </a:r>
            <a:r>
              <a:rPr lang="en-US" sz="1400" dirty="0"/>
              <a:t>,</a:t>
            </a:r>
            <a:r>
              <a:rPr lang="cs-CZ" sz="1400" dirty="0"/>
              <a:t> </a:t>
            </a:r>
            <a:r>
              <a:rPr lang="en-US" sz="1400" dirty="0"/>
              <a:t>v </a:t>
            </a:r>
            <a:r>
              <a:rPr lang="en-US" sz="1400" dirty="0" err="1"/>
              <a:t>televizi</a:t>
            </a:r>
            <a:r>
              <a:rPr lang="en-US" sz="1400" dirty="0"/>
              <a:t>, </a:t>
            </a:r>
            <a:r>
              <a:rPr lang="en-US" sz="1400" dirty="0" err="1"/>
              <a:t>na</a:t>
            </a:r>
            <a:r>
              <a:rPr lang="en-US" sz="1400" dirty="0"/>
              <a:t> DVD </a:t>
            </a:r>
            <a:r>
              <a:rPr lang="en-US" sz="1400" dirty="0" err="1"/>
              <a:t>nebo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internetu</a:t>
            </a:r>
            <a:r>
              <a:rPr lang="en-US" sz="1400" dirty="0"/>
              <a:t>.</a:t>
            </a:r>
            <a:r>
              <a:rPr lang="cs-CZ" sz="1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Záměrná a nezáměrná expozice.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258" name="Google Shape;258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2845" t="28448" r="49999" b="24396"/>
          <a:stretch/>
        </p:blipFill>
        <p:spPr>
          <a:xfrm>
            <a:off x="5715175" y="75"/>
            <a:ext cx="3428900" cy="5143500"/>
          </a:xfrm>
          <a:prstGeom prst="rect">
            <a:avLst/>
          </a:prstGeom>
        </p:spPr>
      </p:pic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24AF9B37-C687-B038-5DF3-87757F501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225" y="1624350"/>
            <a:ext cx="1894800" cy="189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FE691626-0A13-9ADC-92F7-0F0E76A41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33 %</a:t>
            </a:r>
            <a:r>
              <a:rPr lang="cs-CZ" sz="1400" b="1" dirty="0"/>
              <a:t> </a:t>
            </a:r>
            <a:r>
              <a:rPr lang="cs-CZ" sz="1400" dirty="0"/>
              <a:t>evropských adolescentů od 9-16 let vidělo v posledním roce sexuální obsah</a:t>
            </a:r>
            <a:r>
              <a:rPr lang="cs-CZ" sz="1400" b="1" dirty="0"/>
              <a:t> </a:t>
            </a:r>
            <a:r>
              <a:rPr lang="cs-CZ" sz="1400" dirty="0"/>
              <a:t>(EU </a:t>
            </a:r>
            <a:r>
              <a:rPr lang="cs-CZ" sz="1400" dirty="0" err="1"/>
              <a:t>Kids</a:t>
            </a:r>
            <a:r>
              <a:rPr lang="cs-CZ" sz="1400" dirty="0"/>
              <a:t> Online,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20 % </a:t>
            </a:r>
            <a:r>
              <a:rPr lang="cs-CZ" sz="1400" dirty="0"/>
              <a:t>evropských a amerických adolescentů ve věku 12-16 let bylo vystaveno takovému obsahu nezáměrně (</a:t>
            </a:r>
            <a:r>
              <a:rPr lang="cs-CZ" sz="1400" dirty="0" err="1"/>
              <a:t>Madigan</a:t>
            </a:r>
            <a:r>
              <a:rPr lang="cs-CZ" sz="1400" dirty="0"/>
              <a:t> et al., 2018)</a:t>
            </a:r>
            <a:endParaRPr lang="en-US" sz="1400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13B0D4C-1F1F-CEDD-3CDD-12DEF552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expozice sexuálnímu obsahu</a:t>
            </a:r>
            <a:endParaRPr lang="en-US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4232C911-0498-29BE-10E1-AAB29A26B04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94.1 % mužů </a:t>
            </a:r>
            <a:r>
              <a:rPr lang="cs-CZ" sz="1400" dirty="0">
                <a:solidFill>
                  <a:schemeClr val="tx1"/>
                </a:solidFill>
              </a:rPr>
              <a:t>a 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</a:rPr>
              <a:t>86.9 % žen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z USA ve věku 18-60 let vidělo pornografii alespoň jednou za život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V posledním měsíci pornografii online viděla většina mužů častěji než dvakrát měsíčně (2) a méně než dvakrát týdně (3) -&gt; 2.7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U žen to bylo častěji než nikdy (1) a méně často než dvakrát do roka (2) -&gt; 1.6 (</a:t>
            </a:r>
            <a:r>
              <a:rPr lang="cs-CZ" sz="1400" dirty="0" err="1">
                <a:solidFill>
                  <a:schemeClr val="tx1"/>
                </a:solidFill>
              </a:rPr>
              <a:t>Herbenick</a:t>
            </a:r>
            <a:r>
              <a:rPr lang="cs-CZ" sz="1400" dirty="0">
                <a:solidFill>
                  <a:schemeClr val="tx1"/>
                </a:solidFill>
              </a:rPr>
              <a:t> et al., 2020)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/>
          </a:p>
        </p:txBody>
      </p:sp>
      <p:sp>
        <p:nvSpPr>
          <p:cNvPr id="8" name="Podnadpis 5">
            <a:extLst>
              <a:ext uri="{FF2B5EF4-FFF2-40B4-BE49-F238E27FC236}">
                <a16:creationId xmlns:a16="http://schemas.microsoft.com/office/drawing/2014/main" id="{C94AC730-D439-4603-C46A-4C8A1C61EBBA}"/>
              </a:ext>
            </a:extLst>
          </p:cNvPr>
          <p:cNvSpPr txBox="1">
            <a:spLocks/>
          </p:cNvSpPr>
          <p:nvPr/>
        </p:nvSpPr>
        <p:spPr>
          <a:xfrm>
            <a:off x="1189750" y="1406015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Adolescenti</a:t>
            </a:r>
            <a:endParaRPr lang="en-US" sz="1400" b="1" dirty="0"/>
          </a:p>
        </p:txBody>
      </p:sp>
      <p:sp>
        <p:nvSpPr>
          <p:cNvPr id="9" name="Podnadpis 5">
            <a:extLst>
              <a:ext uri="{FF2B5EF4-FFF2-40B4-BE49-F238E27FC236}">
                <a16:creationId xmlns:a16="http://schemas.microsoft.com/office/drawing/2014/main" id="{7ABB8CB1-83F0-17A7-AF2D-D7112169A295}"/>
              </a:ext>
            </a:extLst>
          </p:cNvPr>
          <p:cNvSpPr txBox="1">
            <a:spLocks/>
          </p:cNvSpPr>
          <p:nvPr/>
        </p:nvSpPr>
        <p:spPr>
          <a:xfrm>
            <a:off x="5046650" y="1406014"/>
            <a:ext cx="2907600" cy="33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cs-CZ" sz="1400" b="1" dirty="0"/>
              <a:t>Dospělí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586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099" y="2503457"/>
            <a:ext cx="8061507" cy="2386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Sexuální obsah je pro většinu lidí škodlivý, pozitivních dopadů je málo.</a:t>
            </a:r>
            <a:endParaRPr sz="4400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1249658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2</a:t>
            </a:r>
            <a:endParaRPr dirty="0"/>
          </a:p>
        </p:txBody>
      </p:sp>
      <p:sp>
        <p:nvSpPr>
          <p:cNvPr id="236" name="Google Shape;236;p39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Sexuální obsahy a pornografie</a:t>
            </a:r>
            <a:endParaRPr dirty="0"/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42264463"/>
      </p:ext>
    </p:extLst>
  </p:cSld>
  <p:clrMapOvr>
    <a:masterClrMapping/>
  </p:clrMapOvr>
</p:sld>
</file>

<file path=ppt/theme/theme1.xml><?xml version="1.0" encoding="utf-8"?>
<a:theme xmlns:a="http://schemas.openxmlformats.org/drawingml/2006/main" name="Lead Funnel by Slidesgo">
  <a:themeElements>
    <a:clrScheme name="Simple Light">
      <a:dk1>
        <a:srgbClr val="15110E"/>
      </a:dk1>
      <a:lt1>
        <a:srgbClr val="FFFAF6"/>
      </a:lt1>
      <a:dk2>
        <a:srgbClr val="C2E5F5"/>
      </a:dk2>
      <a:lt2>
        <a:srgbClr val="5296B8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1373</Words>
  <Application>Microsoft Office PowerPoint</Application>
  <PresentationFormat>Předvádění na obrazovce (16:9)</PresentationFormat>
  <Paragraphs>145</Paragraphs>
  <Slides>23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Open Sans</vt:lpstr>
      <vt:lpstr>Albert Sans</vt:lpstr>
      <vt:lpstr>Alexandria Medium</vt:lpstr>
      <vt:lpstr>Arial</vt:lpstr>
      <vt:lpstr>Lead Funnel by Slidesgo</vt:lpstr>
      <vt:lpstr>Expozice sexuálním obsahům, pornografie,  sexting a jejich dopady Mgr. Michaela Lebedíková</vt:lpstr>
      <vt:lpstr>Pravidla pro tuto přednášku</vt:lpstr>
      <vt:lpstr>Zahřívací úkol</vt:lpstr>
      <vt:lpstr>Prezentace aplikace PowerPoint</vt:lpstr>
      <vt:lpstr>Úvod</vt:lpstr>
      <vt:lpstr>Pornografie má jednotnou definici, která je daná českými zákony.</vt:lpstr>
      <vt:lpstr>Sexuálně explicitní obsah / pornografie</vt:lpstr>
      <vt:lpstr>Prevalence expozice sexuálnímu obsahu</vt:lpstr>
      <vt:lpstr>Sexuální obsah je pro většinu lidí škodlivý, pozitivních dopadů je málo.</vt:lpstr>
      <vt:lpstr>Aktivita</vt:lpstr>
      <vt:lpstr>Jak je to s dopady sex. obsahů/pornografie?</vt:lpstr>
      <vt:lpstr>Sexting</vt:lpstr>
      <vt:lpstr>Sexting se více týká adolescentů (13-17) než mladých dospělých (18-26).</vt:lpstr>
      <vt:lpstr>Prevalence sextingu</vt:lpstr>
      <vt:lpstr>Sexting je nebezpečný  a nejlepší ochranou je ho nedělat.</vt:lpstr>
      <vt:lpstr>Dopady sextingu</vt:lpstr>
      <vt:lpstr>Aktivita</vt:lpstr>
      <vt:lpstr>Opakování</vt:lpstr>
      <vt:lpstr>Opakování</vt:lpstr>
      <vt:lpstr>Opakování</vt:lpstr>
      <vt:lpstr>Opakování</vt:lpstr>
      <vt:lpstr>Opakování</vt:lpstr>
      <vt:lpstr>Kam se obrátit v případě potíží?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Expozice sexuálním obsahům, pornografie,  sexting a jejich dopady Mgr. Michaela Lebedíková</dc:title>
  <cp:lastModifiedBy>Michaela Lebedíková</cp:lastModifiedBy>
  <cp:revision>46</cp:revision>
  <dcterms:modified xsi:type="dcterms:W3CDTF">2023-10-03T07:45:14Z</dcterms:modified>
</cp:coreProperties>
</file>