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2" r:id="rId6"/>
    <p:sldId id="273" r:id="rId7"/>
    <p:sldId id="259" r:id="rId8"/>
    <p:sldId id="260" r:id="rId9"/>
    <p:sldId id="277" r:id="rId10"/>
    <p:sldId id="261" r:id="rId11"/>
    <p:sldId id="263" r:id="rId12"/>
    <p:sldId id="264" r:id="rId13"/>
    <p:sldId id="265" r:id="rId14"/>
    <p:sldId id="278" r:id="rId15"/>
    <p:sldId id="279" r:id="rId16"/>
    <p:sldId id="282" r:id="rId17"/>
    <p:sldId id="266" r:id="rId18"/>
    <p:sldId id="280" r:id="rId19"/>
    <p:sldId id="274" r:id="rId20"/>
    <p:sldId id="267" r:id="rId21"/>
    <p:sldId id="275" r:id="rId22"/>
    <p:sldId id="276" r:id="rId23"/>
    <p:sldId id="268" r:id="rId24"/>
    <p:sldId id="281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ED865-F69B-449C-9D12-1913D1F6C8FF}" v="2" dt="2023-09-27T11:47:55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02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74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64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0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5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57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96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9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54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C0E7FC-9F16-4A06-9D30-7A9DF27C90E9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C3E8E-E05B-4747-A9E6-EEF885EAC4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47E5B9-D340-49B7-81D0-6BEBA1E1B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PV236 – Time management &amp; Effectiveness</a:t>
            </a:r>
          </a:p>
          <a:p>
            <a:r>
              <a:rPr lang="en-US" dirty="0"/>
              <a:t>Josef Spurný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62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B0A24-170B-4E7C-BFB3-D92E4FAE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vs. Efficiency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2746A-590B-4F70-AAEC-B2A02069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530" y="1909234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Eliminate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Optimize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85ED61-C94F-E592-E317-06095830ADE9}"/>
              </a:ext>
            </a:extLst>
          </p:cNvPr>
          <p:cNvSpPr txBox="1"/>
          <p:nvPr/>
        </p:nvSpPr>
        <p:spPr>
          <a:xfrm>
            <a:off x="1097280" y="433705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i="1" dirty="0"/>
              <a:t>“There is no code faster than no code”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			</a:t>
            </a:r>
            <a:r>
              <a:rPr lang="en-US" sz="1800" i="1" dirty="0" err="1"/>
              <a:t>Kevlin</a:t>
            </a:r>
            <a:r>
              <a:rPr lang="en-US" sz="1800" i="1" dirty="0"/>
              <a:t> </a:t>
            </a:r>
            <a:r>
              <a:rPr lang="en-US" sz="1800" i="1" dirty="0" err="1"/>
              <a:t>Henney</a:t>
            </a:r>
            <a:endParaRPr lang="cs-CZ" sz="1800" i="1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B37972-230A-3F85-BD47-98DEB254995B}"/>
              </a:ext>
            </a:extLst>
          </p:cNvPr>
          <p:cNvSpPr txBox="1"/>
          <p:nvPr/>
        </p:nvSpPr>
        <p:spPr>
          <a:xfrm>
            <a:off x="6710680" y="424815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i="1" dirty="0"/>
              <a:t>80 % of results is achieved by 20 % of effort. </a:t>
            </a:r>
          </a:p>
          <a:p>
            <a:pPr marL="0" indent="0">
              <a:buNone/>
            </a:pPr>
            <a:r>
              <a:rPr lang="en-US" sz="1800" i="1" dirty="0"/>
              <a:t>	</a:t>
            </a:r>
          </a:p>
          <a:p>
            <a:pPr marL="0" indent="0">
              <a:buNone/>
            </a:pPr>
            <a:r>
              <a:rPr lang="en-US" sz="1800" i="1" dirty="0"/>
              <a:t>		Pareto principle</a:t>
            </a:r>
            <a:endParaRPr lang="cs-CZ" sz="18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92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475AA6-EFD9-4D29-9E8B-3C180DA4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  <a:t>Eisenhower’s Priority Matrix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43296F3-F52D-4070-AD24-258E10D55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430465"/>
            <a:ext cx="6912217" cy="3473388"/>
          </a:xfrm>
          <a:prstGeom prst="rect">
            <a:avLst/>
          </a:prstGeom>
        </p:spPr>
      </p:pic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49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AA6EC-82FC-4123-8F27-CCA01482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and/or Urgent?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36C157-857F-4A44-88FC-B157A98A1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Answer phone call from your boss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Read fresh morning FB wall feed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Finalize class assignment to submit it by midnight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Choose topic for diploma thesis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Confirm calendar event for today’s pub quiz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43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3F4874-4E2B-42C3-9044-AD5F877F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Eisenhower’s Priority Matrix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B3EA945-0C6C-4088-A046-3CA036863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98" y="516835"/>
            <a:ext cx="593387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3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7AEE6-4F3B-5D6E-5743-E9B81AD8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of your time do you spend with each quadrant on daily basis…?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777F39-268F-FDEF-E8BC-AFD751C10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57" y="2049322"/>
            <a:ext cx="4114744" cy="38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4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7AEE6-4F3B-5D6E-5743-E9B81AD8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of your time do you spend with each quadrant on daily basis…?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777F39-268F-FDEF-E8BC-AFD751C10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57" y="2049322"/>
            <a:ext cx="4114744" cy="387046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7049BEA-9758-B1AF-1B00-E33F4E5774D6}"/>
              </a:ext>
            </a:extLst>
          </p:cNvPr>
          <p:cNvSpPr txBox="1"/>
          <p:nvPr/>
        </p:nvSpPr>
        <p:spPr>
          <a:xfrm>
            <a:off x="6223000" y="2318622"/>
            <a:ext cx="438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would you like to change…?</a:t>
            </a:r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E9E50D-054F-26CF-DA41-9E008F682B78}"/>
              </a:ext>
            </a:extLst>
          </p:cNvPr>
          <p:cNvSpPr txBox="1"/>
          <p:nvPr/>
        </p:nvSpPr>
        <p:spPr>
          <a:xfrm>
            <a:off x="6565328" y="4951364"/>
            <a:ext cx="424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 will limit the time spent on … and invest it into…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77147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3F4874-4E2B-42C3-9044-AD5F877F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Eisenhower’s Priority Matrix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A5139E-60B5-7C8A-7D6F-399A7579C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25" y="2687546"/>
            <a:ext cx="3036955" cy="29570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865424-7DE8-7D42-744F-4A22515E4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82" y="219839"/>
            <a:ext cx="3795089" cy="349026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1E34068-9C12-ECA8-89D1-C42925893E77}"/>
              </a:ext>
            </a:extLst>
          </p:cNvPr>
          <p:cNvSpPr txBox="1"/>
          <p:nvPr/>
        </p:nvSpPr>
        <p:spPr>
          <a:xfrm>
            <a:off x="7689214" y="4239647"/>
            <a:ext cx="4398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Don‘t forget to schedule for important but non-urgent tasks:</a:t>
            </a:r>
            <a:endParaRPr lang="cs-CZ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highest impact on your personal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often postponed or forgotten</a:t>
            </a:r>
          </a:p>
        </p:txBody>
      </p:sp>
    </p:spTree>
    <p:extLst>
      <p:ext uri="{BB962C8B-B14F-4D97-AF65-F5344CB8AC3E}">
        <p14:creationId xmlns:p14="http://schemas.microsoft.com/office/powerpoint/2010/main" val="3227253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3A8A9-D7BC-44BF-B95F-E9709607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44478C8-F7A2-6B8A-5FA0-22406574D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593311"/>
            <a:ext cx="10058400" cy="2041827"/>
          </a:xfrm>
        </p:spPr>
      </p:pic>
    </p:spTree>
    <p:extLst>
      <p:ext uri="{BB962C8B-B14F-4D97-AF65-F5344CB8AC3E}">
        <p14:creationId xmlns:p14="http://schemas.microsoft.com/office/powerpoint/2010/main" val="399306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3A8A9-D7BC-44BF-B95F-E9709607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4E8FE-17FE-4D89-BEFA-4CCCE9832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Goals motivate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Only clearly defined goals help to achieve outstanding performance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Goals must be: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Achievable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Measurable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857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F33A6-661B-7F6A-EC30-2EB2D896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“Lack of goals” downward spiral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07B23F-229D-068D-9EF0-0032590FFA17}"/>
              </a:ext>
            </a:extLst>
          </p:cNvPr>
          <p:cNvSpPr txBox="1"/>
          <p:nvPr/>
        </p:nvSpPr>
        <p:spPr>
          <a:xfrm>
            <a:off x="3771899" y="2007319"/>
            <a:ext cx="13970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Lack of goals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F7681A5-3CEC-5EE5-6FB8-8267D9BDCE2E}"/>
              </a:ext>
            </a:extLst>
          </p:cNvPr>
          <p:cNvSpPr txBox="1"/>
          <p:nvPr/>
        </p:nvSpPr>
        <p:spPr>
          <a:xfrm>
            <a:off x="6226162" y="3501480"/>
            <a:ext cx="13970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Lack of plans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D24AE9-90F9-69F6-6E6F-F31D0695FD24}"/>
              </a:ext>
            </a:extLst>
          </p:cNvPr>
          <p:cNvSpPr txBox="1"/>
          <p:nvPr/>
        </p:nvSpPr>
        <p:spPr>
          <a:xfrm>
            <a:off x="5168899" y="5223270"/>
            <a:ext cx="13970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Low feeling of success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E8A0AA-50E2-00D6-DF28-366033101603}"/>
              </a:ext>
            </a:extLst>
          </p:cNvPr>
          <p:cNvSpPr txBox="1"/>
          <p:nvPr/>
        </p:nvSpPr>
        <p:spPr>
          <a:xfrm>
            <a:off x="2374899" y="5223272"/>
            <a:ext cx="13970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Feelings of inferiority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B97E25-911D-64C5-4DD9-9F0CF5E421B7}"/>
              </a:ext>
            </a:extLst>
          </p:cNvPr>
          <p:cNvSpPr txBox="1"/>
          <p:nvPr/>
        </p:nvSpPr>
        <p:spPr>
          <a:xfrm>
            <a:off x="1377950" y="3233171"/>
            <a:ext cx="1397000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Impaired willpower to work</a:t>
            </a:r>
            <a:endParaRPr lang="cs-CZ" dirty="0"/>
          </a:p>
        </p:txBody>
      </p:sp>
      <p:sp>
        <p:nvSpPr>
          <p:cNvPr id="9" name="Šipka: doprava, šrafovaná 8">
            <a:extLst>
              <a:ext uri="{FF2B5EF4-FFF2-40B4-BE49-F238E27FC236}">
                <a16:creationId xmlns:a16="http://schemas.microsoft.com/office/drawing/2014/main" id="{82AF00D4-D64A-1A8F-AD2A-AC9F4462C842}"/>
              </a:ext>
            </a:extLst>
          </p:cNvPr>
          <p:cNvSpPr/>
          <p:nvPr/>
        </p:nvSpPr>
        <p:spPr>
          <a:xfrm rot="2427973">
            <a:off x="5354969" y="2718428"/>
            <a:ext cx="717550" cy="4307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, šrafovaná 9">
            <a:extLst>
              <a:ext uri="{FF2B5EF4-FFF2-40B4-BE49-F238E27FC236}">
                <a16:creationId xmlns:a16="http://schemas.microsoft.com/office/drawing/2014/main" id="{50D43BC4-610F-E79F-FFEC-D472010A9340}"/>
              </a:ext>
            </a:extLst>
          </p:cNvPr>
          <p:cNvSpPr/>
          <p:nvPr/>
        </p:nvSpPr>
        <p:spPr>
          <a:xfrm rot="7567487">
            <a:off x="5943643" y="4331656"/>
            <a:ext cx="717550" cy="4307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, šrafovaná 10">
            <a:extLst>
              <a:ext uri="{FF2B5EF4-FFF2-40B4-BE49-F238E27FC236}">
                <a16:creationId xmlns:a16="http://schemas.microsoft.com/office/drawing/2014/main" id="{C1B7A60C-9049-1E20-396E-C1CF3F055138}"/>
              </a:ext>
            </a:extLst>
          </p:cNvPr>
          <p:cNvSpPr/>
          <p:nvPr/>
        </p:nvSpPr>
        <p:spPr>
          <a:xfrm rot="14105230">
            <a:off x="2251106" y="4400906"/>
            <a:ext cx="717550" cy="4307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prava, šrafovaná 11">
            <a:extLst>
              <a:ext uri="{FF2B5EF4-FFF2-40B4-BE49-F238E27FC236}">
                <a16:creationId xmlns:a16="http://schemas.microsoft.com/office/drawing/2014/main" id="{A0DCFCB0-5087-0B28-6DB7-958031BA249A}"/>
              </a:ext>
            </a:extLst>
          </p:cNvPr>
          <p:cNvSpPr/>
          <p:nvPr/>
        </p:nvSpPr>
        <p:spPr>
          <a:xfrm rot="19595732">
            <a:off x="2995038" y="2590484"/>
            <a:ext cx="717550" cy="4307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, šrafovaná 12">
            <a:extLst>
              <a:ext uri="{FF2B5EF4-FFF2-40B4-BE49-F238E27FC236}">
                <a16:creationId xmlns:a16="http://schemas.microsoft.com/office/drawing/2014/main" id="{59DEFF31-59AD-BDB0-A322-36A735AE54DF}"/>
              </a:ext>
            </a:extLst>
          </p:cNvPr>
          <p:cNvSpPr/>
          <p:nvPr/>
        </p:nvSpPr>
        <p:spPr>
          <a:xfrm rot="10800000">
            <a:off x="4111625" y="5331052"/>
            <a:ext cx="717550" cy="4307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09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45E30-EE91-4740-ACC1-DB81E3DD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1F186-0D54-4D30-9D6A-8D6A7FBD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7098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1 session every 2 weeks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Topics coverage: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Core Time management Concepts &amp; Techniques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Lectures focused on topics of your interest</a:t>
            </a:r>
          </a:p>
        </p:txBody>
      </p:sp>
    </p:spTree>
    <p:extLst>
      <p:ext uri="{BB962C8B-B14F-4D97-AF65-F5344CB8AC3E}">
        <p14:creationId xmlns:p14="http://schemas.microsoft.com/office/powerpoint/2010/main" val="363875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D5F4F-0558-4E2B-9A64-25BBC544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goals achievable/measurable?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F7CD4F-3F67-42D9-A9C0-2A6EEF5DD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 want to lose weight significantly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 want to win a lottery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 would like to get a better job to get more money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 want to work on my relationship with my wife/husband/ girl-/boyfriend…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65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6A812-FA74-BC61-FE31-79CC6D24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of goals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759280-1AD0-3A3D-4B4F-07E367F5E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521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Formulate goals such that they are specific, realistic and easy to check for success/fail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Avoid ambiguity and goals based on chance or coincidence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Decompose ambitious goals into several easier steps 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256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3D21C-787A-F181-DA94-D70E6579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Reformulate these wishes to be real goals: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2F8520-8BBB-555D-6310-5FD0F6C1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230" y="263948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Sometime in the future, I would like to travel to Americas.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If I had some extra time, I would learn some new language.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 would like to improve my cardio.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683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45ECF-A4F5-4FF9-B8E6-28960801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life roles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9A2C7-6383-45B0-A2B9-3E45C2087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Professional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Personal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Family / Relationships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Spiritual / Meaning of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Financial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Hobbies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82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D738B-EF13-E2EA-88D7-6467C27D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goals are important?	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B4366D-108F-8D49-40F1-26048676E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Retrospective exercise: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Imagine yourself 5 years ago (mid-high-school yourself)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Can you recall what was important for you back then?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Relationships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Family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Studies / Career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Partying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Progaming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Fashion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Are those things still important for you?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4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73EFD-A5BB-4730-BCC0-D0C1B6F9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goals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8D1E0-17CC-4CC4-8F26-6E853C79F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Life goals </a:t>
            </a:r>
            <a:r>
              <a:rPr lang="en-US" b="1" dirty="0">
                <a:sym typeface="Wingdings" panose="05000000000000000000" pitchFamily="2" charset="2"/>
              </a:rPr>
              <a:t> Plan of goals  Long-term plan  Yearly plan  Monthly plan  Daily plan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Long-term plans give meaning to short-term plans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Do not just think about them – write them down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Does your daily routine help to achieve your goals?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Achieving goals motivate! </a:t>
            </a:r>
          </a:p>
        </p:txBody>
      </p:sp>
    </p:spTree>
    <p:extLst>
      <p:ext uri="{BB962C8B-B14F-4D97-AF65-F5344CB8AC3E}">
        <p14:creationId xmlns:p14="http://schemas.microsoft.com/office/powerpoint/2010/main" val="194347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ECDDF-0A1C-49F5-A746-088D94C7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homework assignment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6762EB-1AC2-47E4-8C10-9167E3A11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your goals list:</a:t>
            </a:r>
          </a:p>
          <a:p>
            <a:endParaRPr lang="en-US" b="1" dirty="0"/>
          </a:p>
          <a:p>
            <a:r>
              <a:rPr lang="en-US" b="1" dirty="0"/>
              <a:t>Life goals </a:t>
            </a:r>
            <a:r>
              <a:rPr lang="en-US" b="1" dirty="0">
                <a:sym typeface="Wingdings" panose="05000000000000000000" pitchFamily="2" charset="2"/>
              </a:rPr>
              <a:t> Plan of goals  Long-term plan  Yearly plan  Monthly plan  Daily plan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85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F6460-3BBA-630C-4C2D-EAACAE2F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pass the course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0F552-D054-0DC2-1BFE-57DE5CE6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Non-mandatory</a:t>
            </a:r>
            <a:r>
              <a:rPr lang="en-US" dirty="0"/>
              <a:t>: lecture attendance (yet recommended)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ym typeface="Wingdings" panose="05000000000000000000" pitchFamily="2" charset="2"/>
              </a:rPr>
              <a:t>Mandatory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After </a:t>
            </a:r>
            <a:r>
              <a:rPr lang="en-US" b="1" dirty="0">
                <a:sym typeface="Wingdings" panose="05000000000000000000" pitchFamily="2" charset="2"/>
              </a:rPr>
              <a:t>each session:</a:t>
            </a:r>
            <a:endParaRPr lang="en-US" dirty="0">
              <a:sym typeface="Wingdings" panose="05000000000000000000" pitchFamily="2" charset="2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1 homework assignment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Short reflection (takeaway message)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dirty="0">
              <a:sym typeface="Wingdings" panose="05000000000000000000" pitchFamily="2" charset="2"/>
            </a:endParaRPr>
          </a:p>
          <a:p>
            <a:pPr marL="749808" lvl="1" indent="-457200">
              <a:buFont typeface="+mj-lt"/>
              <a:buAutoNum type="arabicPeriod"/>
            </a:pPr>
            <a:r>
              <a:rPr lang="en-US" b="1" dirty="0">
                <a:sym typeface="Wingdings" panose="05000000000000000000" pitchFamily="2" charset="2"/>
              </a:rPr>
              <a:t>Once</a:t>
            </a:r>
            <a:r>
              <a:rPr lang="en-US" dirty="0">
                <a:sym typeface="Wingdings" panose="05000000000000000000" pitchFamily="2" charset="2"/>
              </a:rPr>
              <a:t> per semester: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Short presentation (5-10 minutes + discussion)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Book review / personal experience with some method or productivity app, success / failure stories, short interactive workshop, etc.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Aim = to inspire others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749808" lvl="1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8DD9AD-9AAE-FB46-B82F-F034FBE1EF0B}"/>
              </a:ext>
            </a:extLst>
          </p:cNvPr>
          <p:cNvSpPr txBox="1"/>
          <p:nvPr/>
        </p:nvSpPr>
        <p:spPr>
          <a:xfrm>
            <a:off x="5124450" y="3035300"/>
            <a:ext cx="493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Deadline</a:t>
            </a:r>
            <a:r>
              <a:rPr lang="en-US" dirty="0">
                <a:sym typeface="Wingdings" panose="05000000000000000000" pitchFamily="2" charset="2"/>
              </a:rPr>
              <a:t> is the midnight before next lecture</a:t>
            </a:r>
          </a:p>
          <a:p>
            <a:r>
              <a:rPr lang="en-US" dirty="0">
                <a:sym typeface="Wingdings" panose="05000000000000000000" pitchFamily="2" charset="2"/>
              </a:rPr>
              <a:t>Submission via IS ROPOT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E8AFB0-49FC-F29A-0BA8-D67982A22D8C}"/>
              </a:ext>
            </a:extLst>
          </p:cNvPr>
          <p:cNvSpPr txBox="1"/>
          <p:nvPr/>
        </p:nvSpPr>
        <p:spPr>
          <a:xfrm>
            <a:off x="5124450" y="5094069"/>
            <a:ext cx="4933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2 Options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during semester (on voluntary basis – contact me via email)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At the end of semester (presentation day)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41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CD24B5-EA72-442F-8060-9FAD3F23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61" y="1224729"/>
            <a:ext cx="7813532" cy="50397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1BD49C-1D49-2ECD-ABCD-E5D3FA29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32" y="280316"/>
            <a:ext cx="5691173" cy="951502"/>
          </a:xfrm>
        </p:spPr>
        <p:txBody>
          <a:bodyPr/>
          <a:lstStyle/>
          <a:p>
            <a:r>
              <a:rPr lang="en-US" dirty="0"/>
              <a:t>Core Concepts</a:t>
            </a:r>
          </a:p>
        </p:txBody>
      </p:sp>
    </p:spTree>
    <p:extLst>
      <p:ext uri="{BB962C8B-B14F-4D97-AF65-F5344CB8AC3E}">
        <p14:creationId xmlns:p14="http://schemas.microsoft.com/office/powerpoint/2010/main" val="420415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BD49C-1D49-2ECD-ABCD-E5D3FA29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32" y="280316"/>
            <a:ext cx="7649718" cy="951502"/>
          </a:xfrm>
        </p:spPr>
        <p:txBody>
          <a:bodyPr>
            <a:normAutofit/>
          </a:bodyPr>
          <a:lstStyle/>
          <a:p>
            <a:r>
              <a:rPr lang="en-US" dirty="0"/>
              <a:t>Topics up to your preference</a:t>
            </a:r>
          </a:p>
        </p:txBody>
      </p:sp>
    </p:spTree>
    <p:extLst>
      <p:ext uri="{BB962C8B-B14F-4D97-AF65-F5344CB8AC3E}">
        <p14:creationId xmlns:p14="http://schemas.microsoft.com/office/powerpoint/2010/main" val="362720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BD49C-1D49-2ECD-ABCD-E5D3FA29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32" y="280316"/>
            <a:ext cx="7649718" cy="951502"/>
          </a:xfrm>
        </p:spPr>
        <p:txBody>
          <a:bodyPr>
            <a:normAutofit/>
          </a:bodyPr>
          <a:lstStyle/>
          <a:p>
            <a:r>
              <a:rPr lang="en-US" dirty="0"/>
              <a:t>Topics up to your preference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68A293-0688-1110-C5AD-73774A51ADDD}"/>
              </a:ext>
            </a:extLst>
          </p:cNvPr>
          <p:cNvSpPr txBox="1"/>
          <p:nvPr/>
        </p:nvSpPr>
        <p:spPr>
          <a:xfrm>
            <a:off x="781050" y="1600200"/>
            <a:ext cx="8248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Procrastination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Emotions, Values,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Effective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Expectations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Crisis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Teamwork, Team dynamics, Agile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Work-life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up Habits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Stress, Burnout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Uncertainty, Impostor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how to say “No”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Self-awareness </a:t>
            </a:r>
            <a:r>
              <a:rPr lang="en-US"/>
              <a:t>&amp; Self-delusion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09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F9541-4611-490E-89A5-81B12675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more important and why?		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B24D95-A0E9-4D46-8AAD-B2F6296AB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EFFECTIVE?</a:t>
            </a:r>
          </a:p>
          <a:p>
            <a:pPr marL="749808" lvl="4" indent="0">
              <a:buNone/>
            </a:pPr>
            <a:endParaRPr lang="en-US" dirty="0"/>
          </a:p>
          <a:p>
            <a:pPr marL="749808" lvl="4" indent="0">
              <a:buNone/>
            </a:pPr>
            <a:endParaRPr lang="en-US" dirty="0"/>
          </a:p>
          <a:p>
            <a:pPr marL="749808" lvl="4" indent="0">
              <a:buNone/>
            </a:pPr>
            <a:r>
              <a:rPr lang="en-US" sz="2000" dirty="0"/>
              <a:t>	</a:t>
            </a:r>
          </a:p>
          <a:p>
            <a:pPr marL="749808" lvl="4" indent="0">
              <a:buNone/>
            </a:pPr>
            <a:r>
              <a:rPr lang="en-US" sz="2000" dirty="0"/>
              <a:t>					Are you EFFICIENT?</a:t>
            </a:r>
          </a:p>
          <a:p>
            <a:pPr marL="749808" lvl="4" indent="0">
              <a:buNone/>
            </a:pPr>
            <a:endParaRPr lang="en-US" sz="2000" dirty="0"/>
          </a:p>
          <a:p>
            <a:pPr marL="749808" lvl="4" indent="0">
              <a:buNone/>
            </a:pPr>
            <a:r>
              <a:rPr lang="en-US" sz="2000" dirty="0"/>
              <a:t>What’s the difference?</a:t>
            </a:r>
          </a:p>
          <a:p>
            <a:pPr marL="749808" lvl="4" indent="0">
              <a:buNone/>
            </a:pPr>
            <a:endParaRPr lang="en-US" sz="2000" dirty="0"/>
          </a:p>
          <a:p>
            <a:pPr marL="749808" lvl="4" indent="0">
              <a:buNone/>
            </a:pPr>
            <a:r>
              <a:rPr lang="en-US" sz="2000" dirty="0"/>
              <a:t>What’s more important?</a:t>
            </a:r>
          </a:p>
        </p:txBody>
      </p:sp>
    </p:spTree>
    <p:extLst>
      <p:ext uri="{BB962C8B-B14F-4D97-AF65-F5344CB8AC3E}">
        <p14:creationId xmlns:p14="http://schemas.microsoft.com/office/powerpoint/2010/main" val="123699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702D1-97B2-4B68-ABCE-84487496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more important and why?		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393952-3997-4DDC-9059-319E9D4D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Effectiveness = do the right things</a:t>
            </a:r>
          </a:p>
          <a:p>
            <a:pPr marL="0" indent="0">
              <a:buNone/>
            </a:pPr>
            <a:r>
              <a:rPr lang="en-US" sz="2400" dirty="0"/>
              <a:t>Efficiency = do the thing right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So… what’s more important?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95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B0A24-170B-4E7C-BFB3-D92E4FAE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vs. Efficiency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2746A-590B-4F70-AAEC-B2A02069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Effectiveness</a:t>
            </a:r>
          </a:p>
          <a:p>
            <a:pPr marL="0" indent="0">
              <a:buNone/>
            </a:pPr>
            <a:r>
              <a:rPr lang="en-US" dirty="0"/>
              <a:t>Focus on the accomplishment - to reach for the right goal (or fail)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Efficiency</a:t>
            </a:r>
          </a:p>
          <a:p>
            <a:pPr marL="0" indent="0">
              <a:buNone/>
            </a:pPr>
            <a:r>
              <a:rPr lang="en-US" dirty="0"/>
              <a:t>Focus on the process – to achieve the goal with least amount of resources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6988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</TotalTime>
  <Words>789</Words>
  <Application>Microsoft Office PowerPoint</Application>
  <PresentationFormat>Širokoúhlá obrazovka</PresentationFormat>
  <Paragraphs>156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Retrospektiva</vt:lpstr>
      <vt:lpstr>Introduction</vt:lpstr>
      <vt:lpstr>Course Organization</vt:lpstr>
      <vt:lpstr>To pass the course</vt:lpstr>
      <vt:lpstr>Core Concepts</vt:lpstr>
      <vt:lpstr>Topics up to your preference</vt:lpstr>
      <vt:lpstr>Topics up to your preference</vt:lpstr>
      <vt:lpstr>What is more important and why?  </vt:lpstr>
      <vt:lpstr>What is more important and why?  </vt:lpstr>
      <vt:lpstr>Effectiveness vs. Efficiency</vt:lpstr>
      <vt:lpstr>Effectiveness vs. Efficiency</vt:lpstr>
      <vt:lpstr>Eisenhower’s Priority Matrix</vt:lpstr>
      <vt:lpstr>Important and/or Urgent?</vt:lpstr>
      <vt:lpstr>Eisenhower’s Priority Matrix</vt:lpstr>
      <vt:lpstr>How much of your time do you spend with each quadrant on daily basis…?</vt:lpstr>
      <vt:lpstr>How much of your time do you spend with each quadrant on daily basis…?</vt:lpstr>
      <vt:lpstr>Eisenhower’s Priority Matrix</vt:lpstr>
      <vt:lpstr>Setting goals</vt:lpstr>
      <vt:lpstr>Setting goals</vt:lpstr>
      <vt:lpstr>“Lack of goals” downward spiral</vt:lpstr>
      <vt:lpstr>Are these goals achievable/measurable?</vt:lpstr>
      <vt:lpstr>Formulation of goals</vt:lpstr>
      <vt:lpstr>Reformulate these wishes to be real goals:</vt:lpstr>
      <vt:lpstr>Goals and life roles</vt:lpstr>
      <vt:lpstr>Which goals are important? </vt:lpstr>
      <vt:lpstr>Managing goals</vt:lpstr>
      <vt:lpstr>Your homework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Josef Spurný</dc:creator>
  <cp:lastModifiedBy>Josef Spurný</cp:lastModifiedBy>
  <cp:revision>6</cp:revision>
  <dcterms:created xsi:type="dcterms:W3CDTF">2021-09-20T08:37:42Z</dcterms:created>
  <dcterms:modified xsi:type="dcterms:W3CDTF">2023-10-01T10:26:08Z</dcterms:modified>
</cp:coreProperties>
</file>