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8" r:id="rId4"/>
    <p:sldId id="259" r:id="rId5"/>
    <p:sldId id="260" r:id="rId6"/>
    <p:sldId id="264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71" autoAdjust="0"/>
    <p:restoredTop sz="94660"/>
  </p:normalViewPr>
  <p:slideViewPr>
    <p:cSldViewPr>
      <p:cViewPr varScale="1">
        <p:scale>
          <a:sx n="82" d="100"/>
          <a:sy n="82" d="100"/>
        </p:scale>
        <p:origin x="-153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181732-4960-4CB6-9799-A0B57AABA991}" type="datetimeFigureOut">
              <a:rPr lang="uk-UA" smtClean="0"/>
              <a:pPr/>
              <a:t>24.09.2023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24.09.2023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24.09.2023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24.09.2023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24.09.2023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24.09.2023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24.09.2023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24.09.2023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24.09.2023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24.09.2023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181732-4960-4CB6-9799-A0B57AABA991}" type="datetimeFigureOut">
              <a:rPr lang="uk-UA" smtClean="0"/>
              <a:pPr/>
              <a:t>24.09.2023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C181732-4960-4CB6-9799-A0B57AABA991}" type="datetimeFigureOut">
              <a:rPr lang="uk-UA" smtClean="0"/>
              <a:pPr/>
              <a:t>24.09.2023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071546"/>
            <a:ext cx="5857916" cy="292895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Welcome to</a:t>
            </a:r>
            <a:br>
              <a:rPr lang="en-US" sz="4800" b="1" dirty="0" smtClean="0"/>
            </a:br>
            <a:r>
              <a:rPr lang="en-US" sz="4800" b="1" dirty="0" smtClean="0"/>
              <a:t>VB 035 </a:t>
            </a:r>
            <a:br>
              <a:rPr lang="en-US" sz="4800" b="1" dirty="0" smtClean="0"/>
            </a:br>
            <a:r>
              <a:rPr lang="en-US" sz="4800" b="1" dirty="0" smtClean="0"/>
              <a:t>English </a:t>
            </a:r>
            <a:r>
              <a:rPr lang="en-US" dirty="0" smtClean="0"/>
              <a:t>I </a:t>
            </a:r>
            <a:r>
              <a:rPr lang="en-US" sz="4800" b="1" dirty="0" smtClean="0"/>
              <a:t>Course</a:t>
            </a:r>
            <a:endParaRPr lang="uk-UA" sz="4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řešeň, ovoce, jídlo, venku&#10;&#10;Popis se vygeneroval automaticky.">
            <a:extLst>
              <a:ext uri="{FF2B5EF4-FFF2-40B4-BE49-F238E27FC236}">
                <a16:creationId xmlns:a16="http://schemas.microsoft.com/office/drawing/2014/main" xmlns="" id="{EFEEB27B-9859-D922-7EFB-EFC2348D3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38" b="290"/>
          <a:stretch/>
        </p:blipFill>
        <p:spPr>
          <a:xfrm>
            <a:off x="15" y="-4"/>
            <a:ext cx="9143985" cy="6858004"/>
          </a:xfrm>
          <a:prstGeom prst="rect">
            <a:avLst/>
          </a:prstGeom>
          <a:noFill/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6008F35F-D16F-4570-858B-EF5728837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6507" y="4635"/>
            <a:ext cx="3158552" cy="90647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TO KNOW EACH OTHER</a:t>
            </a:r>
          </a:p>
        </p:txBody>
      </p:sp>
      <p:sp>
        <p:nvSpPr>
          <p:cNvPr id="18" name="Date Placeholder 5">
            <a:extLst>
              <a:ext uri="{FF2B5EF4-FFF2-40B4-BE49-F238E27FC236}">
                <a16:creationId xmlns:a16="http://schemas.microsoft.com/office/drawing/2014/main" xmlns="" id="{8FEC7935-71D6-461E-AB51-B32890794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278" y="6332539"/>
            <a:ext cx="22548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00D4EC2-7EF7-4E9D-8E61-F89039A70F59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9/24/2023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xmlns="" id="{4D9C2E7B-C261-4427-8970-90F1E8DC2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25627" y="6332539"/>
            <a:ext cx="262909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Retrieved from Daily Mail</a:t>
            </a:r>
          </a:p>
        </p:txBody>
      </p:sp>
      <p:sp>
        <p:nvSpPr>
          <p:cNvPr id="22" name="Slide Number Placeholder 9">
            <a:extLst>
              <a:ext uri="{FF2B5EF4-FFF2-40B4-BE49-F238E27FC236}">
                <a16:creationId xmlns:a16="http://schemas.microsoft.com/office/drawing/2014/main" xmlns="" id="{A443A0C7-3A61-432A-81C6-40FB2C60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560" y="6332539"/>
            <a:ext cx="40485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5C5C030-0550-4584-9C82-E35DF7DBC581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52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789AB4A6-63E1-4A8F-AEA3-70E04AC0E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8408"/>
            <a:ext cx="7010108" cy="1541281"/>
          </a:xfrm>
        </p:spPr>
        <p:txBody>
          <a:bodyPr>
            <a:normAutofit fontScale="90000"/>
          </a:bodyPr>
          <a:lstStyle/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r>
              <a:rPr lang="cs-CZ" sz="4400" dirty="0">
                <a:solidFill>
                  <a:srgbClr val="000000"/>
                </a:solidFill>
                <a:highlight>
                  <a:srgbClr val="FFFFFF"/>
                </a:highlight>
              </a:rPr>
              <a:t>MEMORABLE ME</a:t>
            </a:r>
            <a:r>
              <a:rPr lang="en-US" sz="4400" dirty="0">
                <a:solidFill>
                  <a:srgbClr val="000000"/>
                </a:solidFill>
                <a:highlight>
                  <a:srgbClr val="FFFFFF"/>
                </a:highlight>
              </a:rPr>
              <a:t/>
            </a:r>
            <a:br>
              <a:rPr lang="en-US" sz="4400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endParaRPr lang="en-US" sz="44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6008F35F-D16F-4570-858B-EF5728837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085613"/>
            <a:ext cx="7616885" cy="49500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1.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takE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three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minutes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to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think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of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a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unique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or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memorable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fact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about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yourself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that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makes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it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easy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for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others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to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remember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you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.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/>
            </a:r>
            <a:b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</a:b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2.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We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will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start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with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one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person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introducing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themselves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by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saying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their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name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and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sharing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their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memorable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fact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.</a:t>
            </a:r>
            <a:b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</a:br>
            <a:endParaRPr lang="cs-CZ" sz="2000" cap="all" dirty="0">
              <a:solidFill>
                <a:srgbClr val="000000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3.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next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person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will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repeat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previous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person‘s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name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,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their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memorable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thing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before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introducing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themselves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,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etc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.</a:t>
            </a:r>
            <a:r>
              <a:rPr lang="en-US" sz="2000" cap="all" dirty="0">
                <a:highlight>
                  <a:srgbClr val="FFFFFF"/>
                </a:highlight>
                <a:latin typeface="Arial"/>
                <a:cs typeface="Arial"/>
              </a:rPr>
              <a:t/>
            </a:r>
            <a:br>
              <a:rPr lang="en-US" sz="2000" cap="all" dirty="0">
                <a:highlight>
                  <a:srgbClr val="FFFFFF"/>
                </a:highlight>
                <a:latin typeface="Arial"/>
                <a:cs typeface="Arial"/>
              </a:rPr>
            </a:b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xmlns="" id="{42EE2823-64C3-46F2-B7A9-6E319F62F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278" y="6332539"/>
            <a:ext cx="22548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872999A-D3BE-4D10-A67D-D9BB4396FA64}" type="datetime1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9/24/2023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xmlns="" id="{B6705707-AF6D-4CBD-86B0-20EFADB8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25627" y="6332539"/>
            <a:ext cx="262909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xmlns="" id="{036C6F61-652F-4469-BD8B-84DD42CCD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560" y="6332539"/>
            <a:ext cx="40485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5C5C030-0550-4584-9C82-E35DF7DBC581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Obrázek 2" descr="Obsah obrázku lukostřelba, sport, venku, obloha&#10;&#10;Popis byl vytvořen automaticky">
            <a:extLst>
              <a:ext uri="{FF2B5EF4-FFF2-40B4-BE49-F238E27FC236}">
                <a16:creationId xmlns:a16="http://schemas.microsoft.com/office/drawing/2014/main" xmlns="" id="{54372095-8CDE-43BC-D0EC-46A1B3C97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884" y="5286388"/>
            <a:ext cx="3032219" cy="2274277"/>
          </a:xfrm>
          <a:prstGeom prst="rect">
            <a:avLst/>
          </a:prstGeom>
        </p:spPr>
      </p:pic>
      <p:pic>
        <p:nvPicPr>
          <p:cNvPr id="11" name="Obrázek 10" descr="Obsah obrázku padák, obloha, venku, Parašutismus&#10;&#10;Popis byl vytvořen automaticky">
            <a:extLst>
              <a:ext uri="{FF2B5EF4-FFF2-40B4-BE49-F238E27FC236}">
                <a16:creationId xmlns:a16="http://schemas.microsoft.com/office/drawing/2014/main" xmlns="" id="{72164188-05F7-5B76-3BAD-046FF41C5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2254" y="0"/>
            <a:ext cx="1661746" cy="1661746"/>
          </a:xfrm>
          <a:prstGeom prst="rect">
            <a:avLst/>
          </a:prstGeom>
        </p:spPr>
      </p:pic>
      <p:pic>
        <p:nvPicPr>
          <p:cNvPr id="18" name="Obrázek 17" descr="Obsah obrázku boty, území, venku, oblečení&#10;&#10;Popis byl vytvořen automaticky">
            <a:extLst>
              <a:ext uri="{FF2B5EF4-FFF2-40B4-BE49-F238E27FC236}">
                <a16:creationId xmlns:a16="http://schemas.microsoft.com/office/drawing/2014/main" xmlns="" id="{B2835F85-36FA-793C-3C32-448B4A459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1845" y="1809690"/>
            <a:ext cx="1422156" cy="2528277"/>
          </a:xfrm>
          <a:prstGeom prst="rect">
            <a:avLst/>
          </a:prstGeom>
        </p:spPr>
      </p:pic>
      <p:pic>
        <p:nvPicPr>
          <p:cNvPr id="20" name="Obrázek 19" descr="Obsah obrázku Psí plemeno, osoba, venku, tráva&#10;&#10;Popis byl vytvořen automaticky">
            <a:extLst>
              <a:ext uri="{FF2B5EF4-FFF2-40B4-BE49-F238E27FC236}">
                <a16:creationId xmlns:a16="http://schemas.microsoft.com/office/drawing/2014/main" xmlns="" id="{FF0A1811-4E6F-6AFC-BB29-09BA061724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926" y="5143512"/>
            <a:ext cx="2558562" cy="2274277"/>
          </a:xfrm>
          <a:prstGeom prst="rect">
            <a:avLst/>
          </a:prstGeom>
        </p:spPr>
      </p:pic>
      <p:pic>
        <p:nvPicPr>
          <p:cNvPr id="22" name="Obrázek 21" descr="Obsah obrázku venku, tráva, rostlina, osoba&#10;&#10;Popis byl vytvořen automaticky">
            <a:extLst>
              <a:ext uri="{FF2B5EF4-FFF2-40B4-BE49-F238E27FC236}">
                <a16:creationId xmlns:a16="http://schemas.microsoft.com/office/drawing/2014/main" xmlns="" id="{5BC37CF9-2E08-B7CD-326C-82D2CCC3EE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5143512"/>
            <a:ext cx="2558561" cy="227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514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337643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Attendance</a:t>
            </a:r>
          </a:p>
          <a:p>
            <a:r>
              <a:rPr lang="en-US" sz="3200" dirty="0" smtClean="0"/>
              <a:t>f</a:t>
            </a:r>
            <a:r>
              <a:rPr lang="cs-CZ" sz="3200" dirty="0" smtClean="0"/>
              <a:t>ormal </a:t>
            </a:r>
            <a:r>
              <a:rPr lang="cs-CZ" sz="3200" dirty="0"/>
              <a:t>language </a:t>
            </a:r>
            <a:r>
              <a:rPr lang="cs-CZ" sz="3200" dirty="0" smtClean="0"/>
              <a:t>quiz</a:t>
            </a:r>
            <a:endParaRPr lang="en-US" sz="3200" dirty="0" smtClean="0"/>
          </a:p>
          <a:p>
            <a:r>
              <a:rPr lang="en-US" sz="3200" dirty="0" smtClean="0"/>
              <a:t>a reply to a formal letter</a:t>
            </a:r>
          </a:p>
          <a:p>
            <a:r>
              <a:rPr lang="en-US" sz="3200" dirty="0"/>
              <a:t>active participation in class </a:t>
            </a:r>
            <a:r>
              <a:rPr lang="en-US" sz="3200" dirty="0" smtClean="0"/>
              <a:t>assignments</a:t>
            </a:r>
          </a:p>
          <a:p>
            <a:r>
              <a:rPr lang="en-US" sz="3200" dirty="0" smtClean="0"/>
              <a:t>final group project - creation and presentation of the final escape game</a:t>
            </a:r>
          </a:p>
          <a:p>
            <a:endParaRPr lang="uk-UA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Course Requirements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discussions</a:t>
            </a:r>
          </a:p>
          <a:p>
            <a:r>
              <a:rPr lang="en-US" dirty="0" smtClean="0"/>
              <a:t> </a:t>
            </a:r>
            <a:r>
              <a:rPr lang="en-US" dirty="0"/>
              <a:t>individual, pair and group </a:t>
            </a:r>
            <a:r>
              <a:rPr lang="en-US" dirty="0" smtClean="0"/>
              <a:t>presentations</a:t>
            </a:r>
          </a:p>
          <a:p>
            <a:r>
              <a:rPr lang="en-US" dirty="0" smtClean="0"/>
              <a:t> </a:t>
            </a:r>
            <a:r>
              <a:rPr lang="en-US" dirty="0"/>
              <a:t>work with </a:t>
            </a:r>
            <a:r>
              <a:rPr lang="en-US" dirty="0" smtClean="0"/>
              <a:t>sources</a:t>
            </a:r>
          </a:p>
          <a:p>
            <a:r>
              <a:rPr lang="en-US" dirty="0" smtClean="0"/>
              <a:t>peer review</a:t>
            </a:r>
          </a:p>
          <a:p>
            <a:r>
              <a:rPr lang="en-US" dirty="0" smtClean="0"/>
              <a:t>writing </a:t>
            </a:r>
            <a:r>
              <a:rPr lang="en-US" dirty="0"/>
              <a:t>tasks, homework assignments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Classroom Activities</a:t>
            </a: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1rYT1rMRwL._SX398_BO1,204,203,2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464323"/>
            <a:ext cx="4572032" cy="571504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Session 1  </a:t>
            </a:r>
            <a:r>
              <a:rPr lang="en-US" dirty="0" smtClean="0"/>
              <a:t>Introductory class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Session 2</a:t>
            </a:r>
            <a:r>
              <a:rPr lang="en-US" b="1" dirty="0"/>
              <a:t> </a:t>
            </a:r>
            <a:r>
              <a:rPr lang="en-US" dirty="0" smtClean="0"/>
              <a:t>Formal </a:t>
            </a:r>
            <a:r>
              <a:rPr lang="en-US" dirty="0"/>
              <a:t>language and writing formal emails</a:t>
            </a:r>
            <a:endParaRPr lang="en-US" dirty="0" smtClean="0"/>
          </a:p>
          <a:p>
            <a:r>
              <a:rPr lang="en-US" b="1" dirty="0" smtClean="0"/>
              <a:t>Session 3</a:t>
            </a:r>
            <a:r>
              <a:rPr lang="en-US" b="1" dirty="0"/>
              <a:t> </a:t>
            </a:r>
            <a:r>
              <a:rPr lang="en-US" dirty="0" smtClean="0"/>
              <a:t>Discuss the progress of your </a:t>
            </a:r>
            <a:r>
              <a:rPr lang="en-US" dirty="0"/>
              <a:t>escape games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Session 4</a:t>
            </a:r>
            <a:r>
              <a:rPr lang="en-US" dirty="0"/>
              <a:t> </a:t>
            </a:r>
            <a:r>
              <a:rPr lang="en-US" dirty="0" smtClean="0"/>
              <a:t>Present your escape games to the class. Learn how to provide feedback</a:t>
            </a:r>
          </a:p>
          <a:p>
            <a:endParaRPr lang="en-US" dirty="0" smtClean="0"/>
          </a:p>
          <a:p>
            <a:r>
              <a:rPr lang="en-US" b="1" dirty="0" smtClean="0"/>
              <a:t>Session 5</a:t>
            </a:r>
            <a:r>
              <a:rPr lang="cs-CZ" b="1" dirty="0"/>
              <a:t> </a:t>
            </a:r>
            <a:r>
              <a:rPr lang="en-US" dirty="0" smtClean="0"/>
              <a:t>Presentation of the </a:t>
            </a:r>
            <a:r>
              <a:rPr lang="cs-CZ" dirty="0" smtClean="0"/>
              <a:t>escape </a:t>
            </a:r>
            <a:r>
              <a:rPr lang="cs-CZ" dirty="0"/>
              <a:t>game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Session 6 </a:t>
            </a:r>
            <a:r>
              <a:rPr lang="en-US" dirty="0" smtClean="0"/>
              <a:t>Presentation of the </a:t>
            </a:r>
            <a:r>
              <a:rPr lang="cs-CZ" dirty="0" smtClean="0"/>
              <a:t>escape game</a:t>
            </a:r>
            <a:r>
              <a:rPr lang="en-US" dirty="0" smtClean="0"/>
              <a:t> + feedback to the course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472518" cy="4911741"/>
          </a:xfrm>
        </p:spPr>
        <p:txBody>
          <a:bodyPr/>
          <a:lstStyle/>
          <a:p>
            <a:r>
              <a:rPr lang="en-US" dirty="0" smtClean="0"/>
              <a:t>Listening  (True/False statement), sentence completion </a:t>
            </a:r>
          </a:p>
          <a:p>
            <a:r>
              <a:rPr lang="en-US" dirty="0" smtClean="0"/>
              <a:t>Reading (gap filling, correcting mistakes)</a:t>
            </a:r>
          </a:p>
          <a:p>
            <a:r>
              <a:rPr lang="en-US" dirty="0" smtClean="0"/>
              <a:t>Grammar and vocabulary (paraphrasing, word formation, gap filling)</a:t>
            </a:r>
          </a:p>
          <a:p>
            <a:r>
              <a:rPr lang="en-US" dirty="0" smtClean="0"/>
              <a:t>Writing (a reply to formal/semi-formal e-mail)</a:t>
            </a:r>
          </a:p>
          <a:p>
            <a:r>
              <a:rPr lang="en-US" dirty="0" smtClean="0"/>
              <a:t>Presentation, discussion.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VV066 English Conversation</a:t>
            </a:r>
          </a:p>
          <a:p>
            <a:endParaRPr lang="en-US" dirty="0" smtClean="0"/>
          </a:p>
          <a:p>
            <a:r>
              <a:rPr lang="en-US" dirty="0" smtClean="0"/>
              <a:t>VB040 Presentations in English II</a:t>
            </a:r>
          </a:p>
          <a:p>
            <a:endParaRPr lang="en-US" dirty="0" smtClean="0"/>
          </a:p>
          <a:p>
            <a:r>
              <a:rPr lang="en-US" dirty="0" smtClean="0"/>
              <a:t>CJVAEA English Autonomously</a:t>
            </a:r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English Courses at FI</a:t>
            </a:r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697</TotalTime>
  <Words>207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Открытая</vt:lpstr>
      <vt:lpstr>Welcome to VB 035  English I Course</vt:lpstr>
      <vt:lpstr>Slide 2</vt:lpstr>
      <vt:lpstr> MEMORABLE ME </vt:lpstr>
      <vt:lpstr>Course Requirements</vt:lpstr>
      <vt:lpstr>Classroom Activities</vt:lpstr>
      <vt:lpstr>Slide 6</vt:lpstr>
      <vt:lpstr>Slide 7</vt:lpstr>
      <vt:lpstr>EXAM</vt:lpstr>
      <vt:lpstr>English Courses at FI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 035  English Course</dc:title>
  <dc:creator>Roksolana Vikovych</dc:creator>
  <cp:lastModifiedBy>vikov</cp:lastModifiedBy>
  <cp:revision>62</cp:revision>
  <dcterms:created xsi:type="dcterms:W3CDTF">2022-09-09T09:26:27Z</dcterms:created>
  <dcterms:modified xsi:type="dcterms:W3CDTF">2023-09-24T21:05:31Z</dcterms:modified>
</cp:coreProperties>
</file>