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6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518E"/>
    <a:srgbClr val="005696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bor Štěpánek" userId="cbd682a0-eec4-438f-8fe0-554e6340c4e8" providerId="ADAL" clId="{C2D4257F-5AF5-4969-A94C-81DABFBCB50D}"/>
    <pc:docChg chg="modSld">
      <pc:chgData name="Libor Štěpánek" userId="cbd682a0-eec4-438f-8fe0-554e6340c4e8" providerId="ADAL" clId="{C2D4257F-5AF5-4969-A94C-81DABFBCB50D}" dt="2024-09-30T07:08:43.962" v="2" actId="1076"/>
      <pc:docMkLst>
        <pc:docMk/>
      </pc:docMkLst>
      <pc:sldChg chg="modSp mod">
        <pc:chgData name="Libor Štěpánek" userId="cbd682a0-eec4-438f-8fe0-554e6340c4e8" providerId="ADAL" clId="{C2D4257F-5AF5-4969-A94C-81DABFBCB50D}" dt="2024-09-30T07:08:43.962" v="2" actId="1076"/>
        <pc:sldMkLst>
          <pc:docMk/>
          <pc:sldMk cId="3278726967" sldId="476"/>
        </pc:sldMkLst>
        <pc:spChg chg="mod">
          <ac:chgData name="Libor Štěpánek" userId="cbd682a0-eec4-438f-8fe0-554e6340c4e8" providerId="ADAL" clId="{C2D4257F-5AF5-4969-A94C-81DABFBCB50D}" dt="2024-09-30T07:08:43.962" v="2" actId="1076"/>
          <ac:spMkLst>
            <pc:docMk/>
            <pc:sldMk cId="3278726967" sldId="476"/>
            <ac:spMk id="14338" creationId="{00000000-0000-0000-0000-000000000000}"/>
          </ac:spMkLst>
        </pc:spChg>
        <pc:spChg chg="mod">
          <ac:chgData name="Libor Štěpánek" userId="cbd682a0-eec4-438f-8fe0-554e6340c4e8" providerId="ADAL" clId="{C2D4257F-5AF5-4969-A94C-81DABFBCB50D}" dt="2024-09-30T07:08:36.702" v="0" actId="1076"/>
          <ac:spMkLst>
            <pc:docMk/>
            <pc:sldMk cId="3278726967" sldId="476"/>
            <ac:spMk id="14339" creationId="{00000000-0000-0000-0000-000000000000}"/>
          </ac:spMkLst>
        </pc:spChg>
        <pc:spChg chg="mod">
          <ac:chgData name="Libor Štěpánek" userId="cbd682a0-eec4-438f-8fe0-554e6340c4e8" providerId="ADAL" clId="{C2D4257F-5AF5-4969-A94C-81DABFBCB50D}" dt="2024-09-30T07:08:40.620" v="1" actId="1076"/>
          <ac:spMkLst>
            <pc:docMk/>
            <pc:sldMk cId="3278726967" sldId="476"/>
            <ac:spMk id="1434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5EBD-2724-43DE-8264-2ED18A640563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0389-D75C-41F2-8E74-259BE495D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5DFD-0107-4FF7-B377-08C6CC5E57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C84-749D-430C-BFC6-7CD389B6D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6ED-61D4-413E-8000-8AC4DB66ADC7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.pn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ibor.stepanek@cjv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>
                <a:latin typeface="+mn-lt"/>
              </a:rPr>
              <a:t>Academic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Communication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Skills</a:t>
            </a:r>
            <a:r>
              <a:rPr lang="cs-CZ" altLang="cs-CZ" sz="4800" b="1" u="sng" dirty="0">
                <a:latin typeface="+mn-lt"/>
              </a:rPr>
              <a:t>     in </a:t>
            </a:r>
            <a:r>
              <a:rPr lang="cs-CZ" altLang="cs-CZ" sz="4800" b="1" u="sng" dirty="0" err="1">
                <a:latin typeface="+mn-lt"/>
              </a:rPr>
              <a:t>English</a:t>
            </a:r>
            <a:r>
              <a:rPr lang="cs-CZ" altLang="cs-CZ" sz="4800" dirty="0">
                <a:latin typeface="+mn-lt"/>
              </a:rPr>
              <a:t> (</a:t>
            </a:r>
            <a:r>
              <a:rPr lang="cs-CZ" altLang="cs-CZ" sz="4800" b="1" dirty="0">
                <a:latin typeface="+mn-lt"/>
              </a:rPr>
              <a:t>DACSE)</a:t>
            </a:r>
            <a:r>
              <a:rPr lang="cs-CZ" altLang="cs-CZ" b="1" u="sng" dirty="0">
                <a:latin typeface="+mn-lt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3476" y="5229226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/>
              <a:t>Autumn</a:t>
            </a:r>
            <a:r>
              <a:rPr lang="cs-CZ" altLang="cs-CZ" sz="4400" dirty="0"/>
              <a:t> Term 2024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"/>
            <a:ext cx="4741817" cy="13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964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773239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97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5343526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925289" y="91586"/>
            <a:ext cx="10515600" cy="1325563"/>
          </a:xfrm>
        </p:spPr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priorities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382" y="1267712"/>
            <a:ext cx="5321531" cy="49116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1.small talk – starting and finishing a conversation </a:t>
            </a:r>
          </a:p>
          <a:p>
            <a:pPr marL="0" indent="0">
              <a:buNone/>
            </a:pPr>
            <a:r>
              <a:rPr lang="en-GB" dirty="0"/>
              <a:t>2. small talk – cultural differences</a:t>
            </a:r>
          </a:p>
          <a:p>
            <a:pPr marL="0" indent="0">
              <a:buNone/>
            </a:pPr>
            <a:r>
              <a:rPr lang="en-GB" dirty="0"/>
              <a:t>3. small talk – turn taking</a:t>
            </a:r>
          </a:p>
          <a:p>
            <a:pPr marL="0" indent="0">
              <a:buNone/>
            </a:pPr>
            <a:r>
              <a:rPr lang="en-GB" dirty="0"/>
              <a:t>4. academic talks</a:t>
            </a:r>
          </a:p>
          <a:p>
            <a:pPr marL="0" indent="0">
              <a:buNone/>
            </a:pPr>
            <a:r>
              <a:rPr lang="en-GB" dirty="0"/>
              <a:t>5.after-presentation discussion</a:t>
            </a:r>
          </a:p>
          <a:p>
            <a:pPr marL="0" indent="0">
              <a:buNone/>
            </a:pPr>
            <a:r>
              <a:rPr lang="en-GB" dirty="0"/>
              <a:t>6.conference presentation giving </a:t>
            </a:r>
          </a:p>
          <a:p>
            <a:pPr marL="0" indent="0">
              <a:buNone/>
            </a:pPr>
            <a:r>
              <a:rPr lang="en-GB" dirty="0"/>
              <a:t>7.panel discussion – presentations</a:t>
            </a:r>
          </a:p>
          <a:p>
            <a:pPr marL="0" indent="0">
              <a:buNone/>
            </a:pPr>
            <a:r>
              <a:rPr lang="en-GB" dirty="0"/>
              <a:t>8.panel discussion – chairing</a:t>
            </a:r>
          </a:p>
          <a:p>
            <a:pPr marL="0" indent="0">
              <a:buNone/>
            </a:pPr>
            <a:r>
              <a:rPr lang="en-GB" dirty="0"/>
              <a:t>9.panel discussion – turn taking</a:t>
            </a:r>
          </a:p>
          <a:p>
            <a:pPr marL="0" indent="0">
              <a:buNone/>
            </a:pPr>
            <a:r>
              <a:rPr lang="en-GB" dirty="0"/>
              <a:t>10.conference slot chairing</a:t>
            </a:r>
          </a:p>
          <a:p>
            <a:pPr marL="0" indent="0">
              <a:buNone/>
            </a:pPr>
            <a:r>
              <a:rPr lang="en-GB" dirty="0"/>
              <a:t>11.toast giving</a:t>
            </a:r>
          </a:p>
          <a:p>
            <a:pPr marL="0" indent="0">
              <a:buNone/>
            </a:pPr>
            <a:r>
              <a:rPr lang="en-GB" dirty="0"/>
              <a:t>12.lecturing / teaching</a:t>
            </a:r>
          </a:p>
          <a:p>
            <a:pPr marL="0" indent="0">
              <a:buNone/>
            </a:pPr>
            <a:r>
              <a:rPr lang="en-GB" dirty="0"/>
              <a:t>13.interactive seminar giving	</a:t>
            </a:r>
          </a:p>
          <a:p>
            <a:pPr marL="0" indent="0">
              <a:buNone/>
            </a:pPr>
            <a:r>
              <a:rPr lang="en-GB" dirty="0"/>
              <a:t>14. adjusting language to your audience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GB" altLang="cs-CZ" sz="1800" dirty="0"/>
            </a:br>
            <a:endParaRPr lang="cs-CZ" altLang="cs-CZ" sz="1800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08913" y="1267712"/>
            <a:ext cx="5181599" cy="49116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300" dirty="0"/>
              <a:t>15.peer-to-peer communication</a:t>
            </a:r>
          </a:p>
          <a:p>
            <a:pPr marL="0" indent="0">
              <a:buNone/>
            </a:pPr>
            <a:r>
              <a:rPr lang="en-GB" sz="3300" dirty="0"/>
              <a:t>16. authoritative communication</a:t>
            </a:r>
          </a:p>
          <a:p>
            <a:pPr marL="0" indent="0">
              <a:buNone/>
            </a:pPr>
            <a:r>
              <a:rPr lang="en-GB" sz="3300" dirty="0"/>
              <a:t>17. “one of the crowd” communication</a:t>
            </a:r>
          </a:p>
          <a:p>
            <a:pPr marL="0" indent="0">
              <a:buNone/>
            </a:pPr>
            <a:r>
              <a:rPr lang="en-GB" sz="3300" dirty="0"/>
              <a:t>18. story-telling to present science</a:t>
            </a:r>
          </a:p>
          <a:p>
            <a:pPr marL="0" indent="0">
              <a:buNone/>
            </a:pPr>
            <a:r>
              <a:rPr lang="en-GB" sz="3300" dirty="0"/>
              <a:t>19. code switching and code mixing in multilingual communication</a:t>
            </a:r>
          </a:p>
          <a:p>
            <a:pPr marL="0" indent="0">
              <a:buNone/>
            </a:pPr>
            <a:r>
              <a:rPr lang="en-GB" sz="3300" dirty="0"/>
              <a:t>20. in-front-of-the-camera communication</a:t>
            </a:r>
          </a:p>
          <a:p>
            <a:pPr marL="0" indent="0">
              <a:buNone/>
            </a:pPr>
            <a:r>
              <a:rPr lang="en-GB" sz="3300" dirty="0"/>
              <a:t>21.(paper) abstract writing</a:t>
            </a:r>
          </a:p>
          <a:p>
            <a:pPr marL="0" indent="0">
              <a:buNone/>
            </a:pPr>
            <a:r>
              <a:rPr lang="en-GB" sz="3300" dirty="0"/>
              <a:t>22.biography writing</a:t>
            </a:r>
          </a:p>
          <a:p>
            <a:pPr marL="0" indent="0">
              <a:buNone/>
            </a:pPr>
            <a:r>
              <a:rPr lang="en-GB" sz="3300" dirty="0"/>
              <a:t>23.academic writing style</a:t>
            </a:r>
          </a:p>
          <a:p>
            <a:pPr marL="0" indent="0">
              <a:buNone/>
            </a:pPr>
            <a:r>
              <a:rPr lang="en-GB" sz="3300" dirty="0"/>
              <a:t>24.emails/letters</a:t>
            </a:r>
          </a:p>
          <a:p>
            <a:pPr marL="0" indent="0">
              <a:buNone/>
            </a:pPr>
            <a:r>
              <a:rPr lang="en-GB" sz="3300" dirty="0"/>
              <a:t>25. interviews in intercultural setting</a:t>
            </a:r>
          </a:p>
          <a:p>
            <a:pPr marL="0" indent="0">
              <a:buNone/>
            </a:pPr>
            <a:r>
              <a:rPr lang="en-GB" sz="3300" dirty="0"/>
              <a:t>26. feedback giving</a:t>
            </a:r>
          </a:p>
          <a:p>
            <a:pPr marL="0" indent="0">
              <a:buNone/>
            </a:pPr>
            <a:r>
              <a:rPr lang="en-GB" sz="3300" dirty="0"/>
              <a:t>27. feedback accepting</a:t>
            </a:r>
          </a:p>
          <a:p>
            <a:pPr marL="0" indent="0">
              <a:buNone/>
            </a:pPr>
            <a:r>
              <a:rPr lang="en-GB" sz="3300" dirty="0"/>
              <a:t>28. AI supported communication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>
                <a:latin typeface="+mn-lt"/>
              </a:rPr>
              <a:t>DACSE 2024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/>
              <a:t>course instructor 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en-GB" altLang="cs-CZ" b="1" dirty="0"/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/>
          </a:p>
          <a:p>
            <a:pPr eaLnBrk="1" hangingPunct="1"/>
            <a:r>
              <a:rPr lang="cs-CZ" altLang="cs-CZ" b="1" dirty="0" err="1"/>
              <a:t>course</a:t>
            </a:r>
            <a:r>
              <a:rPr lang="cs-CZ" altLang="cs-CZ" b="1" dirty="0"/>
              <a:t> </a:t>
            </a:r>
            <a:r>
              <a:rPr lang="cs-CZ" altLang="cs-CZ" b="1" dirty="0" err="1"/>
              <a:t>introduction</a:t>
            </a:r>
            <a:r>
              <a:rPr lang="en-GB" altLang="cs-CZ" b="1" dirty="0"/>
              <a:t> </a:t>
            </a:r>
            <a:endParaRPr lang="en-GB" altLang="cs-CZ" dirty="0"/>
          </a:p>
          <a:p>
            <a:pPr eaLnBrk="1" hangingPunct="1"/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269" y="849086"/>
            <a:ext cx="9385016" cy="549694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LIBOR ŠTĚPÁNEK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libor.stepanek@cjv.muni.cz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Masaryk University Language Centre (CJV MU)</a:t>
            </a:r>
            <a:r>
              <a:rPr lang="cs-CZ" altLang="cs-CZ" sz="2400" dirty="0"/>
              <a:t> Komenského nám 2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en-GB" altLang="cs-CZ" sz="2400" dirty="0"/>
              <a:t>Education: </a:t>
            </a:r>
            <a:endParaRPr lang="cs-CZ" altLang="cs-CZ" sz="2400" dirty="0"/>
          </a:p>
          <a:p>
            <a:pPr lvl="1">
              <a:lnSpc>
                <a:spcPct val="80000"/>
              </a:lnSpc>
              <a:defRPr/>
            </a:pPr>
            <a:r>
              <a:rPr lang="en-GB" altLang="cs-CZ" dirty="0"/>
              <a:t>M</a:t>
            </a:r>
            <a:r>
              <a:rPr lang="cs-CZ" altLang="cs-CZ" dirty="0"/>
              <a:t>A</a:t>
            </a:r>
            <a:r>
              <a:rPr lang="en-GB" altLang="cs-CZ" dirty="0"/>
              <a:t> in English </a:t>
            </a:r>
            <a:endParaRPr lang="cs-CZ" altLang="cs-CZ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dirty="0"/>
              <a:t>   </a:t>
            </a:r>
            <a:r>
              <a:rPr lang="cs-CZ" altLang="cs-CZ" sz="1600" dirty="0"/>
              <a:t>(MA in </a:t>
            </a:r>
            <a:r>
              <a:rPr lang="en-GB" altLang="cs-CZ" sz="1600" dirty="0"/>
              <a:t>History &amp; PhD in Political Science</a:t>
            </a:r>
            <a:r>
              <a:rPr lang="cs-CZ" altLang="cs-CZ" sz="1600" dirty="0"/>
              <a:t>)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GB" altLang="cs-CZ" sz="1600" dirty="0"/>
          </a:p>
          <a:p>
            <a:pPr>
              <a:lnSpc>
                <a:spcPct val="80000"/>
              </a:lnSpc>
              <a:defRPr/>
            </a:pPr>
            <a:r>
              <a:rPr lang="en-GB" altLang="cs-CZ" sz="2400" dirty="0"/>
              <a:t>Specialization and Research: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cs-CZ" dirty="0"/>
              <a:t>Academic </a:t>
            </a:r>
            <a:r>
              <a:rPr lang="cs-CZ" altLang="cs-CZ" dirty="0" err="1"/>
              <a:t>Skills</a:t>
            </a:r>
            <a:r>
              <a:rPr lang="cs-CZ" altLang="cs-CZ" dirty="0"/>
              <a:t> in English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dirty="0" err="1"/>
              <a:t>Academic</a:t>
            </a:r>
            <a:r>
              <a:rPr lang="cs-CZ" altLang="cs-CZ" dirty="0"/>
              <a:t> </a:t>
            </a:r>
            <a:r>
              <a:rPr lang="en-GB" altLang="cs-CZ" dirty="0"/>
              <a:t>Public Speaking</a:t>
            </a:r>
            <a:r>
              <a:rPr lang="cs-CZ" altLang="cs-CZ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cs-CZ" dirty="0"/>
              <a:t>Academic Writing</a:t>
            </a:r>
            <a:endParaRPr lang="cs-CZ" altLang="cs-CZ" dirty="0"/>
          </a:p>
          <a:p>
            <a:pPr lvl="1">
              <a:lnSpc>
                <a:spcPct val="80000"/>
              </a:lnSpc>
              <a:defRPr/>
            </a:pPr>
            <a:r>
              <a:rPr lang="cs-CZ" altLang="cs-CZ" dirty="0" err="1"/>
              <a:t>Teaching</a:t>
            </a:r>
            <a:r>
              <a:rPr lang="cs-CZ" altLang="cs-CZ" dirty="0"/>
              <a:t> and </a:t>
            </a:r>
            <a:r>
              <a:rPr lang="cs-CZ" altLang="cs-CZ" dirty="0" err="1"/>
              <a:t>Learning</a:t>
            </a:r>
            <a:r>
              <a:rPr lang="cs-CZ" altLang="cs-CZ" dirty="0"/>
              <a:t> Expert (EUI, Florence) </a:t>
            </a:r>
          </a:p>
          <a:p>
            <a:pPr>
              <a:lnSpc>
                <a:spcPct val="80000"/>
              </a:lnSpc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DACSE - </a:t>
            </a:r>
            <a:r>
              <a:rPr lang="cs-CZ" altLang="cs-CZ" sz="2400" dirty="0" err="1"/>
              <a:t>since</a:t>
            </a:r>
            <a:r>
              <a:rPr lang="cs-CZ" altLang="cs-CZ" sz="2400" dirty="0"/>
              <a:t> 2009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dirty="0"/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24051" t="57775" r="63397" b="12007"/>
          <a:stretch/>
        </p:blipFill>
        <p:spPr>
          <a:xfrm>
            <a:off x="7978372" y="2135945"/>
            <a:ext cx="1420855" cy="1924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28933" t="23055" r="38163" b="20960"/>
          <a:stretch/>
        </p:blipFill>
        <p:spPr>
          <a:xfrm>
            <a:off x="9555246" y="2415683"/>
            <a:ext cx="2104913" cy="20145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851" r="5624" b="3634"/>
          <a:stretch/>
        </p:blipFill>
        <p:spPr>
          <a:xfrm rot="253638">
            <a:off x="7938477" y="4217129"/>
            <a:ext cx="1406254" cy="1530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73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80300" y="704123"/>
            <a:ext cx="8086635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b="1" dirty="0" err="1">
                <a:latin typeface="+mn-lt"/>
              </a:rPr>
              <a:t>course</a:t>
            </a:r>
            <a:r>
              <a:rPr lang="cs-CZ" altLang="cs-CZ" b="1" dirty="0">
                <a:latin typeface="+mn-lt"/>
              </a:rPr>
              <a:t> </a:t>
            </a:r>
            <a:r>
              <a:rPr lang="cs-CZ" altLang="cs-CZ" b="1" dirty="0" err="1">
                <a:latin typeface="+mn-lt"/>
              </a:rPr>
              <a:t>objectives</a:t>
            </a:r>
            <a:endParaRPr lang="cs-CZ" altLang="cs-CZ" b="1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432" y="1559859"/>
            <a:ext cx="10241280" cy="477843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dirty="0"/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communicate effectively within the international academic community setting</a:t>
            </a:r>
            <a:r>
              <a:rPr lang="cs-CZ" altLang="cs-CZ" sz="2400" dirty="0"/>
              <a:t>;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be a successful participant of an international conference</a:t>
            </a:r>
            <a:r>
              <a:rPr lang="cs-CZ" altLang="cs-CZ" sz="2400" dirty="0"/>
              <a:t>/meeting</a:t>
            </a:r>
            <a:r>
              <a:rPr lang="en-GB" altLang="cs-CZ" sz="2400" dirty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 recognize various organizational patterns found in academic speaking</a:t>
            </a:r>
            <a:r>
              <a:rPr lang="cs-CZ" altLang="cs-CZ" sz="2400" dirty="0"/>
              <a:t>/</a:t>
            </a:r>
            <a:r>
              <a:rPr lang="cs-CZ" altLang="cs-CZ" sz="2400" dirty="0" err="1"/>
              <a:t>writing</a:t>
            </a:r>
            <a:r>
              <a:rPr lang="en-GB" altLang="cs-CZ" sz="2400" dirty="0"/>
              <a:t>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adjust communication to different tasks</a:t>
            </a:r>
            <a:r>
              <a:rPr lang="cs-CZ" altLang="cs-CZ" sz="2400" dirty="0"/>
              <a:t>.</a:t>
            </a: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course organisation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349" y="1497875"/>
            <a:ext cx="9664564" cy="51616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sz="4000" b="1" dirty="0"/>
              <a:t>4 block sessions</a:t>
            </a:r>
            <a:endParaRPr lang="cs-CZ" altLang="cs-CZ" sz="4000" b="1" dirty="0"/>
          </a:p>
          <a:p>
            <a:pPr eaLnBrk="1" hangingPunct="1"/>
            <a:endParaRPr lang="en-GB" altLang="cs-CZ" dirty="0"/>
          </a:p>
          <a:p>
            <a:r>
              <a:rPr lang="en-GB" dirty="0"/>
              <a:t>Monday </a:t>
            </a:r>
            <a:r>
              <a:rPr lang="cs-CZ" dirty="0"/>
              <a:t>30</a:t>
            </a:r>
            <a:r>
              <a:rPr lang="en-GB" dirty="0"/>
              <a:t> September (9:30 - )</a:t>
            </a:r>
          </a:p>
          <a:p>
            <a:r>
              <a:rPr lang="en-GB" dirty="0"/>
              <a:t>Monday 7 October</a:t>
            </a:r>
          </a:p>
          <a:p>
            <a:r>
              <a:rPr lang="en-GB" dirty="0"/>
              <a:t>Monday </a:t>
            </a:r>
            <a:r>
              <a:rPr lang="cs-CZ" dirty="0"/>
              <a:t>1</a:t>
            </a:r>
            <a:r>
              <a:rPr lang="en-GB" dirty="0"/>
              <a:t>4 October</a:t>
            </a:r>
          </a:p>
          <a:p>
            <a:r>
              <a:rPr lang="en-GB" dirty="0"/>
              <a:t>Monday 2</a:t>
            </a:r>
            <a:r>
              <a:rPr lang="cs-CZ" dirty="0"/>
              <a:t>1</a:t>
            </a:r>
            <a:r>
              <a:rPr lang="en-GB" dirty="0"/>
              <a:t> October</a:t>
            </a:r>
          </a:p>
          <a:p>
            <a:pPr marL="0" indent="0">
              <a:buNone/>
            </a:pPr>
            <a:endParaRPr lang="en-GB" altLang="cs-CZ" dirty="0"/>
          </a:p>
          <a:p>
            <a:pPr eaLnBrk="1" hangingPunct="1"/>
            <a:r>
              <a:rPr lang="en-GB" altLang="cs-CZ" dirty="0"/>
              <a:t>theoretical input combined with diverse practical activities based on individual needs</a:t>
            </a:r>
          </a:p>
          <a:p>
            <a:pPr eaLnBrk="1" hangingPunct="1">
              <a:buFontTx/>
              <a:buNone/>
            </a:pPr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materials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600" dirty="0"/>
              <a:t>IS study materials </a:t>
            </a:r>
          </a:p>
          <a:p>
            <a:pPr eaLnBrk="1" hangingPunct="1"/>
            <a:r>
              <a:rPr lang="en-GB" altLang="cs-CZ" sz="3600" dirty="0"/>
              <a:t>synchronous classes</a:t>
            </a:r>
          </a:p>
          <a:p>
            <a:pPr eaLnBrk="1" hangingPunct="1"/>
            <a:r>
              <a:rPr lang="en-GB" altLang="cs-CZ" sz="3600" dirty="0"/>
              <a:t>IS discussion forum</a:t>
            </a:r>
          </a:p>
          <a:p>
            <a:pPr lvl="1"/>
            <a:r>
              <a:rPr lang="en-GB" altLang="cs-CZ" sz="3600" dirty="0"/>
              <a:t>individual activities</a:t>
            </a:r>
          </a:p>
          <a:p>
            <a:pPr lvl="1" eaLnBrk="1" hangingPunct="1"/>
            <a:r>
              <a:rPr lang="en-GB" altLang="cs-CZ" sz="3600" dirty="0"/>
              <a:t>collaborative activities</a:t>
            </a:r>
          </a:p>
          <a:p>
            <a:pPr lvl="1" eaLnBrk="1" hangingPunct="1">
              <a:buFontTx/>
              <a:buNone/>
            </a:pPr>
            <a:endParaRPr lang="en-GB" altLang="cs-CZ" dirty="0"/>
          </a:p>
          <a:p>
            <a:pPr eaLnBrk="1" hangingPunct="1"/>
            <a:endParaRPr lang="en-GB" altLang="cs-CZ" dirty="0"/>
          </a:p>
          <a:p>
            <a:pPr lvl="1" eaLnBrk="1" hangingPunct="1"/>
            <a:endParaRPr lang="en-GB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/>
              <a:t>Active</a:t>
            </a:r>
            <a:r>
              <a:rPr lang="en-GB" altLang="cs-CZ" sz="3200" dirty="0"/>
              <a:t> participation in:</a:t>
            </a:r>
          </a:p>
          <a:p>
            <a:pPr eaLnBrk="1" hangingPunct="1"/>
            <a:endParaRPr lang="en-GB" altLang="cs-CZ" sz="3200" dirty="0"/>
          </a:p>
          <a:p>
            <a:pPr lvl="1" eaLnBrk="1" hangingPunct="1"/>
            <a:r>
              <a:rPr lang="en-GB" altLang="cs-CZ" sz="3200" dirty="0"/>
              <a:t>presentations / talks / teaching sessions giving</a:t>
            </a:r>
          </a:p>
          <a:p>
            <a:pPr lvl="1" eaLnBrk="1" hangingPunct="1"/>
            <a:r>
              <a:rPr lang="en-GB" altLang="cs-CZ" sz="3200" dirty="0"/>
              <a:t>synchronous discussions</a:t>
            </a:r>
          </a:p>
          <a:p>
            <a:pPr lvl="1" eaLnBrk="1" hangingPunct="1"/>
            <a:r>
              <a:rPr lang="en-GB" altLang="cs-CZ" sz="3200" dirty="0"/>
              <a:t>online asynchronous discussions</a:t>
            </a:r>
          </a:p>
          <a:p>
            <a:pPr lvl="1" eaLnBrk="1" hangingPunct="1"/>
            <a:r>
              <a:rPr lang="en-GB" altLang="cs-CZ" sz="3200" dirty="0"/>
              <a:t>writing assignments</a:t>
            </a:r>
          </a:p>
          <a:p>
            <a:pPr eaLnBrk="1" hangingPunct="1"/>
            <a:endParaRPr lang="en-GB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introduction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introduction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en-GB" altLang="cs-CZ" dirty="0"/>
              <a:t>peer2peer </a:t>
            </a:r>
            <a:r>
              <a:rPr lang="en-GB" altLang="cs-CZ" dirty="0">
                <a:cs typeface="Arial" charset="0"/>
              </a:rPr>
              <a:t>→ class</a:t>
            </a:r>
          </a:p>
          <a:p>
            <a:pPr eaLnBrk="1" hangingPunct="1"/>
            <a:endParaRPr lang="cs-CZ" altLang="cs-CZ" dirty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latin typeface="Arial Narrow" pitchFamily="34" charset="0"/>
                <a:cs typeface="Arial" charset="0"/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370</Words>
  <Application>Microsoft Office PowerPoint</Application>
  <PresentationFormat>Širokoúhlá obrazovka</PresentationFormat>
  <Paragraphs>93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Motiv Office</vt:lpstr>
      <vt:lpstr>Academic Communication Skills     in English (DACSE) </vt:lpstr>
      <vt:lpstr>DACSE 2024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  <vt:lpstr>priorities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Language Centres For?</dc:title>
  <dc:creator>Libor Štěpánek</dc:creator>
  <cp:lastModifiedBy>Libor Štěpánek</cp:lastModifiedBy>
  <cp:revision>134</cp:revision>
  <cp:lastPrinted>2018-09-18T13:06:08Z</cp:lastPrinted>
  <dcterms:created xsi:type="dcterms:W3CDTF">2018-07-16T08:35:08Z</dcterms:created>
  <dcterms:modified xsi:type="dcterms:W3CDTF">2024-09-30T07:08:45Z</dcterms:modified>
</cp:coreProperties>
</file>