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2094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f Spurný" userId="f2487294-cad8-448f-9662-d446bfe34fa3" providerId="ADAL" clId="{F7459B47-097E-4924-9694-F1A8FD0E66A2}"/>
    <pc:docChg chg="custSel modSld">
      <pc:chgData name="Josef Spurný" userId="f2487294-cad8-448f-9662-d446bfe34fa3" providerId="ADAL" clId="{F7459B47-097E-4924-9694-F1A8FD0E66A2}" dt="2023-11-06T09:47:10.775" v="30" actId="20577"/>
      <pc:docMkLst>
        <pc:docMk/>
      </pc:docMkLst>
      <pc:sldChg chg="modSp mod">
        <pc:chgData name="Josef Spurný" userId="f2487294-cad8-448f-9662-d446bfe34fa3" providerId="ADAL" clId="{F7459B47-097E-4924-9694-F1A8FD0E66A2}" dt="2023-11-06T09:47:10.775" v="30" actId="20577"/>
        <pc:sldMkLst>
          <pc:docMk/>
          <pc:sldMk cId="0" sldId="257"/>
        </pc:sldMkLst>
        <pc:spChg chg="mod">
          <ac:chgData name="Josef Spurný" userId="f2487294-cad8-448f-9662-d446bfe34fa3" providerId="ADAL" clId="{F7459B47-097E-4924-9694-F1A8FD0E66A2}" dt="2023-11-06T09:47:10.775" v="30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  <pc:docChgLst>
    <pc:chgData name="Josef Spurný" userId="f2487294-cad8-448f-9662-d446bfe34fa3" providerId="ADAL" clId="{ACB112F8-EB24-407C-B395-DAAFBA8DA5BC}"/>
    <pc:docChg chg="undo custSel modSld">
      <pc:chgData name="Josef Spurný" userId="f2487294-cad8-448f-9662-d446bfe34fa3" providerId="ADAL" clId="{ACB112F8-EB24-407C-B395-DAAFBA8DA5BC}" dt="2023-10-05T05:58:18.717" v="167" actId="790"/>
      <pc:docMkLst>
        <pc:docMk/>
      </pc:docMkLst>
      <pc:sldChg chg="modSp mod">
        <pc:chgData name="Josef Spurný" userId="f2487294-cad8-448f-9662-d446bfe34fa3" providerId="ADAL" clId="{ACB112F8-EB24-407C-B395-DAAFBA8DA5BC}" dt="2023-10-05T05:56:17.213" v="117" actId="790"/>
        <pc:sldMkLst>
          <pc:docMk/>
          <pc:sldMk cId="0" sldId="257"/>
        </pc:sldMkLst>
        <pc:spChg chg="mod">
          <ac:chgData name="Josef Spurný" userId="f2487294-cad8-448f-9662-d446bfe34fa3" providerId="ADAL" clId="{ACB112F8-EB24-407C-B395-DAAFBA8DA5BC}" dt="2023-10-05T05:56:17.213" v="117" actId="790"/>
          <ac:spMkLst>
            <pc:docMk/>
            <pc:sldMk cId="0" sldId="257"/>
            <ac:spMk id="3" creationId="{00000000-0000-0000-0000-000000000000}"/>
          </ac:spMkLst>
        </pc:spChg>
      </pc:sldChg>
      <pc:sldChg chg="modSp mod">
        <pc:chgData name="Josef Spurný" userId="f2487294-cad8-448f-9662-d446bfe34fa3" providerId="ADAL" clId="{ACB112F8-EB24-407C-B395-DAAFBA8DA5BC}" dt="2023-10-05T05:58:18.717" v="167" actId="790"/>
        <pc:sldMkLst>
          <pc:docMk/>
          <pc:sldMk cId="4120892915" sldId="266"/>
        </pc:sldMkLst>
        <pc:spChg chg="mod">
          <ac:chgData name="Josef Spurný" userId="f2487294-cad8-448f-9662-d446bfe34fa3" providerId="ADAL" clId="{ACB112F8-EB24-407C-B395-DAAFBA8DA5BC}" dt="2023-10-05T05:58:18.717" v="167" actId="790"/>
          <ac:spMkLst>
            <pc:docMk/>
            <pc:sldMk cId="4120892915" sldId="266"/>
            <ac:spMk id="3" creationId="{D0607408-26E1-A5D4-771C-C41CDFD529B7}"/>
          </ac:spMkLst>
        </pc:spChg>
      </pc:sldChg>
    </pc:docChg>
  </pc:docChgLst>
  <pc:docChgLst>
    <pc:chgData name="Josef Spurný" userId="f2487294-cad8-448f-9662-d446bfe34fa3" providerId="ADAL" clId="{38158D8A-5028-42CB-A2E5-4E97243F46BA}"/>
    <pc:docChg chg="modSld">
      <pc:chgData name="Josef Spurný" userId="f2487294-cad8-448f-9662-d446bfe34fa3" providerId="ADAL" clId="{38158D8A-5028-42CB-A2E5-4E97243F46BA}" dt="2024-09-22T21:09:00.902" v="1" actId="20577"/>
      <pc:docMkLst>
        <pc:docMk/>
      </pc:docMkLst>
      <pc:sldChg chg="modSp mod">
        <pc:chgData name="Josef Spurný" userId="f2487294-cad8-448f-9662-d446bfe34fa3" providerId="ADAL" clId="{38158D8A-5028-42CB-A2E5-4E97243F46BA}" dt="2024-09-22T21:09:00.902" v="1" actId="20577"/>
        <pc:sldMkLst>
          <pc:docMk/>
          <pc:sldMk cId="0" sldId="257"/>
        </pc:sldMkLst>
        <pc:spChg chg="mod">
          <ac:chgData name="Josef Spurný" userId="f2487294-cad8-448f-9662-d446bfe34fa3" providerId="ADAL" clId="{38158D8A-5028-42CB-A2E5-4E97243F46BA}" dt="2024-09-22T21:09:00.902" v="1" actId="20577"/>
          <ac:spMkLst>
            <pc:docMk/>
            <pc:sldMk cId="0" sldId="257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2FDCCA-B7FD-465E-BF78-D82F294371A7}" type="datetimeFigureOut">
              <a:rPr lang="cs-CZ" smtClean="0"/>
              <a:pPr/>
              <a:t>22.09.2024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92743-80C4-48C5-AE19-0A5AB13EEC1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Applied Information Systems</a:t>
            </a:r>
            <a:br>
              <a:rPr lang="en-US" dirty="0"/>
            </a:br>
            <a:r>
              <a:rPr lang="en-US" dirty="0"/>
              <a:t>Introduction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PV028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2B6D30-E9FB-A122-A62A-AABFFFC3D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Specifics of State Institutions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CD67D7-4C52-8FED-DD1E-7A40D92944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Must strictly follow law &amp; directives</a:t>
            </a:r>
          </a:p>
          <a:p>
            <a:pPr lvl="1"/>
            <a:r>
              <a:rPr lang="en-US" dirty="0"/>
              <a:t>In CZ: Administrative Law</a:t>
            </a:r>
          </a:p>
          <a:p>
            <a:pPr lvl="1"/>
            <a:r>
              <a:rPr lang="en-US" dirty="0"/>
              <a:t>Therefore, not very flexible</a:t>
            </a:r>
          </a:p>
          <a:p>
            <a:r>
              <a:rPr lang="en-US" dirty="0"/>
              <a:t>Focus not on profit but on provision of service to citizens</a:t>
            </a:r>
          </a:p>
          <a:p>
            <a:r>
              <a:rPr lang="en-US" dirty="0"/>
              <a:t>Services are typically of “public good” or central coordination</a:t>
            </a:r>
          </a:p>
          <a:p>
            <a:r>
              <a:rPr lang="en-US" dirty="0"/>
              <a:t>IS are commonly integrated to some sort of central registers</a:t>
            </a:r>
          </a:p>
          <a:p>
            <a:pPr lvl="1"/>
            <a:r>
              <a:rPr lang="en-US" dirty="0"/>
              <a:t>Civic register</a:t>
            </a:r>
          </a:p>
          <a:p>
            <a:pPr lvl="1"/>
            <a:r>
              <a:rPr lang="en-US" dirty="0"/>
              <a:t>Business register</a:t>
            </a:r>
          </a:p>
          <a:p>
            <a:pPr lvl="1"/>
            <a:r>
              <a:rPr lang="en-US" dirty="0"/>
              <a:t>Address points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67511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B8C924-5121-9DCA-EF2F-755CB867D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Essay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607408-26E1-A5D4-771C-C41CDFD52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/>
              <a:t>Lost ID</a:t>
            </a:r>
          </a:p>
          <a:p>
            <a:r>
              <a:rPr lang="en-US" dirty="0"/>
              <a:t>Imagine you have lost your ID and you need to apply for a new one</a:t>
            </a:r>
          </a:p>
          <a:p>
            <a:r>
              <a:rPr lang="en-US" dirty="0"/>
              <a:t>Describe the process </a:t>
            </a:r>
          </a:p>
          <a:p>
            <a:pPr lvl="1"/>
            <a:r>
              <a:rPr lang="en-US" dirty="0"/>
              <a:t>what documents, materials you need</a:t>
            </a:r>
          </a:p>
          <a:p>
            <a:pPr lvl="1"/>
            <a:r>
              <a:rPr lang="en-US" dirty="0"/>
              <a:t>where you need to go? </a:t>
            </a:r>
          </a:p>
          <a:p>
            <a:pPr lvl="1"/>
            <a:r>
              <a:rPr lang="en-US" dirty="0"/>
              <a:t>can you apply from home?</a:t>
            </a:r>
          </a:p>
          <a:p>
            <a:pPr lvl="1"/>
            <a:r>
              <a:rPr lang="en-US" dirty="0"/>
              <a:t>what steps are necessary? (you can draw a diagram)</a:t>
            </a:r>
          </a:p>
          <a:p>
            <a:pPr lvl="1"/>
            <a:r>
              <a:rPr lang="en-US" dirty="0"/>
              <a:t>is the process supported by some sort of web portal / digital / e-government solution?</a:t>
            </a:r>
          </a:p>
          <a:p>
            <a:pPr lvl="1"/>
            <a:r>
              <a:rPr lang="en-US" dirty="0"/>
              <a:t>how long the whole process takes?</a:t>
            </a:r>
          </a:p>
          <a:p>
            <a:pPr lvl="1"/>
            <a:r>
              <a:rPr lang="en-US" dirty="0"/>
              <a:t>how “user friendly” the process is? How it could be improved?</a:t>
            </a:r>
            <a:endParaRPr lang="cs-CZ" dirty="0"/>
          </a:p>
          <a:p>
            <a:r>
              <a:rPr lang="en-US" dirty="0"/>
              <a:t>Deadline: midnight before next lecture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892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Semester Schedule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fontScale="85000" lnSpcReduction="20000"/>
          </a:bodyPr>
          <a:lstStyle/>
          <a:p>
            <a:pPr marL="514350" indent="-514350"/>
            <a:r>
              <a:rPr lang="en-US" dirty="0"/>
              <a:t>Sept-December</a:t>
            </a:r>
            <a:r>
              <a:rPr lang="cs-CZ" dirty="0"/>
              <a:t>: 	</a:t>
            </a:r>
            <a:r>
              <a:rPr lang="en-US" dirty="0"/>
              <a:t>Lectures, discussions, 					consultations	</a:t>
            </a:r>
          </a:p>
          <a:p>
            <a:pPr marL="0" indent="0">
              <a:buNone/>
            </a:pPr>
            <a:r>
              <a:rPr lang="en-US" dirty="0"/>
              <a:t>Deadlines:</a:t>
            </a:r>
            <a:endParaRPr lang="cs-CZ" dirty="0"/>
          </a:p>
          <a:p>
            <a:pPr marL="514350" indent="-514350"/>
            <a:r>
              <a:rPr lang="en-US" dirty="0"/>
              <a:t>Semestral essays:	set individually</a:t>
            </a:r>
          </a:p>
          <a:p>
            <a:pPr marL="514350" indent="-514350"/>
            <a:r>
              <a:rPr lang="en-US" dirty="0"/>
              <a:t>Final submission</a:t>
            </a:r>
            <a:r>
              <a:rPr lang="cs-CZ" dirty="0"/>
              <a:t>: 	</a:t>
            </a:r>
            <a:r>
              <a:rPr lang="en-US" dirty="0"/>
              <a:t>31</a:t>
            </a:r>
            <a:r>
              <a:rPr lang="en-US" baseline="30000" dirty="0"/>
              <a:t>st</a:t>
            </a:r>
            <a:r>
              <a:rPr lang="en-US" dirty="0"/>
              <a:t> Jan 202</a:t>
            </a:r>
            <a:r>
              <a:rPr lang="cs-CZ" dirty="0"/>
              <a:t>5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/>
              <a:t>Evaluation:</a:t>
            </a:r>
          </a:p>
          <a:p>
            <a:r>
              <a:rPr lang="en-US" dirty="0"/>
              <a:t>based on extent and quality of submitted essays</a:t>
            </a:r>
            <a:endParaRPr lang="cs-CZ" dirty="0"/>
          </a:p>
          <a:p>
            <a:r>
              <a:rPr lang="en-US" dirty="0"/>
              <a:t>Pass final exam for at least</a:t>
            </a:r>
            <a:r>
              <a:rPr lang="cs-CZ" dirty="0"/>
              <a:t>: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en-US" dirty="0"/>
              <a:t>50 %</a:t>
            </a:r>
            <a:r>
              <a:rPr lang="cs-CZ" dirty="0"/>
              <a:t> - </a:t>
            </a:r>
            <a:r>
              <a:rPr lang="cs-CZ" dirty="0" err="1"/>
              <a:t>colloquium</a:t>
            </a:r>
            <a:endParaRPr lang="cs-CZ" dirty="0"/>
          </a:p>
          <a:p>
            <a:pPr lvl="1"/>
            <a:r>
              <a:rPr lang="cs-CZ" dirty="0"/>
              <a:t>30 % </a:t>
            </a:r>
            <a:r>
              <a:rPr lang="cs-CZ" dirty="0" err="1"/>
              <a:t>credit</a:t>
            </a:r>
            <a:endParaRPr lang="cs-CZ" dirty="0"/>
          </a:p>
          <a:p>
            <a:pPr lvl="2"/>
            <a:r>
              <a:rPr lang="en-US" dirty="0"/>
              <a:t>Multiple choice test</a:t>
            </a:r>
          </a:p>
          <a:p>
            <a:pPr lvl="2"/>
            <a:r>
              <a:rPr lang="en-US" dirty="0"/>
              <a:t>At least one answer is correct</a:t>
            </a:r>
          </a:p>
          <a:p>
            <a:pPr marL="514350" indent="-514350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00775-9B29-1933-4744-66F5B013D5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System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DB7441-09A1-21FB-D453-218BCB6D2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people, technical means and programs </a:t>
            </a:r>
          </a:p>
          <a:p>
            <a:r>
              <a:rPr lang="en-US" dirty="0"/>
              <a:t>Ensures collection, transfer, processing and retention (storage) of data </a:t>
            </a:r>
          </a:p>
          <a:p>
            <a:r>
              <a:rPr lang="en-US" dirty="0"/>
              <a:t>Goal is to process and present information required by users which are active in management systems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4201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AC81FD-5BB3-4503-32DA-ABE3DE143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 SW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DFCD7-FB07-7D9C-C6E0-A0BB899A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program equipment which allows to perform some useful activity</a:t>
            </a:r>
          </a:p>
          <a:p>
            <a:r>
              <a:rPr lang="en-US" dirty="0"/>
              <a:t>To interact with users, applications use graphical or textual interface, eventually command prompt</a:t>
            </a:r>
          </a:p>
          <a:p>
            <a:r>
              <a:rPr lang="en-US" dirty="0"/>
              <a:t>An application may consist of multiple programs</a:t>
            </a:r>
          </a:p>
          <a:p>
            <a:r>
              <a:rPr lang="en-US" dirty="0"/>
              <a:t>System SW or OS does not count as Application SW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328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D32DB2-BAD7-B05E-1309-F7DA6A0F0F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Application SW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4E2BE9-9FE2-7A0F-DC27-750676569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Educational SW</a:t>
            </a:r>
          </a:p>
          <a:p>
            <a:r>
              <a:rPr lang="en-US" dirty="0"/>
              <a:t>Product Engineering SW (CAD, Visual Paradigm…)</a:t>
            </a:r>
          </a:p>
          <a:p>
            <a:r>
              <a:rPr lang="en-US" dirty="0"/>
              <a:t>Simulation SW (research, training, entertainment…)</a:t>
            </a:r>
          </a:p>
          <a:p>
            <a:r>
              <a:rPr lang="en-US" dirty="0"/>
              <a:t>Information Worker SW (Accounting, Office suits, Financial, Project Management, SW Engineering…)</a:t>
            </a:r>
          </a:p>
          <a:p>
            <a:r>
              <a:rPr lang="en-US" dirty="0"/>
              <a:t>Entertainment SW (video games)</a:t>
            </a:r>
          </a:p>
        </p:txBody>
      </p:sp>
    </p:spTree>
    <p:extLst>
      <p:ext uri="{BB962C8B-B14F-4D97-AF65-F5344CB8AC3E}">
        <p14:creationId xmlns:p14="http://schemas.microsoft.com/office/powerpoint/2010/main" val="260279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8DF235-0651-478C-7A77-B89D689D5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Enterprise Information System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BEEEE0-2A09-2DD8-7A55-99D30A015C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EIS is created by people who </a:t>
            </a:r>
          </a:p>
          <a:p>
            <a:pPr lvl="1"/>
            <a:r>
              <a:rPr lang="en-US" dirty="0"/>
              <a:t>use provided technical means </a:t>
            </a:r>
          </a:p>
          <a:p>
            <a:pPr lvl="1"/>
            <a:r>
              <a:rPr lang="en-US" dirty="0"/>
              <a:t>follow given methodology</a:t>
            </a:r>
          </a:p>
          <a:p>
            <a:pPr lvl="1"/>
            <a:r>
              <a:rPr lang="en-US" dirty="0"/>
              <a:t>process enterprise data</a:t>
            </a:r>
          </a:p>
          <a:p>
            <a:pPr lvl="1"/>
            <a:endParaRPr lang="en-US" dirty="0"/>
          </a:p>
          <a:p>
            <a:r>
              <a:rPr lang="en-US" dirty="0"/>
              <a:t>Outcome: information and knowledge base of organization</a:t>
            </a:r>
          </a:p>
          <a:p>
            <a:endParaRPr lang="en-US" dirty="0"/>
          </a:p>
          <a:p>
            <a:r>
              <a:rPr lang="en-US" dirty="0"/>
              <a:t>Purpose: </a:t>
            </a:r>
          </a:p>
          <a:p>
            <a:pPr lvl="1"/>
            <a:r>
              <a:rPr lang="en-US" dirty="0"/>
              <a:t>Manage business processes</a:t>
            </a:r>
          </a:p>
          <a:p>
            <a:pPr lvl="1"/>
            <a:r>
              <a:rPr lang="en-US" dirty="0"/>
              <a:t>Support managerial decision-making</a:t>
            </a:r>
          </a:p>
          <a:p>
            <a:pPr lvl="1"/>
            <a:r>
              <a:rPr lang="en-US" dirty="0"/>
              <a:t>Maintenance of organizational agenda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67269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3CA17-338E-39E2-AB5A-718C20BD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Information Systems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9705F-B6AA-2F38-3D6B-C44716F6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IS </a:t>
            </a:r>
            <a:r>
              <a:rPr lang="en-US" dirty="0" err="1"/>
              <a:t>is</a:t>
            </a:r>
            <a:r>
              <a:rPr lang="en-US" dirty="0"/>
              <a:t> a set of programs integrated into one package whose aim is to fulfil needs of organization (not single user)</a:t>
            </a:r>
          </a:p>
          <a:p>
            <a:r>
              <a:rPr lang="en-US" dirty="0"/>
              <a:t>All users work with single set of data stored in single database – the outcome is their common responsibility</a:t>
            </a:r>
          </a:p>
          <a:p>
            <a:r>
              <a:rPr lang="en-US" dirty="0"/>
              <a:t>It is not enough that one user does their work in correct, accurate and timely manner – all other users must do the same</a:t>
            </a:r>
          </a:p>
          <a:p>
            <a:pPr lvl="1"/>
            <a:r>
              <a:rPr lang="en-US" dirty="0"/>
              <a:t>Need for training and internal organization</a:t>
            </a:r>
          </a:p>
          <a:p>
            <a:pPr lvl="1"/>
            <a:r>
              <a:rPr lang="en-US" dirty="0"/>
              <a:t>A consequence of a mistake might be revealed by another department, often later</a:t>
            </a:r>
          </a:p>
          <a:p>
            <a:endParaRPr lang="en-US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3375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53CA17-338E-39E2-AB5A-718C20BDA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Information Systems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49705F-B6AA-2F38-3D6B-C44716F6B9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Programs that are part of IS typically do not run on HW of individual users, but on powerful central stations (servers)</a:t>
            </a:r>
          </a:p>
          <a:p>
            <a:r>
              <a:rPr lang="en-US" dirty="0"/>
              <a:t>User communicate with server using their client stations</a:t>
            </a:r>
          </a:p>
          <a:p>
            <a:r>
              <a:rPr lang="en-US" dirty="0"/>
              <a:t>“Client-Server” regime</a:t>
            </a:r>
          </a:p>
          <a:p>
            <a:r>
              <a:rPr lang="en-US" dirty="0"/>
              <a:t>Communication with server is usually remote </a:t>
            </a:r>
          </a:p>
          <a:p>
            <a:pPr lvl="1"/>
            <a:r>
              <a:rPr lang="en-US" dirty="0"/>
              <a:t>Server might be in the same building, but also in other city or even country</a:t>
            </a:r>
          </a:p>
          <a:p>
            <a:r>
              <a:rPr lang="en-US" dirty="0"/>
              <a:t>Client station might be desktop, laptop, tablet, smartphone or some specialized device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5880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7A804DE-3861-965E-ED4E-DFA6129C2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we going to discuss?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6272ED3-5FBD-A822-DE1B-FE287472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Different aspects of various IS</a:t>
            </a:r>
          </a:p>
          <a:p>
            <a:pPr lvl="1"/>
            <a:r>
              <a:rPr lang="en-US" dirty="0"/>
              <a:t>Typically, government or state institutions</a:t>
            </a:r>
          </a:p>
          <a:p>
            <a:pPr lvl="1"/>
            <a:r>
              <a:rPr lang="en-US" dirty="0"/>
              <a:t>Analysis &amp; Design, Project Management, Service Support, Contracting…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91507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593</Words>
  <Application>Microsoft Office PowerPoint</Application>
  <PresentationFormat>Předvádění na obrazovce (4:3)</PresentationFormat>
  <Paragraphs>84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Applied Information Systems Introduction</vt:lpstr>
      <vt:lpstr>Semester Schedule</vt:lpstr>
      <vt:lpstr>Information System</vt:lpstr>
      <vt:lpstr>Application SW</vt:lpstr>
      <vt:lpstr>Types of Application SW</vt:lpstr>
      <vt:lpstr>Enterprise Information System</vt:lpstr>
      <vt:lpstr>Properties of Information Systems </vt:lpstr>
      <vt:lpstr>Properties of Information Systems </vt:lpstr>
      <vt:lpstr>What are we going to discuss?</vt:lpstr>
      <vt:lpstr>Specifics of State Institutions</vt:lpstr>
      <vt:lpstr>First Essay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Aplikační informační systémy</dc:title>
  <dc:creator>Ráček Jaroslav</dc:creator>
  <cp:lastModifiedBy>Josef Spurný</cp:lastModifiedBy>
  <cp:revision>21</cp:revision>
  <dcterms:created xsi:type="dcterms:W3CDTF">2017-09-19T12:35:19Z</dcterms:created>
  <dcterms:modified xsi:type="dcterms:W3CDTF">2024-09-22T21:09:09Z</dcterms:modified>
</cp:coreProperties>
</file>