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handoutMasterIdLst>
    <p:handoutMasterId r:id="rId14"/>
  </p:handoutMasterIdLst>
  <p:sldIdLst>
    <p:sldId id="256" r:id="rId2"/>
    <p:sldId id="259" r:id="rId3"/>
    <p:sldId id="260" r:id="rId4"/>
    <p:sldId id="261" r:id="rId5"/>
    <p:sldId id="258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781800" cy="99187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59016" tIns="79508" rIns="159016" bIns="79508" numCol="1" anchor="t" anchorCtr="0" compatLnSpc="1">
            <a:prstTxWarp prst="textNoShape">
              <a:avLst/>
            </a:prstTxWarp>
          </a:bodyPr>
          <a:lstStyle>
            <a:lvl1pPr defTabSz="1590675" eaLnBrk="1" hangingPunct="1">
              <a:defRPr sz="21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3338" y="0"/>
            <a:ext cx="293528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59016" tIns="79508" rIns="159016" bIns="79508" numCol="1" anchor="t" anchorCtr="0" compatLnSpc="1">
            <a:prstTxWarp prst="textNoShape">
              <a:avLst/>
            </a:prstTxWarp>
          </a:bodyPr>
          <a:lstStyle>
            <a:lvl1pPr algn="r" defTabSz="1590675" eaLnBrk="1" hangingPunct="1">
              <a:defRPr sz="21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1813"/>
            <a:ext cx="293846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59016" tIns="79508" rIns="159016" bIns="79508" numCol="1" anchor="b" anchorCtr="0" compatLnSpc="1">
            <a:prstTxWarp prst="textNoShape">
              <a:avLst/>
            </a:prstTxWarp>
          </a:bodyPr>
          <a:lstStyle>
            <a:lvl1pPr defTabSz="1590675" eaLnBrk="1" hangingPunct="1">
              <a:defRPr sz="21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3338" y="9421813"/>
            <a:ext cx="2935287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59016" tIns="79508" rIns="159016" bIns="79508" numCol="1" anchor="b" anchorCtr="0" compatLnSpc="1">
            <a:prstTxWarp prst="textNoShape">
              <a:avLst/>
            </a:prstTxWarp>
          </a:bodyPr>
          <a:lstStyle>
            <a:lvl1pPr algn="r" defTabSz="1590675" eaLnBrk="1" hangingPunct="1">
              <a:defRPr sz="2100"/>
            </a:lvl1pPr>
          </a:lstStyle>
          <a:p>
            <a:pPr>
              <a:defRPr/>
            </a:pPr>
            <a:fld id="{952AFEF8-B5A4-497E-87F2-2399D982A5D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cs-CZ" altLang="en-US"/>
              <a:t>Klepnutím lze upravit styl předlohy nadpisů.</a:t>
            </a:r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cs-CZ" altLang="en-US"/>
              <a:t>Klepnutím lze upravit styl předlohy podnadpisů.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3131B6-6B87-447E-8077-66D34B536C82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710747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BC12FB-53AA-423B-AF36-35E34C7AADE9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772603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9D2A21-E2B5-462E-981E-EBAC49C3D19C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4112900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B9FB79-B42C-41A7-96D6-506FCA0029D4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310679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5DDFB-C9F2-4D3E-A55E-5842AED47C45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460496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19C0EB-9B1E-48D3-9FA1-275F1739893E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006517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2A6662-47D3-4AD5-B92C-18D1C5857547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707545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21A16C-BB33-499A-84C5-6C40D15E371E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947568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E234E3-E024-4C80-BA00-A0029912E279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145539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701DBD-F527-49CC-B050-506926AFBE6B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93941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EBBCE9-9196-4475-AAAC-97C8E8A52CEC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75902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/>
              <a:t>Klepnutím lze upravit styl předlohy nadpisů.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/>
              <a:t>Klepnutím lze upravit styly předlohy textu.</a:t>
            </a:r>
          </a:p>
          <a:p>
            <a:pPr lvl="1"/>
            <a:r>
              <a:rPr lang="cs-CZ" altLang="en-US"/>
              <a:t>Druhá úroveň</a:t>
            </a:r>
          </a:p>
          <a:p>
            <a:pPr lvl="2"/>
            <a:r>
              <a:rPr lang="cs-CZ" altLang="en-US"/>
              <a:t>Třetí úroveň</a:t>
            </a:r>
          </a:p>
          <a:p>
            <a:pPr lvl="3"/>
            <a:r>
              <a:rPr lang="cs-CZ" altLang="en-US"/>
              <a:t>Čtvrtá úroveň</a:t>
            </a:r>
          </a:p>
          <a:p>
            <a:pPr lvl="4"/>
            <a:r>
              <a:rPr lang="cs-CZ" altLang="en-US"/>
              <a:t>Pátá úroveň</a:t>
            </a:r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AF5DF709-C7F3-4689-86BE-8106595F6A6D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033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34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35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36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37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38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39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4" cy="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40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4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41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4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42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6" cy="7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43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4" cy="7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44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45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46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47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48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4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49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50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51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52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4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53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54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55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56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57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4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58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59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60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6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61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4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62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63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4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cs-CZ"/>
              <a:t>Introduction</a:t>
            </a:r>
            <a:endParaRPr lang="cs-CZ" altLang="cs-CZ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Zdeněk Říha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/>
              <a:t>Versioning (RFCs)</a:t>
            </a:r>
            <a:endParaRPr lang="cs-CZ" alt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defRPr/>
            </a:pPr>
            <a:r>
              <a:rPr lang="en-US" dirty="0"/>
              <a:t>RSA Encryption</a:t>
            </a:r>
          </a:p>
          <a:p>
            <a:pPr lvl="1">
              <a:defRPr/>
            </a:pPr>
            <a:endParaRPr lang="en-US" dirty="0"/>
          </a:p>
          <a:p>
            <a:pPr marL="344487" lvl="1" indent="0">
              <a:buFont typeface="Wingdings" panose="05000000000000000000" pitchFamily="2" charset="2"/>
              <a:buNone/>
              <a:defRPr/>
            </a:pPr>
            <a:r>
              <a:rPr lang="en-US" dirty="0"/>
              <a:t>			RFC 2315</a:t>
            </a:r>
          </a:p>
          <a:p>
            <a:pPr marL="344487" lvl="1" indent="0">
              <a:buFont typeface="Wingdings" panose="05000000000000000000" pitchFamily="2" charset="2"/>
              <a:buNone/>
              <a:defRPr/>
            </a:pPr>
            <a:endParaRPr lang="en-US" dirty="0"/>
          </a:p>
          <a:p>
            <a:pPr marL="344487" lvl="1" indent="0">
              <a:buFont typeface="Wingdings" panose="05000000000000000000" pitchFamily="2" charset="2"/>
              <a:buNone/>
              <a:defRPr/>
            </a:pPr>
            <a:r>
              <a:rPr lang="en-US" dirty="0"/>
              <a:t>			RFC 2437</a:t>
            </a:r>
          </a:p>
          <a:p>
            <a:pPr marL="344487" lvl="1" indent="0">
              <a:buFont typeface="Wingdings" panose="05000000000000000000" pitchFamily="2" charset="2"/>
              <a:buNone/>
              <a:defRPr/>
            </a:pPr>
            <a:endParaRPr lang="en-US" dirty="0"/>
          </a:p>
          <a:p>
            <a:pPr marL="344487" lvl="1" indent="0">
              <a:buFont typeface="Wingdings" panose="05000000000000000000" pitchFamily="2" charset="2"/>
              <a:buNone/>
              <a:defRPr/>
            </a:pPr>
            <a:r>
              <a:rPr lang="en-US" dirty="0"/>
              <a:t>			RFC 3447</a:t>
            </a:r>
          </a:p>
          <a:p>
            <a:pPr marL="344487" lvl="1" indent="0">
              <a:buFont typeface="Wingdings" panose="05000000000000000000" pitchFamily="2" charset="2"/>
              <a:buNone/>
              <a:defRPr/>
            </a:pPr>
            <a:endParaRPr lang="en-US" dirty="0"/>
          </a:p>
          <a:p>
            <a:pPr marL="344487" lvl="1" indent="0">
              <a:buFont typeface="Wingdings" panose="05000000000000000000" pitchFamily="2" charset="2"/>
              <a:buNone/>
              <a:defRPr/>
            </a:pPr>
            <a:r>
              <a:rPr lang="en-US" dirty="0"/>
              <a:t>			RFC 8017</a:t>
            </a:r>
            <a:endParaRPr lang="cs-CZ" dirty="0"/>
          </a:p>
        </p:txBody>
      </p:sp>
      <p:sp>
        <p:nvSpPr>
          <p:cNvPr id="4" name="Šipka dolů 3"/>
          <p:cNvSpPr/>
          <p:nvPr/>
        </p:nvSpPr>
        <p:spPr>
          <a:xfrm>
            <a:off x="3843338" y="3213100"/>
            <a:ext cx="431800" cy="287338"/>
          </a:xfrm>
          <a:prstGeom prst="downArrow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" name="Šipka dolů 4"/>
          <p:cNvSpPr/>
          <p:nvPr/>
        </p:nvSpPr>
        <p:spPr>
          <a:xfrm>
            <a:off x="3851275" y="4221163"/>
            <a:ext cx="433388" cy="287337"/>
          </a:xfrm>
          <a:prstGeom prst="downArrow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" name="Šipka dolů 5"/>
          <p:cNvSpPr/>
          <p:nvPr/>
        </p:nvSpPr>
        <p:spPr>
          <a:xfrm>
            <a:off x="3843338" y="5175250"/>
            <a:ext cx="431800" cy="288925"/>
          </a:xfrm>
          <a:prstGeom prst="downArrow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/>
              <a:t>Versioning (NIST FIPS)</a:t>
            </a:r>
            <a:endParaRPr lang="cs-CZ" altLang="cs-CZ"/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cs-CZ" dirty="0"/>
              <a:t>Digital Signature Standard</a:t>
            </a:r>
          </a:p>
          <a:p>
            <a:pPr lvl="1"/>
            <a:r>
              <a:rPr lang="en-US" altLang="cs-CZ" dirty="0"/>
              <a:t>FIPS 186 (published </a:t>
            </a:r>
            <a:r>
              <a:rPr lang="en-US" altLang="cs-CZ" dirty="0" smtClean="0"/>
              <a:t>May </a:t>
            </a:r>
            <a:r>
              <a:rPr lang="en-US" altLang="cs-CZ" dirty="0"/>
              <a:t>1994)</a:t>
            </a:r>
          </a:p>
          <a:p>
            <a:pPr lvl="1"/>
            <a:r>
              <a:rPr lang="en-US" altLang="cs-CZ" dirty="0"/>
              <a:t>FIPS 186-1 (published </a:t>
            </a:r>
            <a:r>
              <a:rPr lang="en-US" altLang="cs-CZ" dirty="0" smtClean="0"/>
              <a:t>Dec </a:t>
            </a:r>
            <a:r>
              <a:rPr lang="en-US" altLang="cs-CZ" dirty="0"/>
              <a:t>1998)</a:t>
            </a:r>
          </a:p>
          <a:p>
            <a:pPr lvl="1"/>
            <a:r>
              <a:rPr lang="en-US" altLang="cs-CZ" dirty="0"/>
              <a:t>FIPS 186-2 (published </a:t>
            </a:r>
            <a:r>
              <a:rPr lang="en-US" altLang="cs-CZ" dirty="0" smtClean="0"/>
              <a:t>Jan </a:t>
            </a:r>
            <a:r>
              <a:rPr lang="en-US" altLang="cs-CZ" dirty="0"/>
              <a:t>2000)</a:t>
            </a:r>
          </a:p>
          <a:p>
            <a:pPr lvl="1"/>
            <a:r>
              <a:rPr lang="en-US" altLang="cs-CZ" dirty="0"/>
              <a:t>FIPS 186-3 (published </a:t>
            </a:r>
            <a:r>
              <a:rPr lang="en-US" altLang="cs-CZ" dirty="0" smtClean="0"/>
              <a:t>Jun </a:t>
            </a:r>
            <a:r>
              <a:rPr lang="en-US" altLang="cs-CZ" dirty="0"/>
              <a:t>2009)</a:t>
            </a:r>
          </a:p>
          <a:p>
            <a:pPr lvl="1"/>
            <a:r>
              <a:rPr lang="en-US" altLang="cs-CZ" dirty="0"/>
              <a:t>FIPS 186-4 (published </a:t>
            </a:r>
            <a:r>
              <a:rPr lang="en-US" altLang="cs-CZ" dirty="0" smtClean="0"/>
              <a:t>Jul </a:t>
            </a:r>
            <a:r>
              <a:rPr lang="en-US" altLang="cs-CZ" dirty="0"/>
              <a:t>2013)</a:t>
            </a:r>
          </a:p>
          <a:p>
            <a:pPr lvl="1"/>
            <a:r>
              <a:rPr lang="en-US" altLang="cs-CZ" dirty="0"/>
              <a:t>FIPS 186-5 </a:t>
            </a:r>
            <a:r>
              <a:rPr lang="en-US" altLang="cs-CZ" dirty="0" smtClean="0"/>
              <a:t>(published Feb 2023) </a:t>
            </a:r>
            <a:endParaRPr lang="en-US" alt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dirty="0"/>
              <a:t>Versioning</a:t>
            </a:r>
            <a:endParaRPr lang="cs-CZ" altLang="cs-CZ" dirty="0"/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cs-CZ" dirty="0"/>
              <a:t>PKCS#1 v1.5</a:t>
            </a:r>
          </a:p>
          <a:p>
            <a:r>
              <a:rPr lang="en-US" altLang="cs-CZ" dirty="0"/>
              <a:t>ETSI </a:t>
            </a:r>
            <a:r>
              <a:rPr lang="fi-FI" altLang="cs-CZ" dirty="0"/>
              <a:t>TS 119 312 V1.4.2 (2022-02)</a:t>
            </a:r>
          </a:p>
          <a:p>
            <a:r>
              <a:rPr lang="fi-FI" altLang="cs-CZ" dirty="0"/>
              <a:t>ITU-T X.509 Version/Edition</a:t>
            </a:r>
            <a:endParaRPr lang="cs-CZ" altLang="cs-CZ" dirty="0"/>
          </a:p>
        </p:txBody>
      </p:sp>
      <p:pic>
        <p:nvPicPr>
          <p:cNvPr id="1536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7400" y="3527425"/>
            <a:ext cx="4133850" cy="290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651250"/>
            <a:ext cx="4067175" cy="278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/>
              <a:t>Why do we need standards in IT Security?</a:t>
            </a:r>
            <a:endParaRPr lang="cs-CZ" altLang="cs-CZ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3"/>
            <a:ext cx="8435975" cy="4411662"/>
          </a:xfrm>
        </p:spPr>
        <p:txBody>
          <a:bodyPr/>
          <a:lstStyle/>
          <a:p>
            <a:r>
              <a:rPr lang="en-US" altLang="cs-CZ"/>
              <a:t>Compatibility/interoperability</a:t>
            </a:r>
          </a:p>
          <a:p>
            <a:r>
              <a:rPr lang="en-US" altLang="cs-CZ"/>
              <a:t>Common terminology</a:t>
            </a:r>
          </a:p>
          <a:p>
            <a:r>
              <a:rPr lang="en-US" altLang="cs-CZ"/>
              <a:t>Efficiency/costs – no need to reinvent a wheel</a:t>
            </a:r>
          </a:p>
          <a:p>
            <a:r>
              <a:rPr lang="en-US" altLang="cs-CZ"/>
              <a:t>Regular updates/follow developments</a:t>
            </a:r>
          </a:p>
          <a:p>
            <a:r>
              <a:rPr lang="en-US" altLang="cs-CZ"/>
              <a:t>…</a:t>
            </a:r>
          </a:p>
          <a:p>
            <a:endParaRPr lang="en-US" altLang="cs-CZ"/>
          </a:p>
          <a:p>
            <a:r>
              <a:rPr lang="en-US" altLang="cs-CZ"/>
              <a:t>Security</a:t>
            </a:r>
            <a:endParaRPr lang="cs-CZ" alt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/>
              <a:t>Disadvantages</a:t>
            </a:r>
            <a:endParaRPr lang="cs-CZ" altLang="cs-CZ"/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cs-CZ"/>
              <a:t>Paid standards</a:t>
            </a:r>
          </a:p>
          <a:p>
            <a:pPr lvl="1"/>
            <a:r>
              <a:rPr lang="en-US" altLang="cs-CZ"/>
              <a:t>To cover the development of standards</a:t>
            </a:r>
          </a:p>
          <a:p>
            <a:r>
              <a:rPr lang="en-US" altLang="cs-CZ"/>
              <a:t>Competition among the standardization bodies</a:t>
            </a:r>
          </a:p>
          <a:p>
            <a:r>
              <a:rPr lang="en-US" altLang="cs-CZ"/>
              <a:t>Access to standards (and their drafts)</a:t>
            </a:r>
          </a:p>
          <a:p>
            <a:pPr lvl="1"/>
            <a:r>
              <a:rPr lang="en-US" altLang="cs-CZ"/>
              <a:t>+ difficult to understand</a:t>
            </a:r>
          </a:p>
          <a:p>
            <a:r>
              <a:rPr lang="en-US" altLang="cs-CZ"/>
              <a:t>Reduced flexibility</a:t>
            </a:r>
          </a:p>
          <a:p>
            <a:pPr lvl="1"/>
            <a:r>
              <a:rPr lang="en-US" altLang="cs-CZ"/>
              <a:t>E.g. for small organizations</a:t>
            </a:r>
            <a:endParaRPr lang="cs-CZ" alt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/>
              <a:t>Coverage</a:t>
            </a:r>
            <a:endParaRPr lang="cs-CZ" altLang="cs-CZ"/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cs-CZ"/>
              <a:t>From high-level management</a:t>
            </a:r>
          </a:p>
          <a:p>
            <a:pPr lvl="1"/>
            <a:r>
              <a:rPr lang="en-US" altLang="cs-CZ"/>
              <a:t>ISMS (information security management system)</a:t>
            </a:r>
          </a:p>
          <a:p>
            <a:pPr lvl="1"/>
            <a:r>
              <a:rPr lang="en-US" altLang="cs-CZ"/>
              <a:t>E.g. ISO 27000</a:t>
            </a:r>
          </a:p>
          <a:p>
            <a:endParaRPr lang="en-US" altLang="cs-CZ"/>
          </a:p>
          <a:p>
            <a:r>
              <a:rPr lang="en-US" altLang="cs-CZ"/>
              <a:t>Up to low level crypto</a:t>
            </a:r>
          </a:p>
          <a:p>
            <a:pPr lvl="1"/>
            <a:r>
              <a:rPr lang="en-US" altLang="cs-CZ"/>
              <a:t>E.g. RSA, PKCS#1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/>
              <a:t>Standards vs. norms</a:t>
            </a:r>
            <a:endParaRPr lang="cs-CZ" altLang="cs-CZ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54188"/>
            <a:ext cx="8434387" cy="44116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cs-CZ" dirty="0"/>
              <a:t>Standards are recommendations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altLang="cs-CZ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cs-CZ" dirty="0"/>
              <a:t>Norms are authoritative (mandatory) standards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cs-CZ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cs-CZ" dirty="0"/>
              <a:t>Normativity depends on: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cs-CZ" dirty="0"/>
              <a:t>Country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cs-CZ" dirty="0"/>
              <a:t>Time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cs-CZ" dirty="0"/>
              <a:t>Field/context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cs-CZ" dirty="0"/>
              <a:t>Type of company, personal use/business use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/>
              <a:t>Standardization bodies</a:t>
            </a:r>
            <a:endParaRPr lang="cs-CZ" altLang="cs-CZ"/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cs-CZ" sz="2800"/>
              <a:t>ISO</a:t>
            </a:r>
          </a:p>
          <a:p>
            <a:r>
              <a:rPr lang="en-US" altLang="cs-CZ" sz="2800"/>
              <a:t>National SO</a:t>
            </a:r>
          </a:p>
          <a:p>
            <a:pPr lvl="1"/>
            <a:r>
              <a:rPr lang="cs-CZ" altLang="cs-CZ" sz="2400"/>
              <a:t>Úřad pro technickou normalizaci, metrologii a státní zkušebnictví, ČSN</a:t>
            </a:r>
            <a:endParaRPr lang="en-US" altLang="cs-CZ" sz="2400"/>
          </a:p>
          <a:p>
            <a:pPr lvl="1"/>
            <a:r>
              <a:rPr lang="cs-CZ" altLang="cs-CZ" sz="2400"/>
              <a:t>UNMS SR</a:t>
            </a:r>
            <a:r>
              <a:rPr lang="en-US" altLang="cs-CZ" sz="2400"/>
              <a:t> (Slovakia)</a:t>
            </a:r>
            <a:endParaRPr lang="cs-CZ" altLang="cs-CZ" sz="2400"/>
          </a:p>
          <a:p>
            <a:pPr lvl="1"/>
            <a:r>
              <a:rPr lang="cs-CZ" altLang="cs-CZ" sz="2400"/>
              <a:t>DIN </a:t>
            </a:r>
            <a:r>
              <a:rPr lang="en-US" altLang="cs-CZ" sz="2400"/>
              <a:t>(Germany)</a:t>
            </a:r>
          </a:p>
          <a:p>
            <a:pPr lvl="1"/>
            <a:r>
              <a:rPr lang="en-US" altLang="cs-CZ" sz="2400"/>
              <a:t>AFNOR (France)</a:t>
            </a:r>
          </a:p>
          <a:p>
            <a:pPr lvl="1"/>
            <a:r>
              <a:rPr lang="en-US" altLang="cs-CZ" sz="2400"/>
              <a:t>ANSI (USA)</a:t>
            </a:r>
          </a:p>
          <a:p>
            <a:r>
              <a:rPr lang="en-US" altLang="cs-CZ" sz="2800"/>
              <a:t>CEN – European association</a:t>
            </a:r>
          </a:p>
          <a:p>
            <a:r>
              <a:rPr lang="en-US" altLang="cs-CZ" sz="2800"/>
              <a:t>CEN, CENELEC and ETSI - recognized as European Standards (ENs)</a:t>
            </a:r>
            <a:endParaRPr lang="cs-CZ" altLang="cs-CZ" sz="2800"/>
          </a:p>
        </p:txBody>
      </p:sp>
      <p:pic>
        <p:nvPicPr>
          <p:cNvPr id="9220" name="Picture 2" descr="https://mk0resourcesinfm536w.kinstacdn.com/wp-content/uploads/1-11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163" y="3429000"/>
            <a:ext cx="2014537" cy="143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/>
              <a:t>Standardization bodies</a:t>
            </a:r>
            <a:endParaRPr lang="cs-CZ" altLang="cs-CZ"/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cs-CZ"/>
              <a:t>NIST: National Institute of Standards and Technology (USA)</a:t>
            </a:r>
          </a:p>
          <a:p>
            <a:r>
              <a:rPr lang="en-US" altLang="cs-CZ"/>
              <a:t>ETSI European Telecommunications Standards Institute</a:t>
            </a:r>
          </a:p>
          <a:p>
            <a:r>
              <a:rPr lang="en-US" altLang="cs-CZ"/>
              <a:t>ITU-T (e.g. X.509)</a:t>
            </a:r>
          </a:p>
          <a:p>
            <a:r>
              <a:rPr lang="en-US" altLang="cs-CZ"/>
              <a:t>IETF – RFC</a:t>
            </a:r>
          </a:p>
          <a:p>
            <a:endParaRPr lang="en-US" altLang="cs-CZ"/>
          </a:p>
          <a:p>
            <a:r>
              <a:rPr lang="en-US" altLang="cs-CZ"/>
              <a:t>RSA Security (PKCS)</a:t>
            </a:r>
          </a:p>
          <a:p>
            <a:endParaRPr lang="cs-CZ" alt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/>
              <a:t>Process</a:t>
            </a:r>
            <a:endParaRPr lang="cs-CZ" altLang="cs-CZ"/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775"/>
            <a:ext cx="3168650" cy="4411663"/>
          </a:xfrm>
        </p:spPr>
        <p:txBody>
          <a:bodyPr/>
          <a:lstStyle/>
          <a:p>
            <a:r>
              <a:rPr lang="en-US" altLang="cs-CZ"/>
              <a:t>The full list of status codes of ISO standards</a:t>
            </a:r>
          </a:p>
          <a:p>
            <a:r>
              <a:rPr lang="en-US" altLang="cs-CZ"/>
              <a:t>Focus on involvement of stakeholders, not on speed </a:t>
            </a:r>
          </a:p>
          <a:p>
            <a:r>
              <a:rPr lang="en-US" altLang="cs-CZ"/>
              <a:t>Often public consultations are needed</a:t>
            </a:r>
            <a:endParaRPr lang="cs-CZ" altLang="cs-CZ"/>
          </a:p>
        </p:txBody>
      </p:sp>
      <p:pic>
        <p:nvPicPr>
          <p:cNvPr id="11268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5850" y="1052513"/>
            <a:ext cx="4375150" cy="543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/>
              <a:t>Versioning (ISO)</a:t>
            </a:r>
            <a:endParaRPr lang="cs-CZ" altLang="cs-CZ"/>
          </a:p>
        </p:txBody>
      </p:sp>
      <p:pic>
        <p:nvPicPr>
          <p:cNvPr id="12291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82600" y="1628775"/>
            <a:ext cx="7285038" cy="2295525"/>
          </a:xfrm>
        </p:spPr>
      </p:pic>
      <p:pic>
        <p:nvPicPr>
          <p:cNvPr id="12292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5925" y="3924300"/>
            <a:ext cx="5086350" cy="267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íť">
  <a:themeElements>
    <a:clrScheme name="Síť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Síť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íť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íť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1653</TotalTime>
  <Words>314</Words>
  <Application>Microsoft Office PowerPoint</Application>
  <PresentationFormat>Předvádění na obrazovce (4:3)</PresentationFormat>
  <Paragraphs>79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5" baseType="lpstr">
      <vt:lpstr>Arial</vt:lpstr>
      <vt:lpstr>Wingdings</vt:lpstr>
      <vt:lpstr>Síť</vt:lpstr>
      <vt:lpstr>Introduction</vt:lpstr>
      <vt:lpstr>Why do we need standards in IT Security?</vt:lpstr>
      <vt:lpstr>Disadvantages</vt:lpstr>
      <vt:lpstr>Coverage</vt:lpstr>
      <vt:lpstr>Standards vs. norms</vt:lpstr>
      <vt:lpstr>Standardization bodies</vt:lpstr>
      <vt:lpstr>Standardization bodies</vt:lpstr>
      <vt:lpstr>Process</vt:lpstr>
      <vt:lpstr>Versioning (ISO)</vt:lpstr>
      <vt:lpstr>Versioning (RFCs)</vt:lpstr>
      <vt:lpstr>Versioning (NIST FIPS)</vt:lpstr>
      <vt:lpstr>Versioning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Length of cryptographic keys</dc:title>
  <dc:creator>Jmeno uzivatele</dc:creator>
  <cp:lastModifiedBy>zriha</cp:lastModifiedBy>
  <cp:revision>53</cp:revision>
  <dcterms:created xsi:type="dcterms:W3CDTF">2010-09-27T07:24:58Z</dcterms:created>
  <dcterms:modified xsi:type="dcterms:W3CDTF">2023-11-09T14:55:27Z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bd9ddd1-4d20-43f6-abfa-fc3c07406f94_Enabled">
    <vt:lpwstr>true</vt:lpwstr>
  </property>
  <property fmtid="{D5CDD505-2E9C-101B-9397-08002B2CF9AE}" pid="3" name="MSIP_Label_6bd9ddd1-4d20-43f6-abfa-fc3c07406f94_SetDate">
    <vt:lpwstr>2022-11-22T16:00:55Z</vt:lpwstr>
  </property>
  <property fmtid="{D5CDD505-2E9C-101B-9397-08002B2CF9AE}" pid="4" name="MSIP_Label_6bd9ddd1-4d20-43f6-abfa-fc3c07406f94_Method">
    <vt:lpwstr>Standard</vt:lpwstr>
  </property>
  <property fmtid="{D5CDD505-2E9C-101B-9397-08002B2CF9AE}" pid="5" name="MSIP_Label_6bd9ddd1-4d20-43f6-abfa-fc3c07406f94_Name">
    <vt:lpwstr>Commission Use</vt:lpwstr>
  </property>
  <property fmtid="{D5CDD505-2E9C-101B-9397-08002B2CF9AE}" pid="6" name="MSIP_Label_6bd9ddd1-4d20-43f6-abfa-fc3c07406f94_SiteId">
    <vt:lpwstr>b24c8b06-522c-46fe-9080-70926f8dddb1</vt:lpwstr>
  </property>
  <property fmtid="{D5CDD505-2E9C-101B-9397-08002B2CF9AE}" pid="7" name="MSIP_Label_6bd9ddd1-4d20-43f6-abfa-fc3c07406f94_ActionId">
    <vt:lpwstr>3a3c57d5-e454-4cf9-a913-9754319dbe0d</vt:lpwstr>
  </property>
  <property fmtid="{D5CDD505-2E9C-101B-9397-08002B2CF9AE}" pid="8" name="MSIP_Label_6bd9ddd1-4d20-43f6-abfa-fc3c07406f94_ContentBits">
    <vt:lpwstr>0</vt:lpwstr>
  </property>
</Properties>
</file>