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71" r:id="rId12"/>
  </p:sldIdLst>
  <p:sldSz cx="9144000" cy="6858000" type="screen4x3"/>
  <p:notesSz cx="6781800" cy="99187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2" autoAdjust="0"/>
    <p:restoredTop sz="94660"/>
  </p:normalViewPr>
  <p:slideViewPr>
    <p:cSldViewPr>
      <p:cViewPr varScale="1">
        <p:scale>
          <a:sx n="124" d="100"/>
          <a:sy n="124" d="100"/>
        </p:scale>
        <p:origin x="6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52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/>
            </a:lvl1pPr>
          </a:lstStyle>
          <a:p>
            <a:pPr>
              <a:defRPr/>
            </a:pPr>
            <a:fld id="{FE4712A7-C8F5-489A-A7DF-EAF7A319A8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57290-FB76-4F2B-BC83-04221E4EA32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6278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9C4FA-2F43-4E10-ADF4-3995D57C46B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1167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15D5F-F530-47CF-9B46-3645E06C83D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6526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F5B49-2285-48B4-B74C-E22915147EB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2035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D6C4-6A32-40B7-B3F1-52FB709FFB7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3329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5D70D-49B3-4F77-B6E4-A43920AA434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0565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B81A0-D7C0-43B4-A2FB-84E9CC3ABB1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9644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7D166-8D18-4D13-980B-B0AA8E5B4AE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8370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A255B-2F46-4BC3-9E23-803B316E372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17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14ED9-024C-4991-BA38-00F70CEB046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875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5B248-5382-48DF-9331-D3057F5B4EC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9661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83874DDC-E16D-4F33-AB42-D209CDE2A0B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Overview of crypto standards</a:t>
            </a: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Zdeněk Říha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Assignments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2000" dirty="0"/>
          </a:p>
          <a:p>
            <a:pPr marL="514350" indent="-514350">
              <a:buSzPct val="105000"/>
              <a:buFont typeface="+mj-lt"/>
              <a:buAutoNum type="arabicPeriod"/>
              <a:defRPr/>
            </a:pPr>
            <a:r>
              <a:rPr lang="en-US" sz="2000" dirty="0"/>
              <a:t>Write a program (in any programming language) that will prepare a padded block for RSA signature with PKCS#1 v1.5 padding. Input is a file and RSA key size; output is the padded octet string (print it in hex). Use SHA-256 as the hash function. Do not use crypto library for the padding itself [5 points].</a:t>
            </a:r>
            <a:br>
              <a:rPr lang="en-US" sz="2000" dirty="0"/>
            </a:br>
            <a:endParaRPr lang="en-US" sz="2000" dirty="0"/>
          </a:p>
          <a:p>
            <a:pPr marL="514350" indent="-514350">
              <a:buSzPct val="105000"/>
              <a:buFont typeface="+mj-lt"/>
              <a:buAutoNum type="arabicPeriod"/>
              <a:defRPr/>
            </a:pPr>
            <a:r>
              <a:rPr lang="en-US" sz="2000" dirty="0"/>
              <a:t>Write a program that will generate 2048 bit DH parameters in DER format. Use any </a:t>
            </a:r>
            <a:r>
              <a:rPr lang="en-US" sz="2000" dirty="0" err="1"/>
              <a:t>cryptolibrary</a:t>
            </a:r>
            <a:r>
              <a:rPr lang="en-US" sz="2000" dirty="0"/>
              <a:t> and any programming language (no shell script). Check whether the optional </a:t>
            </a:r>
            <a:r>
              <a:rPr lang="en-US" sz="2000" dirty="0" err="1"/>
              <a:t>privateValueLength</a:t>
            </a:r>
            <a:r>
              <a:rPr lang="en-US" sz="2000" dirty="0"/>
              <a:t> is included (submit a screenshot). Recommendation: </a:t>
            </a:r>
            <a:r>
              <a:rPr lang="en-US" sz="2000" dirty="0" err="1"/>
              <a:t>Openssl</a:t>
            </a:r>
            <a:r>
              <a:rPr lang="en-US" sz="2000" dirty="0"/>
              <a:t> &amp; C &amp; functions </a:t>
            </a:r>
            <a:r>
              <a:rPr lang="en-US" sz="2000" dirty="0" err="1"/>
              <a:t>DH_new</a:t>
            </a:r>
            <a:r>
              <a:rPr lang="en-US" sz="2000" dirty="0"/>
              <a:t>, </a:t>
            </a:r>
            <a:r>
              <a:rPr lang="en-US" sz="2000" dirty="0" err="1"/>
              <a:t>DH_generate_parameters_ex</a:t>
            </a:r>
            <a:r>
              <a:rPr lang="en-US" sz="2000" dirty="0"/>
              <a:t>, i2d_DHparams_bio. [5 points].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Good luck</a:t>
            </a:r>
            <a:endParaRPr lang="cs-CZ" alt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cs-CZ"/>
          </a:p>
          <a:p>
            <a:r>
              <a:rPr lang="en-US" altLang="cs-CZ"/>
              <a:t>Good luck and good fun while reading the standards</a:t>
            </a:r>
          </a:p>
          <a:p>
            <a:endParaRPr lang="en-US" altLang="cs-CZ"/>
          </a:p>
          <a:p>
            <a:r>
              <a:rPr lang="en-US" altLang="cs-CZ"/>
              <a:t>Email: zriha@fi.muni.cz</a:t>
            </a: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Hash functions</a:t>
            </a:r>
            <a:endParaRPr lang="cs-CZ" alt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>
                <a:solidFill>
                  <a:srgbClr val="000000"/>
                </a:solidFill>
                <a:cs typeface="Times New Roman" panose="02020603050405020304" pitchFamily="18" charset="0"/>
              </a:rPr>
              <a:t>MD5 (128 bit output) – defined v RFC 1321</a:t>
            </a:r>
            <a:endParaRPr lang="cs-CZ" altLang="cs-CZ" sz="140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>
                <a:solidFill>
                  <a:srgbClr val="000000"/>
                </a:solidFill>
                <a:cs typeface="Times New Roman" panose="02020603050405020304" pitchFamily="18" charset="0"/>
              </a:rPr>
              <a:t>RIPEMD-128/RIPEMD-160 in ISO/IEC 10118-3</a:t>
            </a:r>
            <a:endParaRPr lang="cs-CZ" altLang="cs-CZ" sz="140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>
                <a:solidFill>
                  <a:srgbClr val="000000"/>
                </a:solidFill>
                <a:cs typeface="Times New Roman" panose="02020603050405020304" pitchFamily="18" charset="0"/>
              </a:rPr>
              <a:t>BLAKE2b, BLAKE2s defined in RFC 7693.</a:t>
            </a:r>
            <a:endParaRPr lang="cs-CZ" altLang="cs-CZ" sz="140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endParaRPr lang="cs-CZ" altLang="cs-CZ" sz="4000"/>
          </a:p>
          <a:p>
            <a:pPr>
              <a:buFont typeface="Courier New" panose="02070309020205020404" pitchFamily="49" charset="0"/>
              <a:buChar char="o"/>
            </a:pPr>
            <a:endParaRPr lang="cs-CZ" altLang="cs-CZ" sz="2800"/>
          </a:p>
        </p:txBody>
      </p:sp>
      <p:pic>
        <p:nvPicPr>
          <p:cNvPr id="512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3213100"/>
            <a:ext cx="69183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Symmetric crypto</a:t>
            </a:r>
            <a:endParaRPr lang="cs-CZ" altLang="cs-CZ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800"/>
              <a:t>Modes of operation (FIPS 81)</a:t>
            </a:r>
          </a:p>
          <a:p>
            <a:pPr lvl="1"/>
            <a:r>
              <a:rPr lang="en-US" altLang="cs-CZ" sz="2400"/>
              <a:t>ECB (Electronic Code Book)</a:t>
            </a:r>
          </a:p>
          <a:p>
            <a:pPr lvl="1"/>
            <a:r>
              <a:rPr lang="en-US" altLang="cs-CZ" sz="2400"/>
              <a:t>CBC (Ciper Block Chaining)</a:t>
            </a:r>
          </a:p>
          <a:p>
            <a:pPr lvl="1"/>
            <a:r>
              <a:rPr lang="en-US" altLang="cs-CZ" sz="2400"/>
              <a:t>CFB (Cipher Feedback Mode) </a:t>
            </a:r>
          </a:p>
          <a:p>
            <a:pPr lvl="1"/>
            <a:r>
              <a:rPr lang="en-US" altLang="cs-CZ" sz="2400"/>
              <a:t>OFB (Output Feedback Mode)</a:t>
            </a:r>
          </a:p>
          <a:p>
            <a:r>
              <a:rPr lang="en-US" altLang="cs-CZ" sz="2800"/>
              <a:t>Newer modes of operation</a:t>
            </a:r>
          </a:p>
          <a:p>
            <a:pPr lvl="1"/>
            <a:r>
              <a:rPr lang="en-US" altLang="cs-CZ" sz="2400"/>
              <a:t>CTR (Counter Mode) [FIPS SP 800-38A] </a:t>
            </a:r>
          </a:p>
          <a:p>
            <a:pPr lvl="1"/>
            <a:r>
              <a:rPr lang="en-US" altLang="cs-CZ" sz="2400"/>
              <a:t> CMAC [FIPS SP 800-38B], CCM [FIPS SP 800-38C], GCM [FIPS SP 800-38D], XTS-AES [FIPS SP 800-38E] </a:t>
            </a:r>
          </a:p>
          <a:p>
            <a:pPr lvl="1"/>
            <a:r>
              <a:rPr lang="en-US" altLang="cs-CZ" sz="2400"/>
              <a:t>Other in FIPS SP 800-38F, FIPS SP 800-38G</a:t>
            </a:r>
            <a:endParaRPr lang="cs-CZ" altLang="cs-CZ" sz="2400"/>
          </a:p>
          <a:p>
            <a:endParaRPr lang="cs-CZ" altLang="cs-CZ"/>
          </a:p>
        </p:txBody>
      </p:sp>
      <p:pic>
        <p:nvPicPr>
          <p:cNvPr id="6148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200" y="2276475"/>
            <a:ext cx="358457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ovéPole 4"/>
          <p:cNvSpPr txBox="1">
            <a:spLocks noChangeArrowheads="1"/>
          </p:cNvSpPr>
          <p:nvPr/>
        </p:nvSpPr>
        <p:spPr bwMode="auto">
          <a:xfrm>
            <a:off x="5510213" y="3759200"/>
            <a:ext cx="334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cs-CZ" sz="900"/>
              <a:t>See:</a:t>
            </a:r>
          </a:p>
          <a:p>
            <a:r>
              <a:rPr lang="cs-CZ" altLang="cs-CZ" sz="900"/>
              <a:t>https://en.wikipedia.org/wiki/Block_cipher_mode_of_operation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Padding</a:t>
            </a:r>
            <a:endParaRPr lang="cs-CZ" alt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 b="1"/>
              <a:t>ISO 9797 method 1 </a:t>
            </a:r>
            <a:r>
              <a:rPr lang="en-US" altLang="cs-CZ" sz="2000"/>
              <a:t>padded with values 0x00</a:t>
            </a:r>
            <a:endParaRPr lang="cs-CZ" altLang="cs-CZ" sz="2000"/>
          </a:p>
          <a:p>
            <a:pPr lvl="1"/>
            <a:r>
              <a:rPr lang="en-US" altLang="cs-CZ" sz="1800"/>
              <a:t>to remove the padding the length of the original message is needed</a:t>
            </a:r>
            <a:endParaRPr lang="cs-CZ" altLang="cs-CZ" sz="1800"/>
          </a:p>
          <a:p>
            <a:r>
              <a:rPr lang="en-US" altLang="cs-CZ" sz="2000" b="1"/>
              <a:t>ISO 9797 method 2 </a:t>
            </a:r>
            <a:r>
              <a:rPr lang="en-US" altLang="cs-CZ" sz="2000"/>
              <a:t>(ISO 7816-4, EMV’96) – first the value 0x80 is added, then bytes of 0x00 are added </a:t>
            </a:r>
            <a:endParaRPr lang="cs-CZ" altLang="cs-CZ" sz="2000"/>
          </a:p>
          <a:p>
            <a:pPr lvl="1"/>
            <a:r>
              <a:rPr lang="en-US" altLang="cs-CZ" sz="1800" i="1"/>
              <a:t>PS = ‘80 00‘, if 2 bytes are needed</a:t>
            </a:r>
            <a:endParaRPr lang="cs-CZ" altLang="cs-CZ" sz="1800"/>
          </a:p>
          <a:p>
            <a:pPr lvl="1"/>
            <a:r>
              <a:rPr lang="en-US" altLang="cs-CZ" sz="1800" i="1"/>
              <a:t>PS = ‘80 00 00 00 00 00 00 00‘, if 0 bytes are needed (full block added)</a:t>
            </a:r>
            <a:endParaRPr lang="cs-CZ" altLang="cs-CZ" sz="1800"/>
          </a:p>
          <a:p>
            <a:r>
              <a:rPr lang="en-US" altLang="cs-CZ" sz="2000"/>
              <a:t>• </a:t>
            </a:r>
            <a:r>
              <a:rPr lang="en-US" altLang="cs-CZ" sz="2000" b="1"/>
              <a:t>PKCS#5 </a:t>
            </a:r>
            <a:r>
              <a:rPr lang="en-US" altLang="cs-CZ" sz="2000"/>
              <a:t>– the padding string is made from value n-(||</a:t>
            </a:r>
            <a:r>
              <a:rPr lang="en-US" altLang="cs-CZ" sz="2000" i="1"/>
              <a:t>M</a:t>
            </a:r>
            <a:r>
              <a:rPr lang="en-US" altLang="cs-CZ" sz="2000"/>
              <a:t>|| mod n) </a:t>
            </a:r>
            <a:endParaRPr lang="cs-CZ" altLang="cs-CZ" sz="2000"/>
          </a:p>
          <a:p>
            <a:pPr lvl="1"/>
            <a:r>
              <a:rPr lang="en-US" altLang="cs-CZ" sz="1800" i="1"/>
              <a:t>for (3)DES n=8, AES n=16 </a:t>
            </a:r>
            <a:endParaRPr lang="cs-CZ" altLang="cs-CZ" sz="1800"/>
          </a:p>
          <a:p>
            <a:pPr lvl="1"/>
            <a:r>
              <a:rPr lang="en-US" altLang="cs-CZ" sz="1800" i="1"/>
              <a:t>e.g. PS = 02 02 - if 2 bytes are needed</a:t>
            </a:r>
            <a:endParaRPr lang="cs-CZ" altLang="cs-CZ" sz="1800"/>
          </a:p>
          <a:p>
            <a:pPr lvl="1"/>
            <a:r>
              <a:rPr lang="en-US" altLang="cs-CZ" sz="1800" i="1"/>
              <a:t>e.g. PS = 08 08 08 08 08 08 08 08 – if 0 bytes are needed and n=8 (3DES) </a:t>
            </a:r>
            <a:endParaRPr lang="cs-CZ" altLang="cs-CZ" sz="1800"/>
          </a:p>
          <a:p>
            <a:endParaRPr lang="cs-CZ" altLang="cs-CZ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Symmetric crypto</a:t>
            </a:r>
            <a:endParaRPr lang="cs-CZ" altLang="cs-CZ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DES – defined in FIPS PUB 46 (-1 a -2)</a:t>
            </a:r>
          </a:p>
          <a:p>
            <a:pPr lvl="1"/>
            <a:r>
              <a:rPr lang="en-US" altLang="cs-CZ"/>
              <a:t>key 56 bits, block 64 bits </a:t>
            </a:r>
          </a:p>
          <a:p>
            <a:r>
              <a:rPr lang="en-US" altLang="cs-CZ"/>
              <a:t>3DES – defined in FIPS PUB 46-3 </a:t>
            </a:r>
          </a:p>
          <a:p>
            <a:pPr lvl="1"/>
            <a:r>
              <a:rPr lang="en-US" altLang="cs-CZ"/>
              <a:t>key either 112 or 168 bits, block 64 bits </a:t>
            </a:r>
          </a:p>
          <a:p>
            <a:r>
              <a:rPr lang="en-US" altLang="cs-CZ"/>
              <a:t>AES – (Rijndael), defined v FIPS PUB 197</a:t>
            </a:r>
          </a:p>
          <a:p>
            <a:pPr lvl="1"/>
            <a:r>
              <a:rPr lang="en-US" altLang="cs-CZ"/>
              <a:t> key 128, 192 or 256 bits, block 128 bits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Asymmetric crypto </a:t>
            </a:r>
            <a:endParaRPr lang="cs-CZ" alt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3948113"/>
            <a:ext cx="8229600" cy="2182812"/>
          </a:xfrm>
        </p:spPr>
        <p:txBody>
          <a:bodyPr/>
          <a:lstStyle/>
          <a:p>
            <a:r>
              <a:rPr lang="en-US" altLang="cs-CZ"/>
              <a:t>Certificates X.509 </a:t>
            </a:r>
          </a:p>
          <a:p>
            <a:pPr lvl="1"/>
            <a:r>
              <a:rPr lang="en-US" altLang="cs-CZ"/>
              <a:t>ITU-T, ISO/IEC, RFC</a:t>
            </a:r>
          </a:p>
          <a:p>
            <a:r>
              <a:rPr lang="en-US" altLang="cs-CZ"/>
              <a:t>DER / PEM</a:t>
            </a:r>
            <a:endParaRPr lang="cs-CZ" altLang="cs-CZ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38300"/>
            <a:ext cx="822007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PKCS</a:t>
            </a:r>
            <a:endParaRPr lang="cs-CZ" alt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 dirty="0"/>
              <a:t>PKCS#1 – defines RSA encryption </a:t>
            </a:r>
            <a:endParaRPr lang="cs-CZ" altLang="cs-CZ" sz="2000" dirty="0"/>
          </a:p>
          <a:p>
            <a:r>
              <a:rPr lang="en-US" altLang="cs-CZ" sz="2000" dirty="0"/>
              <a:t>PKCS#3 – defines Diffie-Hellman protocol </a:t>
            </a:r>
            <a:endParaRPr lang="cs-CZ" altLang="cs-CZ" sz="2000" dirty="0"/>
          </a:p>
          <a:p>
            <a:r>
              <a:rPr lang="en-US" altLang="cs-CZ" sz="2000" dirty="0"/>
              <a:t>PKCS#5 – symmetric encryption based on a password </a:t>
            </a:r>
            <a:endParaRPr lang="cs-CZ" altLang="cs-CZ" sz="2000" dirty="0"/>
          </a:p>
          <a:p>
            <a:r>
              <a:rPr lang="en-US" altLang="cs-CZ" sz="2000" dirty="0"/>
              <a:t>PKCS#7 – format for digital signatures and asymmetric encryption</a:t>
            </a:r>
            <a:endParaRPr lang="cs-CZ" altLang="cs-CZ" sz="2000" dirty="0"/>
          </a:p>
          <a:p>
            <a:r>
              <a:rPr lang="en-US" altLang="cs-CZ" sz="2000" dirty="0"/>
              <a:t>PKCS#8 – defines the private key format </a:t>
            </a:r>
            <a:endParaRPr lang="cs-CZ" altLang="cs-CZ" sz="2000" dirty="0"/>
          </a:p>
          <a:p>
            <a:r>
              <a:rPr lang="en-US" altLang="cs-CZ" sz="2000" dirty="0"/>
              <a:t>PKCS#10 – defines format for certificate requests </a:t>
            </a:r>
            <a:endParaRPr lang="cs-CZ" altLang="cs-CZ" sz="2000" dirty="0"/>
          </a:p>
          <a:p>
            <a:r>
              <a:rPr lang="en-US" altLang="cs-CZ" sz="2000" dirty="0"/>
              <a:t>PKCS#11 – API for communication with cryptographic tokens </a:t>
            </a:r>
            <a:endParaRPr lang="cs-CZ" altLang="cs-CZ" sz="2000" dirty="0"/>
          </a:p>
          <a:p>
            <a:r>
              <a:rPr lang="en-US" altLang="cs-CZ" sz="2000" dirty="0"/>
              <a:t>PKCS#12 – format for storing private keys including public key certificates, all protected by a password </a:t>
            </a:r>
            <a:endParaRPr lang="cs-CZ" altLang="cs-CZ" sz="2000" dirty="0"/>
          </a:p>
          <a:p>
            <a:r>
              <a:rPr lang="en-US" altLang="cs-CZ" sz="2000" dirty="0"/>
              <a:t>PKCS#13 – defines encryption based on elliptic curves </a:t>
            </a:r>
            <a:endParaRPr lang="cs-CZ" altLang="cs-CZ" sz="2000" dirty="0"/>
          </a:p>
          <a:p>
            <a:r>
              <a:rPr lang="en-US" altLang="cs-CZ" sz="2000" dirty="0"/>
              <a:t>PKCS#15 – defines cryptographic token information format </a:t>
            </a:r>
            <a:endParaRPr lang="cs-CZ" alt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RSA Padding</a:t>
            </a:r>
            <a:endParaRPr lang="cs-CZ" alt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dirty="0"/>
              <a:t>E.g. RSA 2048 bits</a:t>
            </a:r>
          </a:p>
          <a:p>
            <a:pPr lvl="1"/>
            <a:r>
              <a:rPr lang="en-US" altLang="cs-CZ" sz="2000" dirty="0"/>
              <a:t>Modulus </a:t>
            </a:r>
            <a:r>
              <a:rPr lang="en-US" altLang="cs-CZ" sz="2000" i="1" dirty="0"/>
              <a:t>n</a:t>
            </a:r>
            <a:r>
              <a:rPr lang="en-US" altLang="cs-CZ" sz="2000" dirty="0"/>
              <a:t> is 2048 bits, public exponent </a:t>
            </a:r>
            <a:r>
              <a:rPr lang="en-US" altLang="cs-CZ" sz="2000" i="1" dirty="0"/>
              <a:t>e</a:t>
            </a:r>
            <a:r>
              <a:rPr lang="en-US" altLang="cs-CZ" sz="2000" dirty="0"/>
              <a:t> usually small</a:t>
            </a:r>
          </a:p>
          <a:p>
            <a:pPr lvl="1"/>
            <a:r>
              <a:rPr lang="en-US" altLang="cs-CZ" sz="2000" dirty="0"/>
              <a:t>Message </a:t>
            </a:r>
            <a:r>
              <a:rPr lang="en-US" altLang="cs-CZ" sz="2000" i="1" dirty="0"/>
              <a:t>m</a:t>
            </a:r>
            <a:r>
              <a:rPr lang="en-US" altLang="cs-CZ" sz="2000" b="1" i="1" dirty="0"/>
              <a:t> </a:t>
            </a:r>
            <a:r>
              <a:rPr lang="en-US" altLang="cs-CZ" sz="2000" dirty="0"/>
              <a:t>is 2048 bits in total, usual hash functions provide hashes much shorter. Therefore we need padding.</a:t>
            </a:r>
          </a:p>
          <a:p>
            <a:r>
              <a:rPr lang="en-US" altLang="cs-CZ" sz="2400" dirty="0"/>
              <a:t>BTW No padding needed for DSA and ECDSA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RSA Padding algorithms</a:t>
            </a:r>
            <a:endParaRPr lang="cs-CZ" alt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b="1"/>
              <a:t>ANSIX 9.31</a:t>
            </a:r>
            <a:endParaRPr lang="cs-CZ" altLang="cs-CZ" sz="2400"/>
          </a:p>
          <a:p>
            <a:pPr lvl="1"/>
            <a:r>
              <a:rPr lang="en-US" altLang="cs-CZ" sz="2000"/>
              <a:t>6b bb … bb ba || Hash(M) || 3x cc </a:t>
            </a:r>
            <a:br>
              <a:rPr lang="en-US" altLang="cs-CZ" sz="2000"/>
            </a:br>
            <a:r>
              <a:rPr lang="en-US" altLang="cs-CZ" sz="2000"/>
              <a:t>(where x=3 for sha1, x=1 for ripemd160)</a:t>
            </a:r>
            <a:endParaRPr lang="cs-CZ" altLang="cs-CZ" sz="2000"/>
          </a:p>
          <a:p>
            <a:r>
              <a:rPr lang="en-US" altLang="cs-CZ" sz="2400" b="1"/>
              <a:t>PKCS#1 v1.5</a:t>
            </a:r>
            <a:endParaRPr lang="cs-CZ" altLang="cs-CZ" sz="2400"/>
          </a:p>
          <a:p>
            <a:pPr lvl="1"/>
            <a:r>
              <a:rPr lang="en-US" altLang="cs-CZ" sz="2000"/>
              <a:t>00 01 ff … ff 00 || HashAlgID || Hash(M)</a:t>
            </a:r>
            <a:endParaRPr lang="cs-CZ" altLang="cs-CZ" sz="2000"/>
          </a:p>
          <a:p>
            <a:r>
              <a:rPr lang="en-US" altLang="cs-CZ" sz="2400" b="1"/>
              <a:t>PSS</a:t>
            </a:r>
            <a:endParaRPr lang="cs-CZ" altLang="cs-CZ" sz="2400"/>
          </a:p>
          <a:p>
            <a:pPr lvl="1"/>
            <a:r>
              <a:rPr lang="en-US" altLang="cs-CZ" sz="2000"/>
              <a:t>00 || H  || G(H) </a:t>
            </a:r>
            <a:r>
              <a:rPr lang="en-US" altLang="cs-CZ" sz="2000">
                <a:sym typeface="Symbol" panose="05050102010706020507" pitchFamily="18" charset="2"/>
              </a:rPr>
              <a:t></a:t>
            </a:r>
            <a:r>
              <a:rPr lang="en-US" altLang="cs-CZ" sz="2000"/>
              <a:t> [salt || 00 … 00] (where H = Hash(salt, M), salt is random, and G is a mask generation function)</a:t>
            </a:r>
            <a:endParaRPr lang="cs-CZ" altLang="cs-CZ" sz="2000"/>
          </a:p>
          <a:p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1885</TotalTime>
  <Words>760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Courier New</vt:lpstr>
      <vt:lpstr>Symbol</vt:lpstr>
      <vt:lpstr>Times New Roman</vt:lpstr>
      <vt:lpstr>Wingdings</vt:lpstr>
      <vt:lpstr>Síť</vt:lpstr>
      <vt:lpstr>Overview of crypto standards</vt:lpstr>
      <vt:lpstr>Hash functions</vt:lpstr>
      <vt:lpstr>Symmetric crypto</vt:lpstr>
      <vt:lpstr>Padding</vt:lpstr>
      <vt:lpstr>Symmetric crypto</vt:lpstr>
      <vt:lpstr>Asymmetric crypto </vt:lpstr>
      <vt:lpstr>PKCS</vt:lpstr>
      <vt:lpstr>RSA Padding</vt:lpstr>
      <vt:lpstr>RSA Padding algorithms</vt:lpstr>
      <vt:lpstr>Assignments</vt:lpstr>
      <vt:lpstr>Good luck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Length of cryptographic keys</dc:title>
  <dc:creator>Jmeno uzivatele</dc:creator>
  <cp:lastModifiedBy>RIHA Zdenek (TAXUD)</cp:lastModifiedBy>
  <cp:revision>69</cp:revision>
  <dcterms:created xsi:type="dcterms:W3CDTF">2010-09-27T07:24:58Z</dcterms:created>
  <dcterms:modified xsi:type="dcterms:W3CDTF">2024-11-13T22:36:37Z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2022-11-22T16:01:51Z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5c51c961-8c7a-449e-b4d2-2e6762dbf49a</vt:lpwstr>
  </property>
  <property fmtid="{D5CDD505-2E9C-101B-9397-08002B2CF9AE}" pid="8" name="MSIP_Label_6bd9ddd1-4d20-43f6-abfa-fc3c07406f94_ContentBits">
    <vt:lpwstr>0</vt:lpwstr>
  </property>
</Properties>
</file>