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55716-B4A6-46CA-9D4A-394DF937A028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70BDD-F69F-468B-8208-38C8C4D41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70BDD-F69F-468B-8208-38C8C4D412B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83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9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0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5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9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3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7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EBFA-BD18-4CB0-B149-4D73F6023A0D}" type="datetimeFigureOut">
              <a:rPr lang="cs-CZ" smtClean="0"/>
              <a:t>30. 9. 2021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7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 </a:t>
            </a:r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Part 2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027"/>
          <p:cNvSpPr>
            <a:spLocks noChangeShapeType="1"/>
          </p:cNvSpPr>
          <p:nvPr/>
        </p:nvSpPr>
        <p:spPr bwMode="auto">
          <a:xfrm>
            <a:off x="5715000" y="26670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9" name="Rectangle 1028"/>
          <p:cNvSpPr>
            <a:spLocks noChangeArrowheads="1"/>
          </p:cNvSpPr>
          <p:nvPr/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Calibri" pitchFamily="34" charset="0"/>
              </a:rPr>
              <a:t>What is Strategy ? </a:t>
            </a:r>
          </a:p>
          <a:p>
            <a:pPr algn="ctr" eaLnBrk="1" hangingPunct="1"/>
            <a:r>
              <a:rPr lang="en-US" altLang="en-US" sz="2800">
                <a:latin typeface="Calibri" pitchFamily="34" charset="0"/>
              </a:rPr>
              <a:t>A Voyage on the Ocean</a:t>
            </a:r>
          </a:p>
        </p:txBody>
      </p:sp>
      <p:sp>
        <p:nvSpPr>
          <p:cNvPr id="5124" name="Oval 102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7099300" y="4914900"/>
            <a:ext cx="1295400" cy="609600"/>
          </a:xfrm>
          <a:prstGeom prst="ellipse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Controls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125" name="Rectangle 103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4610100" y="1932818"/>
            <a:ext cx="1295400" cy="6858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Objective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126" name="Rectangle 103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946900" y="3390900"/>
            <a:ext cx="1600200" cy="6858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Strategy</a:t>
            </a:r>
          </a:p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Formulation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127" name="Rectangle 1032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7175500" y="4152900"/>
            <a:ext cx="1219200" cy="6858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Tactics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128" name="Text Box 103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066800" y="5235575"/>
            <a:ext cx="1295400" cy="64135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Strategic</a:t>
            </a:r>
          </a:p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Analysis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9235" name="Freeform 1034"/>
          <p:cNvSpPr>
            <a:spLocks/>
          </p:cNvSpPr>
          <p:nvPr/>
        </p:nvSpPr>
        <p:spPr bwMode="auto">
          <a:xfrm>
            <a:off x="381000" y="3581400"/>
            <a:ext cx="6045200" cy="2171700"/>
          </a:xfrm>
          <a:custGeom>
            <a:avLst/>
            <a:gdLst>
              <a:gd name="T0" fmla="*/ 2147483647 w 3808"/>
              <a:gd name="T1" fmla="*/ 0 h 1368"/>
              <a:gd name="T2" fmla="*/ 2147483647 w 3808"/>
              <a:gd name="T3" fmla="*/ 2147483647 h 1368"/>
              <a:gd name="T4" fmla="*/ 2147483647 w 3808"/>
              <a:gd name="T5" fmla="*/ 2147483647 h 1368"/>
              <a:gd name="T6" fmla="*/ 2147483647 w 3808"/>
              <a:gd name="T7" fmla="*/ 2147483647 h 1368"/>
              <a:gd name="T8" fmla="*/ 2147483647 w 3808"/>
              <a:gd name="T9" fmla="*/ 2147483647 h 13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08" h="1368">
                <a:moveTo>
                  <a:pt x="184" y="0"/>
                </a:moveTo>
                <a:cubicBezTo>
                  <a:pt x="428" y="44"/>
                  <a:pt x="672" y="88"/>
                  <a:pt x="712" y="144"/>
                </a:cubicBezTo>
                <a:cubicBezTo>
                  <a:pt x="752" y="200"/>
                  <a:pt x="0" y="160"/>
                  <a:pt x="424" y="336"/>
                </a:cubicBezTo>
                <a:cubicBezTo>
                  <a:pt x="848" y="512"/>
                  <a:pt x="2704" y="1032"/>
                  <a:pt x="3256" y="1200"/>
                </a:cubicBezTo>
                <a:cubicBezTo>
                  <a:pt x="3808" y="1368"/>
                  <a:pt x="3656" y="1320"/>
                  <a:pt x="3736" y="1344"/>
                </a:cubicBezTo>
              </a:path>
            </a:pathLst>
          </a:custGeom>
          <a:noFill/>
          <a:ln w="57150" cmpd="sng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6" name="Freeform 1035"/>
          <p:cNvSpPr>
            <a:spLocks/>
          </p:cNvSpPr>
          <p:nvPr/>
        </p:nvSpPr>
        <p:spPr bwMode="auto">
          <a:xfrm>
            <a:off x="4330700" y="2667000"/>
            <a:ext cx="4076700" cy="482600"/>
          </a:xfrm>
          <a:custGeom>
            <a:avLst/>
            <a:gdLst>
              <a:gd name="T0" fmla="*/ 2147483647 w 2568"/>
              <a:gd name="T1" fmla="*/ 0 h 304"/>
              <a:gd name="T2" fmla="*/ 2147483647 w 2568"/>
              <a:gd name="T3" fmla="*/ 2147483647 h 304"/>
              <a:gd name="T4" fmla="*/ 2147483647 w 2568"/>
              <a:gd name="T5" fmla="*/ 2147483647 h 304"/>
              <a:gd name="T6" fmla="*/ 2147483647 w 2568"/>
              <a:gd name="T7" fmla="*/ 2147483647 h 304"/>
              <a:gd name="T8" fmla="*/ 2147483647 w 2568"/>
              <a:gd name="T9" fmla="*/ 2147483647 h 304"/>
              <a:gd name="T10" fmla="*/ 2147483647 w 2568"/>
              <a:gd name="T11" fmla="*/ 0 h 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68" h="304">
                <a:moveTo>
                  <a:pt x="72" y="0"/>
                </a:moveTo>
                <a:cubicBezTo>
                  <a:pt x="36" y="96"/>
                  <a:pt x="0" y="192"/>
                  <a:pt x="72" y="240"/>
                </a:cubicBezTo>
                <a:cubicBezTo>
                  <a:pt x="144" y="288"/>
                  <a:pt x="312" y="280"/>
                  <a:pt x="504" y="288"/>
                </a:cubicBezTo>
                <a:cubicBezTo>
                  <a:pt x="696" y="296"/>
                  <a:pt x="1032" y="304"/>
                  <a:pt x="1224" y="288"/>
                </a:cubicBezTo>
                <a:cubicBezTo>
                  <a:pt x="1416" y="272"/>
                  <a:pt x="1432" y="240"/>
                  <a:pt x="1656" y="192"/>
                </a:cubicBezTo>
                <a:cubicBezTo>
                  <a:pt x="1880" y="144"/>
                  <a:pt x="2416" y="32"/>
                  <a:pt x="2568" y="0"/>
                </a:cubicBezTo>
              </a:path>
            </a:pathLst>
          </a:custGeom>
          <a:noFill/>
          <a:ln w="57150" cmpd="sng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7" name="Freeform 1036"/>
          <p:cNvSpPr>
            <a:spLocks/>
          </p:cNvSpPr>
          <p:nvPr/>
        </p:nvSpPr>
        <p:spPr bwMode="auto">
          <a:xfrm>
            <a:off x="3136900" y="3949700"/>
            <a:ext cx="749300" cy="355600"/>
          </a:xfrm>
          <a:custGeom>
            <a:avLst/>
            <a:gdLst>
              <a:gd name="T0" fmla="*/ 2147483647 w 472"/>
              <a:gd name="T1" fmla="*/ 2147483647 h 224"/>
              <a:gd name="T2" fmla="*/ 2147483647 w 472"/>
              <a:gd name="T3" fmla="*/ 2147483647 h 224"/>
              <a:gd name="T4" fmla="*/ 2147483647 w 472"/>
              <a:gd name="T5" fmla="*/ 2147483647 h 224"/>
              <a:gd name="T6" fmla="*/ 2147483647 w 472"/>
              <a:gd name="T7" fmla="*/ 2147483647 h 224"/>
              <a:gd name="T8" fmla="*/ 2147483647 w 472"/>
              <a:gd name="T9" fmla="*/ 2147483647 h 224"/>
              <a:gd name="T10" fmla="*/ 2147483647 w 472"/>
              <a:gd name="T11" fmla="*/ 2147483647 h 224"/>
              <a:gd name="T12" fmla="*/ 2147483647 w 472"/>
              <a:gd name="T13" fmla="*/ 2147483647 h 224"/>
              <a:gd name="T14" fmla="*/ 2147483647 w 472"/>
              <a:gd name="T15" fmla="*/ 2147483647 h 2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72" h="224">
                <a:moveTo>
                  <a:pt x="32" y="56"/>
                </a:moveTo>
                <a:cubicBezTo>
                  <a:pt x="8" y="72"/>
                  <a:pt x="0" y="80"/>
                  <a:pt x="32" y="104"/>
                </a:cubicBezTo>
                <a:cubicBezTo>
                  <a:pt x="64" y="128"/>
                  <a:pt x="160" y="184"/>
                  <a:pt x="224" y="200"/>
                </a:cubicBezTo>
                <a:cubicBezTo>
                  <a:pt x="288" y="216"/>
                  <a:pt x="376" y="224"/>
                  <a:pt x="416" y="200"/>
                </a:cubicBezTo>
                <a:cubicBezTo>
                  <a:pt x="456" y="176"/>
                  <a:pt x="472" y="88"/>
                  <a:pt x="464" y="56"/>
                </a:cubicBezTo>
                <a:cubicBezTo>
                  <a:pt x="456" y="24"/>
                  <a:pt x="416" y="16"/>
                  <a:pt x="368" y="8"/>
                </a:cubicBezTo>
                <a:cubicBezTo>
                  <a:pt x="320" y="0"/>
                  <a:pt x="232" y="0"/>
                  <a:pt x="176" y="8"/>
                </a:cubicBezTo>
                <a:cubicBezTo>
                  <a:pt x="120" y="16"/>
                  <a:pt x="56" y="40"/>
                  <a:pt x="32" y="56"/>
                </a:cubicBez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sng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8" name="Freeform 1037"/>
          <p:cNvSpPr>
            <a:spLocks/>
          </p:cNvSpPr>
          <p:nvPr/>
        </p:nvSpPr>
        <p:spPr bwMode="auto">
          <a:xfrm rot="4448652">
            <a:off x="4686300" y="3556000"/>
            <a:ext cx="673100" cy="736600"/>
          </a:xfrm>
          <a:custGeom>
            <a:avLst/>
            <a:gdLst>
              <a:gd name="T0" fmla="*/ 2147483647 w 424"/>
              <a:gd name="T1" fmla="*/ 2147483647 h 464"/>
              <a:gd name="T2" fmla="*/ 2147483647 w 424"/>
              <a:gd name="T3" fmla="*/ 2147483647 h 464"/>
              <a:gd name="T4" fmla="*/ 2147483647 w 424"/>
              <a:gd name="T5" fmla="*/ 2147483647 h 464"/>
              <a:gd name="T6" fmla="*/ 2147483647 w 424"/>
              <a:gd name="T7" fmla="*/ 2147483647 h 464"/>
              <a:gd name="T8" fmla="*/ 2147483647 w 424"/>
              <a:gd name="T9" fmla="*/ 2147483647 h 464"/>
              <a:gd name="T10" fmla="*/ 2147483647 w 424"/>
              <a:gd name="T11" fmla="*/ 2147483647 h 464"/>
              <a:gd name="T12" fmla="*/ 2147483647 w 424"/>
              <a:gd name="T13" fmla="*/ 2147483647 h 464"/>
              <a:gd name="T14" fmla="*/ 2147483647 w 424"/>
              <a:gd name="T15" fmla="*/ 2147483647 h 464"/>
              <a:gd name="T16" fmla="*/ 2147483647 w 424"/>
              <a:gd name="T17" fmla="*/ 2147483647 h 464"/>
              <a:gd name="T18" fmla="*/ 2147483647 w 424"/>
              <a:gd name="T19" fmla="*/ 2147483647 h 464"/>
              <a:gd name="T20" fmla="*/ 2147483647 w 424"/>
              <a:gd name="T21" fmla="*/ 2147483647 h 464"/>
              <a:gd name="T22" fmla="*/ 2147483647 w 424"/>
              <a:gd name="T23" fmla="*/ 2147483647 h 46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" h="464">
                <a:moveTo>
                  <a:pt x="16" y="256"/>
                </a:moveTo>
                <a:cubicBezTo>
                  <a:pt x="32" y="216"/>
                  <a:pt x="72" y="152"/>
                  <a:pt x="112" y="112"/>
                </a:cubicBezTo>
                <a:cubicBezTo>
                  <a:pt x="152" y="72"/>
                  <a:pt x="216" y="32"/>
                  <a:pt x="256" y="16"/>
                </a:cubicBezTo>
                <a:cubicBezTo>
                  <a:pt x="296" y="0"/>
                  <a:pt x="328" y="0"/>
                  <a:pt x="352" y="16"/>
                </a:cubicBezTo>
                <a:cubicBezTo>
                  <a:pt x="376" y="32"/>
                  <a:pt x="392" y="80"/>
                  <a:pt x="400" y="112"/>
                </a:cubicBezTo>
                <a:cubicBezTo>
                  <a:pt x="408" y="144"/>
                  <a:pt x="424" y="176"/>
                  <a:pt x="400" y="208"/>
                </a:cubicBezTo>
                <a:cubicBezTo>
                  <a:pt x="376" y="240"/>
                  <a:pt x="280" y="280"/>
                  <a:pt x="256" y="304"/>
                </a:cubicBezTo>
                <a:cubicBezTo>
                  <a:pt x="232" y="328"/>
                  <a:pt x="264" y="328"/>
                  <a:pt x="256" y="352"/>
                </a:cubicBezTo>
                <a:cubicBezTo>
                  <a:pt x="248" y="376"/>
                  <a:pt x="232" y="432"/>
                  <a:pt x="208" y="448"/>
                </a:cubicBezTo>
                <a:cubicBezTo>
                  <a:pt x="184" y="464"/>
                  <a:pt x="144" y="464"/>
                  <a:pt x="112" y="448"/>
                </a:cubicBezTo>
                <a:cubicBezTo>
                  <a:pt x="80" y="432"/>
                  <a:pt x="32" y="384"/>
                  <a:pt x="16" y="352"/>
                </a:cubicBezTo>
                <a:cubicBezTo>
                  <a:pt x="0" y="320"/>
                  <a:pt x="0" y="296"/>
                  <a:pt x="16" y="256"/>
                </a:cubicBez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sng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9" name="Freeform 1038"/>
          <p:cNvSpPr>
            <a:spLocks/>
          </p:cNvSpPr>
          <p:nvPr/>
        </p:nvSpPr>
        <p:spPr bwMode="auto">
          <a:xfrm>
            <a:off x="2882900" y="3200400"/>
            <a:ext cx="3060700" cy="1524000"/>
          </a:xfrm>
          <a:custGeom>
            <a:avLst/>
            <a:gdLst>
              <a:gd name="T0" fmla="*/ 0 w 2064"/>
              <a:gd name="T1" fmla="*/ 2147483647 h 1008"/>
              <a:gd name="T2" fmla="*/ 2147483647 w 2064"/>
              <a:gd name="T3" fmla="*/ 2147483647 h 1008"/>
              <a:gd name="T4" fmla="*/ 2147483647 w 2064"/>
              <a:gd name="T5" fmla="*/ 2147483647 h 1008"/>
              <a:gd name="T6" fmla="*/ 2147483647 w 2064"/>
              <a:gd name="T7" fmla="*/ 2147483647 h 1008"/>
              <a:gd name="T8" fmla="*/ 2147483647 w 2064"/>
              <a:gd name="T9" fmla="*/ 2147483647 h 1008"/>
              <a:gd name="T10" fmla="*/ 2147483647 w 2064"/>
              <a:gd name="T11" fmla="*/ 2147483647 h 1008"/>
              <a:gd name="T12" fmla="*/ 2147483647 w 2064"/>
              <a:gd name="T13" fmla="*/ 2147483647 h 1008"/>
              <a:gd name="T14" fmla="*/ 2147483647 w 2064"/>
              <a:gd name="T15" fmla="*/ 2147483647 h 1008"/>
              <a:gd name="T16" fmla="*/ 2147483647 w 2064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64" h="1008">
                <a:moveTo>
                  <a:pt x="0" y="1008"/>
                </a:moveTo>
                <a:cubicBezTo>
                  <a:pt x="184" y="992"/>
                  <a:pt x="368" y="976"/>
                  <a:pt x="480" y="960"/>
                </a:cubicBezTo>
                <a:cubicBezTo>
                  <a:pt x="592" y="944"/>
                  <a:pt x="600" y="976"/>
                  <a:pt x="672" y="912"/>
                </a:cubicBezTo>
                <a:cubicBezTo>
                  <a:pt x="744" y="848"/>
                  <a:pt x="864" y="648"/>
                  <a:pt x="912" y="576"/>
                </a:cubicBezTo>
                <a:cubicBezTo>
                  <a:pt x="960" y="504"/>
                  <a:pt x="920" y="536"/>
                  <a:pt x="960" y="480"/>
                </a:cubicBezTo>
                <a:cubicBezTo>
                  <a:pt x="1000" y="424"/>
                  <a:pt x="1048" y="296"/>
                  <a:pt x="1152" y="240"/>
                </a:cubicBezTo>
                <a:cubicBezTo>
                  <a:pt x="1256" y="184"/>
                  <a:pt x="1488" y="160"/>
                  <a:pt x="1584" y="144"/>
                </a:cubicBezTo>
                <a:cubicBezTo>
                  <a:pt x="1680" y="128"/>
                  <a:pt x="1648" y="168"/>
                  <a:pt x="1728" y="144"/>
                </a:cubicBezTo>
                <a:cubicBezTo>
                  <a:pt x="1808" y="120"/>
                  <a:pt x="1936" y="60"/>
                  <a:pt x="2064" y="0"/>
                </a:cubicBezTo>
              </a:path>
            </a:pathLst>
          </a:custGeom>
          <a:noFill/>
          <a:ln w="57150" cap="flat" cmpd="sng">
            <a:solidFill>
              <a:srgbClr val="C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40" name="Text Box 1039"/>
          <p:cNvSpPr txBox="1">
            <a:spLocks noChangeArrowheads="1"/>
          </p:cNvSpPr>
          <p:nvPr/>
        </p:nvSpPr>
        <p:spPr bwMode="auto">
          <a:xfrm>
            <a:off x="2501900" y="4392613"/>
            <a:ext cx="411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3600">
                <a:solidFill>
                  <a:srgbClr val="C00000"/>
                </a:solidFill>
                <a:latin typeface="Tahoma" pitchFamily="34" charset="0"/>
              </a:rPr>
              <a:t>x</a:t>
            </a:r>
            <a:endParaRPr lang="fr-FR" altLang="en-US" sz="240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9241" name="AutoShape 1040"/>
          <p:cNvSpPr>
            <a:spLocks/>
          </p:cNvSpPr>
          <p:nvPr/>
        </p:nvSpPr>
        <p:spPr bwMode="auto">
          <a:xfrm>
            <a:off x="6629400" y="3276600"/>
            <a:ext cx="228600" cy="2209800"/>
          </a:xfrm>
          <a:prstGeom prst="leftBrace">
            <a:avLst>
              <a:gd name="adj1" fmla="val 8055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GB" altLang="en-US" sz="24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9242" name="Line 1041"/>
          <p:cNvSpPr>
            <a:spLocks noChangeShapeType="1"/>
          </p:cNvSpPr>
          <p:nvPr/>
        </p:nvSpPr>
        <p:spPr bwMode="auto">
          <a:xfrm flipV="1">
            <a:off x="2133600" y="48768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43" name="Line 1042"/>
          <p:cNvSpPr>
            <a:spLocks noChangeShapeType="1"/>
          </p:cNvSpPr>
          <p:nvPr/>
        </p:nvSpPr>
        <p:spPr bwMode="auto">
          <a:xfrm flipH="1" flipV="1">
            <a:off x="5715000" y="3429000"/>
            <a:ext cx="7620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44" name="Line 1043"/>
          <p:cNvSpPr>
            <a:spLocks noChangeShapeType="1"/>
          </p:cNvSpPr>
          <p:nvPr/>
        </p:nvSpPr>
        <p:spPr bwMode="auto">
          <a:xfrm flipH="1">
            <a:off x="4114800" y="4419600"/>
            <a:ext cx="2362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45" name="Freeform 1044"/>
          <p:cNvSpPr>
            <a:spLocks/>
          </p:cNvSpPr>
          <p:nvPr/>
        </p:nvSpPr>
        <p:spPr bwMode="auto">
          <a:xfrm>
            <a:off x="2590800" y="3200400"/>
            <a:ext cx="2768600" cy="1524000"/>
          </a:xfrm>
          <a:custGeom>
            <a:avLst/>
            <a:gdLst>
              <a:gd name="T0" fmla="*/ 2147483647 w 1744"/>
              <a:gd name="T1" fmla="*/ 2147483647 h 960"/>
              <a:gd name="T2" fmla="*/ 2147483647 w 1744"/>
              <a:gd name="T3" fmla="*/ 2147483647 h 960"/>
              <a:gd name="T4" fmla="*/ 2147483647 w 1744"/>
              <a:gd name="T5" fmla="*/ 2147483647 h 960"/>
              <a:gd name="T6" fmla="*/ 2147483647 w 1744"/>
              <a:gd name="T7" fmla="*/ 2147483647 h 960"/>
              <a:gd name="T8" fmla="*/ 2147483647 w 1744"/>
              <a:gd name="T9" fmla="*/ 2147483647 h 960"/>
              <a:gd name="T10" fmla="*/ 2147483647 w 1744"/>
              <a:gd name="T11" fmla="*/ 2147483647 h 960"/>
              <a:gd name="T12" fmla="*/ 2147483647 w 1744"/>
              <a:gd name="T13" fmla="*/ 0 h 9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44" h="960">
                <a:moveTo>
                  <a:pt x="112" y="960"/>
                </a:moveTo>
                <a:cubicBezTo>
                  <a:pt x="96" y="888"/>
                  <a:pt x="80" y="816"/>
                  <a:pt x="64" y="768"/>
                </a:cubicBezTo>
                <a:cubicBezTo>
                  <a:pt x="48" y="720"/>
                  <a:pt x="24" y="704"/>
                  <a:pt x="16" y="672"/>
                </a:cubicBezTo>
                <a:cubicBezTo>
                  <a:pt x="8" y="640"/>
                  <a:pt x="0" y="624"/>
                  <a:pt x="16" y="576"/>
                </a:cubicBezTo>
                <a:cubicBezTo>
                  <a:pt x="32" y="528"/>
                  <a:pt x="32" y="456"/>
                  <a:pt x="112" y="384"/>
                </a:cubicBezTo>
                <a:cubicBezTo>
                  <a:pt x="192" y="312"/>
                  <a:pt x="224" y="208"/>
                  <a:pt x="496" y="144"/>
                </a:cubicBezTo>
                <a:cubicBezTo>
                  <a:pt x="768" y="80"/>
                  <a:pt x="1536" y="24"/>
                  <a:pt x="1744" y="0"/>
                </a:cubicBezTo>
              </a:path>
            </a:pathLst>
          </a:custGeom>
          <a:noFill/>
          <a:ln w="28575" cap="flat" cmpd="sng">
            <a:solidFill>
              <a:srgbClr val="C00000"/>
            </a:solidFill>
            <a:prstDash val="sysDot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0" name="Rectangle 104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057400" y="2286000"/>
            <a:ext cx="1219200" cy="6858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Strategic</a:t>
            </a:r>
          </a:p>
          <a:p>
            <a:pPr algn="ctr"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Option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9249" name="Line 1046"/>
          <p:cNvSpPr>
            <a:spLocks noChangeShapeType="1"/>
          </p:cNvSpPr>
          <p:nvPr/>
        </p:nvSpPr>
        <p:spPr bwMode="auto">
          <a:xfrm>
            <a:off x="3200400" y="3048000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0" name="Text Box 1047"/>
          <p:cNvSpPr txBox="1">
            <a:spLocks noChangeArrowheads="1"/>
          </p:cNvSpPr>
          <p:nvPr/>
        </p:nvSpPr>
        <p:spPr bwMode="auto">
          <a:xfrm>
            <a:off x="6096000" y="2563813"/>
            <a:ext cx="411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3600">
                <a:solidFill>
                  <a:srgbClr val="C00000"/>
                </a:solidFill>
                <a:latin typeface="Tahoma" pitchFamily="34" charset="0"/>
              </a:rPr>
              <a:t>x</a:t>
            </a:r>
            <a:endParaRPr lang="fr-FR" altLang="en-US" sz="240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9251" name="Freeform 1048"/>
          <p:cNvSpPr>
            <a:spLocks/>
          </p:cNvSpPr>
          <p:nvPr/>
        </p:nvSpPr>
        <p:spPr bwMode="auto">
          <a:xfrm rot="-421531">
            <a:off x="5791200" y="3124200"/>
            <a:ext cx="381000" cy="228600"/>
          </a:xfrm>
          <a:custGeom>
            <a:avLst/>
            <a:gdLst>
              <a:gd name="T0" fmla="*/ 2147483647 w 192"/>
              <a:gd name="T1" fmla="*/ 0 h 144"/>
              <a:gd name="T2" fmla="*/ 2147483647 w 192"/>
              <a:gd name="T3" fmla="*/ 2147483647 h 144"/>
              <a:gd name="T4" fmla="*/ 0 w 192"/>
              <a:gd name="T5" fmla="*/ 0 h 144"/>
              <a:gd name="T6" fmla="*/ 2147483647 w 192"/>
              <a:gd name="T7" fmla="*/ 0 h 1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2" h="144">
                <a:moveTo>
                  <a:pt x="192" y="0"/>
                </a:moveTo>
                <a:lnTo>
                  <a:pt x="48" y="144"/>
                </a:lnTo>
                <a:lnTo>
                  <a:pt x="0" y="0"/>
                </a:lnTo>
                <a:lnTo>
                  <a:pt x="192" y="0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52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D4D96355-AAB0-4C40-B908-CAAB174F1FB7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30 September 2021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6" name="Rectangle 25">
            <a:extLst>
              <a:ext uri="{FF2B5EF4-FFF2-40B4-BE49-F238E27FC236}"/>
            </a:extLst>
          </p:cNvPr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254" name="TextBox 1"/>
          <p:cNvSpPr txBox="1">
            <a:spLocks noChangeArrowheads="1"/>
          </p:cNvSpPr>
          <p:nvPr/>
        </p:nvSpPr>
        <p:spPr bwMode="auto">
          <a:xfrm>
            <a:off x="4648200" y="6477000"/>
            <a:ext cx="403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Times New Roman" pitchFamily="18" charset="0"/>
              </a:rPr>
              <a:t>Copyrighted in its entirety, Dominique Garval,</a:t>
            </a:r>
          </a:p>
        </p:txBody>
      </p:sp>
      <p:sp>
        <p:nvSpPr>
          <p:cNvPr id="9255" name="TextBox 30"/>
          <p:cNvSpPr txBox="1">
            <a:spLocks noChangeArrowheads="1"/>
          </p:cNvSpPr>
          <p:nvPr/>
        </p:nvSpPr>
        <p:spPr bwMode="auto">
          <a:xfrm>
            <a:off x="228600" y="239713"/>
            <a:ext cx="1884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Strategic Planning</a:t>
            </a:r>
          </a:p>
        </p:txBody>
      </p:sp>
      <p:cxnSp>
        <p:nvCxnSpPr>
          <p:cNvPr id="32" name="Straight Connector 31">
            <a:extLst>
              <a:ext uri="{FF2B5EF4-FFF2-40B4-BE49-F238E27FC236}"/>
            </a:extLst>
          </p:cNvPr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/>
            </a:extLst>
          </p:cNvPr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10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762000" y="1371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defRPr/>
            </a:pPr>
            <a:r>
              <a:rPr lang="en-US" altLang="en-US" sz="1600" b="1" u="sng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Objective</a:t>
            </a: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 : 	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To get from Copenhagen to Helsingborg as fast as possible and as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 cheaply as possible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6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1600" b="1" u="sng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Strategic Analysis</a:t>
            </a:r>
            <a:endParaRPr lang="en-US" altLang="en-US" sz="16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Departure point / Prices / Weather conditions / Sea conditions /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 	Traffic conditions / Departure times / Duration of journey ….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en-US" altLang="en-US" sz="1600" b="1" u="sng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Allocated  Resources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Business Expenses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en-US" sz="16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defRPr/>
            </a:pPr>
            <a:r>
              <a:rPr lang="en-US" altLang="en-US" sz="1600" b="1" u="sng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Strategic Options</a:t>
            </a: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 : 	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Bus? Rental car? Taxi? Helicopter shuttle? Boat? ….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en-US" sz="16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defRPr/>
            </a:pPr>
            <a:r>
              <a:rPr lang="en-US" altLang="en-US" sz="1600" b="1" u="sng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Strategy</a:t>
            </a: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 : 		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Take the helicopter shuttle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en-US" sz="16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defRPr/>
            </a:pPr>
            <a:r>
              <a:rPr lang="en-US" altLang="en-US" sz="1600" b="1" u="sng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Tactics</a:t>
            </a:r>
            <a:r>
              <a:rPr lang="en-US" altLang="en-US" sz="1600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 : 	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Choose departure time / Prepare  luggage / Buy ticket / Take ear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	plugs / Board the helicopter / Fasten seat belt …..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6553200" y="-114300"/>
            <a:ext cx="2590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3600" b="1">
                <a:latin typeface="Calibri" pitchFamily="34" charset="0"/>
              </a:rPr>
              <a:t>Example</a:t>
            </a:r>
            <a:endParaRPr lang="fr-FR" altLang="en-US" sz="3600" b="1">
              <a:latin typeface="Calibri" pitchFamily="34" charset="0"/>
            </a:endParaRPr>
          </a:p>
        </p:txBody>
      </p:sp>
      <p:sp>
        <p:nvSpPr>
          <p:cNvPr id="10244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9440511E-9FB9-4D19-9E6C-CD0DBEFAED54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30 September 2021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46" name="TextBox 1"/>
          <p:cNvSpPr txBox="1">
            <a:spLocks noChangeArrowheads="1"/>
          </p:cNvSpPr>
          <p:nvPr/>
        </p:nvSpPr>
        <p:spPr bwMode="auto">
          <a:xfrm>
            <a:off x="4648200" y="6477000"/>
            <a:ext cx="403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Times New Roman" pitchFamily="18" charset="0"/>
              </a:rPr>
              <a:t>Copyrighted in its entirety, Dominique Garval,</a:t>
            </a:r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228600" y="239713"/>
            <a:ext cx="1884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Strategic Planning</a:t>
            </a:r>
          </a:p>
        </p:txBody>
      </p:sp>
      <p:cxnSp>
        <p:nvCxnSpPr>
          <p:cNvPr id="9" name="Straight Connector 8">
            <a:extLst>
              <a:ext uri="{FF2B5EF4-FFF2-40B4-BE49-F238E27FC236}"/>
            </a:extLst>
          </p:cNvPr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/>
            </a:extLst>
          </p:cNvPr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52"/>
          <p:cNvSpPr>
            <a:spLocks noChangeArrowheads="1"/>
          </p:cNvSpPr>
          <p:nvPr/>
        </p:nvSpPr>
        <p:spPr bwMode="auto">
          <a:xfrm>
            <a:off x="5667375" y="-38100"/>
            <a:ext cx="34671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3600" b="1">
                <a:latin typeface="Calibri" pitchFamily="34" charset="0"/>
              </a:rPr>
              <a:t>Strategic Process</a:t>
            </a:r>
          </a:p>
        </p:txBody>
      </p:sp>
      <p:sp>
        <p:nvSpPr>
          <p:cNvPr id="9219" name="Rectangle 105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838201" y="2962273"/>
            <a:ext cx="2209800" cy="12192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  Results to be 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attained before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a certain date</a:t>
            </a:r>
            <a:endParaRPr lang="fr-FR" altLang="en-US" sz="2000" dirty="0"/>
          </a:p>
        </p:txBody>
      </p:sp>
      <p:sp>
        <p:nvSpPr>
          <p:cNvPr id="9220" name="Rectangle 105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095999" y="2960687"/>
            <a:ext cx="2209800" cy="12192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Actual actions and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operations that are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necessary to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execute strategy</a:t>
            </a:r>
            <a:endParaRPr lang="fr-FR" altLang="en-US" sz="2400" dirty="0"/>
          </a:p>
        </p:txBody>
      </p:sp>
      <p:sp>
        <p:nvSpPr>
          <p:cNvPr id="13321" name="AutoShape 1057"/>
          <p:cNvSpPr>
            <a:spLocks/>
          </p:cNvSpPr>
          <p:nvPr/>
        </p:nvSpPr>
        <p:spPr bwMode="auto">
          <a:xfrm rot="5400000" flipV="1">
            <a:off x="4419600" y="14859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2" name="Rectangle 1058"/>
          <p:cNvSpPr>
            <a:spLocks noChangeArrowheads="1"/>
          </p:cNvSpPr>
          <p:nvPr/>
        </p:nvSpPr>
        <p:spPr bwMode="auto">
          <a:xfrm>
            <a:off x="1079500" y="1981200"/>
            <a:ext cx="1725613" cy="4572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2400" b="1">
                <a:solidFill>
                  <a:schemeClr val="bg1"/>
                </a:solidFill>
                <a:latin typeface="Arial" charset="0"/>
              </a:rPr>
              <a:t>Objectives</a:t>
            </a:r>
          </a:p>
        </p:txBody>
      </p:sp>
      <p:sp>
        <p:nvSpPr>
          <p:cNvPr id="13323" name="Rectangle 1059"/>
          <p:cNvSpPr>
            <a:spLocks noChangeArrowheads="1"/>
          </p:cNvSpPr>
          <p:nvPr/>
        </p:nvSpPr>
        <p:spPr bwMode="auto">
          <a:xfrm>
            <a:off x="3886200" y="1981200"/>
            <a:ext cx="1404938" cy="4572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charset="0"/>
              </a:rPr>
              <a:t>Strategy</a:t>
            </a:r>
            <a:endParaRPr lang="fr-FR" altLang="en-US" sz="2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4" name="Rectangle 1060"/>
          <p:cNvSpPr>
            <a:spLocks noChangeArrowheads="1"/>
          </p:cNvSpPr>
          <p:nvPr/>
        </p:nvSpPr>
        <p:spPr bwMode="auto">
          <a:xfrm>
            <a:off x="6583363" y="1981200"/>
            <a:ext cx="1235075" cy="4572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Arial" charset="0"/>
              </a:rPr>
              <a:t>Tactics</a:t>
            </a:r>
            <a:endParaRPr lang="fr-FR" altLang="en-US" sz="2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5" name="Line 1061"/>
          <p:cNvSpPr>
            <a:spLocks noChangeShapeType="1"/>
          </p:cNvSpPr>
          <p:nvPr/>
        </p:nvSpPr>
        <p:spPr bwMode="auto">
          <a:xfrm>
            <a:off x="2895600" y="2743200"/>
            <a:ext cx="838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prstDash val="sysDot"/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26" name="AutoShape 1063"/>
          <p:cNvSpPr>
            <a:spLocks/>
          </p:cNvSpPr>
          <p:nvPr/>
        </p:nvSpPr>
        <p:spPr bwMode="auto">
          <a:xfrm rot="5400000" flipV="1">
            <a:off x="7048500" y="14859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7" name="AutoShape 1064"/>
          <p:cNvSpPr>
            <a:spLocks/>
          </p:cNvSpPr>
          <p:nvPr/>
        </p:nvSpPr>
        <p:spPr bwMode="auto">
          <a:xfrm rot="5400000" flipV="1">
            <a:off x="1790700" y="14859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30" name="Rectangle 106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467100" y="2971799"/>
            <a:ext cx="2209800" cy="12192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 Set of carefully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selected / integrated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business priorities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to achieve objectives</a:t>
            </a:r>
            <a:endParaRPr lang="fr-FR" altLang="en-US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31" name="Line 1068"/>
          <p:cNvSpPr>
            <a:spLocks noChangeShapeType="1"/>
          </p:cNvSpPr>
          <p:nvPr/>
        </p:nvSpPr>
        <p:spPr bwMode="auto">
          <a:xfrm>
            <a:off x="3276600" y="3001963"/>
            <a:ext cx="0" cy="1189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3332" name="Line 1069"/>
          <p:cNvSpPr>
            <a:spLocks noChangeShapeType="1"/>
          </p:cNvSpPr>
          <p:nvPr/>
        </p:nvSpPr>
        <p:spPr bwMode="auto">
          <a:xfrm flipH="1">
            <a:off x="5895975" y="3001963"/>
            <a:ext cx="0" cy="1189037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9233" name="AutoShape 107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800100" y="5181600"/>
            <a:ext cx="7543800" cy="304800"/>
          </a:xfrm>
          <a:prstGeom prst="leftRightArrow">
            <a:avLst>
              <a:gd name="adj1" fmla="val 50000"/>
              <a:gd name="adj2" fmla="val 495000"/>
            </a:avLst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3336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90C1BEE3-3DFF-4BA2-A6D3-BDA7ED0A90AF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30 September 2021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" name="Rectangle 18">
            <a:extLst>
              <a:ext uri="{FF2B5EF4-FFF2-40B4-BE49-F238E27FC236}"/>
            </a:extLst>
          </p:cNvPr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338" name="TextBox 1"/>
          <p:cNvSpPr txBox="1">
            <a:spLocks noChangeArrowheads="1"/>
          </p:cNvSpPr>
          <p:nvPr/>
        </p:nvSpPr>
        <p:spPr bwMode="auto">
          <a:xfrm>
            <a:off x="4648200" y="6477000"/>
            <a:ext cx="403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Times New Roman" pitchFamily="18" charset="0"/>
              </a:rPr>
              <a:t>Copyrighted in its entirety, Dominique Garval,</a:t>
            </a:r>
          </a:p>
        </p:txBody>
      </p:sp>
      <p:sp>
        <p:nvSpPr>
          <p:cNvPr id="13339" name="TextBox 20"/>
          <p:cNvSpPr txBox="1">
            <a:spLocks noChangeArrowheads="1"/>
          </p:cNvSpPr>
          <p:nvPr/>
        </p:nvSpPr>
        <p:spPr bwMode="auto">
          <a:xfrm>
            <a:off x="228600" y="239713"/>
            <a:ext cx="1884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Strategic Planning</a:t>
            </a:r>
          </a:p>
        </p:txBody>
      </p:sp>
      <p:cxnSp>
        <p:nvCxnSpPr>
          <p:cNvPr id="22" name="Straight Connector 21">
            <a:extLst>
              <a:ext uri="{FF2B5EF4-FFF2-40B4-BE49-F238E27FC236}"/>
            </a:extLst>
          </p:cNvPr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/>
            </a:extLst>
          </p:cNvPr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31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4"/>
          <p:cNvSpPr>
            <a:spLocks noChangeArrowheads="1"/>
          </p:cNvSpPr>
          <p:nvPr/>
        </p:nvSpPr>
        <p:spPr bwMode="auto">
          <a:xfrm>
            <a:off x="4017963" y="0"/>
            <a:ext cx="5126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3600" b="1">
                <a:latin typeface="Calibri" pitchFamily="34" charset="0"/>
              </a:rPr>
              <a:t>Performance</a:t>
            </a:r>
            <a:r>
              <a:rPr lang="fr-FR" altLang="en-US" sz="3600" b="1">
                <a:latin typeface="Calibri" pitchFamily="34" charset="0"/>
              </a:rPr>
              <a:t> </a:t>
            </a:r>
            <a:r>
              <a:rPr lang="en-US" altLang="en-US" sz="3600" b="1">
                <a:latin typeface="Calibri" pitchFamily="34" charset="0"/>
              </a:rPr>
              <a:t>Scorecard</a:t>
            </a:r>
          </a:p>
        </p:txBody>
      </p:sp>
      <p:sp>
        <p:nvSpPr>
          <p:cNvPr id="43011" name="Rectangle 15"/>
          <p:cNvSpPr>
            <a:spLocks noChangeArrowheads="1"/>
          </p:cNvSpPr>
          <p:nvPr/>
        </p:nvSpPr>
        <p:spPr bwMode="auto">
          <a:xfrm>
            <a:off x="1524000" y="1235075"/>
            <a:ext cx="1600200" cy="533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bg1"/>
                </a:solidFill>
                <a:latin typeface="Tahoma" pitchFamily="34" charset="0"/>
              </a:rPr>
              <a:t>Objectives</a:t>
            </a:r>
            <a:endParaRPr lang="en-US" altLang="en-US" sz="2400">
              <a:latin typeface="Tahoma" pitchFamily="34" charset="0"/>
            </a:endParaRPr>
          </a:p>
        </p:txBody>
      </p:sp>
      <p:sp>
        <p:nvSpPr>
          <p:cNvPr id="43012" name="Rectangle 16"/>
          <p:cNvSpPr>
            <a:spLocks noChangeArrowheads="1"/>
          </p:cNvSpPr>
          <p:nvPr/>
        </p:nvSpPr>
        <p:spPr bwMode="auto">
          <a:xfrm>
            <a:off x="1524000" y="2473325"/>
            <a:ext cx="1600200" cy="533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bg1"/>
                </a:solidFill>
                <a:latin typeface="Tahoma" pitchFamily="34" charset="0"/>
              </a:rPr>
              <a:t>Strategy</a:t>
            </a:r>
            <a:endParaRPr lang="en-US" altLang="en-US" sz="2400">
              <a:latin typeface="Tahoma" pitchFamily="34" charset="0"/>
            </a:endParaRPr>
          </a:p>
        </p:txBody>
      </p:sp>
      <p:sp>
        <p:nvSpPr>
          <p:cNvPr id="38917" name="Line 17">
            <a:extLst>
              <a:ext uri="{FF2B5EF4-FFF2-40B4-BE49-F238E27FC236}"/>
            </a:extLst>
          </p:cNvPr>
          <p:cNvSpPr>
            <a:spLocks noChangeShapeType="1"/>
          </p:cNvSpPr>
          <p:nvPr/>
        </p:nvSpPr>
        <p:spPr bwMode="auto">
          <a:xfrm>
            <a:off x="2362200" y="1768475"/>
            <a:ext cx="0" cy="73183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  <a:effectLst/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43014" name="Line 18"/>
          <p:cNvSpPr>
            <a:spLocks noChangeShapeType="1"/>
          </p:cNvSpPr>
          <p:nvPr/>
        </p:nvSpPr>
        <p:spPr bwMode="auto">
          <a:xfrm>
            <a:off x="3124200" y="2778125"/>
            <a:ext cx="20574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919" name="Rectangle 1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524000" y="3749675"/>
            <a:ext cx="1600200" cy="533400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2600F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fr-FR" altLang="en-US" sz="2000" dirty="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Tactics</a:t>
            </a:r>
            <a:endParaRPr lang="fr-FR" altLang="en-US" sz="2000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8920" name="Text Box 20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524000" y="8382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Level</a:t>
            </a:r>
            <a:r>
              <a:rPr lang="fr-FR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 i-1</a:t>
            </a:r>
          </a:p>
        </p:txBody>
      </p:sp>
      <p:sp>
        <p:nvSpPr>
          <p:cNvPr id="43017" name="Line 21"/>
          <p:cNvSpPr>
            <a:spLocks noChangeShapeType="1"/>
          </p:cNvSpPr>
          <p:nvPr/>
        </p:nvSpPr>
        <p:spPr bwMode="auto">
          <a:xfrm rot="-5400000">
            <a:off x="7162800" y="3768725"/>
            <a:ext cx="0" cy="76200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18" name="Line 22"/>
          <p:cNvSpPr>
            <a:spLocks noChangeShapeType="1"/>
          </p:cNvSpPr>
          <p:nvPr/>
        </p:nvSpPr>
        <p:spPr bwMode="auto">
          <a:xfrm flipH="1">
            <a:off x="7543800" y="4024313"/>
            <a:ext cx="152400" cy="3810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19" name="Line 23"/>
          <p:cNvSpPr>
            <a:spLocks noChangeShapeType="1"/>
          </p:cNvSpPr>
          <p:nvPr/>
        </p:nvSpPr>
        <p:spPr bwMode="auto">
          <a:xfrm flipH="1">
            <a:off x="7620000" y="4024313"/>
            <a:ext cx="152400" cy="3810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20" name="Line 24"/>
          <p:cNvSpPr>
            <a:spLocks noChangeShapeType="1"/>
          </p:cNvSpPr>
          <p:nvPr/>
        </p:nvSpPr>
        <p:spPr bwMode="auto">
          <a:xfrm>
            <a:off x="3124200" y="1768475"/>
            <a:ext cx="457200" cy="1524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21" name="Text Box 25"/>
          <p:cNvSpPr txBox="1">
            <a:spLocks noChangeArrowheads="1"/>
          </p:cNvSpPr>
          <p:nvPr/>
        </p:nvSpPr>
        <p:spPr bwMode="auto">
          <a:xfrm>
            <a:off x="3581400" y="192087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008000"/>
                </a:solidFill>
                <a:latin typeface="Tahoma" pitchFamily="34" charset="0"/>
              </a:rPr>
              <a:t>Indicators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22" name="Text Box 26"/>
          <p:cNvSpPr txBox="1">
            <a:spLocks noChangeArrowheads="1"/>
          </p:cNvSpPr>
          <p:nvPr/>
        </p:nvSpPr>
        <p:spPr bwMode="auto">
          <a:xfrm>
            <a:off x="3581400" y="230187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en-US" sz="1400">
                <a:solidFill>
                  <a:srgbClr val="008000"/>
                </a:solidFill>
                <a:latin typeface="Tahoma" pitchFamily="34" charset="0"/>
              </a:rPr>
              <a:t>Targets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38927" name="Line 27">
            <a:extLst>
              <a:ext uri="{FF2B5EF4-FFF2-40B4-BE49-F238E27FC236}"/>
            </a:extLst>
          </p:cNvPr>
          <p:cNvSpPr>
            <a:spLocks noChangeShapeType="1"/>
          </p:cNvSpPr>
          <p:nvPr/>
        </p:nvSpPr>
        <p:spPr bwMode="auto">
          <a:xfrm>
            <a:off x="2362200" y="3006725"/>
            <a:ext cx="0" cy="73183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  <a:effectLst/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024" name="Line 28"/>
          <p:cNvSpPr>
            <a:spLocks noChangeShapeType="1"/>
          </p:cNvSpPr>
          <p:nvPr/>
        </p:nvSpPr>
        <p:spPr bwMode="auto">
          <a:xfrm>
            <a:off x="3124200" y="3006725"/>
            <a:ext cx="457200" cy="1524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25" name="Text Box 29"/>
          <p:cNvSpPr txBox="1">
            <a:spLocks noChangeArrowheads="1"/>
          </p:cNvSpPr>
          <p:nvPr/>
        </p:nvSpPr>
        <p:spPr bwMode="auto">
          <a:xfrm>
            <a:off x="3581400" y="31591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008000"/>
                </a:solidFill>
                <a:latin typeface="Tahoma" pitchFamily="34" charset="0"/>
              </a:rPr>
              <a:t>Indicators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26" name="Text Box 30"/>
          <p:cNvSpPr txBox="1">
            <a:spLocks noChangeArrowheads="1"/>
          </p:cNvSpPr>
          <p:nvPr/>
        </p:nvSpPr>
        <p:spPr bwMode="auto">
          <a:xfrm>
            <a:off x="3581400" y="35401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en-US" sz="1400">
                <a:solidFill>
                  <a:srgbClr val="008000"/>
                </a:solidFill>
                <a:latin typeface="Tahoma" pitchFamily="34" charset="0"/>
              </a:rPr>
              <a:t>Targets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27" name="Line 31"/>
          <p:cNvSpPr>
            <a:spLocks noChangeShapeType="1"/>
          </p:cNvSpPr>
          <p:nvPr/>
        </p:nvSpPr>
        <p:spPr bwMode="auto">
          <a:xfrm>
            <a:off x="3124200" y="4302125"/>
            <a:ext cx="457200" cy="1524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28" name="Text Box 32"/>
          <p:cNvSpPr txBox="1">
            <a:spLocks noChangeArrowheads="1"/>
          </p:cNvSpPr>
          <p:nvPr/>
        </p:nvSpPr>
        <p:spPr bwMode="auto">
          <a:xfrm>
            <a:off x="3581400" y="44545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008000"/>
                </a:solidFill>
                <a:latin typeface="Tahoma" pitchFamily="34" charset="0"/>
              </a:rPr>
              <a:t>Indicators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29" name="Text Box 33"/>
          <p:cNvSpPr txBox="1">
            <a:spLocks noChangeArrowheads="1"/>
          </p:cNvSpPr>
          <p:nvPr/>
        </p:nvSpPr>
        <p:spPr bwMode="auto">
          <a:xfrm>
            <a:off x="3581400" y="48355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en-US" sz="1400">
                <a:solidFill>
                  <a:srgbClr val="008000"/>
                </a:solidFill>
                <a:latin typeface="Tahoma" pitchFamily="34" charset="0"/>
              </a:rPr>
              <a:t>Targets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30" name="Rectangle 34"/>
          <p:cNvSpPr>
            <a:spLocks noChangeArrowheads="1"/>
          </p:cNvSpPr>
          <p:nvPr/>
        </p:nvSpPr>
        <p:spPr bwMode="auto">
          <a:xfrm>
            <a:off x="5181600" y="2549525"/>
            <a:ext cx="1600200" cy="533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altLang="en-US" sz="2000" b="1">
                <a:solidFill>
                  <a:schemeClr val="bg1"/>
                </a:solidFill>
                <a:latin typeface="Tahoma" pitchFamily="34" charset="0"/>
              </a:rPr>
              <a:t>Objectives</a:t>
            </a:r>
            <a:endParaRPr lang="fr-FR" altLang="en-US" sz="2400">
              <a:latin typeface="Tahoma" pitchFamily="34" charset="0"/>
            </a:endParaRPr>
          </a:p>
        </p:txBody>
      </p:sp>
      <p:sp>
        <p:nvSpPr>
          <p:cNvPr id="43031" name="Rectangle 35"/>
          <p:cNvSpPr>
            <a:spLocks noChangeArrowheads="1"/>
          </p:cNvSpPr>
          <p:nvPr/>
        </p:nvSpPr>
        <p:spPr bwMode="auto">
          <a:xfrm>
            <a:off x="5181600" y="3806825"/>
            <a:ext cx="1600200" cy="533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bg1"/>
                </a:solidFill>
                <a:latin typeface="Tahoma" pitchFamily="34" charset="0"/>
              </a:rPr>
              <a:t>Strategy</a:t>
            </a:r>
            <a:endParaRPr lang="en-US" altLang="en-US" sz="2400">
              <a:latin typeface="Tahoma" pitchFamily="34" charset="0"/>
            </a:endParaRPr>
          </a:p>
        </p:txBody>
      </p:sp>
      <p:sp>
        <p:nvSpPr>
          <p:cNvPr id="43032" name="Line 36"/>
          <p:cNvSpPr>
            <a:spLocks noChangeShapeType="1"/>
          </p:cNvSpPr>
          <p:nvPr/>
        </p:nvSpPr>
        <p:spPr bwMode="auto">
          <a:xfrm>
            <a:off x="6019800" y="3082925"/>
            <a:ext cx="0" cy="73183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937" name="Rectangle 3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181600" y="4911725"/>
            <a:ext cx="1600200" cy="533400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2600F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fr-FR" altLang="en-US" sz="2000" dirty="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Tactics</a:t>
            </a:r>
            <a:endParaRPr lang="fr-FR" altLang="en-US" sz="2000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43034" name="Line 38"/>
          <p:cNvSpPr>
            <a:spLocks noChangeShapeType="1"/>
          </p:cNvSpPr>
          <p:nvPr/>
        </p:nvSpPr>
        <p:spPr bwMode="auto">
          <a:xfrm>
            <a:off x="6781800" y="3082925"/>
            <a:ext cx="457200" cy="1524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35" name="Text Box 39"/>
          <p:cNvSpPr txBox="1">
            <a:spLocks noChangeArrowheads="1"/>
          </p:cNvSpPr>
          <p:nvPr/>
        </p:nvSpPr>
        <p:spPr bwMode="auto">
          <a:xfrm>
            <a:off x="7239000" y="32353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008000"/>
                </a:solidFill>
                <a:latin typeface="Tahoma" pitchFamily="34" charset="0"/>
              </a:rPr>
              <a:t>Indicators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36" name="Text Box 40"/>
          <p:cNvSpPr txBox="1">
            <a:spLocks noChangeArrowheads="1"/>
          </p:cNvSpPr>
          <p:nvPr/>
        </p:nvSpPr>
        <p:spPr bwMode="auto">
          <a:xfrm>
            <a:off x="7239000" y="36163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en-US" sz="1400">
                <a:solidFill>
                  <a:srgbClr val="008000"/>
                </a:solidFill>
                <a:latin typeface="Tahoma" pitchFamily="34" charset="0"/>
              </a:rPr>
              <a:t>Targets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38941" name="Line 41">
            <a:extLst>
              <a:ext uri="{FF2B5EF4-FFF2-40B4-BE49-F238E27FC236}"/>
            </a:extLst>
          </p:cNvPr>
          <p:cNvSpPr>
            <a:spLocks noChangeShapeType="1"/>
          </p:cNvSpPr>
          <p:nvPr/>
        </p:nvSpPr>
        <p:spPr bwMode="auto">
          <a:xfrm>
            <a:off x="6019800" y="4340225"/>
            <a:ext cx="0" cy="549275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038" name="Line 42"/>
          <p:cNvSpPr>
            <a:spLocks noChangeShapeType="1"/>
          </p:cNvSpPr>
          <p:nvPr/>
        </p:nvSpPr>
        <p:spPr bwMode="auto">
          <a:xfrm>
            <a:off x="6629400" y="4364038"/>
            <a:ext cx="457200" cy="1524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39" name="Text Box 43"/>
          <p:cNvSpPr txBox="1">
            <a:spLocks noChangeArrowheads="1"/>
          </p:cNvSpPr>
          <p:nvPr/>
        </p:nvSpPr>
        <p:spPr bwMode="auto">
          <a:xfrm>
            <a:off x="7086600" y="4516438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008000"/>
                </a:solidFill>
                <a:latin typeface="Tahoma" pitchFamily="34" charset="0"/>
              </a:rPr>
              <a:t>Indicators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40" name="Text Box 44"/>
          <p:cNvSpPr txBox="1">
            <a:spLocks noChangeArrowheads="1"/>
          </p:cNvSpPr>
          <p:nvPr/>
        </p:nvSpPr>
        <p:spPr bwMode="auto">
          <a:xfrm>
            <a:off x="7086600" y="4897438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en-US" sz="1400">
                <a:solidFill>
                  <a:srgbClr val="008000"/>
                </a:solidFill>
                <a:latin typeface="Tahoma" pitchFamily="34" charset="0"/>
              </a:rPr>
              <a:t>Targets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41" name="Line 45"/>
          <p:cNvSpPr>
            <a:spLocks noChangeShapeType="1"/>
          </p:cNvSpPr>
          <p:nvPr/>
        </p:nvSpPr>
        <p:spPr bwMode="auto">
          <a:xfrm>
            <a:off x="6634163" y="5476875"/>
            <a:ext cx="457200" cy="1524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42" name="Text Box 46"/>
          <p:cNvSpPr txBox="1">
            <a:spLocks noChangeArrowheads="1"/>
          </p:cNvSpPr>
          <p:nvPr/>
        </p:nvSpPr>
        <p:spPr bwMode="auto">
          <a:xfrm>
            <a:off x="7086600" y="55975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008000"/>
                </a:solidFill>
                <a:latin typeface="Tahoma" pitchFamily="34" charset="0"/>
              </a:rPr>
              <a:t>Indicators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43043" name="Text Box 47"/>
          <p:cNvSpPr txBox="1">
            <a:spLocks noChangeArrowheads="1"/>
          </p:cNvSpPr>
          <p:nvPr/>
        </p:nvSpPr>
        <p:spPr bwMode="auto">
          <a:xfrm>
            <a:off x="7086600" y="5978525"/>
            <a:ext cx="1219200" cy="3238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en-US" sz="1400">
                <a:solidFill>
                  <a:srgbClr val="008000"/>
                </a:solidFill>
                <a:latin typeface="Tahoma" pitchFamily="34" charset="0"/>
              </a:rPr>
              <a:t>Targets</a:t>
            </a:r>
            <a:endParaRPr lang="fr-FR" altLang="en-US" sz="24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38948" name="Rectangle 4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562600" y="2168525"/>
            <a:ext cx="90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Level</a:t>
            </a:r>
            <a:r>
              <a:rPr lang="fr-FR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 i</a:t>
            </a:r>
          </a:p>
        </p:txBody>
      </p:sp>
      <p:sp>
        <p:nvSpPr>
          <p:cNvPr id="43045" name="Line 49"/>
          <p:cNvSpPr>
            <a:spLocks noChangeShapeType="1"/>
          </p:cNvSpPr>
          <p:nvPr/>
        </p:nvSpPr>
        <p:spPr bwMode="auto">
          <a:xfrm rot="-5400000">
            <a:off x="1143000" y="1158875"/>
            <a:ext cx="0" cy="76200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46" name="Line 50"/>
          <p:cNvSpPr>
            <a:spLocks noChangeShapeType="1"/>
          </p:cNvSpPr>
          <p:nvPr/>
        </p:nvSpPr>
        <p:spPr bwMode="auto">
          <a:xfrm flipH="1">
            <a:off x="609600" y="1311275"/>
            <a:ext cx="152400" cy="3810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47" name="Line 51"/>
          <p:cNvSpPr>
            <a:spLocks noChangeShapeType="1"/>
          </p:cNvSpPr>
          <p:nvPr/>
        </p:nvSpPr>
        <p:spPr bwMode="auto">
          <a:xfrm flipH="1">
            <a:off x="685800" y="1311275"/>
            <a:ext cx="152400" cy="3810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48" name="Text Box 53"/>
          <p:cNvSpPr txBox="1">
            <a:spLocks noChangeArrowheads="1"/>
          </p:cNvSpPr>
          <p:nvPr/>
        </p:nvSpPr>
        <p:spPr bwMode="auto">
          <a:xfrm>
            <a:off x="1524000" y="1787525"/>
            <a:ext cx="7620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943100" indent="-4572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590800" indent="-4572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30480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505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962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419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...</a:t>
            </a:r>
          </a:p>
          <a:p>
            <a:pPr>
              <a:spcBef>
                <a:spcPct val="50000"/>
              </a:spcBef>
            </a:pPr>
            <a:endParaRPr lang="en-US" altLang="en-US" sz="900" b="1"/>
          </a:p>
        </p:txBody>
      </p:sp>
      <p:sp>
        <p:nvSpPr>
          <p:cNvPr id="43049" name="Text Box 54"/>
          <p:cNvSpPr txBox="1">
            <a:spLocks noChangeArrowheads="1"/>
          </p:cNvSpPr>
          <p:nvPr/>
        </p:nvSpPr>
        <p:spPr bwMode="auto">
          <a:xfrm>
            <a:off x="1524000" y="3025775"/>
            <a:ext cx="7620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943100" indent="-4572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590800" indent="-4572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30480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505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962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419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…</a:t>
            </a:r>
          </a:p>
          <a:p>
            <a:pPr>
              <a:spcBef>
                <a:spcPct val="50000"/>
              </a:spcBef>
            </a:pPr>
            <a:endParaRPr lang="en-US" altLang="en-US" sz="1000" b="1"/>
          </a:p>
        </p:txBody>
      </p:sp>
      <p:sp>
        <p:nvSpPr>
          <p:cNvPr id="43050" name="Text Box 55"/>
          <p:cNvSpPr txBox="1">
            <a:spLocks noChangeArrowheads="1"/>
          </p:cNvSpPr>
          <p:nvPr/>
        </p:nvSpPr>
        <p:spPr bwMode="auto">
          <a:xfrm>
            <a:off x="1524000" y="4357688"/>
            <a:ext cx="762000" cy="18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943100" indent="-4572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590800" indent="-4572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30480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505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962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419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-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1000" b="1"/>
              <a:t>…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US" altLang="en-US" sz="900" b="1"/>
          </a:p>
        </p:txBody>
      </p:sp>
      <p:sp>
        <p:nvSpPr>
          <p:cNvPr id="43051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135859CE-74E0-42B0-B3AA-D2EA8F7C334D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30 September 2021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/>
            </a:extLst>
          </p:cNvPr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3053" name="TextBox 1"/>
          <p:cNvSpPr txBox="1">
            <a:spLocks noChangeArrowheads="1"/>
          </p:cNvSpPr>
          <p:nvPr/>
        </p:nvSpPr>
        <p:spPr bwMode="auto">
          <a:xfrm>
            <a:off x="4648200" y="6477000"/>
            <a:ext cx="403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Times New Roman" pitchFamily="18" charset="0"/>
              </a:rPr>
              <a:t>Copyrighted in its entirety, Dominique Garval,</a:t>
            </a:r>
          </a:p>
        </p:txBody>
      </p:sp>
      <p:sp>
        <p:nvSpPr>
          <p:cNvPr id="43054" name="TextBox 46"/>
          <p:cNvSpPr txBox="1">
            <a:spLocks noChangeArrowheads="1"/>
          </p:cNvSpPr>
          <p:nvPr/>
        </p:nvSpPr>
        <p:spPr bwMode="auto">
          <a:xfrm>
            <a:off x="228600" y="239713"/>
            <a:ext cx="1884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Strategic Planning</a:t>
            </a:r>
          </a:p>
        </p:txBody>
      </p:sp>
      <p:cxnSp>
        <p:nvCxnSpPr>
          <p:cNvPr id="48" name="Straight Connector 47">
            <a:extLst>
              <a:ext uri="{FF2B5EF4-FFF2-40B4-BE49-F238E27FC236}"/>
            </a:extLst>
          </p:cNvPr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/>
            </a:extLst>
          </p:cNvPr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4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764704"/>
            <a:ext cx="54355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err="1" smtClean="0"/>
              <a:t>First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level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of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strategy</a:t>
            </a:r>
            <a:r>
              <a:rPr lang="cs-CZ" b="1" u="sng" dirty="0" smtClean="0"/>
              <a:t> </a:t>
            </a:r>
          </a:p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u="sng" dirty="0" smtClean="0"/>
              <a:t>Second </a:t>
            </a:r>
            <a:r>
              <a:rPr lang="cs-CZ" b="1" u="sng" dirty="0" err="1" smtClean="0"/>
              <a:t>level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of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stategy</a:t>
            </a:r>
            <a:endParaRPr lang="cs-CZ" b="1" u="sng" dirty="0" smtClean="0"/>
          </a:p>
          <a:p>
            <a:r>
              <a:rPr lang="cs-CZ" dirty="0" err="1" smtClean="0"/>
              <a:t>Funkcional</a:t>
            </a:r>
            <a:r>
              <a:rPr lang="cs-CZ" dirty="0" smtClean="0"/>
              <a:t> </a:t>
            </a:r>
            <a:r>
              <a:rPr lang="cs-CZ" dirty="0" err="1" smtClean="0"/>
              <a:t>stategy</a:t>
            </a:r>
            <a:r>
              <a:rPr lang="cs-CZ" dirty="0" smtClean="0"/>
              <a:t>          – 	IT </a:t>
            </a:r>
            <a:r>
              <a:rPr lang="cs-CZ" dirty="0" err="1" smtClean="0"/>
              <a:t>strategy</a:t>
            </a:r>
            <a:r>
              <a:rPr lang="cs-CZ" dirty="0" smtClean="0"/>
              <a:t>, </a:t>
            </a:r>
          </a:p>
          <a:p>
            <a:r>
              <a:rPr lang="cs-CZ" dirty="0" smtClean="0"/>
              <a:t>			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r>
              <a:rPr lang="cs-CZ" dirty="0" smtClean="0"/>
              <a:t>			marketing </a:t>
            </a:r>
            <a:r>
              <a:rPr lang="cs-CZ" dirty="0" err="1" smtClean="0"/>
              <a:t>strategy</a:t>
            </a:r>
            <a:endParaRPr lang="cs-CZ" dirty="0" smtClean="0"/>
          </a:p>
          <a:p>
            <a:r>
              <a:rPr lang="cs-CZ" dirty="0" smtClean="0"/>
              <a:t>			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r>
              <a:rPr lang="cs-CZ" dirty="0" smtClean="0"/>
              <a:t>			HR </a:t>
            </a:r>
            <a:r>
              <a:rPr lang="cs-CZ" dirty="0" err="1" smtClean="0"/>
              <a:t>strategy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457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158</Words>
  <Application>Microsoft Office PowerPoint</Application>
  <PresentationFormat>Předvádění na obrazovce (4:3)</PresentationFormat>
  <Paragraphs>110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Risk management seminar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seminar</dc:title>
  <dc:creator>Stanislav Masák</dc:creator>
  <cp:lastModifiedBy>Stanislav Masák</cp:lastModifiedBy>
  <cp:revision>5</cp:revision>
  <dcterms:created xsi:type="dcterms:W3CDTF">2021-09-30T07:09:07Z</dcterms:created>
  <dcterms:modified xsi:type="dcterms:W3CDTF">2021-09-30T08:40:58Z</dcterms:modified>
</cp:coreProperties>
</file>