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2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7" autoAdjust="0"/>
    <p:restoredTop sz="94660"/>
  </p:normalViewPr>
  <p:slideViewPr>
    <p:cSldViewPr>
      <p:cViewPr>
        <p:scale>
          <a:sx n="100" d="100"/>
          <a:sy n="100" d="100"/>
        </p:scale>
        <p:origin x="-1210" y="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55716-B4A6-46CA-9D4A-394DF937A028}" type="datetimeFigureOut">
              <a:rPr lang="cs-CZ" smtClean="0"/>
              <a:t>13. 10. 2021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70BDD-F69F-468B-8208-38C8C4D412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129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70BDD-F69F-468B-8208-38C8C4D412B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834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70BDD-F69F-468B-8208-38C8C4D412B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410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09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08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46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3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91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13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13. 10. 2021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45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13. 10. 2021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17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899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837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8EBFA-BD18-4CB0-B149-4D73F6023A0D}" type="datetimeFigureOut">
              <a:rPr lang="cs-CZ" smtClean="0"/>
              <a:t>13. 10. 2021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372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8EBFA-BD18-4CB0-B149-4D73F6023A0D}" type="datetimeFigureOut">
              <a:rPr lang="cs-CZ" smtClean="0"/>
              <a:t>13. 10. 2021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EE4B9-3C11-430D-BC1A-A96AA63E15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170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 management </a:t>
            </a:r>
            <a:r>
              <a:rPr lang="cs-CZ" dirty="0" err="1" smtClean="0"/>
              <a:t>seminar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Part </a:t>
            </a:r>
            <a:r>
              <a:rPr lang="cs-CZ" dirty="0" smtClean="0">
                <a:solidFill>
                  <a:schemeClr val="tx1"/>
                </a:solidFill>
              </a:rPr>
              <a:t>3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75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52"/>
          <p:cNvSpPr>
            <a:spLocks noChangeArrowheads="1"/>
          </p:cNvSpPr>
          <p:nvPr/>
        </p:nvSpPr>
        <p:spPr bwMode="auto">
          <a:xfrm>
            <a:off x="5667375" y="-38100"/>
            <a:ext cx="34671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r>
              <a:rPr lang="en-US" altLang="en-US" sz="3600" b="1">
                <a:latin typeface="Calibri" pitchFamily="34" charset="0"/>
              </a:rPr>
              <a:t>Strategic Process</a:t>
            </a:r>
          </a:p>
        </p:txBody>
      </p:sp>
      <p:sp>
        <p:nvSpPr>
          <p:cNvPr id="9219" name="Rectangle 1053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838201" y="2962273"/>
            <a:ext cx="2209800" cy="1219200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  Results to be </a:t>
            </a:r>
          </a:p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attained before</a:t>
            </a:r>
          </a:p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a certain date</a:t>
            </a:r>
            <a:endParaRPr lang="fr-FR" altLang="en-US" sz="2000" dirty="0"/>
          </a:p>
        </p:txBody>
      </p:sp>
      <p:sp>
        <p:nvSpPr>
          <p:cNvPr id="9220" name="Rectangle 1055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6095999" y="2960687"/>
            <a:ext cx="2209800" cy="1219200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Actual actions and</a:t>
            </a:r>
          </a:p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operations that are</a:t>
            </a:r>
          </a:p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necessary to</a:t>
            </a:r>
          </a:p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execute strategy</a:t>
            </a:r>
            <a:endParaRPr lang="fr-FR" altLang="en-US" sz="2400" dirty="0"/>
          </a:p>
        </p:txBody>
      </p:sp>
      <p:sp>
        <p:nvSpPr>
          <p:cNvPr id="13321" name="AutoShape 1057"/>
          <p:cNvSpPr>
            <a:spLocks/>
          </p:cNvSpPr>
          <p:nvPr/>
        </p:nvSpPr>
        <p:spPr bwMode="auto">
          <a:xfrm rot="5400000" flipV="1">
            <a:off x="4419600" y="1485900"/>
            <a:ext cx="304800" cy="2514600"/>
          </a:xfrm>
          <a:prstGeom prst="leftBrace">
            <a:avLst>
              <a:gd name="adj1" fmla="val 6875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22" name="Rectangle 1058"/>
          <p:cNvSpPr>
            <a:spLocks noChangeArrowheads="1"/>
          </p:cNvSpPr>
          <p:nvPr/>
        </p:nvSpPr>
        <p:spPr bwMode="auto">
          <a:xfrm>
            <a:off x="1079500" y="1981200"/>
            <a:ext cx="1725613" cy="4572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altLang="en-US" sz="2400" b="1">
                <a:solidFill>
                  <a:schemeClr val="bg1"/>
                </a:solidFill>
                <a:latin typeface="Arial" charset="0"/>
              </a:rPr>
              <a:t>Objectives</a:t>
            </a:r>
          </a:p>
        </p:txBody>
      </p:sp>
      <p:sp>
        <p:nvSpPr>
          <p:cNvPr id="13323" name="Rectangle 1059"/>
          <p:cNvSpPr>
            <a:spLocks noChangeArrowheads="1"/>
          </p:cNvSpPr>
          <p:nvPr/>
        </p:nvSpPr>
        <p:spPr bwMode="auto">
          <a:xfrm>
            <a:off x="3886200" y="1981200"/>
            <a:ext cx="1404938" cy="4572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400" b="1">
                <a:solidFill>
                  <a:schemeClr val="bg1"/>
                </a:solidFill>
                <a:latin typeface="Arial" charset="0"/>
              </a:rPr>
              <a:t>Strategy</a:t>
            </a:r>
            <a:endParaRPr lang="fr-FR" altLang="en-US" sz="24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24" name="Rectangle 1060"/>
          <p:cNvSpPr>
            <a:spLocks noChangeArrowheads="1"/>
          </p:cNvSpPr>
          <p:nvPr/>
        </p:nvSpPr>
        <p:spPr bwMode="auto">
          <a:xfrm>
            <a:off x="6583363" y="1981200"/>
            <a:ext cx="1235075" cy="4572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2400" b="1">
                <a:solidFill>
                  <a:schemeClr val="bg1"/>
                </a:solidFill>
                <a:latin typeface="Arial" charset="0"/>
              </a:rPr>
              <a:t>Tactics</a:t>
            </a:r>
            <a:endParaRPr lang="fr-FR" altLang="en-US" sz="24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25" name="Line 1061"/>
          <p:cNvSpPr>
            <a:spLocks noChangeShapeType="1"/>
          </p:cNvSpPr>
          <p:nvPr/>
        </p:nvSpPr>
        <p:spPr bwMode="auto">
          <a:xfrm>
            <a:off x="2895600" y="2743200"/>
            <a:ext cx="8382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prstDash val="sysDot"/>
                <a:round/>
                <a:headEnd type="triangle" w="med" len="med"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26" name="AutoShape 1063"/>
          <p:cNvSpPr>
            <a:spLocks/>
          </p:cNvSpPr>
          <p:nvPr/>
        </p:nvSpPr>
        <p:spPr bwMode="auto">
          <a:xfrm rot="5400000" flipV="1">
            <a:off x="7048500" y="1485900"/>
            <a:ext cx="304800" cy="2514600"/>
          </a:xfrm>
          <a:prstGeom prst="leftBrace">
            <a:avLst>
              <a:gd name="adj1" fmla="val 6875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27" name="AutoShape 1064"/>
          <p:cNvSpPr>
            <a:spLocks/>
          </p:cNvSpPr>
          <p:nvPr/>
        </p:nvSpPr>
        <p:spPr bwMode="auto">
          <a:xfrm rot="5400000" flipV="1">
            <a:off x="1790700" y="1485900"/>
            <a:ext cx="304800" cy="2514600"/>
          </a:xfrm>
          <a:prstGeom prst="leftBrace">
            <a:avLst>
              <a:gd name="adj1" fmla="val 6875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30" name="Rectangle 1067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3467100" y="2971799"/>
            <a:ext cx="2209800" cy="1219200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 Set of carefully</a:t>
            </a:r>
          </a:p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selected / integrated</a:t>
            </a:r>
          </a:p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business priorities</a:t>
            </a:r>
          </a:p>
          <a:p>
            <a:pPr algn="ctr">
              <a:defRPr/>
            </a:pPr>
            <a:r>
              <a:rPr lang="en-US" altLang="en-US" sz="1600" b="1" dirty="0">
                <a:solidFill>
                  <a:schemeClr val="bg1"/>
                </a:solidFill>
                <a:latin typeface="Arial" panose="020B0604020202020204" pitchFamily="34" charset="0"/>
              </a:rPr>
              <a:t>to achieve objectives</a:t>
            </a:r>
            <a:endParaRPr lang="fr-FR" altLang="en-US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331" name="Line 1068"/>
          <p:cNvSpPr>
            <a:spLocks noChangeShapeType="1"/>
          </p:cNvSpPr>
          <p:nvPr/>
        </p:nvSpPr>
        <p:spPr bwMode="auto">
          <a:xfrm>
            <a:off x="3276600" y="3001963"/>
            <a:ext cx="0" cy="1189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3332" name="Line 1069"/>
          <p:cNvSpPr>
            <a:spLocks noChangeShapeType="1"/>
          </p:cNvSpPr>
          <p:nvPr/>
        </p:nvSpPr>
        <p:spPr bwMode="auto">
          <a:xfrm flipH="1">
            <a:off x="5895975" y="3001963"/>
            <a:ext cx="0" cy="1189037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9233" name="AutoShape 107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800100" y="5181600"/>
            <a:ext cx="7543800" cy="304800"/>
          </a:xfrm>
          <a:prstGeom prst="leftRightArrow">
            <a:avLst>
              <a:gd name="adj1" fmla="val 50000"/>
              <a:gd name="adj2" fmla="val 495000"/>
            </a:avLst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3336" name="Date Placeholder 1"/>
          <p:cNvSpPr>
            <a:spLocks noGrp="1"/>
          </p:cNvSpPr>
          <p:nvPr/>
        </p:nvSpPr>
        <p:spPr bwMode="auto">
          <a:xfrm>
            <a:off x="6884988" y="6308725"/>
            <a:ext cx="21621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90C1BEE3-3DFF-4BA2-A6D3-BDA7ED0A90AF}" type="datetime3">
              <a:rPr lang="en-US" altLang="en-US"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pPr algn="r" eaLnBrk="1" hangingPunct="1"/>
              <a:t>13 October 2021</a:t>
            </a:fld>
            <a:endParaRPr lang="en-US" altLang="en-US" sz="160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9" name="Rectangle 18">
            <a:extLst>
              <a:ext uri="{FF2B5EF4-FFF2-40B4-BE49-F238E27FC236}"/>
            </a:extLst>
          </p:cNvPr>
          <p:cNvSpPr/>
          <p:nvPr/>
        </p:nvSpPr>
        <p:spPr>
          <a:xfrm>
            <a:off x="6324600" y="6465888"/>
            <a:ext cx="2286000" cy="3159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338" name="TextBox 1"/>
          <p:cNvSpPr txBox="1">
            <a:spLocks noChangeArrowheads="1"/>
          </p:cNvSpPr>
          <p:nvPr/>
        </p:nvSpPr>
        <p:spPr bwMode="auto">
          <a:xfrm>
            <a:off x="4648200" y="6477000"/>
            <a:ext cx="4038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r>
              <a:rPr lang="en-US" altLang="en-US" sz="1200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Times New Roman" pitchFamily="18" charset="0"/>
              </a:rPr>
              <a:t>Copyrighted in its entirety, Dominique Garval,</a:t>
            </a:r>
          </a:p>
        </p:txBody>
      </p:sp>
      <p:sp>
        <p:nvSpPr>
          <p:cNvPr id="13339" name="TextBox 20"/>
          <p:cNvSpPr txBox="1">
            <a:spLocks noChangeArrowheads="1"/>
          </p:cNvSpPr>
          <p:nvPr/>
        </p:nvSpPr>
        <p:spPr bwMode="auto">
          <a:xfrm>
            <a:off x="228600" y="239713"/>
            <a:ext cx="1884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>
                <a:latin typeface="Calibri" pitchFamily="34" charset="0"/>
              </a:rPr>
              <a:t>Strategic Planning</a:t>
            </a:r>
          </a:p>
        </p:txBody>
      </p:sp>
      <p:cxnSp>
        <p:nvCxnSpPr>
          <p:cNvPr id="22" name="Straight Connector 21">
            <a:extLst>
              <a:ext uri="{FF2B5EF4-FFF2-40B4-BE49-F238E27FC236}"/>
            </a:extLst>
          </p:cNvPr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/>
            </a:extLst>
          </p:cNvPr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31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63688" y="764704"/>
            <a:ext cx="543553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err="1" smtClean="0"/>
              <a:t>First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level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of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strategy</a:t>
            </a:r>
            <a:r>
              <a:rPr lang="cs-CZ" b="1" u="sng" dirty="0" smtClean="0"/>
              <a:t> </a:t>
            </a:r>
          </a:p>
          <a:p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b="1" u="sng" dirty="0" smtClean="0"/>
              <a:t>Second </a:t>
            </a:r>
            <a:r>
              <a:rPr lang="cs-CZ" b="1" u="sng" dirty="0" err="1" smtClean="0"/>
              <a:t>level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of</a:t>
            </a:r>
            <a:r>
              <a:rPr lang="cs-CZ" b="1" u="sng" dirty="0" smtClean="0"/>
              <a:t> </a:t>
            </a:r>
            <a:r>
              <a:rPr lang="cs-CZ" b="1" u="sng" dirty="0" err="1" smtClean="0"/>
              <a:t>stategy</a:t>
            </a:r>
            <a:endParaRPr lang="cs-CZ" b="1" u="sng" dirty="0" smtClean="0"/>
          </a:p>
          <a:p>
            <a:r>
              <a:rPr lang="cs-CZ" dirty="0" err="1" smtClean="0"/>
              <a:t>Funkcional</a:t>
            </a:r>
            <a:r>
              <a:rPr lang="cs-CZ" dirty="0" smtClean="0"/>
              <a:t> </a:t>
            </a:r>
            <a:r>
              <a:rPr lang="cs-CZ" dirty="0" err="1" smtClean="0"/>
              <a:t>stategy</a:t>
            </a:r>
            <a:r>
              <a:rPr lang="cs-CZ" dirty="0" smtClean="0"/>
              <a:t>          – 	IT </a:t>
            </a:r>
            <a:r>
              <a:rPr lang="cs-CZ" dirty="0" err="1" smtClean="0"/>
              <a:t>strategy</a:t>
            </a:r>
            <a:r>
              <a:rPr lang="cs-CZ" dirty="0" smtClean="0"/>
              <a:t>, </a:t>
            </a:r>
          </a:p>
          <a:p>
            <a:r>
              <a:rPr lang="cs-CZ" dirty="0" smtClean="0"/>
              <a:t>			</a:t>
            </a:r>
            <a:r>
              <a:rPr lang="cs-CZ" dirty="0" err="1" smtClean="0"/>
              <a:t>production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endParaRPr lang="cs-CZ" dirty="0" smtClean="0"/>
          </a:p>
          <a:p>
            <a:r>
              <a:rPr lang="cs-CZ" dirty="0" smtClean="0"/>
              <a:t>			marketing </a:t>
            </a:r>
            <a:r>
              <a:rPr lang="cs-CZ" dirty="0" err="1" smtClean="0"/>
              <a:t>strategy</a:t>
            </a:r>
            <a:endParaRPr lang="cs-CZ" dirty="0" smtClean="0"/>
          </a:p>
          <a:p>
            <a:r>
              <a:rPr lang="cs-CZ" dirty="0" smtClean="0"/>
              <a:t>			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endParaRPr lang="cs-CZ" dirty="0" smtClean="0"/>
          </a:p>
          <a:p>
            <a:r>
              <a:rPr lang="cs-CZ" dirty="0" smtClean="0"/>
              <a:t>			HR </a:t>
            </a:r>
            <a:r>
              <a:rPr lang="cs-CZ" dirty="0" err="1" smtClean="0"/>
              <a:t>strategy</a:t>
            </a:r>
            <a:endParaRPr lang="cs-CZ" dirty="0" smtClean="0"/>
          </a:p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4575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Line 2078"/>
          <p:cNvSpPr>
            <a:spLocks noChangeShapeType="1"/>
          </p:cNvSpPr>
          <p:nvPr/>
        </p:nvSpPr>
        <p:spPr bwMode="auto">
          <a:xfrm>
            <a:off x="2895600" y="3078163"/>
            <a:ext cx="0" cy="167640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2771" name="Line 2077"/>
          <p:cNvSpPr>
            <a:spLocks noChangeShapeType="1"/>
          </p:cNvSpPr>
          <p:nvPr/>
        </p:nvSpPr>
        <p:spPr bwMode="auto">
          <a:xfrm flipH="1" flipV="1">
            <a:off x="2803525" y="4754563"/>
            <a:ext cx="1371600" cy="68580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2772" name="Line 2076"/>
          <p:cNvSpPr>
            <a:spLocks noChangeShapeType="1"/>
          </p:cNvSpPr>
          <p:nvPr/>
        </p:nvSpPr>
        <p:spPr bwMode="auto">
          <a:xfrm flipH="1">
            <a:off x="4525963" y="4962525"/>
            <a:ext cx="1447800" cy="76200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2773" name="Line 2075"/>
          <p:cNvSpPr>
            <a:spLocks noChangeShapeType="1"/>
          </p:cNvSpPr>
          <p:nvPr/>
        </p:nvSpPr>
        <p:spPr bwMode="auto">
          <a:xfrm>
            <a:off x="6248400" y="3017838"/>
            <a:ext cx="0" cy="144780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2774" name="Line 2074"/>
          <p:cNvSpPr>
            <a:spLocks noChangeShapeType="1"/>
          </p:cNvSpPr>
          <p:nvPr/>
        </p:nvSpPr>
        <p:spPr bwMode="auto">
          <a:xfrm>
            <a:off x="4616450" y="1920875"/>
            <a:ext cx="1447800" cy="83820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2775" name="Line 2073"/>
          <p:cNvSpPr>
            <a:spLocks noChangeShapeType="1"/>
          </p:cNvSpPr>
          <p:nvPr/>
        </p:nvSpPr>
        <p:spPr bwMode="auto">
          <a:xfrm flipV="1">
            <a:off x="3008313" y="1982788"/>
            <a:ext cx="1295400" cy="76200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2776" name="Line 2072"/>
          <p:cNvSpPr>
            <a:spLocks noChangeShapeType="1"/>
          </p:cNvSpPr>
          <p:nvPr/>
        </p:nvSpPr>
        <p:spPr bwMode="auto">
          <a:xfrm flipV="1">
            <a:off x="3078163" y="2908300"/>
            <a:ext cx="2895600" cy="160020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2777" name="Line 2071"/>
          <p:cNvSpPr>
            <a:spLocks noChangeShapeType="1"/>
          </p:cNvSpPr>
          <p:nvPr/>
        </p:nvSpPr>
        <p:spPr bwMode="auto">
          <a:xfrm>
            <a:off x="4513263" y="2438400"/>
            <a:ext cx="0" cy="304800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2778" name="Line 2070"/>
          <p:cNvSpPr>
            <a:spLocks noChangeShapeType="1"/>
          </p:cNvSpPr>
          <p:nvPr/>
        </p:nvSpPr>
        <p:spPr bwMode="auto">
          <a:xfrm>
            <a:off x="3227388" y="3076575"/>
            <a:ext cx="2819400" cy="1524000"/>
          </a:xfrm>
          <a:prstGeom prst="line">
            <a:avLst/>
          </a:prstGeom>
          <a:noFill/>
          <a:ln w="9525">
            <a:solidFill>
              <a:srgbClr val="00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8684" name="Rectangle 2051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4495800" y="190500"/>
            <a:ext cx="4648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altLang="en-US" sz="3600" b="1" dirty="0">
                <a:latin typeface="Calibri" panose="020F0502020204030204" pitchFamily="34" charset="0"/>
              </a:rPr>
              <a:t>Organizational</a:t>
            </a:r>
            <a:r>
              <a:rPr lang="fr-FR" altLang="en-US" sz="3600" b="1" dirty="0">
                <a:latin typeface="Calibri" panose="020F0502020204030204" pitchFamily="34" charset="0"/>
              </a:rPr>
              <a:t> Aspects</a:t>
            </a:r>
          </a:p>
          <a:p>
            <a:pPr algn="r" eaLnBrk="1" hangingPunct="1">
              <a:defRPr/>
            </a:pPr>
            <a:r>
              <a:rPr lang="fr-FR" altLang="en-US" sz="2800" dirty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</a:rPr>
              <a:t>(McKinsey 7S Model)</a:t>
            </a:r>
          </a:p>
        </p:txBody>
      </p:sp>
      <p:sp>
        <p:nvSpPr>
          <p:cNvPr id="32780" name="Rectangle 2052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fr-FR" altLang="en-US" sz="3200">
              <a:solidFill>
                <a:schemeClr val="bg1"/>
              </a:solidFill>
              <a:latin typeface="Tahoma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fr-FR" altLang="en-US" sz="2800" b="1">
              <a:solidFill>
                <a:srgbClr val="003399"/>
              </a:solidFill>
              <a:latin typeface="Tahoma" pitchFamily="34" charset="0"/>
            </a:endParaRPr>
          </a:p>
        </p:txBody>
      </p:sp>
      <p:sp>
        <p:nvSpPr>
          <p:cNvPr id="32781" name="Oval 2053"/>
          <p:cNvSpPr>
            <a:spLocks noChangeArrowheads="1"/>
          </p:cNvSpPr>
          <p:nvPr/>
        </p:nvSpPr>
        <p:spPr bwMode="auto">
          <a:xfrm>
            <a:off x="3924300" y="1600200"/>
            <a:ext cx="1295400" cy="12192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82" name="Oval 2056"/>
          <p:cNvSpPr>
            <a:spLocks noChangeArrowheads="1"/>
          </p:cNvSpPr>
          <p:nvPr/>
        </p:nvSpPr>
        <p:spPr bwMode="auto">
          <a:xfrm>
            <a:off x="3924300" y="4648200"/>
            <a:ext cx="1295400" cy="12192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83" name="Oval 2058"/>
          <p:cNvSpPr>
            <a:spLocks noChangeArrowheads="1"/>
          </p:cNvSpPr>
          <p:nvPr/>
        </p:nvSpPr>
        <p:spPr bwMode="auto">
          <a:xfrm>
            <a:off x="3924300" y="3124200"/>
            <a:ext cx="1295400" cy="12192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84" name="Text Box 2059"/>
          <p:cNvSpPr txBox="1">
            <a:spLocks noChangeArrowheads="1"/>
          </p:cNvSpPr>
          <p:nvPr/>
        </p:nvSpPr>
        <p:spPr bwMode="auto">
          <a:xfrm>
            <a:off x="3924300" y="3352800"/>
            <a:ext cx="12954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dirty="0">
                <a:solidFill>
                  <a:srgbClr val="003399"/>
                </a:solidFill>
                <a:latin typeface="Tahoma" pitchFamily="34" charset="0"/>
              </a:rPr>
              <a:t>Shared</a:t>
            </a:r>
          </a:p>
          <a:p>
            <a:pPr algn="ctr">
              <a:spcBef>
                <a:spcPct val="50000"/>
              </a:spcBef>
            </a:pPr>
            <a:r>
              <a:rPr lang="en-US" altLang="en-US" b="1" dirty="0">
                <a:solidFill>
                  <a:srgbClr val="003399"/>
                </a:solidFill>
                <a:latin typeface="Tahoma" pitchFamily="34" charset="0"/>
              </a:rPr>
              <a:t>Values</a:t>
            </a:r>
          </a:p>
        </p:txBody>
      </p:sp>
      <p:sp>
        <p:nvSpPr>
          <p:cNvPr id="32785" name="Text Box 2057"/>
          <p:cNvSpPr txBox="1">
            <a:spLocks noChangeArrowheads="1"/>
          </p:cNvSpPr>
          <p:nvPr/>
        </p:nvSpPr>
        <p:spPr bwMode="auto">
          <a:xfrm>
            <a:off x="3943350" y="5067300"/>
            <a:ext cx="1257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dirty="0">
                <a:solidFill>
                  <a:srgbClr val="003399"/>
                </a:solidFill>
                <a:latin typeface="Tahoma" pitchFamily="34" charset="0"/>
              </a:rPr>
              <a:t>Staff</a:t>
            </a:r>
          </a:p>
        </p:txBody>
      </p:sp>
      <p:sp>
        <p:nvSpPr>
          <p:cNvPr id="32786" name="Text Box 2054"/>
          <p:cNvSpPr txBox="1">
            <a:spLocks noChangeArrowheads="1"/>
          </p:cNvSpPr>
          <p:nvPr/>
        </p:nvSpPr>
        <p:spPr bwMode="auto">
          <a:xfrm>
            <a:off x="3924300" y="2020888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dirty="0">
                <a:solidFill>
                  <a:srgbClr val="003399"/>
                </a:solidFill>
                <a:latin typeface="Tahoma" pitchFamily="34" charset="0"/>
              </a:rPr>
              <a:t>Structure</a:t>
            </a:r>
          </a:p>
        </p:txBody>
      </p:sp>
      <p:sp>
        <p:nvSpPr>
          <p:cNvPr id="32787" name="Oval 2061"/>
          <p:cNvSpPr>
            <a:spLocks noChangeArrowheads="1"/>
          </p:cNvSpPr>
          <p:nvPr/>
        </p:nvSpPr>
        <p:spPr bwMode="auto">
          <a:xfrm>
            <a:off x="2517775" y="3962400"/>
            <a:ext cx="1295400" cy="12192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88" name="Text Box 2062"/>
          <p:cNvSpPr txBox="1">
            <a:spLocks noChangeArrowheads="1"/>
          </p:cNvSpPr>
          <p:nvPr/>
        </p:nvSpPr>
        <p:spPr bwMode="auto">
          <a:xfrm>
            <a:off x="2517775" y="438785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dirty="0">
                <a:solidFill>
                  <a:srgbClr val="003399"/>
                </a:solidFill>
                <a:latin typeface="Tahoma" pitchFamily="34" charset="0"/>
              </a:rPr>
              <a:t>Skills</a:t>
            </a:r>
          </a:p>
        </p:txBody>
      </p:sp>
      <p:sp>
        <p:nvSpPr>
          <p:cNvPr id="32789" name="Oval 2063"/>
          <p:cNvSpPr>
            <a:spLocks noChangeArrowheads="1"/>
          </p:cNvSpPr>
          <p:nvPr/>
        </p:nvSpPr>
        <p:spPr bwMode="auto">
          <a:xfrm>
            <a:off x="5397500" y="3951288"/>
            <a:ext cx="1295400" cy="12192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90" name="Text Box 2064"/>
          <p:cNvSpPr txBox="1">
            <a:spLocks noChangeArrowheads="1"/>
          </p:cNvSpPr>
          <p:nvPr/>
        </p:nvSpPr>
        <p:spPr bwMode="auto">
          <a:xfrm>
            <a:off x="5435600" y="4346575"/>
            <a:ext cx="1257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>
                <a:solidFill>
                  <a:srgbClr val="003399"/>
                </a:solidFill>
                <a:latin typeface="Tahoma" pitchFamily="34" charset="0"/>
              </a:rPr>
              <a:t>Style</a:t>
            </a:r>
          </a:p>
        </p:txBody>
      </p:sp>
      <p:sp>
        <p:nvSpPr>
          <p:cNvPr id="28696" name="Oval 2066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2517428" y="2362200"/>
            <a:ext cx="1295400" cy="1219200"/>
          </a:xfrm>
          <a:prstGeom prst="ellipse">
            <a:avLst/>
          </a:prstGeom>
          <a:ln>
            <a:headEnd/>
            <a:tailEnd/>
          </a:ln>
          <a:ex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32794" name="Text Box 2067"/>
          <p:cNvSpPr txBox="1">
            <a:spLocks noChangeArrowheads="1"/>
          </p:cNvSpPr>
          <p:nvPr/>
        </p:nvSpPr>
        <p:spPr bwMode="auto">
          <a:xfrm>
            <a:off x="2517775" y="279082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dirty="0">
                <a:solidFill>
                  <a:schemeClr val="bg1"/>
                </a:solidFill>
                <a:latin typeface="Tahoma" pitchFamily="34" charset="0"/>
              </a:rPr>
              <a:t>Strategy</a:t>
            </a:r>
          </a:p>
        </p:txBody>
      </p:sp>
      <p:sp>
        <p:nvSpPr>
          <p:cNvPr id="32795" name="Oval 2068"/>
          <p:cNvSpPr>
            <a:spLocks noChangeArrowheads="1"/>
          </p:cNvSpPr>
          <p:nvPr/>
        </p:nvSpPr>
        <p:spPr bwMode="auto">
          <a:xfrm>
            <a:off x="5372100" y="2357438"/>
            <a:ext cx="1295400" cy="12192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33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96" name="Text Box 2069"/>
          <p:cNvSpPr txBox="1">
            <a:spLocks noChangeArrowheads="1"/>
          </p:cNvSpPr>
          <p:nvPr/>
        </p:nvSpPr>
        <p:spPr bwMode="auto">
          <a:xfrm>
            <a:off x="5372100" y="277812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1" dirty="0">
                <a:solidFill>
                  <a:srgbClr val="003399"/>
                </a:solidFill>
                <a:latin typeface="Tahoma" pitchFamily="34" charset="0"/>
              </a:rPr>
              <a:t>Systems</a:t>
            </a:r>
          </a:p>
        </p:txBody>
      </p:sp>
      <p:sp>
        <p:nvSpPr>
          <p:cNvPr id="32797" name="Date Placeholder 1"/>
          <p:cNvSpPr>
            <a:spLocks noGrp="1"/>
          </p:cNvSpPr>
          <p:nvPr/>
        </p:nvSpPr>
        <p:spPr bwMode="auto">
          <a:xfrm>
            <a:off x="6884988" y="6308725"/>
            <a:ext cx="21621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8C92B432-73C6-4441-962F-8EAF40935810}" type="datetime3">
              <a:rPr lang="en-US" altLang="en-US" sz="120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pPr algn="r" eaLnBrk="1" hangingPunct="1"/>
              <a:t>13 October 2021</a:t>
            </a:fld>
            <a:endParaRPr lang="en-US" altLang="en-US" sz="160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9" name="Rectangle 28">
            <a:extLst>
              <a:ext uri="{FF2B5EF4-FFF2-40B4-BE49-F238E27FC236}"/>
            </a:extLst>
          </p:cNvPr>
          <p:cNvSpPr/>
          <p:nvPr/>
        </p:nvSpPr>
        <p:spPr>
          <a:xfrm>
            <a:off x="6324600" y="6465888"/>
            <a:ext cx="2286000" cy="3159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2800" name="TextBox 30"/>
          <p:cNvSpPr txBox="1">
            <a:spLocks noChangeArrowheads="1"/>
          </p:cNvSpPr>
          <p:nvPr/>
        </p:nvSpPr>
        <p:spPr bwMode="auto">
          <a:xfrm>
            <a:off x="228600" y="239713"/>
            <a:ext cx="1884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b="1">
                <a:latin typeface="Calibri" pitchFamily="34" charset="0"/>
              </a:rPr>
              <a:t>Strategic Planning</a:t>
            </a:r>
          </a:p>
        </p:txBody>
      </p:sp>
      <p:cxnSp>
        <p:nvCxnSpPr>
          <p:cNvPr id="32" name="Straight Connector 31">
            <a:extLst>
              <a:ext uri="{FF2B5EF4-FFF2-40B4-BE49-F238E27FC236}"/>
            </a:extLst>
          </p:cNvPr>
          <p:cNvCxnSpPr/>
          <p:nvPr/>
        </p:nvCxnSpPr>
        <p:spPr>
          <a:xfrm>
            <a:off x="0" y="8382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/>
            </a:extLst>
          </p:cNvPr>
          <p:cNvCxnSpPr/>
          <p:nvPr/>
        </p:nvCxnSpPr>
        <p:spPr>
          <a:xfrm>
            <a:off x="0" y="6400800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803" name="TextovéPole 1"/>
          <p:cNvSpPr txBox="1">
            <a:spLocks noChangeArrowheads="1"/>
          </p:cNvSpPr>
          <p:nvPr/>
        </p:nvSpPr>
        <p:spPr bwMode="auto">
          <a:xfrm>
            <a:off x="3813175" y="1143000"/>
            <a:ext cx="20542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sk-SK" altLang="cs-CZ">
                <a:latin typeface="Calibri" pitchFamily="34" charset="0"/>
                <a:cs typeface="Calibri" pitchFamily="34" charset="0"/>
              </a:rPr>
              <a:t>Hard Elements</a:t>
            </a:r>
            <a:endParaRPr lang="en-US" altLang="cs-CZ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804" name="TextovéPole 33"/>
          <p:cNvSpPr txBox="1">
            <a:spLocks noChangeArrowheads="1"/>
          </p:cNvSpPr>
          <p:nvPr/>
        </p:nvSpPr>
        <p:spPr bwMode="auto">
          <a:xfrm>
            <a:off x="3929063" y="5989638"/>
            <a:ext cx="20542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sk-SK" altLang="cs-CZ">
                <a:latin typeface="Calibri" pitchFamily="34" charset="0"/>
                <a:cs typeface="Calibri" pitchFamily="34" charset="0"/>
              </a:rPr>
              <a:t>Soft Elements</a:t>
            </a:r>
            <a:endParaRPr lang="en-US" altLang="cs-CZ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29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1953706"/>
            <a:ext cx="7632848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                                SBU </a:t>
            </a:r>
            <a:r>
              <a:rPr lang="cs-CZ" dirty="0" err="1" smtClean="0"/>
              <a:t>definition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using</a:t>
            </a:r>
            <a:r>
              <a:rPr lang="cs-CZ" dirty="0" smtClean="0"/>
              <a:t> 7S </a:t>
            </a:r>
            <a:r>
              <a:rPr lang="cs-CZ" dirty="0" err="1" smtClean="0"/>
              <a:t>Methods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SBU</a:t>
            </a:r>
            <a:r>
              <a:rPr lang="cs-CZ" dirty="0" smtClean="0"/>
              <a:t> -    </a:t>
            </a:r>
            <a:r>
              <a:rPr lang="cs-CZ" dirty="0" err="1" smtClean="0"/>
              <a:t>Euromedica</a:t>
            </a:r>
            <a:r>
              <a:rPr lang="cs-CZ" dirty="0" smtClean="0"/>
              <a:t> s.r.o.</a:t>
            </a:r>
          </a:p>
          <a:p>
            <a:endParaRPr lang="cs-CZ" dirty="0"/>
          </a:p>
          <a:p>
            <a:r>
              <a:rPr lang="cs-CZ" b="1" dirty="0" err="1" smtClean="0"/>
              <a:t>Strategy</a:t>
            </a:r>
            <a:r>
              <a:rPr lang="cs-CZ" dirty="0" smtClean="0"/>
              <a:t> : </a:t>
            </a:r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/>
              <a:t> </a:t>
            </a:r>
            <a:r>
              <a:rPr lang="cs-CZ" dirty="0" smtClean="0"/>
              <a:t>2020 – 2023, </a:t>
            </a:r>
            <a:r>
              <a:rPr lang="cs-CZ" dirty="0" err="1" smtClean="0"/>
              <a:t>integrated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r>
              <a:rPr lang="cs-CZ" dirty="0" smtClean="0"/>
              <a:t> and  HR </a:t>
            </a:r>
            <a:r>
              <a:rPr lang="cs-CZ" dirty="0" err="1" smtClean="0"/>
              <a:t>strategy</a:t>
            </a:r>
            <a:r>
              <a:rPr lang="cs-CZ" dirty="0" smtClean="0"/>
              <a:t>.</a:t>
            </a:r>
          </a:p>
          <a:p>
            <a:endParaRPr lang="cs-CZ" b="1" dirty="0" smtClean="0"/>
          </a:p>
          <a:p>
            <a:r>
              <a:rPr lang="cs-CZ" b="1" dirty="0" err="1" smtClean="0"/>
              <a:t>Structure</a:t>
            </a:r>
            <a:r>
              <a:rPr lang="cs-CZ" b="1" dirty="0" smtClean="0"/>
              <a:t> :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Managing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, </a:t>
            </a:r>
            <a:r>
              <a:rPr lang="cs-CZ" dirty="0" err="1" smtClean="0"/>
              <a:t>Supervisory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.</a:t>
            </a:r>
          </a:p>
          <a:p>
            <a:r>
              <a:rPr lang="cs-CZ" dirty="0" smtClean="0"/>
              <a:t>Direktor.</a:t>
            </a:r>
          </a:p>
          <a:p>
            <a:r>
              <a:rPr lang="cs-CZ" dirty="0" smtClean="0"/>
              <a:t>IT </a:t>
            </a:r>
            <a:r>
              <a:rPr lang="cs-CZ" dirty="0" err="1" smtClean="0"/>
              <a:t>Servises</a:t>
            </a:r>
            <a:r>
              <a:rPr lang="cs-CZ" dirty="0" smtClean="0"/>
              <a:t>.</a:t>
            </a:r>
          </a:p>
          <a:p>
            <a:r>
              <a:rPr lang="cs-CZ" dirty="0" smtClean="0"/>
              <a:t>Sales Department.</a:t>
            </a:r>
          </a:p>
          <a:p>
            <a:r>
              <a:rPr lang="cs-CZ" dirty="0" err="1" smtClean="0"/>
              <a:t>Ekonomics</a:t>
            </a:r>
            <a:r>
              <a:rPr lang="cs-CZ" dirty="0" smtClean="0"/>
              <a:t> Department.</a:t>
            </a:r>
          </a:p>
          <a:p>
            <a:r>
              <a:rPr lang="cs-CZ" dirty="0" smtClean="0"/>
              <a:t>Logistik </a:t>
            </a:r>
            <a:r>
              <a:rPr lang="cs-CZ" dirty="0" err="1" smtClean="0"/>
              <a:t>manager</a:t>
            </a:r>
            <a:r>
              <a:rPr lang="cs-CZ" dirty="0" smtClean="0"/>
              <a:t>.</a:t>
            </a:r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094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25803" y="1707684"/>
            <a:ext cx="8270149" cy="7294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Systems :</a:t>
            </a:r>
          </a:p>
          <a:p>
            <a:r>
              <a:rPr lang="cs-CZ" dirty="0" smtClean="0"/>
              <a:t> IT Systems – MS Office, MS SQL Server</a:t>
            </a:r>
          </a:p>
          <a:p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Money S7</a:t>
            </a:r>
          </a:p>
          <a:p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 smtClean="0"/>
              <a:t>managed</a:t>
            </a:r>
            <a:r>
              <a:rPr lang="cs-CZ" dirty="0" smtClean="0"/>
              <a:t> by </a:t>
            </a:r>
            <a:r>
              <a:rPr lang="cs-CZ" dirty="0" err="1" smtClean="0"/>
              <a:t>direcktor</a:t>
            </a:r>
            <a:r>
              <a:rPr lang="cs-CZ" dirty="0" smtClean="0"/>
              <a:t> and </a:t>
            </a:r>
            <a:r>
              <a:rPr lang="cs-CZ" dirty="0" err="1" smtClean="0"/>
              <a:t>head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departments</a:t>
            </a:r>
            <a:r>
              <a:rPr lang="cs-CZ" dirty="0" smtClean="0"/>
              <a:t>.</a:t>
            </a:r>
          </a:p>
          <a:p>
            <a:r>
              <a:rPr lang="cs-CZ" dirty="0" smtClean="0"/>
              <a:t>Marketing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integrated</a:t>
            </a:r>
            <a:r>
              <a:rPr lang="cs-CZ" dirty="0" smtClean="0"/>
              <a:t> in Money S7.</a:t>
            </a:r>
          </a:p>
          <a:p>
            <a:r>
              <a:rPr lang="cs-CZ" dirty="0" smtClean="0"/>
              <a:t>Logistik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integrated</a:t>
            </a:r>
            <a:r>
              <a:rPr lang="cs-CZ" dirty="0" smtClean="0"/>
              <a:t>  in Money S7.</a:t>
            </a:r>
          </a:p>
          <a:p>
            <a:endParaRPr lang="cs-CZ" dirty="0"/>
          </a:p>
          <a:p>
            <a:r>
              <a:rPr lang="cs-CZ" dirty="0" smtClean="0"/>
              <a:t>Style: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oriented</a:t>
            </a:r>
            <a:r>
              <a:rPr lang="cs-CZ" dirty="0" smtClean="0"/>
              <a:t> </a:t>
            </a:r>
            <a:r>
              <a:rPr lang="cs-CZ" dirty="0" err="1" smtClean="0"/>
              <a:t>organization</a:t>
            </a:r>
            <a:r>
              <a:rPr lang="cs-CZ" dirty="0" smtClean="0"/>
              <a:t>,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maps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managed</a:t>
            </a:r>
            <a:r>
              <a:rPr lang="cs-CZ" dirty="0" smtClean="0"/>
              <a:t> </a:t>
            </a:r>
            <a:r>
              <a:rPr lang="cs-CZ" dirty="0" err="1" smtClean="0"/>
              <a:t>dokumentation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err="1" smtClean="0"/>
              <a:t>Staff</a:t>
            </a:r>
            <a:r>
              <a:rPr lang="cs-CZ" dirty="0" smtClean="0"/>
              <a:t>: </a:t>
            </a:r>
          </a:p>
          <a:p>
            <a:r>
              <a:rPr lang="cs-CZ" dirty="0" err="1" smtClean="0"/>
              <a:t>Managing</a:t>
            </a:r>
            <a:r>
              <a:rPr lang="cs-CZ" dirty="0" smtClean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  3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r>
              <a:rPr lang="cs-CZ" dirty="0" err="1"/>
              <a:t>Supervisory</a:t>
            </a:r>
            <a:r>
              <a:rPr lang="cs-CZ" dirty="0"/>
              <a:t> </a:t>
            </a:r>
            <a:r>
              <a:rPr lang="cs-CZ" dirty="0" err="1" smtClean="0"/>
              <a:t>board</a:t>
            </a:r>
            <a:r>
              <a:rPr lang="cs-CZ" dirty="0" smtClean="0"/>
              <a:t> 3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r>
              <a:rPr lang="cs-CZ" dirty="0" smtClean="0"/>
              <a:t>Direktor 1 person.</a:t>
            </a:r>
          </a:p>
          <a:p>
            <a:r>
              <a:rPr lang="cs-CZ" dirty="0" smtClean="0"/>
              <a:t>IT department 3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r>
              <a:rPr lang="cs-CZ" dirty="0" smtClean="0"/>
              <a:t>Logistik </a:t>
            </a:r>
            <a:r>
              <a:rPr lang="cs-CZ" dirty="0" err="1" smtClean="0"/>
              <a:t>manager</a:t>
            </a:r>
            <a:r>
              <a:rPr lang="cs-CZ" dirty="0" smtClean="0"/>
              <a:t> 1 person.</a:t>
            </a:r>
          </a:p>
          <a:p>
            <a:r>
              <a:rPr lang="cs-CZ" dirty="0" smtClean="0"/>
              <a:t>Sales department : 12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Economy</a:t>
            </a:r>
            <a:r>
              <a:rPr lang="cs-CZ" dirty="0" smtClean="0"/>
              <a:t> department : 2 </a:t>
            </a:r>
            <a:r>
              <a:rPr lang="cs-CZ" dirty="0" err="1" smtClean="0"/>
              <a:t>persons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316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332656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Skills</a:t>
            </a:r>
            <a:r>
              <a:rPr lang="cs-CZ" b="1" dirty="0" smtClean="0"/>
              <a:t>: </a:t>
            </a:r>
          </a:p>
          <a:p>
            <a:r>
              <a:rPr lang="cs-CZ" dirty="0" err="1" smtClean="0"/>
              <a:t>Categorizing</a:t>
            </a:r>
            <a:r>
              <a:rPr lang="cs-CZ" dirty="0" smtClean="0"/>
              <a:t> </a:t>
            </a:r>
            <a:r>
              <a:rPr lang="cs-CZ" dirty="0" err="1" smtClean="0"/>
              <a:t>date</a:t>
            </a:r>
            <a:r>
              <a:rPr lang="cs-CZ" dirty="0" smtClean="0"/>
              <a:t>.</a:t>
            </a:r>
          </a:p>
          <a:p>
            <a:r>
              <a:rPr lang="cs-CZ" dirty="0" smtClean="0"/>
              <a:t>Audit </a:t>
            </a:r>
            <a:r>
              <a:rPr lang="cs-CZ" dirty="0" err="1" smtClean="0"/>
              <a:t>skills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Process</a:t>
            </a:r>
            <a:r>
              <a:rPr lang="cs-CZ" dirty="0" smtClean="0"/>
              <a:t> modeling.</a:t>
            </a:r>
          </a:p>
          <a:p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analyzing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Project management. </a:t>
            </a:r>
          </a:p>
          <a:p>
            <a:r>
              <a:rPr lang="cs-CZ" dirty="0" err="1" smtClean="0"/>
              <a:t>Lead</a:t>
            </a:r>
            <a:r>
              <a:rPr lang="cs-CZ" dirty="0" smtClean="0"/>
              <a:t> auditor </a:t>
            </a:r>
            <a:r>
              <a:rPr lang="cs-CZ" dirty="0" err="1" smtClean="0"/>
              <a:t>for</a:t>
            </a:r>
            <a:r>
              <a:rPr lang="cs-CZ" dirty="0" smtClean="0"/>
              <a:t> ISO 9001, 14001, 18001, 20001, 27001.</a:t>
            </a:r>
          </a:p>
          <a:p>
            <a:r>
              <a:rPr lang="cs-CZ" dirty="0" err="1" smtClean="0"/>
              <a:t>Coordinating</a:t>
            </a:r>
            <a:r>
              <a:rPr lang="cs-CZ" dirty="0" smtClean="0"/>
              <a:t>.</a:t>
            </a:r>
          </a:p>
          <a:p>
            <a:r>
              <a:rPr lang="cs-CZ" dirty="0" smtClean="0"/>
              <a:t>Risk management.</a:t>
            </a:r>
          </a:p>
          <a:p>
            <a:endParaRPr lang="cs-CZ" dirty="0"/>
          </a:p>
          <a:p>
            <a:r>
              <a:rPr lang="cs-CZ" b="1" dirty="0" err="1" smtClean="0"/>
              <a:t>Shared</a:t>
            </a:r>
            <a:r>
              <a:rPr lang="cs-CZ" b="1" dirty="0" smtClean="0"/>
              <a:t> </a:t>
            </a:r>
            <a:r>
              <a:rPr lang="cs-CZ" b="1" dirty="0" err="1" smtClean="0"/>
              <a:t>values</a:t>
            </a:r>
            <a:r>
              <a:rPr lang="cs-CZ" b="1" dirty="0" smtClean="0"/>
              <a:t>:</a:t>
            </a:r>
          </a:p>
          <a:p>
            <a:r>
              <a:rPr lang="cs-CZ" dirty="0" err="1" smtClean="0"/>
              <a:t>Strategic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Interviewing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Diplomacy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Advising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79331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280</Words>
  <Application>Microsoft Office PowerPoint</Application>
  <PresentationFormat>Předvádění na obrazovce (4:3)</PresentationFormat>
  <Paragraphs>108</Paragraphs>
  <Slides>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Risk management seminar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 seminar</dc:title>
  <dc:creator>Stanislav Masák</dc:creator>
  <cp:lastModifiedBy>Stanislav Masák</cp:lastModifiedBy>
  <cp:revision>11</cp:revision>
  <dcterms:created xsi:type="dcterms:W3CDTF">2021-09-30T07:09:07Z</dcterms:created>
  <dcterms:modified xsi:type="dcterms:W3CDTF">2021-10-13T12:14:19Z</dcterms:modified>
</cp:coreProperties>
</file>