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74" r:id="rId3"/>
    <p:sldId id="275" r:id="rId4"/>
    <p:sldId id="277" r:id="rId5"/>
    <p:sldId id="265" r:id="rId6"/>
    <p:sldId id="266" r:id="rId7"/>
    <p:sldId id="267" r:id="rId8"/>
    <p:sldId id="271" r:id="rId9"/>
    <p:sldId id="272" r:id="rId10"/>
    <p:sldId id="278" r:id="rId11"/>
    <p:sldId id="273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927" autoAdjust="0"/>
    <p:restoredTop sz="94660"/>
  </p:normalViewPr>
  <p:slideViewPr>
    <p:cSldViewPr>
      <p:cViewPr varScale="1">
        <p:scale>
          <a:sx n="76" d="100"/>
          <a:sy n="76" d="100"/>
        </p:scale>
        <p:origin x="121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E55716-B4A6-46CA-9D4A-394DF937A028}" type="datetimeFigureOut">
              <a:rPr lang="cs-CZ" smtClean="0"/>
              <a:t>13.11.2024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970BDD-F69F-468B-8208-38C8C4D412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7129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90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890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FFC7C3D-F507-41BB-8AF2-A54023F5E1F2}" type="slidenum">
              <a:rPr lang="en-US" altLang="en-US"/>
              <a:pPr/>
              <a:t>11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8EBFA-BD18-4CB0-B149-4D73F6023A0D}" type="datetimeFigureOut">
              <a:rPr lang="cs-CZ" smtClean="0"/>
              <a:t>13.11.2024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EE4B9-3C11-430D-BC1A-A96AA63E15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9097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8EBFA-BD18-4CB0-B149-4D73F6023A0D}" type="datetimeFigureOut">
              <a:rPr lang="cs-CZ" smtClean="0"/>
              <a:t>13.11.2024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EE4B9-3C11-430D-BC1A-A96AA63E15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0087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8EBFA-BD18-4CB0-B149-4D73F6023A0D}" type="datetimeFigureOut">
              <a:rPr lang="cs-CZ" smtClean="0"/>
              <a:t>13.11.2024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EE4B9-3C11-430D-BC1A-A96AA63E15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046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8EBFA-BD18-4CB0-B149-4D73F6023A0D}" type="datetimeFigureOut">
              <a:rPr lang="cs-CZ" smtClean="0"/>
              <a:t>13.11.2024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EE4B9-3C11-430D-BC1A-A96AA63E15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235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8EBFA-BD18-4CB0-B149-4D73F6023A0D}" type="datetimeFigureOut">
              <a:rPr lang="cs-CZ" smtClean="0"/>
              <a:t>13.11.2024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EE4B9-3C11-430D-BC1A-A96AA63E15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0918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8EBFA-BD18-4CB0-B149-4D73F6023A0D}" type="datetimeFigureOut">
              <a:rPr lang="cs-CZ" smtClean="0"/>
              <a:t>13.11.2024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EE4B9-3C11-430D-BC1A-A96AA63E15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8130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8EBFA-BD18-4CB0-B149-4D73F6023A0D}" type="datetimeFigureOut">
              <a:rPr lang="cs-CZ" smtClean="0"/>
              <a:t>13.11.2024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EE4B9-3C11-430D-BC1A-A96AA63E15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5450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8EBFA-BD18-4CB0-B149-4D73F6023A0D}" type="datetimeFigureOut">
              <a:rPr lang="cs-CZ" smtClean="0"/>
              <a:t>13.11.2024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EE4B9-3C11-430D-BC1A-A96AA63E15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5173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8EBFA-BD18-4CB0-B149-4D73F6023A0D}" type="datetimeFigureOut">
              <a:rPr lang="cs-CZ" smtClean="0"/>
              <a:t>13.11.2024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EE4B9-3C11-430D-BC1A-A96AA63E15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6899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8EBFA-BD18-4CB0-B149-4D73F6023A0D}" type="datetimeFigureOut">
              <a:rPr lang="cs-CZ" smtClean="0"/>
              <a:t>13.11.2024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EE4B9-3C11-430D-BC1A-A96AA63E15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4837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8EBFA-BD18-4CB0-B149-4D73F6023A0D}" type="datetimeFigureOut">
              <a:rPr lang="cs-CZ" smtClean="0"/>
              <a:t>13.11.2024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EE4B9-3C11-430D-BC1A-A96AA63E15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6372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28EBFA-BD18-4CB0-B149-4D73F6023A0D}" type="datetimeFigureOut">
              <a:rPr lang="cs-CZ" smtClean="0"/>
              <a:t>13.11.2024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EE4B9-3C11-430D-BC1A-A96AA63E15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6170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Risk management </a:t>
            </a:r>
            <a:r>
              <a:rPr lang="cs-CZ" dirty="0" err="1" smtClean="0"/>
              <a:t>seminar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Part 5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8753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3819985"/>
              </p:ext>
            </p:extLst>
          </p:nvPr>
        </p:nvGraphicFramePr>
        <p:xfrm>
          <a:off x="457200" y="2060853"/>
          <a:ext cx="8229600" cy="27071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626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825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16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6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0001"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</a:rPr>
                        <a:t>Risk </a:t>
                      </a:r>
                      <a:r>
                        <a:rPr lang="cs-CZ" sz="1100" u="none" strike="noStrike" dirty="0" err="1">
                          <a:effectLst/>
                        </a:rPr>
                        <a:t>factors</a:t>
                      </a:r>
                      <a:r>
                        <a:rPr lang="cs-CZ" sz="1100" u="none" strike="noStrike" dirty="0">
                          <a:effectLst/>
                        </a:rPr>
                        <a:t> 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64" marR="7064" marT="70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</a:rPr>
                        <a:t>Efekt on </a:t>
                      </a:r>
                      <a:r>
                        <a:rPr lang="cs-CZ" sz="1100" u="none" strike="noStrike" dirty="0" err="1">
                          <a:effectLst/>
                        </a:rPr>
                        <a:t>an</a:t>
                      </a:r>
                      <a:r>
                        <a:rPr lang="cs-CZ" sz="1100" u="none" strike="noStrike" dirty="0">
                          <a:effectLst/>
                        </a:rPr>
                        <a:t> </a:t>
                      </a:r>
                      <a:r>
                        <a:rPr lang="cs-CZ" sz="1100" u="none" strike="noStrike" dirty="0" smtClean="0">
                          <a:effectLst/>
                        </a:rPr>
                        <a:t>SBU=</a:t>
                      </a:r>
                      <a:r>
                        <a:rPr lang="cs-CZ" sz="1100" u="none" strike="noStrike" dirty="0" err="1" smtClean="0">
                          <a:effectLst/>
                        </a:rPr>
                        <a:t>Inpact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64" marR="7064" marT="70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Propabilitty of risk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64" marR="7064" marT="70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Severity of risks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64" marR="7064" marT="7064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2858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u="none" strike="noStrike">
                          <a:effectLst/>
                        </a:rPr>
                        <a:t>Ineffective supervision 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64" marR="7064" marT="706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64" marR="7064" marT="70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64" marR="7064" marT="70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 dirty="0">
                          <a:effectLst/>
                        </a:rPr>
                        <a:t>9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64" marR="7064" marT="7064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2858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Non-optimized circulation of documents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64" marR="7064" marT="70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64" marR="7064" marT="70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64" marR="7064" marT="70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64" marR="7064" marT="7064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285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Manipulation of income and expenses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64" marR="7064" marT="70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64" marR="7064" marT="70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64" marR="7064" marT="70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 dirty="0">
                          <a:effectLst/>
                        </a:rPr>
                        <a:t>9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64" marR="7064" marT="7064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2858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u="none" strike="noStrike">
                          <a:effectLst/>
                        </a:rPr>
                        <a:t>State guarantees, financial assistance 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64" marR="7064" marT="706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64" marR="7064" marT="70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dirty="0">
                          <a:effectLst/>
                        </a:rPr>
                        <a:t>2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64" marR="7064" marT="70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 dirty="0">
                          <a:effectLst/>
                        </a:rPr>
                        <a:t>6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64" marR="7064" marT="7064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2858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Substance abuse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64" marR="7064" marT="70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64" marR="7064" marT="70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64" marR="7064" marT="70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 dirty="0">
                          <a:effectLst/>
                        </a:rPr>
                        <a:t>1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64" marR="7064" marT="7064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2858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Stres sitaution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64" marR="7064" marT="70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64" marR="7064" marT="70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64" marR="7064" marT="70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 dirty="0">
                          <a:effectLst/>
                        </a:rPr>
                        <a:t>4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64" marR="7064" marT="7064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2858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Certifikation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64" marR="7064" marT="70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64" marR="7064" marT="70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64" marR="7064" marT="70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 dirty="0">
                          <a:effectLst/>
                        </a:rPr>
                        <a:t>6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64" marR="7064" marT="7064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2858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u="none" strike="noStrike">
                          <a:effectLst/>
                        </a:rPr>
                        <a:t>Integrity of application systems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64" marR="7064" marT="706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64" marR="7064" marT="70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64" marR="7064" marT="70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 dirty="0">
                          <a:effectLst/>
                        </a:rPr>
                        <a:t>9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64" marR="7064" marT="7064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2858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Incorrectly specified requirements 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64" marR="7064" marT="70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64" marR="7064" marT="70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64" marR="7064" marT="70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 dirty="0">
                          <a:effectLst/>
                        </a:rPr>
                        <a:t>3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64" marR="7064" marT="7064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2858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Unauthorized use of information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64" marR="7064" marT="70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64" marR="7064" marT="70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64" marR="7064" marT="70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 dirty="0">
                          <a:effectLst/>
                        </a:rPr>
                        <a:t>2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64" marR="7064" marT="7064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285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Intentional interference with SW or HW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64" marR="7064" marT="70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64" marR="7064" marT="70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64" marR="7064" marT="70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 dirty="0">
                          <a:effectLst/>
                        </a:rPr>
                        <a:t>4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64" marR="7064" marT="7064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2858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Defective feedback system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64" marR="7064" marT="70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64" marR="7064" marT="70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64" marR="7064" marT="70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64" marR="7064" marT="7064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2858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u="none" strike="noStrike">
                          <a:effectLst/>
                        </a:rPr>
                        <a:t>Duplicity of processes, operations 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64" marR="7064" marT="706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64" marR="7064" marT="70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64" marR="7064" marT="70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 dirty="0">
                          <a:effectLst/>
                        </a:rPr>
                        <a:t>6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64" marR="7064" marT="7064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4095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1026"/>
          <p:cNvSpPr txBox="1">
            <a:spLocks noChangeArrowheads="1"/>
          </p:cNvSpPr>
          <p:nvPr/>
        </p:nvSpPr>
        <p:spPr bwMode="auto">
          <a:xfrm>
            <a:off x="266700" y="3095625"/>
            <a:ext cx="8610600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2800" b="1" dirty="0" err="1" smtClean="0"/>
              <a:t>PxE</a:t>
            </a:r>
            <a:r>
              <a:rPr lang="cs-CZ" altLang="cs-CZ" sz="2800" b="1" dirty="0" smtClean="0"/>
              <a:t>=</a:t>
            </a:r>
            <a:r>
              <a:rPr lang="cs-CZ" altLang="cs-CZ" sz="2800" b="1" dirty="0" err="1" smtClean="0"/>
              <a:t>Severity</a:t>
            </a:r>
            <a:r>
              <a:rPr lang="cs-CZ" altLang="cs-CZ" sz="2800" b="1" dirty="0" smtClean="0"/>
              <a:t> </a:t>
            </a:r>
            <a:r>
              <a:rPr lang="cs-CZ" altLang="cs-CZ" sz="2800" b="1" dirty="0" err="1" smtClean="0"/>
              <a:t>of</a:t>
            </a:r>
            <a:r>
              <a:rPr lang="cs-CZ" altLang="cs-CZ" sz="2800" b="1" dirty="0" smtClean="0"/>
              <a:t> </a:t>
            </a:r>
            <a:r>
              <a:rPr lang="cs-CZ" altLang="cs-CZ" sz="2800" b="1" dirty="0" err="1" smtClean="0"/>
              <a:t>the</a:t>
            </a:r>
            <a:r>
              <a:rPr lang="cs-CZ" altLang="cs-CZ" sz="2800" b="1" dirty="0" smtClean="0"/>
              <a:t> risk</a:t>
            </a:r>
          </a:p>
          <a:p>
            <a:pPr algn="ctr" eaLnBrk="1" hangingPunct="1">
              <a:spcBef>
                <a:spcPct val="50000"/>
              </a:spcBef>
            </a:pPr>
            <a:endParaRPr lang="cs-CZ" altLang="cs-CZ" sz="2800" b="1" dirty="0"/>
          </a:p>
          <a:p>
            <a:pPr algn="ctr" eaLnBrk="1" hangingPunct="1">
              <a:spcBef>
                <a:spcPct val="50000"/>
              </a:spcBef>
            </a:pPr>
            <a:r>
              <a:rPr lang="en-US" altLang="cs-CZ" sz="2800" b="1" dirty="0" smtClean="0"/>
              <a:t>Thank </a:t>
            </a:r>
            <a:r>
              <a:rPr lang="en-US" altLang="cs-CZ" sz="2800" b="1" dirty="0"/>
              <a:t>you for your attention! </a:t>
            </a:r>
          </a:p>
        </p:txBody>
      </p:sp>
      <p:sp>
        <p:nvSpPr>
          <p:cNvPr id="47107" name="Date Placeholder 1"/>
          <p:cNvSpPr>
            <a:spLocks noGrp="1"/>
          </p:cNvSpPr>
          <p:nvPr/>
        </p:nvSpPr>
        <p:spPr bwMode="auto">
          <a:xfrm>
            <a:off x="6884988" y="6308725"/>
            <a:ext cx="2162175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/>
            <a:endParaRPr lang="en-US" altLang="en-US" sz="1600" dirty="0">
              <a:solidFill>
                <a:srgbClr val="000000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324600" y="6465888"/>
            <a:ext cx="2286000" cy="3159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7109" name="TextBox 1"/>
          <p:cNvSpPr txBox="1">
            <a:spLocks noChangeArrowheads="1"/>
          </p:cNvSpPr>
          <p:nvPr/>
        </p:nvSpPr>
        <p:spPr bwMode="auto">
          <a:xfrm>
            <a:off x="228600" y="239713"/>
            <a:ext cx="30464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b="1">
                <a:latin typeface="Calibri" pitchFamily="34" charset="0"/>
              </a:rPr>
              <a:t>Definition of risk and its types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838200"/>
            <a:ext cx="91440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0" y="6400800"/>
            <a:ext cx="91440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5827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62500" lnSpcReduction="20000"/>
          </a:bodyPr>
          <a:lstStyle/>
          <a:p>
            <a:pPr algn="just">
              <a:defRPr/>
            </a:pPr>
            <a:r>
              <a:rPr lang="en-US" dirty="0"/>
              <a:t>Crisis matrix was designed by Klaus </a:t>
            </a:r>
            <a:r>
              <a:rPr lang="en-US" dirty="0" err="1"/>
              <a:t>Winterling</a:t>
            </a:r>
            <a:r>
              <a:rPr lang="en-US" dirty="0"/>
              <a:t>. The matrix is one of analytical techniques used in </a:t>
            </a:r>
            <a:r>
              <a:rPr lang="en-US" u="sng" dirty="0"/>
              <a:t>risk </a:t>
            </a:r>
            <a:r>
              <a:rPr lang="en-US" u="sng" dirty="0" err="1"/>
              <a:t>manageme</a:t>
            </a:r>
            <a:r>
              <a:rPr lang="cs-CZ" u="sng" dirty="0" err="1"/>
              <a:t>nt</a:t>
            </a:r>
            <a:r>
              <a:rPr lang="cs-CZ" u="sng" dirty="0"/>
              <a:t>.</a:t>
            </a:r>
            <a:endParaRPr lang="cs-CZ" dirty="0"/>
          </a:p>
          <a:p>
            <a:pPr algn="just">
              <a:defRPr/>
            </a:pPr>
            <a:endParaRPr lang="cs-CZ" dirty="0"/>
          </a:p>
          <a:p>
            <a:pPr algn="just">
              <a:defRPr/>
            </a:pPr>
            <a:r>
              <a:rPr lang="en-US" dirty="0"/>
              <a:t>The matrix allows </a:t>
            </a:r>
            <a:r>
              <a:rPr lang="en-US" u="sng" dirty="0" err="1"/>
              <a:t>ri</a:t>
            </a:r>
            <a:r>
              <a:rPr lang="cs-CZ" u="sng" dirty="0" err="1"/>
              <a:t>sks</a:t>
            </a:r>
            <a:r>
              <a:rPr lang="en-US" dirty="0"/>
              <a:t> categorization by </a:t>
            </a:r>
            <a:r>
              <a:rPr lang="en-US" b="1" dirty="0"/>
              <a:t>two parameters</a:t>
            </a:r>
            <a:r>
              <a:rPr lang="en-US" dirty="0"/>
              <a:t>:</a:t>
            </a:r>
          </a:p>
          <a:p>
            <a:pPr algn="just">
              <a:defRPr/>
            </a:pPr>
            <a:endParaRPr lang="cs-CZ" dirty="0"/>
          </a:p>
          <a:p>
            <a:pPr algn="just">
              <a:defRPr/>
            </a:pPr>
            <a:r>
              <a:rPr lang="en-US" b="1" dirty="0"/>
              <a:t>Probability of a risk occur at a given time</a:t>
            </a:r>
            <a:r>
              <a:rPr lang="en-US" dirty="0"/>
              <a:t> - how real and probable is that the risk will actually occurs - matrix defines three levels of probability </a:t>
            </a:r>
            <a:endParaRPr lang="cs-CZ" dirty="0"/>
          </a:p>
          <a:p>
            <a:pPr marL="285750" indent="-285750" algn="just">
              <a:buFontTx/>
              <a:buChar char="-"/>
              <a:defRPr/>
            </a:pPr>
            <a:r>
              <a:rPr lang="cs-CZ" dirty="0" smtClean="0"/>
              <a:t>L</a:t>
            </a:r>
            <a:r>
              <a:rPr lang="en-US" dirty="0" smtClean="0"/>
              <a:t>ow</a:t>
            </a:r>
            <a:r>
              <a:rPr lang="cs-CZ" dirty="0" smtClean="0"/>
              <a:t>, 1</a:t>
            </a:r>
            <a:endParaRPr lang="cs-CZ" dirty="0"/>
          </a:p>
          <a:p>
            <a:pPr marL="285750" indent="-285750" algn="just">
              <a:buFontTx/>
              <a:buChar char="-"/>
              <a:defRPr/>
            </a:pPr>
            <a:r>
              <a:rPr lang="en-US" dirty="0" smtClean="0"/>
              <a:t>Medium</a:t>
            </a:r>
            <a:r>
              <a:rPr lang="cs-CZ" dirty="0" smtClean="0"/>
              <a:t>, 2</a:t>
            </a:r>
            <a:r>
              <a:rPr lang="en-US" dirty="0" smtClean="0"/>
              <a:t> </a:t>
            </a:r>
            <a:endParaRPr lang="cs-CZ" dirty="0"/>
          </a:p>
          <a:p>
            <a:pPr marL="285750" indent="-285750" algn="just">
              <a:buFontTx/>
              <a:buChar char="-"/>
              <a:defRPr/>
            </a:pPr>
            <a:r>
              <a:rPr lang="cs-CZ" dirty="0"/>
              <a:t> H</a:t>
            </a:r>
            <a:r>
              <a:rPr lang="en-US" dirty="0" err="1" smtClean="0"/>
              <a:t>igh</a:t>
            </a:r>
            <a:r>
              <a:rPr lang="cs-CZ" dirty="0" smtClean="0"/>
              <a:t>, 3</a:t>
            </a:r>
            <a:endParaRPr lang="en-US" dirty="0"/>
          </a:p>
          <a:p>
            <a:pPr algn="just">
              <a:defRPr/>
            </a:pPr>
            <a:endParaRPr lang="cs-CZ" dirty="0"/>
          </a:p>
          <a:p>
            <a:pPr algn="just">
              <a:defRPr/>
            </a:pPr>
            <a:r>
              <a:rPr lang="en-US" b="1" dirty="0"/>
              <a:t>Risk effects on a</a:t>
            </a:r>
            <a:r>
              <a:rPr lang="cs-CZ" b="1" dirty="0"/>
              <a:t>n SBU</a:t>
            </a:r>
            <a:r>
              <a:rPr lang="en-US" dirty="0"/>
              <a:t> - what </a:t>
            </a:r>
            <a:r>
              <a:rPr lang="en-US" dirty="0" err="1"/>
              <a:t>what</a:t>
            </a:r>
            <a:r>
              <a:rPr lang="en-US" dirty="0"/>
              <a:t> would be the impacts of the risk on an </a:t>
            </a:r>
            <a:r>
              <a:rPr lang="en-US" u="sng" dirty="0"/>
              <a:t>organization</a:t>
            </a:r>
            <a:r>
              <a:rPr lang="cs-CZ" u="sng" dirty="0"/>
              <a:t> </a:t>
            </a:r>
            <a:r>
              <a:rPr lang="cs-CZ" u="sng" dirty="0" err="1"/>
              <a:t>or</a:t>
            </a:r>
            <a:r>
              <a:rPr lang="cs-CZ" u="sng" dirty="0"/>
              <a:t> department</a:t>
            </a:r>
            <a:r>
              <a:rPr lang="en-US" dirty="0"/>
              <a:t> if the </a:t>
            </a:r>
            <a:r>
              <a:rPr lang="en-US" u="sng" dirty="0"/>
              <a:t>risk</a:t>
            </a:r>
            <a:r>
              <a:rPr lang="en-US" dirty="0"/>
              <a:t> occurs - matrix defines three levels of effect </a:t>
            </a:r>
            <a:endParaRPr lang="cs-CZ" dirty="0"/>
          </a:p>
          <a:p>
            <a:pPr marL="285750" indent="-285750" algn="just">
              <a:buFontTx/>
              <a:buChar char="-"/>
              <a:defRPr/>
            </a:pPr>
            <a:r>
              <a:rPr lang="en-US" dirty="0"/>
              <a:t>negative, </a:t>
            </a:r>
            <a:r>
              <a:rPr lang="cs-CZ" dirty="0" smtClean="0"/>
              <a:t> 1</a:t>
            </a:r>
            <a:endParaRPr lang="cs-CZ" dirty="0"/>
          </a:p>
          <a:p>
            <a:pPr marL="285750" indent="-285750" algn="just">
              <a:buFontTx/>
              <a:buChar char="-"/>
              <a:defRPr/>
            </a:pPr>
            <a:r>
              <a:rPr lang="en-US" dirty="0"/>
              <a:t>threatening </a:t>
            </a:r>
            <a:r>
              <a:rPr lang="cs-CZ" dirty="0" smtClean="0"/>
              <a:t> 2</a:t>
            </a:r>
            <a:endParaRPr lang="cs-CZ" dirty="0"/>
          </a:p>
          <a:p>
            <a:pPr marL="285750" indent="-285750" algn="just">
              <a:buFontTx/>
              <a:buChar char="-"/>
              <a:defRPr/>
            </a:pPr>
            <a:r>
              <a:rPr lang="en-US" dirty="0" smtClean="0"/>
              <a:t>Destructive</a:t>
            </a:r>
            <a:r>
              <a:rPr lang="cs-CZ" dirty="0" smtClean="0"/>
              <a:t>  3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9616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3659" y="173869"/>
            <a:ext cx="6132857" cy="44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7440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052736"/>
            <a:ext cx="7400925" cy="424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48019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827584" y="1953706"/>
            <a:ext cx="7632848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                                      SBU </a:t>
            </a:r>
            <a:r>
              <a:rPr lang="cs-CZ" dirty="0" err="1" smtClean="0"/>
              <a:t>definition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using</a:t>
            </a:r>
            <a:r>
              <a:rPr lang="cs-CZ" dirty="0" smtClean="0"/>
              <a:t> 7S </a:t>
            </a:r>
            <a:r>
              <a:rPr lang="cs-CZ" dirty="0" err="1" smtClean="0"/>
              <a:t>Methods</a:t>
            </a:r>
            <a:endParaRPr lang="cs-CZ" dirty="0" smtClean="0"/>
          </a:p>
          <a:p>
            <a:endParaRPr lang="cs-CZ" dirty="0" smtClean="0"/>
          </a:p>
          <a:p>
            <a:r>
              <a:rPr lang="cs-CZ" b="1" dirty="0" smtClean="0"/>
              <a:t>SBU</a:t>
            </a:r>
            <a:r>
              <a:rPr lang="cs-CZ" dirty="0" smtClean="0"/>
              <a:t> -    </a:t>
            </a:r>
            <a:r>
              <a:rPr lang="cs-CZ" dirty="0" err="1" smtClean="0"/>
              <a:t>Euromedica</a:t>
            </a:r>
            <a:r>
              <a:rPr lang="cs-CZ" dirty="0" smtClean="0"/>
              <a:t> s.r.o.</a:t>
            </a:r>
          </a:p>
          <a:p>
            <a:endParaRPr lang="cs-CZ" dirty="0"/>
          </a:p>
          <a:p>
            <a:r>
              <a:rPr lang="cs-CZ" b="1" dirty="0" err="1" smtClean="0"/>
              <a:t>Strategy</a:t>
            </a:r>
            <a:r>
              <a:rPr lang="cs-CZ" dirty="0" smtClean="0"/>
              <a:t> : </a:t>
            </a:r>
            <a:r>
              <a:rPr lang="cs-CZ" dirty="0" err="1" smtClean="0"/>
              <a:t>corporate</a:t>
            </a:r>
            <a:r>
              <a:rPr lang="cs-CZ" dirty="0" smtClean="0"/>
              <a:t> </a:t>
            </a:r>
            <a:r>
              <a:rPr lang="cs-CZ" dirty="0" err="1" smtClean="0"/>
              <a:t>strategy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/>
              <a:t> </a:t>
            </a:r>
            <a:r>
              <a:rPr lang="cs-CZ" dirty="0" smtClean="0"/>
              <a:t>2020 – 2023, </a:t>
            </a:r>
            <a:r>
              <a:rPr lang="cs-CZ" dirty="0" err="1" smtClean="0"/>
              <a:t>integrated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financial</a:t>
            </a:r>
            <a:r>
              <a:rPr lang="cs-CZ" dirty="0" smtClean="0"/>
              <a:t> </a:t>
            </a:r>
            <a:r>
              <a:rPr lang="cs-CZ" dirty="0" err="1" smtClean="0"/>
              <a:t>strategy</a:t>
            </a:r>
            <a:r>
              <a:rPr lang="cs-CZ" dirty="0" smtClean="0"/>
              <a:t> and  HR </a:t>
            </a:r>
            <a:r>
              <a:rPr lang="cs-CZ" dirty="0" err="1" smtClean="0"/>
              <a:t>strategy</a:t>
            </a:r>
            <a:r>
              <a:rPr lang="cs-CZ" dirty="0" smtClean="0"/>
              <a:t>.</a:t>
            </a:r>
          </a:p>
          <a:p>
            <a:endParaRPr lang="cs-CZ" b="1" dirty="0" smtClean="0"/>
          </a:p>
          <a:p>
            <a:r>
              <a:rPr lang="cs-CZ" b="1" dirty="0" err="1" smtClean="0"/>
              <a:t>Structure</a:t>
            </a:r>
            <a:r>
              <a:rPr lang="cs-CZ" b="1" dirty="0" smtClean="0"/>
              <a:t> :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Managing</a:t>
            </a:r>
            <a:r>
              <a:rPr lang="cs-CZ" dirty="0" smtClean="0"/>
              <a:t> </a:t>
            </a:r>
            <a:r>
              <a:rPr lang="cs-CZ" dirty="0" err="1" smtClean="0"/>
              <a:t>board</a:t>
            </a:r>
            <a:r>
              <a:rPr lang="cs-CZ" dirty="0" smtClean="0"/>
              <a:t>, </a:t>
            </a:r>
            <a:r>
              <a:rPr lang="cs-CZ" dirty="0" err="1" smtClean="0"/>
              <a:t>Supervisory</a:t>
            </a:r>
            <a:r>
              <a:rPr lang="cs-CZ" dirty="0" smtClean="0"/>
              <a:t> </a:t>
            </a:r>
            <a:r>
              <a:rPr lang="cs-CZ" dirty="0" err="1" smtClean="0"/>
              <a:t>board</a:t>
            </a:r>
            <a:r>
              <a:rPr lang="cs-CZ" dirty="0" smtClean="0"/>
              <a:t>.</a:t>
            </a:r>
          </a:p>
          <a:p>
            <a:r>
              <a:rPr lang="cs-CZ" dirty="0" smtClean="0"/>
              <a:t>Direktor.</a:t>
            </a:r>
          </a:p>
          <a:p>
            <a:r>
              <a:rPr lang="cs-CZ" dirty="0" smtClean="0"/>
              <a:t>IT </a:t>
            </a:r>
            <a:r>
              <a:rPr lang="cs-CZ" dirty="0" err="1" smtClean="0"/>
              <a:t>Servises</a:t>
            </a:r>
            <a:r>
              <a:rPr lang="cs-CZ" dirty="0" smtClean="0"/>
              <a:t>.</a:t>
            </a:r>
          </a:p>
          <a:p>
            <a:r>
              <a:rPr lang="cs-CZ" dirty="0" smtClean="0"/>
              <a:t>Sales Department.</a:t>
            </a:r>
          </a:p>
          <a:p>
            <a:r>
              <a:rPr lang="cs-CZ" dirty="0" err="1" smtClean="0"/>
              <a:t>Ekonomics</a:t>
            </a:r>
            <a:r>
              <a:rPr lang="cs-CZ" dirty="0" smtClean="0"/>
              <a:t> Department.</a:t>
            </a:r>
          </a:p>
          <a:p>
            <a:r>
              <a:rPr lang="cs-CZ" dirty="0" smtClean="0"/>
              <a:t>Logistik </a:t>
            </a:r>
            <a:r>
              <a:rPr lang="cs-CZ" dirty="0" err="1" smtClean="0"/>
              <a:t>manager</a:t>
            </a:r>
            <a:r>
              <a:rPr lang="cs-CZ" dirty="0" smtClean="0"/>
              <a:t>.</a:t>
            </a:r>
          </a:p>
          <a:p>
            <a:endParaRPr lang="cs-CZ" b="1" dirty="0" smtClean="0"/>
          </a:p>
          <a:p>
            <a:endParaRPr lang="cs-CZ" b="1" dirty="0"/>
          </a:p>
          <a:p>
            <a:endParaRPr lang="cs-CZ" b="1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2094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25803" y="1707684"/>
            <a:ext cx="8270149" cy="72943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Systems :</a:t>
            </a:r>
          </a:p>
          <a:p>
            <a:r>
              <a:rPr lang="cs-CZ" dirty="0" smtClean="0"/>
              <a:t> IT Systems – MS Office, MS SQL Server</a:t>
            </a:r>
          </a:p>
          <a:p>
            <a:r>
              <a:rPr lang="cs-CZ" dirty="0" err="1" smtClean="0"/>
              <a:t>Account</a:t>
            </a:r>
            <a:r>
              <a:rPr lang="cs-CZ" dirty="0" smtClean="0"/>
              <a:t> </a:t>
            </a:r>
            <a:r>
              <a:rPr lang="cs-CZ" dirty="0" err="1" smtClean="0"/>
              <a:t>system</a:t>
            </a:r>
            <a:r>
              <a:rPr lang="cs-CZ" dirty="0" smtClean="0"/>
              <a:t> Money S7</a:t>
            </a:r>
          </a:p>
          <a:p>
            <a:r>
              <a:rPr lang="cs-CZ" dirty="0" err="1" smtClean="0"/>
              <a:t>Small</a:t>
            </a:r>
            <a:r>
              <a:rPr lang="cs-CZ" dirty="0" smtClean="0"/>
              <a:t> </a:t>
            </a:r>
            <a:r>
              <a:rPr lang="cs-CZ" dirty="0" err="1" smtClean="0"/>
              <a:t>company</a:t>
            </a:r>
            <a:r>
              <a:rPr lang="cs-CZ" dirty="0" smtClean="0"/>
              <a:t> </a:t>
            </a:r>
            <a:r>
              <a:rPr lang="cs-CZ" dirty="0" err="1" smtClean="0"/>
              <a:t>managed</a:t>
            </a:r>
            <a:r>
              <a:rPr lang="cs-CZ" dirty="0" smtClean="0"/>
              <a:t> by </a:t>
            </a:r>
            <a:r>
              <a:rPr lang="cs-CZ" dirty="0" err="1" smtClean="0"/>
              <a:t>direcktor</a:t>
            </a:r>
            <a:r>
              <a:rPr lang="cs-CZ" dirty="0" smtClean="0"/>
              <a:t> and </a:t>
            </a:r>
            <a:r>
              <a:rPr lang="cs-CZ" dirty="0" err="1" smtClean="0"/>
              <a:t>head</a:t>
            </a:r>
            <a:r>
              <a:rPr lang="cs-CZ" dirty="0" smtClean="0"/>
              <a:t> </a:t>
            </a:r>
            <a:r>
              <a:rPr lang="cs-CZ" dirty="0" err="1" smtClean="0"/>
              <a:t>off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departments</a:t>
            </a:r>
            <a:r>
              <a:rPr lang="cs-CZ" dirty="0" smtClean="0"/>
              <a:t>.</a:t>
            </a:r>
          </a:p>
          <a:p>
            <a:r>
              <a:rPr lang="cs-CZ" dirty="0" smtClean="0"/>
              <a:t>Marketing </a:t>
            </a:r>
            <a:r>
              <a:rPr lang="cs-CZ" dirty="0" err="1" smtClean="0"/>
              <a:t>system</a:t>
            </a:r>
            <a:r>
              <a:rPr lang="cs-CZ" dirty="0" smtClean="0"/>
              <a:t> </a:t>
            </a:r>
            <a:r>
              <a:rPr lang="cs-CZ" dirty="0" err="1" smtClean="0"/>
              <a:t>integrated</a:t>
            </a:r>
            <a:r>
              <a:rPr lang="cs-CZ" dirty="0" smtClean="0"/>
              <a:t> in Money S7.</a:t>
            </a:r>
          </a:p>
          <a:p>
            <a:r>
              <a:rPr lang="cs-CZ" dirty="0" smtClean="0"/>
              <a:t>Logistik </a:t>
            </a:r>
            <a:r>
              <a:rPr lang="cs-CZ" dirty="0" err="1" smtClean="0"/>
              <a:t>system</a:t>
            </a:r>
            <a:r>
              <a:rPr lang="cs-CZ" dirty="0" smtClean="0"/>
              <a:t> </a:t>
            </a:r>
            <a:r>
              <a:rPr lang="cs-CZ" dirty="0" err="1" smtClean="0"/>
              <a:t>integrated</a:t>
            </a:r>
            <a:r>
              <a:rPr lang="cs-CZ" dirty="0" smtClean="0"/>
              <a:t>  in Money S7.</a:t>
            </a:r>
          </a:p>
          <a:p>
            <a:endParaRPr lang="cs-CZ" dirty="0"/>
          </a:p>
          <a:p>
            <a:r>
              <a:rPr lang="cs-CZ" dirty="0" smtClean="0"/>
              <a:t>Style: </a:t>
            </a:r>
            <a:r>
              <a:rPr lang="cs-CZ" dirty="0" err="1" smtClean="0"/>
              <a:t>process</a:t>
            </a:r>
            <a:r>
              <a:rPr lang="cs-CZ" dirty="0" smtClean="0"/>
              <a:t> </a:t>
            </a:r>
            <a:r>
              <a:rPr lang="cs-CZ" dirty="0" err="1" smtClean="0"/>
              <a:t>oriented</a:t>
            </a:r>
            <a:r>
              <a:rPr lang="cs-CZ" dirty="0" smtClean="0"/>
              <a:t> </a:t>
            </a:r>
            <a:r>
              <a:rPr lang="cs-CZ" dirty="0" err="1" smtClean="0"/>
              <a:t>organization</a:t>
            </a:r>
            <a:r>
              <a:rPr lang="cs-CZ" dirty="0" smtClean="0"/>
              <a:t>,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process</a:t>
            </a:r>
            <a:r>
              <a:rPr lang="cs-CZ" dirty="0" smtClean="0"/>
              <a:t> </a:t>
            </a:r>
            <a:r>
              <a:rPr lang="cs-CZ" dirty="0" err="1" smtClean="0"/>
              <a:t>maps</a:t>
            </a:r>
            <a:r>
              <a:rPr lang="cs-CZ" dirty="0"/>
              <a:t> </a:t>
            </a:r>
            <a:r>
              <a:rPr lang="cs-CZ" dirty="0" smtClean="0"/>
              <a:t>and </a:t>
            </a:r>
            <a:r>
              <a:rPr lang="cs-CZ" dirty="0" err="1" smtClean="0"/>
              <a:t>managed</a:t>
            </a:r>
            <a:r>
              <a:rPr lang="cs-CZ" dirty="0" smtClean="0"/>
              <a:t> </a:t>
            </a:r>
            <a:r>
              <a:rPr lang="cs-CZ" dirty="0" err="1" smtClean="0"/>
              <a:t>dokumentation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cs-CZ" dirty="0" err="1" smtClean="0"/>
              <a:t>Staff</a:t>
            </a:r>
            <a:r>
              <a:rPr lang="cs-CZ" dirty="0" smtClean="0"/>
              <a:t>: </a:t>
            </a:r>
          </a:p>
          <a:p>
            <a:r>
              <a:rPr lang="cs-CZ" dirty="0" err="1" smtClean="0"/>
              <a:t>Managing</a:t>
            </a:r>
            <a:r>
              <a:rPr lang="cs-CZ" dirty="0" smtClean="0"/>
              <a:t> </a:t>
            </a:r>
            <a:r>
              <a:rPr lang="cs-CZ" dirty="0" err="1" smtClean="0"/>
              <a:t>board</a:t>
            </a:r>
            <a:r>
              <a:rPr lang="cs-CZ" dirty="0" smtClean="0"/>
              <a:t>  3 </a:t>
            </a:r>
            <a:r>
              <a:rPr lang="cs-CZ" dirty="0" err="1" smtClean="0"/>
              <a:t>persons</a:t>
            </a:r>
            <a:r>
              <a:rPr lang="cs-CZ" dirty="0" smtClean="0"/>
              <a:t>.</a:t>
            </a:r>
          </a:p>
          <a:p>
            <a:r>
              <a:rPr lang="cs-CZ" dirty="0" err="1"/>
              <a:t>Supervisory</a:t>
            </a:r>
            <a:r>
              <a:rPr lang="cs-CZ" dirty="0"/>
              <a:t> </a:t>
            </a:r>
            <a:r>
              <a:rPr lang="cs-CZ" dirty="0" err="1" smtClean="0"/>
              <a:t>board</a:t>
            </a:r>
            <a:r>
              <a:rPr lang="cs-CZ" dirty="0" smtClean="0"/>
              <a:t> 3 </a:t>
            </a:r>
            <a:r>
              <a:rPr lang="cs-CZ" dirty="0" err="1" smtClean="0"/>
              <a:t>persons</a:t>
            </a:r>
            <a:r>
              <a:rPr lang="cs-CZ" dirty="0" smtClean="0"/>
              <a:t>.</a:t>
            </a:r>
          </a:p>
          <a:p>
            <a:r>
              <a:rPr lang="cs-CZ" dirty="0" smtClean="0"/>
              <a:t>Direktor 1 person.</a:t>
            </a:r>
          </a:p>
          <a:p>
            <a:r>
              <a:rPr lang="cs-CZ" dirty="0" smtClean="0"/>
              <a:t>IT department 3 </a:t>
            </a:r>
            <a:r>
              <a:rPr lang="cs-CZ" dirty="0" err="1" smtClean="0"/>
              <a:t>persons</a:t>
            </a:r>
            <a:r>
              <a:rPr lang="cs-CZ" dirty="0" smtClean="0"/>
              <a:t>.</a:t>
            </a:r>
          </a:p>
          <a:p>
            <a:r>
              <a:rPr lang="cs-CZ" dirty="0" smtClean="0"/>
              <a:t>Logistik </a:t>
            </a:r>
            <a:r>
              <a:rPr lang="cs-CZ" dirty="0" err="1" smtClean="0"/>
              <a:t>manager</a:t>
            </a:r>
            <a:r>
              <a:rPr lang="cs-CZ" dirty="0" smtClean="0"/>
              <a:t> 1 person.</a:t>
            </a:r>
          </a:p>
          <a:p>
            <a:r>
              <a:rPr lang="cs-CZ" dirty="0" smtClean="0"/>
              <a:t>Sales department : 12 </a:t>
            </a:r>
            <a:r>
              <a:rPr lang="cs-CZ" dirty="0" err="1" smtClean="0"/>
              <a:t>persons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Economy</a:t>
            </a:r>
            <a:r>
              <a:rPr lang="cs-CZ" dirty="0" smtClean="0"/>
              <a:t> department : 2 </a:t>
            </a:r>
            <a:r>
              <a:rPr lang="cs-CZ" dirty="0" err="1" smtClean="0"/>
              <a:t>persons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1316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39552" y="332656"/>
            <a:ext cx="806489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err="1" smtClean="0"/>
              <a:t>Skills</a:t>
            </a:r>
            <a:r>
              <a:rPr lang="cs-CZ" b="1" dirty="0" smtClean="0"/>
              <a:t>: </a:t>
            </a:r>
          </a:p>
          <a:p>
            <a:r>
              <a:rPr lang="cs-CZ" dirty="0" err="1" smtClean="0"/>
              <a:t>Categorizing</a:t>
            </a:r>
            <a:r>
              <a:rPr lang="cs-CZ" dirty="0" smtClean="0"/>
              <a:t> </a:t>
            </a:r>
            <a:r>
              <a:rPr lang="cs-CZ" dirty="0" err="1" smtClean="0"/>
              <a:t>date</a:t>
            </a:r>
            <a:r>
              <a:rPr lang="cs-CZ" dirty="0" smtClean="0"/>
              <a:t>.</a:t>
            </a:r>
          </a:p>
          <a:p>
            <a:r>
              <a:rPr lang="cs-CZ" dirty="0" smtClean="0"/>
              <a:t>Audit </a:t>
            </a:r>
            <a:r>
              <a:rPr lang="cs-CZ" dirty="0" err="1" smtClean="0"/>
              <a:t>skills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Process</a:t>
            </a:r>
            <a:r>
              <a:rPr lang="cs-CZ" dirty="0" smtClean="0"/>
              <a:t> modeling.</a:t>
            </a:r>
          </a:p>
          <a:p>
            <a:r>
              <a:rPr lang="cs-CZ" dirty="0" err="1" smtClean="0"/>
              <a:t>Process</a:t>
            </a:r>
            <a:r>
              <a:rPr lang="cs-CZ" dirty="0" smtClean="0"/>
              <a:t> </a:t>
            </a:r>
            <a:r>
              <a:rPr lang="cs-CZ" dirty="0" err="1" smtClean="0"/>
              <a:t>analyzing</a:t>
            </a:r>
            <a:r>
              <a:rPr lang="cs-CZ" dirty="0" smtClean="0"/>
              <a:t>.</a:t>
            </a:r>
          </a:p>
          <a:p>
            <a:r>
              <a:rPr lang="cs-CZ" dirty="0" smtClean="0"/>
              <a:t>Project management. </a:t>
            </a:r>
          </a:p>
          <a:p>
            <a:r>
              <a:rPr lang="cs-CZ" dirty="0" err="1" smtClean="0"/>
              <a:t>Lead</a:t>
            </a:r>
            <a:r>
              <a:rPr lang="cs-CZ" dirty="0" smtClean="0"/>
              <a:t> auditor </a:t>
            </a:r>
            <a:r>
              <a:rPr lang="cs-CZ" dirty="0" err="1" smtClean="0"/>
              <a:t>for</a:t>
            </a:r>
            <a:r>
              <a:rPr lang="cs-CZ" dirty="0" smtClean="0"/>
              <a:t> ISO 9001, 14001, 18001, 20001, 27001.</a:t>
            </a:r>
          </a:p>
          <a:p>
            <a:r>
              <a:rPr lang="cs-CZ" dirty="0" err="1" smtClean="0"/>
              <a:t>Coordinating</a:t>
            </a:r>
            <a:r>
              <a:rPr lang="cs-CZ" dirty="0" smtClean="0"/>
              <a:t>.</a:t>
            </a:r>
          </a:p>
          <a:p>
            <a:r>
              <a:rPr lang="cs-CZ" dirty="0" smtClean="0"/>
              <a:t>Risk management.</a:t>
            </a:r>
          </a:p>
          <a:p>
            <a:endParaRPr lang="cs-CZ" dirty="0"/>
          </a:p>
          <a:p>
            <a:r>
              <a:rPr lang="cs-CZ" b="1" dirty="0" err="1" smtClean="0"/>
              <a:t>Shared</a:t>
            </a:r>
            <a:r>
              <a:rPr lang="cs-CZ" b="1" dirty="0" smtClean="0"/>
              <a:t> </a:t>
            </a:r>
            <a:r>
              <a:rPr lang="cs-CZ" b="1" dirty="0" err="1" smtClean="0"/>
              <a:t>values</a:t>
            </a:r>
            <a:r>
              <a:rPr lang="cs-CZ" b="1" dirty="0" smtClean="0"/>
              <a:t>:</a:t>
            </a:r>
          </a:p>
          <a:p>
            <a:r>
              <a:rPr lang="cs-CZ" dirty="0" err="1" smtClean="0"/>
              <a:t>Strategic</a:t>
            </a:r>
            <a:r>
              <a:rPr lang="cs-CZ" dirty="0" smtClean="0"/>
              <a:t> </a:t>
            </a:r>
            <a:r>
              <a:rPr lang="cs-CZ" dirty="0" err="1" smtClean="0"/>
              <a:t>thinking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Interviewing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Diplomacy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Advising</a:t>
            </a:r>
            <a:r>
              <a:rPr lang="cs-CZ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87933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395536" y="1628800"/>
            <a:ext cx="8136904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Types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risks</a:t>
            </a:r>
            <a:r>
              <a:rPr lang="cs-CZ" dirty="0" smtClean="0"/>
              <a:t> </a:t>
            </a:r>
          </a:p>
          <a:p>
            <a:endParaRPr lang="cs-CZ" dirty="0" smtClean="0"/>
          </a:p>
          <a:p>
            <a:r>
              <a:rPr lang="cs-CZ" dirty="0" err="1" smtClean="0"/>
              <a:t>Human</a:t>
            </a:r>
            <a:r>
              <a:rPr lang="cs-CZ" dirty="0" smtClean="0"/>
              <a:t> </a:t>
            </a:r>
            <a:r>
              <a:rPr lang="cs-CZ" dirty="0" err="1" smtClean="0"/>
              <a:t>factor</a:t>
            </a:r>
            <a:r>
              <a:rPr lang="cs-CZ" dirty="0" smtClean="0"/>
              <a:t> : </a:t>
            </a:r>
          </a:p>
          <a:p>
            <a:endParaRPr lang="cs-CZ" dirty="0" smtClean="0"/>
          </a:p>
          <a:p>
            <a:r>
              <a:rPr lang="cs-CZ" dirty="0" smtClean="0"/>
              <a:t>Substance abuse</a:t>
            </a:r>
          </a:p>
          <a:p>
            <a:r>
              <a:rPr lang="cs-CZ" dirty="0" smtClean="0"/>
              <a:t>Stres </a:t>
            </a:r>
            <a:r>
              <a:rPr lang="cs-CZ" dirty="0" err="1" smtClean="0"/>
              <a:t>sitaution</a:t>
            </a:r>
            <a:endParaRPr lang="cs-CZ" dirty="0" smtClean="0"/>
          </a:p>
          <a:p>
            <a:r>
              <a:rPr lang="cs-CZ" dirty="0" err="1" smtClean="0"/>
              <a:t>Certifikation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err="1" smtClean="0"/>
              <a:t>Information</a:t>
            </a:r>
            <a:r>
              <a:rPr lang="cs-CZ" dirty="0" smtClean="0"/>
              <a:t> and technology </a:t>
            </a:r>
            <a:r>
              <a:rPr lang="cs-CZ" dirty="0" err="1" smtClean="0"/>
              <a:t>risks</a:t>
            </a:r>
            <a:r>
              <a:rPr lang="cs-CZ" dirty="0" smtClean="0"/>
              <a:t>:</a:t>
            </a:r>
          </a:p>
          <a:p>
            <a:endParaRPr lang="cs-CZ" dirty="0" smtClean="0"/>
          </a:p>
          <a:p>
            <a:r>
              <a:rPr lang="cs-CZ" dirty="0" smtClean="0"/>
              <a:t>Integrity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application</a:t>
            </a:r>
            <a:r>
              <a:rPr lang="cs-CZ" dirty="0" smtClean="0"/>
              <a:t> </a:t>
            </a:r>
            <a:r>
              <a:rPr lang="cs-CZ" dirty="0" err="1" smtClean="0"/>
              <a:t>systems</a:t>
            </a:r>
            <a:endParaRPr lang="cs-CZ" dirty="0" smtClean="0"/>
          </a:p>
          <a:p>
            <a:r>
              <a:rPr lang="cs-CZ" dirty="0" smtClean="0"/>
              <a:t>I</a:t>
            </a:r>
            <a:r>
              <a:rPr lang="en-US" dirty="0" err="1" smtClean="0"/>
              <a:t>ncorrectly</a:t>
            </a:r>
            <a:r>
              <a:rPr lang="en-US" dirty="0" smtClean="0"/>
              <a:t> </a:t>
            </a:r>
            <a:r>
              <a:rPr lang="en-US" dirty="0"/>
              <a:t>specified requirements for HW and SW and their </a:t>
            </a:r>
            <a:r>
              <a:rPr lang="en-US" dirty="0" smtClean="0"/>
              <a:t>evaluation</a:t>
            </a:r>
            <a:endParaRPr lang="cs-CZ" dirty="0" smtClean="0"/>
          </a:p>
          <a:p>
            <a:r>
              <a:rPr lang="en-US" dirty="0"/>
              <a:t>Unauthorized use of information, destruction, damage and its </a:t>
            </a:r>
            <a:r>
              <a:rPr lang="en-US" dirty="0" smtClean="0"/>
              <a:t>modification</a:t>
            </a:r>
            <a:endParaRPr lang="cs-CZ" dirty="0" smtClean="0"/>
          </a:p>
          <a:p>
            <a:r>
              <a:rPr lang="en-US" dirty="0"/>
              <a:t>Intentional interference with SW or HW </a:t>
            </a:r>
            <a:endParaRPr lang="cs-CZ" dirty="0" smtClean="0"/>
          </a:p>
          <a:p>
            <a:endParaRPr lang="cs-CZ" dirty="0"/>
          </a:p>
          <a:p>
            <a:r>
              <a:rPr lang="cs-CZ" dirty="0" err="1" smtClean="0"/>
              <a:t>Operation</a:t>
            </a:r>
            <a:r>
              <a:rPr lang="cs-CZ" dirty="0" smtClean="0"/>
              <a:t> </a:t>
            </a:r>
            <a:r>
              <a:rPr lang="cs-CZ" dirty="0" err="1" smtClean="0"/>
              <a:t>risks</a:t>
            </a:r>
            <a:r>
              <a:rPr lang="cs-CZ" dirty="0" smtClean="0"/>
              <a:t>: </a:t>
            </a:r>
          </a:p>
          <a:p>
            <a:r>
              <a:rPr lang="cs-CZ" dirty="0" err="1"/>
              <a:t>Defective</a:t>
            </a:r>
            <a:r>
              <a:rPr lang="cs-CZ" dirty="0"/>
              <a:t> feedback </a:t>
            </a:r>
            <a:r>
              <a:rPr lang="cs-CZ" dirty="0" err="1" smtClean="0"/>
              <a:t>system</a:t>
            </a:r>
            <a:endParaRPr lang="cs-CZ" dirty="0" smtClean="0"/>
          </a:p>
          <a:p>
            <a:r>
              <a:rPr lang="cs-CZ" dirty="0" err="1"/>
              <a:t>Complexity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processes</a:t>
            </a:r>
            <a:r>
              <a:rPr lang="cs-CZ" dirty="0"/>
              <a:t>, </a:t>
            </a:r>
            <a:r>
              <a:rPr lang="cs-CZ" dirty="0" err="1"/>
              <a:t>operations</a:t>
            </a:r>
            <a:r>
              <a:rPr lang="cs-CZ" dirty="0"/>
              <a:t> 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en-US" dirty="0" smtClean="0"/>
              <a:t> </a:t>
            </a:r>
            <a:r>
              <a:rPr lang="cs-CZ" dirty="0" smtClean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4487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79512" y="2132856"/>
            <a:ext cx="551733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Organizational</a:t>
            </a:r>
            <a:r>
              <a:rPr lang="cs-CZ" dirty="0"/>
              <a:t> </a:t>
            </a:r>
            <a:r>
              <a:rPr lang="cs-CZ" dirty="0" smtClean="0"/>
              <a:t>risk:</a:t>
            </a:r>
          </a:p>
          <a:p>
            <a:endParaRPr lang="cs-CZ" dirty="0"/>
          </a:p>
          <a:p>
            <a:r>
              <a:rPr lang="en-US" dirty="0"/>
              <a:t>Ineffective methodological, control activities and supervision </a:t>
            </a:r>
            <a:endParaRPr lang="cs-CZ" dirty="0" smtClean="0"/>
          </a:p>
          <a:p>
            <a:r>
              <a:rPr lang="en-US" dirty="0"/>
              <a:t>Non-optimized circulation of documents, records, shredding of </a:t>
            </a:r>
            <a:r>
              <a:rPr lang="en-US" dirty="0" smtClean="0"/>
              <a:t>documents</a:t>
            </a:r>
            <a:endParaRPr lang="cs-CZ" dirty="0" smtClean="0"/>
          </a:p>
          <a:p>
            <a:endParaRPr lang="cs-CZ" dirty="0"/>
          </a:p>
          <a:p>
            <a:r>
              <a:rPr lang="cs-CZ" dirty="0" err="1" smtClean="0"/>
              <a:t>Financial</a:t>
            </a:r>
            <a:r>
              <a:rPr lang="cs-CZ" dirty="0" smtClean="0"/>
              <a:t> risk:</a:t>
            </a:r>
          </a:p>
          <a:p>
            <a:endParaRPr lang="cs-CZ" dirty="0"/>
          </a:p>
          <a:p>
            <a:r>
              <a:rPr lang="en-US" dirty="0"/>
              <a:t>Manipulation of income and expenses </a:t>
            </a:r>
            <a:endParaRPr lang="cs-CZ" dirty="0" smtClean="0"/>
          </a:p>
          <a:p>
            <a:r>
              <a:rPr lang="cs-CZ" dirty="0" err="1"/>
              <a:t>State</a:t>
            </a:r>
            <a:r>
              <a:rPr lang="cs-CZ" dirty="0"/>
              <a:t> </a:t>
            </a:r>
            <a:r>
              <a:rPr lang="cs-CZ" dirty="0" err="1"/>
              <a:t>guarantees</a:t>
            </a:r>
            <a:r>
              <a:rPr lang="cs-CZ" dirty="0"/>
              <a:t>, </a:t>
            </a:r>
            <a:r>
              <a:rPr lang="cs-CZ" dirty="0" err="1"/>
              <a:t>financial</a:t>
            </a:r>
            <a:r>
              <a:rPr lang="cs-CZ" dirty="0"/>
              <a:t> </a:t>
            </a:r>
            <a:r>
              <a:rPr lang="cs-CZ" dirty="0" err="1"/>
              <a:t>assistance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01101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244</TotalTime>
  <Words>405</Words>
  <Application>Microsoft Office PowerPoint</Application>
  <PresentationFormat>Předvádění na obrazovce (4:3)</PresentationFormat>
  <Paragraphs>168</Paragraphs>
  <Slides>11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ＭＳ Ｐゴシック</vt:lpstr>
      <vt:lpstr>Arial</vt:lpstr>
      <vt:lpstr>Calibri</vt:lpstr>
      <vt:lpstr>Times New Roman</vt:lpstr>
      <vt:lpstr>Motiv systému Office</vt:lpstr>
      <vt:lpstr>Risk management seminar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Risk management seminar</dc:title>
  <dc:creator>Stanislav Masák</dc:creator>
  <cp:lastModifiedBy>stm</cp:lastModifiedBy>
  <cp:revision>23</cp:revision>
  <dcterms:created xsi:type="dcterms:W3CDTF">2021-09-30T07:09:07Z</dcterms:created>
  <dcterms:modified xsi:type="dcterms:W3CDTF">2024-11-13T09:42:36Z</dcterms:modified>
</cp:coreProperties>
</file>