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4" r:id="rId3"/>
    <p:sldId id="275" r:id="rId4"/>
    <p:sldId id="280" r:id="rId5"/>
    <p:sldId id="265" r:id="rId6"/>
    <p:sldId id="266" r:id="rId7"/>
    <p:sldId id="267" r:id="rId8"/>
    <p:sldId id="271" r:id="rId9"/>
    <p:sldId id="272" r:id="rId10"/>
    <p:sldId id="278" r:id="rId11"/>
    <p:sldId id="279" r:id="rId12"/>
    <p:sldId id="281" r:id="rId13"/>
    <p:sldId id="27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>
      <p:cViewPr>
        <p:scale>
          <a:sx n="125" d="100"/>
          <a:sy n="125" d="100"/>
        </p:scale>
        <p:origin x="-490" y="12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5716-B4A6-46CA-9D4A-394DF937A028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70BDD-F69F-468B-8208-38C8C4D41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FC7C3D-F507-41BB-8AF2-A54023F5E1F2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9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0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5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9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3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7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EBFA-BD18-4CB0-B149-4D73F6023A0D}" type="datetimeFigureOut">
              <a:rPr lang="cs-CZ" smtClean="0"/>
              <a:t>1. 12. 2021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7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 </a:t>
            </a:r>
            <a:r>
              <a:rPr lang="cs-CZ" dirty="0" smtClean="0">
                <a:solidFill>
                  <a:schemeClr val="tx1"/>
                </a:solidFill>
              </a:rPr>
              <a:t>6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87240"/>
              </p:ext>
            </p:extLst>
          </p:nvPr>
        </p:nvGraphicFramePr>
        <p:xfrm>
          <a:off x="457200" y="2060853"/>
          <a:ext cx="7597219" cy="2723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0291"/>
                <a:gridCol w="2582595"/>
                <a:gridCol w="1471674"/>
                <a:gridCol w="1212659"/>
              </a:tblGrid>
              <a:tr h="2160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Risk </a:t>
                      </a:r>
                      <a:r>
                        <a:rPr lang="cs-CZ" sz="1100" u="none" strike="noStrike" dirty="0" err="1">
                          <a:effectLst/>
                        </a:rPr>
                        <a:t>factors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Efekt on </a:t>
                      </a:r>
                      <a:r>
                        <a:rPr lang="cs-CZ" sz="1100" u="none" strike="noStrike" dirty="0" err="1">
                          <a:effectLst/>
                        </a:rPr>
                        <a:t>an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smtClean="0">
                          <a:effectLst/>
                        </a:rPr>
                        <a:t>SBU=</a:t>
                      </a:r>
                      <a:r>
                        <a:rPr lang="cs-CZ" sz="1100" u="none" strike="noStrike" dirty="0" err="1" smtClean="0">
                          <a:effectLst/>
                        </a:rPr>
                        <a:t>Inpact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Propabilitty of risk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err="1">
                          <a:effectLst/>
                        </a:rPr>
                        <a:t>Severity</a:t>
                      </a:r>
                      <a:r>
                        <a:rPr lang="cs-CZ" sz="1000" u="none" strike="noStrike" dirty="0">
                          <a:effectLst/>
                        </a:rPr>
                        <a:t> </a:t>
                      </a:r>
                      <a:r>
                        <a:rPr lang="cs-CZ" sz="1000" u="none" strike="noStrike" dirty="0" err="1">
                          <a:effectLst/>
                        </a:rPr>
                        <a:t>of</a:t>
                      </a:r>
                      <a:r>
                        <a:rPr lang="cs-CZ" sz="1000" u="none" strike="noStrike" dirty="0">
                          <a:effectLst/>
                        </a:rPr>
                        <a:t> </a:t>
                      </a:r>
                      <a:r>
                        <a:rPr lang="cs-CZ" sz="1000" u="none" strike="noStrike" dirty="0" err="1">
                          <a:effectLst/>
                        </a:rPr>
                        <a:t>risks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 err="1">
                          <a:effectLst/>
                        </a:rPr>
                        <a:t>Ineffective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supervision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00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Non-optimized circulation of documents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92D05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Manipulation of income and expenses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00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State guarantees, financial assistance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FF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Substance abuse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92D05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Stres sitaution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FF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Certifikation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FF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Integrity </a:t>
                      </a:r>
                      <a:r>
                        <a:rPr lang="cs-CZ" sz="1100" u="none" strike="noStrike" dirty="0" err="1">
                          <a:effectLst/>
                        </a:rPr>
                        <a:t>of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application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systems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00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Incorrectly specified requirements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92D05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Unauthorized use of information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92D05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Intentional interference with SW or HW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FF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Defective feedback system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FF00"/>
                    </a:solidFill>
                  </a:tcPr>
                </a:tc>
              </a:tr>
              <a:tr h="1928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Duplicity of processes, operations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64" marR="7064" marT="7064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267744" y="5445224"/>
            <a:ext cx="414975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b="1" dirty="0" err="1" smtClean="0"/>
              <a:t>Inpact</a:t>
            </a:r>
            <a:r>
              <a:rPr lang="cs-CZ" altLang="cs-CZ" b="1" dirty="0" smtClean="0"/>
              <a:t> x Probability</a:t>
            </a:r>
          </a:p>
          <a:p>
            <a:pPr algn="ctr">
              <a:spcBef>
                <a:spcPct val="50000"/>
              </a:spcBef>
            </a:pPr>
            <a:r>
              <a:rPr lang="cs-CZ" altLang="cs-CZ" b="1" dirty="0" smtClean="0"/>
              <a:t>= </a:t>
            </a:r>
            <a:r>
              <a:rPr lang="cs-CZ" altLang="cs-CZ" b="1" dirty="0" err="1" smtClean="0"/>
              <a:t>Severity</a:t>
            </a:r>
            <a:r>
              <a:rPr lang="cs-CZ" altLang="cs-CZ" b="1" dirty="0" smtClean="0"/>
              <a:t> 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4240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1" y="1124744"/>
            <a:ext cx="645580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Operation</a:t>
            </a:r>
            <a:r>
              <a:rPr lang="cs-CZ" dirty="0" smtClean="0"/>
              <a:t> to </a:t>
            </a:r>
            <a:r>
              <a:rPr lang="cs-CZ" dirty="0" err="1" smtClean="0"/>
              <a:t>reduce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risk </a:t>
            </a:r>
            <a:r>
              <a:rPr lang="cs-CZ" dirty="0" err="1" smtClean="0"/>
              <a:t>faktors</a:t>
            </a:r>
            <a:r>
              <a:rPr lang="cs-CZ" dirty="0" smtClean="0"/>
              <a:t>: </a:t>
            </a:r>
          </a:p>
          <a:p>
            <a:endParaRPr lang="cs-CZ" dirty="0" smtClean="0"/>
          </a:p>
          <a:p>
            <a:r>
              <a:rPr lang="cs-CZ" dirty="0" err="1" smtClean="0"/>
              <a:t>Ineffective</a:t>
            </a:r>
            <a:r>
              <a:rPr lang="cs-CZ" dirty="0" smtClean="0"/>
              <a:t> </a:t>
            </a:r>
            <a:r>
              <a:rPr lang="cs-CZ" dirty="0" err="1"/>
              <a:t>supervision</a:t>
            </a:r>
            <a:r>
              <a:rPr lang="cs-CZ" dirty="0"/>
              <a:t> </a:t>
            </a:r>
            <a:r>
              <a:rPr lang="cs-CZ" dirty="0" smtClean="0"/>
              <a:t>: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Regular</a:t>
            </a:r>
            <a:r>
              <a:rPr lang="cs-CZ" dirty="0" smtClean="0">
                <a:solidFill>
                  <a:srgbClr val="000000"/>
                </a:solidFill>
              </a:rPr>
              <a:t> reporting in Project modul on </a:t>
            </a:r>
            <a:r>
              <a:rPr lang="cs-CZ" dirty="0" err="1" smtClean="0">
                <a:solidFill>
                  <a:srgbClr val="000000"/>
                </a:solidFill>
              </a:rPr>
              <a:t>the</a:t>
            </a:r>
            <a:r>
              <a:rPr lang="cs-CZ" dirty="0" smtClean="0">
                <a:solidFill>
                  <a:srgbClr val="000000"/>
                </a:solidFill>
              </a:rPr>
              <a:t>  </a:t>
            </a:r>
            <a:r>
              <a:rPr lang="cs-CZ" dirty="0" err="1" smtClean="0">
                <a:solidFill>
                  <a:srgbClr val="000000"/>
                </a:solidFill>
              </a:rPr>
              <a:t>informations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system</a:t>
            </a:r>
            <a:r>
              <a:rPr lang="cs-CZ" dirty="0" smtClean="0">
                <a:solidFill>
                  <a:srgbClr val="000000"/>
                </a:solidFill>
              </a:rPr>
              <a:t> –  </a:t>
            </a:r>
            <a:r>
              <a:rPr lang="cs-CZ" dirty="0" err="1" smtClean="0">
                <a:solidFill>
                  <a:srgbClr val="000000"/>
                </a:solidFill>
              </a:rPr>
              <a:t>periodicly</a:t>
            </a:r>
            <a:r>
              <a:rPr lang="cs-CZ" dirty="0" smtClean="0">
                <a:solidFill>
                  <a:srgbClr val="000000"/>
                </a:solidFill>
              </a:rPr>
              <a:t> reporting </a:t>
            </a:r>
            <a:r>
              <a:rPr lang="cs-CZ" dirty="0" err="1" smtClean="0">
                <a:solidFill>
                  <a:srgbClr val="000000"/>
                </a:solidFill>
              </a:rPr>
              <a:t>from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project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manager</a:t>
            </a:r>
            <a:r>
              <a:rPr lang="cs-CZ" dirty="0" smtClean="0">
                <a:solidFill>
                  <a:srgbClr val="000000"/>
                </a:solidFill>
              </a:rPr>
              <a:t> to direktor.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Periodicly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meetings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with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project</a:t>
            </a:r>
            <a:r>
              <a:rPr lang="cs-CZ" dirty="0" smtClean="0">
                <a:solidFill>
                  <a:srgbClr val="000000"/>
                </a:solidFill>
              </a:rPr>
              <a:t> team. 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Periodicly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meetings</a:t>
            </a:r>
            <a:r>
              <a:rPr lang="cs-CZ" dirty="0" smtClean="0">
                <a:solidFill>
                  <a:srgbClr val="000000"/>
                </a:solidFill>
              </a:rPr>
              <a:t>  BOARD </a:t>
            </a:r>
            <a:r>
              <a:rPr lang="cs-CZ" dirty="0" err="1" smtClean="0">
                <a:solidFill>
                  <a:srgbClr val="000000"/>
                </a:solidFill>
              </a:rPr>
              <a:t>wit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project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managers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en-US" dirty="0"/>
              <a:t>Manipulation of income and </a:t>
            </a:r>
            <a:r>
              <a:rPr lang="en-US" dirty="0" smtClean="0"/>
              <a:t>expenses</a:t>
            </a:r>
            <a:r>
              <a:rPr lang="cs-CZ" dirty="0" smtClean="0"/>
              <a:t>: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Reporting in IS Money S7 just in </a:t>
            </a:r>
            <a:r>
              <a:rPr lang="cs-CZ" dirty="0" err="1" smtClean="0">
                <a:solidFill>
                  <a:srgbClr val="000000"/>
                </a:solidFill>
              </a:rPr>
              <a:t>time</a:t>
            </a:r>
            <a:r>
              <a:rPr lang="cs-CZ" dirty="0" smtClean="0">
                <a:solidFill>
                  <a:srgbClr val="000000"/>
                </a:solidFill>
              </a:rPr>
              <a:t>. New  </a:t>
            </a:r>
            <a:r>
              <a:rPr lang="cs-CZ" dirty="0" err="1" smtClean="0">
                <a:solidFill>
                  <a:srgbClr val="000000"/>
                </a:solidFill>
              </a:rPr>
              <a:t>control</a:t>
            </a:r>
            <a:r>
              <a:rPr lang="cs-CZ" dirty="0" smtClean="0">
                <a:solidFill>
                  <a:srgbClr val="000000"/>
                </a:solidFill>
              </a:rPr>
              <a:t> reporting </a:t>
            </a:r>
            <a:r>
              <a:rPr lang="cs-CZ" dirty="0" err="1" smtClean="0">
                <a:solidFill>
                  <a:srgbClr val="000000"/>
                </a:solidFill>
              </a:rPr>
              <a:t>for</a:t>
            </a:r>
            <a:r>
              <a:rPr lang="cs-CZ" dirty="0" smtClean="0">
                <a:solidFill>
                  <a:srgbClr val="000000"/>
                </a:solidFill>
              </a:rPr>
              <a:t>  cash </a:t>
            </a:r>
            <a:r>
              <a:rPr lang="cs-CZ" dirty="0" err="1" smtClean="0">
                <a:solidFill>
                  <a:srgbClr val="000000"/>
                </a:solidFill>
              </a:rPr>
              <a:t>flow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Every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monat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creat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casch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flow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from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the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project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Controling</a:t>
            </a:r>
            <a:r>
              <a:rPr lang="cs-CZ" dirty="0" smtClean="0">
                <a:solidFill>
                  <a:srgbClr val="000000"/>
                </a:solidFill>
              </a:rPr>
              <a:t> in Money S7.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Budget: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Definition</a:t>
            </a:r>
            <a:r>
              <a:rPr lang="cs-CZ" dirty="0" smtClean="0">
                <a:solidFill>
                  <a:srgbClr val="000000"/>
                </a:solidFill>
              </a:rPr>
              <a:t> and </a:t>
            </a:r>
            <a:r>
              <a:rPr lang="cs-CZ" dirty="0" err="1" smtClean="0">
                <a:solidFill>
                  <a:srgbClr val="000000"/>
                </a:solidFill>
              </a:rPr>
              <a:t>implementation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of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controling</a:t>
            </a:r>
            <a:r>
              <a:rPr lang="cs-CZ" dirty="0" smtClean="0">
                <a:solidFill>
                  <a:srgbClr val="000000"/>
                </a:solidFill>
              </a:rPr>
              <a:t> reporting – 3000 Eur.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Upgrade </a:t>
            </a:r>
            <a:r>
              <a:rPr lang="cs-CZ" dirty="0" err="1" smtClean="0">
                <a:solidFill>
                  <a:srgbClr val="000000"/>
                </a:solidFill>
              </a:rPr>
              <a:t>of</a:t>
            </a:r>
            <a:r>
              <a:rPr lang="cs-CZ" dirty="0" smtClean="0">
                <a:solidFill>
                  <a:srgbClr val="000000"/>
                </a:solidFill>
              </a:rPr>
              <a:t> SW – 2 000 EUR.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Seminars</a:t>
            </a:r>
            <a:r>
              <a:rPr lang="cs-CZ" dirty="0" smtClean="0">
                <a:solidFill>
                  <a:srgbClr val="000000"/>
                </a:solidFill>
              </a:rPr>
              <a:t> – 500 EUR 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Subtotal</a:t>
            </a:r>
            <a:r>
              <a:rPr lang="cs-CZ" dirty="0" smtClean="0">
                <a:solidFill>
                  <a:srgbClr val="000000"/>
                </a:solidFill>
              </a:rPr>
              <a:t> : 5 500 EUR per </a:t>
            </a:r>
            <a:r>
              <a:rPr lang="cs-CZ" dirty="0" err="1" smtClean="0">
                <a:solidFill>
                  <a:srgbClr val="000000"/>
                </a:solidFill>
              </a:rPr>
              <a:t>yars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cs-CZ" dirty="0" smtClean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</a:endParaRPr>
          </a:p>
          <a:p>
            <a:endParaRPr lang="cs-CZ" dirty="0" smtClean="0">
              <a:solidFill>
                <a:srgbClr val="000000"/>
              </a:solidFill>
            </a:endParaRPr>
          </a:p>
          <a:p>
            <a:endParaRPr lang="cs-CZ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763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256490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Integrity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err="1"/>
              <a:t>s</a:t>
            </a:r>
            <a:r>
              <a:rPr lang="cs-CZ" dirty="0" smtClean="0"/>
              <a:t> :</a:t>
            </a:r>
          </a:p>
          <a:p>
            <a:endParaRPr lang="cs-CZ" dirty="0"/>
          </a:p>
          <a:p>
            <a:r>
              <a:rPr lang="cs-CZ" dirty="0" err="1" smtClean="0"/>
              <a:t>Execute</a:t>
            </a:r>
            <a:r>
              <a:rPr lang="cs-CZ" dirty="0" smtClean="0"/>
              <a:t>  integrity  test in </a:t>
            </a:r>
            <a:r>
              <a:rPr lang="cs-CZ" dirty="0" err="1" smtClean="0"/>
              <a:t>aplikations</a:t>
            </a:r>
            <a:r>
              <a:rPr lang="cs-CZ" dirty="0" smtClean="0"/>
              <a:t> .</a:t>
            </a:r>
          </a:p>
          <a:p>
            <a:r>
              <a:rPr lang="cs-CZ" dirty="0" smtClean="0"/>
              <a:t>Data integrity test.</a:t>
            </a:r>
          </a:p>
          <a:p>
            <a:r>
              <a:rPr lang="cs-CZ" smtClean="0"/>
              <a:t>Instalations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version</a:t>
            </a:r>
            <a:r>
              <a:rPr lang="cs-CZ" dirty="0" smtClean="0"/>
              <a:t>. </a:t>
            </a:r>
          </a:p>
          <a:p>
            <a:r>
              <a:rPr lang="cs-CZ" dirty="0" smtClean="0"/>
              <a:t>Budget:</a:t>
            </a:r>
          </a:p>
          <a:p>
            <a:r>
              <a:rPr lang="cs-CZ" dirty="0" err="1" smtClean="0"/>
              <a:t>Testing</a:t>
            </a:r>
            <a:r>
              <a:rPr lang="cs-CZ" dirty="0" smtClean="0"/>
              <a:t>  </a:t>
            </a:r>
            <a:r>
              <a:rPr lang="cs-CZ" dirty="0" err="1" smtClean="0"/>
              <a:t>procedure</a:t>
            </a:r>
            <a:r>
              <a:rPr lang="cs-CZ" dirty="0" smtClean="0"/>
              <a:t> - 300 Eur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New </a:t>
            </a:r>
            <a:r>
              <a:rPr lang="cs-CZ" dirty="0" err="1" smtClean="0">
                <a:solidFill>
                  <a:srgbClr val="000000"/>
                </a:solidFill>
              </a:rPr>
              <a:t>instalation</a:t>
            </a:r>
            <a:r>
              <a:rPr lang="cs-CZ" dirty="0" smtClean="0">
                <a:solidFill>
                  <a:srgbClr val="000000"/>
                </a:solidFill>
              </a:rPr>
              <a:t>  -     200 Eur</a:t>
            </a:r>
          </a:p>
          <a:p>
            <a:r>
              <a:rPr lang="cs-CZ" dirty="0" err="1" smtClean="0">
                <a:solidFill>
                  <a:srgbClr val="000000"/>
                </a:solidFill>
              </a:rPr>
              <a:t>Subtotal</a:t>
            </a:r>
            <a:r>
              <a:rPr lang="cs-CZ" dirty="0" smtClean="0">
                <a:solidFill>
                  <a:srgbClr val="000000"/>
                </a:solidFill>
              </a:rPr>
              <a:t> 500 EUR.</a:t>
            </a:r>
          </a:p>
          <a:p>
            <a:endParaRPr lang="cs-CZ" dirty="0">
              <a:solidFill>
                <a:srgbClr val="00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Total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costs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reducing</a:t>
            </a:r>
            <a:r>
              <a:rPr lang="cs-CZ" dirty="0" smtClean="0">
                <a:solidFill>
                  <a:srgbClr val="FF0000"/>
                </a:solidFill>
              </a:rPr>
              <a:t> risk </a:t>
            </a:r>
            <a:r>
              <a:rPr lang="cs-CZ" dirty="0" err="1" smtClean="0">
                <a:solidFill>
                  <a:srgbClr val="FF0000"/>
                </a:solidFill>
              </a:rPr>
              <a:t>factor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5 500 EUR, </a:t>
            </a:r>
            <a:r>
              <a:rPr lang="cs-CZ" dirty="0" err="1" smtClean="0">
                <a:solidFill>
                  <a:srgbClr val="FF0000"/>
                </a:solidFill>
              </a:rPr>
              <a:t>realized</a:t>
            </a:r>
            <a:r>
              <a:rPr lang="cs-CZ" dirty="0" smtClean="0">
                <a:solidFill>
                  <a:srgbClr val="FF0000"/>
                </a:solidFill>
              </a:rPr>
              <a:t>  in 1 </a:t>
            </a:r>
            <a:r>
              <a:rPr lang="cs-CZ" dirty="0" err="1" smtClean="0">
                <a:solidFill>
                  <a:srgbClr val="FF0000"/>
                </a:solidFill>
              </a:rPr>
              <a:t>year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026"/>
          <p:cNvSpPr txBox="1">
            <a:spLocks noChangeArrowheads="1"/>
          </p:cNvSpPr>
          <p:nvPr/>
        </p:nvSpPr>
        <p:spPr bwMode="auto">
          <a:xfrm>
            <a:off x="266700" y="3095625"/>
            <a:ext cx="8610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cs-CZ" altLang="cs-CZ" sz="2800" b="1" dirty="0" smtClean="0"/>
          </a:p>
          <a:p>
            <a:pPr algn="ctr" eaLnBrk="1" hangingPunct="1">
              <a:spcBef>
                <a:spcPct val="50000"/>
              </a:spcBef>
            </a:pPr>
            <a:endParaRPr lang="cs-CZ" altLang="cs-CZ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altLang="cs-CZ" sz="2800" b="1" dirty="0" smtClean="0"/>
              <a:t>Thank </a:t>
            </a:r>
            <a:r>
              <a:rPr lang="en-US" altLang="cs-CZ" sz="2800" b="1" dirty="0"/>
              <a:t>you for your attention! </a:t>
            </a:r>
          </a:p>
        </p:txBody>
      </p:sp>
      <p:sp>
        <p:nvSpPr>
          <p:cNvPr id="47107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endParaRPr lang="en-US" altLang="en-US" sz="16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109" name="TextBox 1"/>
          <p:cNvSpPr txBox="1">
            <a:spLocks noChangeArrowheads="1"/>
          </p:cNvSpPr>
          <p:nvPr/>
        </p:nvSpPr>
        <p:spPr bwMode="auto">
          <a:xfrm>
            <a:off x="228600" y="239713"/>
            <a:ext cx="3046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Definition of risk and its types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8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algn="just">
              <a:defRPr/>
            </a:pPr>
            <a:r>
              <a:rPr lang="en-US" dirty="0"/>
              <a:t>Crisis matrix was designed by Klaus </a:t>
            </a:r>
            <a:r>
              <a:rPr lang="en-US" dirty="0" err="1"/>
              <a:t>Winterling</a:t>
            </a:r>
            <a:r>
              <a:rPr lang="en-US" dirty="0"/>
              <a:t>. The matrix is one of analytical techniques used in </a:t>
            </a:r>
            <a:r>
              <a:rPr lang="en-US" u="sng" dirty="0"/>
              <a:t>risk </a:t>
            </a:r>
            <a:r>
              <a:rPr lang="en-US" u="sng" dirty="0" err="1"/>
              <a:t>manageme</a:t>
            </a:r>
            <a:r>
              <a:rPr lang="cs-CZ" u="sng" dirty="0" err="1"/>
              <a:t>nt</a:t>
            </a:r>
            <a:r>
              <a:rPr lang="cs-CZ" u="sng" dirty="0"/>
              <a:t>.</a:t>
            </a:r>
            <a:endParaRPr lang="cs-CZ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dirty="0"/>
              <a:t>The matrix allows </a:t>
            </a:r>
            <a:r>
              <a:rPr lang="en-US" u="sng" dirty="0" err="1"/>
              <a:t>ri</a:t>
            </a:r>
            <a:r>
              <a:rPr lang="cs-CZ" u="sng" dirty="0" err="1"/>
              <a:t>sks</a:t>
            </a:r>
            <a:r>
              <a:rPr lang="en-US" dirty="0"/>
              <a:t> categorization by </a:t>
            </a:r>
            <a:r>
              <a:rPr lang="en-US" b="1" dirty="0"/>
              <a:t>two parameters</a:t>
            </a:r>
            <a:r>
              <a:rPr lang="en-US" dirty="0"/>
              <a:t>:</a:t>
            </a:r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b="1" dirty="0"/>
              <a:t>Probability of a risk occur at a given time</a:t>
            </a:r>
            <a:r>
              <a:rPr lang="en-US" dirty="0"/>
              <a:t> - how real and probable is that the risk will actually occurs - matrix defines three levels of probability 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cs-CZ" dirty="0" smtClean="0"/>
              <a:t>L</a:t>
            </a:r>
            <a:r>
              <a:rPr lang="en-US" dirty="0" smtClean="0"/>
              <a:t>ow</a:t>
            </a:r>
            <a:r>
              <a:rPr lang="cs-CZ" dirty="0" smtClean="0"/>
              <a:t>, 1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en-US" dirty="0" smtClean="0"/>
              <a:t>Medium</a:t>
            </a:r>
            <a:r>
              <a:rPr lang="cs-CZ" dirty="0" smtClean="0"/>
              <a:t>, 2</a:t>
            </a:r>
            <a:r>
              <a:rPr lang="en-US" dirty="0" smtClean="0"/>
              <a:t> 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cs-CZ" dirty="0"/>
              <a:t> H</a:t>
            </a:r>
            <a:r>
              <a:rPr lang="en-US" dirty="0" err="1" smtClean="0"/>
              <a:t>igh</a:t>
            </a:r>
            <a:r>
              <a:rPr lang="cs-CZ" dirty="0" smtClean="0"/>
              <a:t>, 3</a:t>
            </a:r>
            <a:endParaRPr lang="en-US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en-US" b="1" dirty="0"/>
              <a:t>Risk effects on a</a:t>
            </a:r>
            <a:r>
              <a:rPr lang="cs-CZ" b="1" dirty="0"/>
              <a:t>n SBU</a:t>
            </a:r>
            <a:r>
              <a:rPr lang="en-US" dirty="0"/>
              <a:t> - what </a:t>
            </a:r>
            <a:r>
              <a:rPr lang="en-US" dirty="0" err="1"/>
              <a:t>what</a:t>
            </a:r>
            <a:r>
              <a:rPr lang="en-US" dirty="0"/>
              <a:t> would be the impacts of the risk on an </a:t>
            </a:r>
            <a:r>
              <a:rPr lang="en-US" u="sng" dirty="0"/>
              <a:t>organization</a:t>
            </a:r>
            <a:r>
              <a:rPr lang="cs-CZ" u="sng" dirty="0"/>
              <a:t> </a:t>
            </a:r>
            <a:r>
              <a:rPr lang="cs-CZ" u="sng" dirty="0" err="1"/>
              <a:t>or</a:t>
            </a:r>
            <a:r>
              <a:rPr lang="cs-CZ" u="sng" dirty="0"/>
              <a:t> department</a:t>
            </a:r>
            <a:r>
              <a:rPr lang="en-US" dirty="0"/>
              <a:t> if the </a:t>
            </a:r>
            <a:r>
              <a:rPr lang="en-US" u="sng" dirty="0"/>
              <a:t>risk</a:t>
            </a:r>
            <a:r>
              <a:rPr lang="en-US" dirty="0"/>
              <a:t> occurs - matrix defines three levels of effect 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cs-CZ" dirty="0"/>
              <a:t>N</a:t>
            </a:r>
            <a:r>
              <a:rPr lang="en-US" dirty="0" err="1" smtClean="0"/>
              <a:t>egative</a:t>
            </a:r>
            <a:r>
              <a:rPr lang="en-US" dirty="0"/>
              <a:t>, </a:t>
            </a:r>
            <a:r>
              <a:rPr lang="cs-CZ" dirty="0" smtClean="0"/>
              <a:t> 1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cs-CZ" dirty="0"/>
              <a:t>T</a:t>
            </a:r>
            <a:r>
              <a:rPr lang="en-US" dirty="0" err="1" smtClean="0"/>
              <a:t>hreatening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2</a:t>
            </a:r>
            <a:endParaRPr lang="cs-CZ" dirty="0"/>
          </a:p>
          <a:p>
            <a:pPr marL="285750" indent="-285750" algn="just">
              <a:buFontTx/>
              <a:buChar char="-"/>
              <a:defRPr/>
            </a:pPr>
            <a:r>
              <a:rPr lang="en-US" dirty="0" smtClean="0"/>
              <a:t>Destructive</a:t>
            </a:r>
            <a:r>
              <a:rPr lang="cs-CZ" dirty="0" smtClean="0"/>
              <a:t>  3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1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659" y="173869"/>
            <a:ext cx="6132857" cy="44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44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ovéPole 1"/>
          <p:cNvSpPr txBox="1">
            <a:spLocks noChangeArrowheads="1"/>
          </p:cNvSpPr>
          <p:nvPr/>
        </p:nvSpPr>
        <p:spPr bwMode="auto">
          <a:xfrm>
            <a:off x="2006600" y="334963"/>
            <a:ext cx="4635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altLang="cs-CZ" dirty="0"/>
              <a:t>ISO 27005- </a:t>
            </a:r>
            <a:r>
              <a:rPr lang="cs-CZ" altLang="cs-CZ" dirty="0" err="1"/>
              <a:t>Process</a:t>
            </a:r>
            <a:r>
              <a:rPr lang="cs-CZ" altLang="cs-CZ" dirty="0"/>
              <a:t> model </a:t>
            </a:r>
            <a:r>
              <a:rPr lang="cs-CZ" altLang="cs-CZ" dirty="0" err="1"/>
              <a:t>of</a:t>
            </a:r>
            <a:r>
              <a:rPr lang="cs-CZ" altLang="cs-CZ" dirty="0"/>
              <a:t> Risk management</a:t>
            </a:r>
          </a:p>
        </p:txBody>
      </p:sp>
      <p:pic>
        <p:nvPicPr>
          <p:cNvPr id="819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87413"/>
            <a:ext cx="6972300" cy="54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14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953706"/>
            <a:ext cx="763284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       SBU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7S </a:t>
            </a:r>
            <a:r>
              <a:rPr lang="cs-CZ" dirty="0" err="1" smtClean="0"/>
              <a:t>Methods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SBU</a:t>
            </a:r>
            <a:r>
              <a:rPr lang="cs-CZ" dirty="0" smtClean="0"/>
              <a:t> -    </a:t>
            </a:r>
            <a:r>
              <a:rPr lang="cs-CZ" dirty="0" err="1" smtClean="0"/>
              <a:t>Euromedica</a:t>
            </a:r>
            <a:r>
              <a:rPr lang="cs-CZ" dirty="0" smtClean="0"/>
              <a:t> s.r.o.</a:t>
            </a:r>
          </a:p>
          <a:p>
            <a:endParaRPr lang="cs-CZ" dirty="0"/>
          </a:p>
          <a:p>
            <a:r>
              <a:rPr lang="cs-CZ" b="1" dirty="0" err="1" smtClean="0"/>
              <a:t>Strategy</a:t>
            </a:r>
            <a:r>
              <a:rPr lang="cs-CZ" dirty="0" smtClean="0"/>
              <a:t> :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smtClean="0"/>
              <a:t>2020 – 2023,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and  HR </a:t>
            </a:r>
            <a:r>
              <a:rPr lang="cs-CZ" dirty="0" err="1" smtClean="0"/>
              <a:t>strategy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err="1" smtClean="0"/>
              <a:t>Structure</a:t>
            </a:r>
            <a:r>
              <a:rPr lang="cs-CZ" b="1" dirty="0" smtClean="0"/>
              <a:t> :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, </a:t>
            </a:r>
            <a:r>
              <a:rPr lang="cs-CZ" dirty="0" err="1" smtClean="0"/>
              <a:t>Supervisory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Direktor.</a:t>
            </a:r>
          </a:p>
          <a:p>
            <a:r>
              <a:rPr lang="cs-CZ" dirty="0" smtClean="0"/>
              <a:t>IT </a:t>
            </a:r>
            <a:r>
              <a:rPr lang="cs-CZ" dirty="0" err="1" smtClean="0"/>
              <a:t>Servises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Sales Department.</a:t>
            </a:r>
          </a:p>
          <a:p>
            <a:r>
              <a:rPr lang="cs-CZ" dirty="0" err="1" smtClean="0"/>
              <a:t>Ekonomics</a:t>
            </a:r>
            <a:r>
              <a:rPr lang="cs-CZ" dirty="0" smtClean="0"/>
              <a:t> Department.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5803" y="1707684"/>
            <a:ext cx="8270149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Systems :</a:t>
            </a:r>
          </a:p>
          <a:p>
            <a:r>
              <a:rPr lang="cs-CZ" dirty="0" smtClean="0"/>
              <a:t> IT Systems – MS Office, MS SQL Server</a:t>
            </a:r>
          </a:p>
          <a:p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Money S7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managed</a:t>
            </a:r>
            <a:r>
              <a:rPr lang="cs-CZ" dirty="0" smtClean="0"/>
              <a:t> by </a:t>
            </a:r>
            <a:r>
              <a:rPr lang="cs-CZ" dirty="0" err="1" smtClean="0"/>
              <a:t>direcktor</a:t>
            </a:r>
            <a:r>
              <a:rPr lang="cs-CZ" dirty="0" smtClean="0"/>
              <a:t> and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departments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Marketing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in Money S7.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 in Money S7.</a:t>
            </a:r>
          </a:p>
          <a:p>
            <a:endParaRPr lang="cs-CZ" dirty="0"/>
          </a:p>
          <a:p>
            <a:r>
              <a:rPr lang="cs-CZ" dirty="0" smtClean="0"/>
              <a:t>Style: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managed</a:t>
            </a:r>
            <a:r>
              <a:rPr lang="cs-CZ" dirty="0" smtClean="0"/>
              <a:t> </a:t>
            </a:r>
            <a:r>
              <a:rPr lang="cs-CZ" dirty="0" err="1" smtClean="0"/>
              <a:t>dokumentation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Staff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/>
              <a:t>Supervisory</a:t>
            </a:r>
            <a:r>
              <a:rPr lang="cs-CZ" dirty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 1 person.</a:t>
            </a:r>
          </a:p>
          <a:p>
            <a:r>
              <a:rPr lang="cs-CZ" dirty="0" smtClean="0"/>
              <a:t>IT department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 1 person.</a:t>
            </a:r>
          </a:p>
          <a:p>
            <a:r>
              <a:rPr lang="cs-CZ" dirty="0" smtClean="0"/>
              <a:t>Sales department : 12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Economy</a:t>
            </a:r>
            <a:r>
              <a:rPr lang="cs-CZ" dirty="0" smtClean="0"/>
              <a:t> department : 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3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Skills</a:t>
            </a:r>
            <a:r>
              <a:rPr lang="cs-CZ" b="1" dirty="0" smtClean="0"/>
              <a:t>: </a:t>
            </a:r>
          </a:p>
          <a:p>
            <a:r>
              <a:rPr lang="cs-CZ" dirty="0" err="1" smtClean="0"/>
              <a:t>Categorizing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Audit </a:t>
            </a:r>
            <a:r>
              <a:rPr lang="cs-CZ" dirty="0" err="1" smtClean="0"/>
              <a:t>skills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modeling.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analyzing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Project management. </a:t>
            </a:r>
          </a:p>
          <a:p>
            <a:r>
              <a:rPr lang="cs-CZ" dirty="0" err="1" smtClean="0"/>
              <a:t>Lead</a:t>
            </a:r>
            <a:r>
              <a:rPr lang="cs-CZ" dirty="0" smtClean="0"/>
              <a:t> auditor </a:t>
            </a:r>
            <a:r>
              <a:rPr lang="cs-CZ" dirty="0" err="1" smtClean="0"/>
              <a:t>for</a:t>
            </a:r>
            <a:r>
              <a:rPr lang="cs-CZ" dirty="0" smtClean="0"/>
              <a:t> ISO 9001, 14001, 18001, 20001, 27001.</a:t>
            </a:r>
          </a:p>
          <a:p>
            <a:r>
              <a:rPr lang="cs-CZ" dirty="0" err="1" smtClean="0"/>
              <a:t>Coordinating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Risk management.</a:t>
            </a:r>
          </a:p>
          <a:p>
            <a:endParaRPr lang="cs-CZ" dirty="0"/>
          </a:p>
          <a:p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b="1" dirty="0" smtClean="0"/>
              <a:t>:</a:t>
            </a:r>
          </a:p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Interviewing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Diplomacy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Advising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79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1628800"/>
            <a:ext cx="813690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r>
              <a:rPr lang="cs-CZ" dirty="0" smtClean="0"/>
              <a:t> : </a:t>
            </a:r>
          </a:p>
          <a:p>
            <a:endParaRPr lang="cs-CZ" dirty="0" smtClean="0"/>
          </a:p>
          <a:p>
            <a:r>
              <a:rPr lang="cs-CZ" dirty="0" smtClean="0"/>
              <a:t>Substance abuse</a:t>
            </a:r>
          </a:p>
          <a:p>
            <a:r>
              <a:rPr lang="cs-CZ" dirty="0" smtClean="0"/>
              <a:t>Stres </a:t>
            </a:r>
            <a:r>
              <a:rPr lang="cs-CZ" dirty="0" err="1" smtClean="0"/>
              <a:t>sitaution</a:t>
            </a:r>
            <a:endParaRPr lang="cs-CZ" dirty="0" smtClean="0"/>
          </a:p>
          <a:p>
            <a:r>
              <a:rPr lang="cs-CZ" dirty="0" err="1" smtClean="0"/>
              <a:t>Certifikation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Information</a:t>
            </a:r>
            <a:r>
              <a:rPr lang="cs-CZ" dirty="0" smtClean="0"/>
              <a:t> and technology </a:t>
            </a:r>
            <a:r>
              <a:rPr lang="cs-CZ" dirty="0" err="1" smtClean="0"/>
              <a:t>risks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Integrity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en-US" dirty="0" err="1" smtClean="0"/>
              <a:t>ncorrectly</a:t>
            </a:r>
            <a:r>
              <a:rPr lang="en-US" dirty="0" smtClean="0"/>
              <a:t> </a:t>
            </a:r>
            <a:r>
              <a:rPr lang="en-US" dirty="0"/>
              <a:t>specified requirements for HW and SW and their </a:t>
            </a:r>
            <a:r>
              <a:rPr lang="en-US" dirty="0" smtClean="0"/>
              <a:t>evaluation</a:t>
            </a:r>
            <a:endParaRPr lang="cs-CZ" dirty="0" smtClean="0"/>
          </a:p>
          <a:p>
            <a:r>
              <a:rPr lang="en-US" dirty="0"/>
              <a:t>Unauthorized use of information, destruction, damage and its </a:t>
            </a:r>
            <a:r>
              <a:rPr lang="en-US" dirty="0" smtClean="0"/>
              <a:t>modification</a:t>
            </a:r>
            <a:endParaRPr lang="cs-CZ" dirty="0" smtClean="0"/>
          </a:p>
          <a:p>
            <a:r>
              <a:rPr lang="en-US" dirty="0"/>
              <a:t>Intentional interference with SW or HW 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Operation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: </a:t>
            </a:r>
          </a:p>
          <a:p>
            <a:r>
              <a:rPr lang="cs-CZ" dirty="0" err="1"/>
              <a:t>Defective</a:t>
            </a:r>
            <a:r>
              <a:rPr lang="cs-CZ" dirty="0"/>
              <a:t> feedback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/>
              <a:t>Complexity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operations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 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4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132856"/>
            <a:ext cx="5517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smtClean="0"/>
              <a:t>risk:</a:t>
            </a:r>
          </a:p>
          <a:p>
            <a:endParaRPr lang="cs-CZ" dirty="0"/>
          </a:p>
          <a:p>
            <a:r>
              <a:rPr lang="en-US" dirty="0"/>
              <a:t>Ineffective methodological, control activities and supervision </a:t>
            </a:r>
            <a:endParaRPr lang="cs-CZ" dirty="0" smtClean="0"/>
          </a:p>
          <a:p>
            <a:r>
              <a:rPr lang="en-US" dirty="0"/>
              <a:t>Non-optimized circulation of documents, records, shredding of </a:t>
            </a:r>
            <a:r>
              <a:rPr lang="en-US" dirty="0" smtClean="0"/>
              <a:t>documents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Financial</a:t>
            </a:r>
            <a:r>
              <a:rPr lang="cs-CZ" dirty="0" smtClean="0"/>
              <a:t> risk:</a:t>
            </a:r>
          </a:p>
          <a:p>
            <a:endParaRPr lang="cs-CZ" dirty="0"/>
          </a:p>
          <a:p>
            <a:r>
              <a:rPr lang="en-US" dirty="0"/>
              <a:t>Manipulation of income and expenses </a:t>
            </a:r>
            <a:endParaRPr lang="cs-CZ" dirty="0" smtClean="0"/>
          </a:p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guarantees</a:t>
            </a:r>
            <a:r>
              <a:rPr lang="cs-CZ" dirty="0"/>
              <a:t>,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assistance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1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573</Words>
  <Application>Microsoft Office PowerPoint</Application>
  <PresentationFormat>Předvádění na obrazovce (4:3)</PresentationFormat>
  <Paragraphs>203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Risk management seminar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seminar</dc:title>
  <dc:creator>Stanislav Masák</dc:creator>
  <cp:lastModifiedBy>Stanislav Masák</cp:lastModifiedBy>
  <cp:revision>27</cp:revision>
  <dcterms:created xsi:type="dcterms:W3CDTF">2021-09-30T07:09:07Z</dcterms:created>
  <dcterms:modified xsi:type="dcterms:W3CDTF">2021-12-01T14:55:28Z</dcterms:modified>
</cp:coreProperties>
</file>