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16"/>
  </p:notesMasterIdLst>
  <p:sldIdLst>
    <p:sldId id="278" r:id="rId2"/>
    <p:sldId id="279" r:id="rId3"/>
    <p:sldId id="257" r:id="rId4"/>
    <p:sldId id="283" r:id="rId5"/>
    <p:sldId id="285" r:id="rId6"/>
    <p:sldId id="258" r:id="rId7"/>
    <p:sldId id="260" r:id="rId8"/>
    <p:sldId id="261" r:id="rId9"/>
    <p:sldId id="273" r:id="rId10"/>
    <p:sldId id="274" r:id="rId11"/>
    <p:sldId id="281" r:id="rId12"/>
    <p:sldId id="282" r:id="rId13"/>
    <p:sldId id="280" r:id="rId14"/>
    <p:sldId id="284" r:id="rId15"/>
  </p:sldIdLst>
  <p:sldSz cx="9144000" cy="5143500" type="screen16x9"/>
  <p:notesSz cx="6858000" cy="9144000"/>
  <p:embeddedFontLst>
    <p:embeddedFont>
      <p:font typeface="Signika" charset="0"/>
      <p:regular r:id="rId17"/>
      <p:bold r:id="rId18"/>
    </p:embeddedFont>
    <p:embeddedFont>
      <p:font typeface="Signika Light" charset="0"/>
      <p:regular r:id="rId19"/>
      <p:bold r:id="rId20"/>
    </p:embeddedFont>
    <p:embeddedFont>
      <p:font typeface="League Spartan" charset="0"/>
      <p:regular r:id="rId21"/>
      <p:bold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14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2be48aecd1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2be48aecd1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2be48aecd1_0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2be48aecd1_0_1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2be48aecd1_0_2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2be48aecd1_0_2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highlight>
                  <a:srgbClr val="FFCD00"/>
                </a:highlight>
                <a:latin typeface="Signika Light"/>
                <a:ea typeface="Signika Light"/>
                <a:cs typeface="Signika Light"/>
                <a:sym typeface="Signika Light"/>
              </a:rPr>
              <a:t>Tell your students that sometimes some changes need to be made in the base word too. Show them examples such as: </a:t>
            </a:r>
            <a:r>
              <a:rPr lang="en-GB" sz="1400" i="1">
                <a:solidFill>
                  <a:schemeClr val="dk1"/>
                </a:solidFill>
                <a:highlight>
                  <a:srgbClr val="FFCD00"/>
                </a:highlight>
                <a:latin typeface="Signika Light"/>
                <a:ea typeface="Signika Light"/>
                <a:cs typeface="Signika Light"/>
                <a:sym typeface="Signika Light"/>
              </a:rPr>
              <a:t>beauty - beautiful, solve – solution</a:t>
            </a:r>
            <a:r>
              <a:rPr lang="en-GB" sz="1400">
                <a:solidFill>
                  <a:schemeClr val="dk1"/>
                </a:solidFill>
                <a:highlight>
                  <a:srgbClr val="FFCD00"/>
                </a:highlight>
                <a:latin typeface="Signika Light"/>
                <a:ea typeface="Signika Light"/>
                <a:cs typeface="Signika Light"/>
                <a:sym typeface="Signika Light"/>
              </a:rPr>
              <a:t>.</a:t>
            </a:r>
            <a:endParaRPr sz="1400">
              <a:solidFill>
                <a:schemeClr val="dk1"/>
              </a:solidFill>
              <a:highlight>
                <a:srgbClr val="FFCD00"/>
              </a:highlight>
              <a:latin typeface="Signika Light"/>
              <a:ea typeface="Signika Light"/>
              <a:cs typeface="Signika Light"/>
              <a:sym typeface="Signika Ligh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2be48aecd1_0_3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2be48aecd1_0_3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22be48aecd1_0_8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22be48aecd1_0_8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2be48aecd1_0_8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22be48aecd1_0_8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sson titl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3330000" y="2098800"/>
            <a:ext cx="5144400" cy="184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ldNum" idx="12"/>
          </p:nvPr>
        </p:nvSpPr>
        <p:spPr>
          <a:xfrm>
            <a:off x="8474400" y="4663225"/>
            <a:ext cx="546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000"/>
          </a:p>
        </p:txBody>
      </p:sp>
      <p:sp>
        <p:nvSpPr>
          <p:cNvPr id="57" name="Google Shape;57;p14"/>
          <p:cNvSpPr txBox="1"/>
          <p:nvPr/>
        </p:nvSpPr>
        <p:spPr>
          <a:xfrm flipH="1">
            <a:off x="222075" y="4743300"/>
            <a:ext cx="1891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FF5C5C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ESL Brains</a:t>
            </a:r>
            <a:endParaRPr b="1">
              <a:solidFill>
                <a:srgbClr val="FF5C5C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sp>
        <p:nvSpPr>
          <p:cNvPr id="58" name="Google Shape;58;p14"/>
          <p:cNvSpPr/>
          <p:nvPr/>
        </p:nvSpPr>
        <p:spPr>
          <a:xfrm>
            <a:off x="0" y="0"/>
            <a:ext cx="65700" cy="5143500"/>
          </a:xfrm>
          <a:prstGeom prst="rect">
            <a:avLst/>
          </a:prstGeom>
          <a:solidFill>
            <a:srgbClr val="FF5C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4"/>
          <p:cNvSpPr/>
          <p:nvPr/>
        </p:nvSpPr>
        <p:spPr>
          <a:xfrm>
            <a:off x="9078300" y="0"/>
            <a:ext cx="65700" cy="5143500"/>
          </a:xfrm>
          <a:prstGeom prst="rect">
            <a:avLst/>
          </a:prstGeom>
          <a:solidFill>
            <a:srgbClr val="FF5C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4"/>
          <p:cNvSpPr>
            <a:spLocks noGrp="1"/>
          </p:cNvSpPr>
          <p:nvPr>
            <p:ph type="pic" idx="2"/>
          </p:nvPr>
        </p:nvSpPr>
        <p:spPr>
          <a:xfrm>
            <a:off x="446400" y="1764000"/>
            <a:ext cx="2520000" cy="2520000"/>
          </a:xfrm>
          <a:prstGeom prst="ellipse">
            <a:avLst/>
          </a:prstGeom>
          <a:noFill/>
          <a:ln w="9525" cap="flat" cmpd="sng">
            <a:solidFill>
              <a:srgbClr val="AAAAAA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ransition" type="secHead">
  <p:cSld name="SECTION_HEADER">
    <p:bg>
      <p:bgPr>
        <a:solidFill>
          <a:srgbClr val="FF5C5C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/>
        </p:nvSpPr>
        <p:spPr>
          <a:xfrm flipH="1">
            <a:off x="138200" y="4743300"/>
            <a:ext cx="2010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ESL Brains</a:t>
            </a:r>
            <a:endParaRPr b="1">
              <a:solidFill>
                <a:schemeClr val="lt1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sp>
        <p:nvSpPr>
          <p:cNvPr id="63" name="Google Shape;63;p15"/>
          <p:cNvSpPr/>
          <p:nvPr/>
        </p:nvSpPr>
        <p:spPr>
          <a:xfrm>
            <a:off x="0" y="0"/>
            <a:ext cx="657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5"/>
          <p:cNvSpPr/>
          <p:nvPr/>
        </p:nvSpPr>
        <p:spPr>
          <a:xfrm>
            <a:off x="9078300" y="0"/>
            <a:ext cx="657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136800" y="2937600"/>
            <a:ext cx="7210800" cy="7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latin typeface="Signika Light"/>
                <a:ea typeface="Signika Light"/>
                <a:cs typeface="Signika Light"/>
                <a:sym typeface="Signika Ligh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latin typeface="Signika Light"/>
                <a:ea typeface="Signika Light"/>
                <a:cs typeface="Signika Light"/>
                <a:sym typeface="Signika Ligh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latin typeface="Signika Light"/>
                <a:ea typeface="Signika Light"/>
                <a:cs typeface="Signika Light"/>
                <a:sym typeface="Signika Ligh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latin typeface="Signika Light"/>
                <a:ea typeface="Signika Light"/>
                <a:cs typeface="Signika Light"/>
                <a:sym typeface="Signika Ligh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latin typeface="Signika Light"/>
                <a:ea typeface="Signika Light"/>
                <a:cs typeface="Signika Light"/>
                <a:sym typeface="Signika Ligh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latin typeface="Signika Light"/>
                <a:ea typeface="Signika Light"/>
                <a:cs typeface="Signika Light"/>
                <a:sym typeface="Signika Ligh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latin typeface="Signika Light"/>
                <a:ea typeface="Signika Light"/>
                <a:cs typeface="Signika Light"/>
                <a:sym typeface="Signika Ligh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latin typeface="Signika Light"/>
                <a:ea typeface="Signika Light"/>
                <a:cs typeface="Signika Light"/>
                <a:sym typeface="Signika Light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1"/>
          </p:nvPr>
        </p:nvSpPr>
        <p:spPr>
          <a:xfrm>
            <a:off x="136800" y="3639600"/>
            <a:ext cx="5393700" cy="6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-page Video">
  <p:cSld name="CUSTOM">
    <p:bg>
      <p:bgPr>
        <a:solidFill>
          <a:srgbClr val="000032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/>
        </p:nvSpPr>
        <p:spPr>
          <a:xfrm flipH="1">
            <a:off x="138150" y="4743300"/>
            <a:ext cx="2433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ESL Brains</a:t>
            </a:r>
            <a:endParaRPr b="1">
              <a:solidFill>
                <a:schemeClr val="lt1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sp>
        <p:nvSpPr>
          <p:cNvPr id="77" name="Google Shape;77;p17"/>
          <p:cNvSpPr/>
          <p:nvPr/>
        </p:nvSpPr>
        <p:spPr>
          <a:xfrm>
            <a:off x="0" y="0"/>
            <a:ext cx="657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7"/>
          <p:cNvSpPr/>
          <p:nvPr/>
        </p:nvSpPr>
        <p:spPr>
          <a:xfrm>
            <a:off x="9078300" y="0"/>
            <a:ext cx="657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223200" y="205200"/>
            <a:ext cx="78513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Signika Light"/>
                <a:ea typeface="Signika Light"/>
                <a:cs typeface="Signika Light"/>
                <a:sym typeface="Signika Ligh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Signika Light"/>
                <a:ea typeface="Signika Light"/>
                <a:cs typeface="Signika Light"/>
                <a:sym typeface="Signika Ligh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Signika Light"/>
                <a:ea typeface="Signika Light"/>
                <a:cs typeface="Signika Light"/>
                <a:sym typeface="Signika Ligh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Signika Light"/>
                <a:ea typeface="Signika Light"/>
                <a:cs typeface="Signika Light"/>
                <a:sym typeface="Signika Ligh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Signika Light"/>
                <a:ea typeface="Signika Light"/>
                <a:cs typeface="Signika Light"/>
                <a:sym typeface="Signika Ligh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Signika Light"/>
                <a:ea typeface="Signika Light"/>
                <a:cs typeface="Signika Light"/>
                <a:sym typeface="Signika Ligh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Signika Light"/>
                <a:ea typeface="Signika Light"/>
                <a:cs typeface="Signika Light"/>
                <a:sym typeface="Signika Ligh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Signika Light"/>
                <a:ea typeface="Signika Light"/>
                <a:cs typeface="Signika Light"/>
                <a:sym typeface="Signika Light"/>
              </a:defRPr>
            </a:lvl9pPr>
          </a:lstStyle>
          <a:p>
            <a:endParaRPr/>
          </a:p>
        </p:txBody>
      </p:sp>
      <p:sp>
        <p:nvSpPr>
          <p:cNvPr id="80" name="Google Shape;80;p17"/>
          <p:cNvSpPr>
            <a:spLocks noGrp="1"/>
          </p:cNvSpPr>
          <p:nvPr>
            <p:ph type="pic" idx="2"/>
          </p:nvPr>
        </p:nvSpPr>
        <p:spPr>
          <a:xfrm>
            <a:off x="1843200" y="748800"/>
            <a:ext cx="5457600" cy="40932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sldNum" idx="12"/>
          </p:nvPr>
        </p:nvSpPr>
        <p:spPr>
          <a:xfrm>
            <a:off x="8500725" y="4746600"/>
            <a:ext cx="5394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 sz="900">
                <a:solidFill>
                  <a:srgbClr val="FF5C5C"/>
                </a:solidFill>
              </a:defRPr>
            </a:lvl1pPr>
            <a:lvl2pPr lvl="1" rtl="0">
              <a:buNone/>
              <a:defRPr sz="900">
                <a:solidFill>
                  <a:srgbClr val="FF5C5C"/>
                </a:solidFill>
              </a:defRPr>
            </a:lvl2pPr>
            <a:lvl3pPr lvl="2" rtl="0">
              <a:buNone/>
              <a:defRPr sz="900">
                <a:solidFill>
                  <a:srgbClr val="FF5C5C"/>
                </a:solidFill>
              </a:defRPr>
            </a:lvl3pPr>
            <a:lvl4pPr lvl="3" rtl="0">
              <a:buNone/>
              <a:defRPr sz="900">
                <a:solidFill>
                  <a:srgbClr val="FF5C5C"/>
                </a:solidFill>
              </a:defRPr>
            </a:lvl4pPr>
            <a:lvl5pPr lvl="4" rtl="0">
              <a:buNone/>
              <a:defRPr sz="900">
                <a:solidFill>
                  <a:srgbClr val="FF5C5C"/>
                </a:solidFill>
              </a:defRPr>
            </a:lvl5pPr>
            <a:lvl6pPr lvl="5" rtl="0">
              <a:buNone/>
              <a:defRPr sz="900">
                <a:solidFill>
                  <a:srgbClr val="FF5C5C"/>
                </a:solidFill>
              </a:defRPr>
            </a:lvl6pPr>
            <a:lvl7pPr lvl="6" rtl="0">
              <a:buNone/>
              <a:defRPr sz="900">
                <a:solidFill>
                  <a:srgbClr val="FF5C5C"/>
                </a:solidFill>
              </a:defRPr>
            </a:lvl7pPr>
            <a:lvl8pPr lvl="7" rtl="0">
              <a:buNone/>
              <a:defRPr sz="900">
                <a:solidFill>
                  <a:srgbClr val="FF5C5C"/>
                </a:solidFill>
              </a:defRPr>
            </a:lvl8pPr>
            <a:lvl9pPr lvl="8" rtl="0">
              <a:buNone/>
              <a:defRPr sz="900">
                <a:solidFill>
                  <a:srgbClr val="FF5C5C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000"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3" name="Google Shape;83;p18"/>
          <p:cNvSpPr/>
          <p:nvPr/>
        </p:nvSpPr>
        <p:spPr>
          <a:xfrm>
            <a:off x="0" y="0"/>
            <a:ext cx="65700" cy="5143500"/>
          </a:xfrm>
          <a:prstGeom prst="rect">
            <a:avLst/>
          </a:prstGeom>
          <a:solidFill>
            <a:srgbClr val="FF5C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8"/>
          <p:cNvSpPr/>
          <p:nvPr/>
        </p:nvSpPr>
        <p:spPr>
          <a:xfrm>
            <a:off x="9078300" y="0"/>
            <a:ext cx="65700" cy="5143500"/>
          </a:xfrm>
          <a:prstGeom prst="rect">
            <a:avLst/>
          </a:prstGeom>
          <a:solidFill>
            <a:srgbClr val="FF5C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8"/>
          <p:cNvSpPr txBox="1"/>
          <p:nvPr/>
        </p:nvSpPr>
        <p:spPr>
          <a:xfrm flipH="1">
            <a:off x="221975" y="4743300"/>
            <a:ext cx="102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FF5C5C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ESL Brains</a:t>
            </a:r>
            <a:endParaRPr b="1">
              <a:solidFill>
                <a:srgbClr val="FF5C5C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ignika"/>
              <a:buNone/>
              <a:defRPr sz="2800">
                <a:solidFill>
                  <a:schemeClr val="dk1"/>
                </a:solidFill>
                <a:latin typeface="Signika"/>
                <a:ea typeface="Signika"/>
                <a:cs typeface="Signika"/>
                <a:sym typeface="Signik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25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lvl1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ignika Light"/>
              <a:buChar char="●"/>
              <a:defRPr sz="160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ignika Light"/>
              <a:buChar char="○"/>
              <a:defRPr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ignika Light"/>
              <a:buChar char="■"/>
              <a:defRPr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ignika Light"/>
              <a:buChar char="●"/>
              <a:defRPr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ignika Light"/>
              <a:buChar char="○"/>
              <a:defRPr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ignika Light"/>
              <a:buChar char="■"/>
              <a:defRPr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ignika Light"/>
              <a:buChar char="●"/>
              <a:defRPr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ignika Light"/>
              <a:buChar char="○"/>
              <a:defRPr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ignika Light"/>
              <a:buChar char="■"/>
              <a:defRPr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96050" y="4749900"/>
            <a:ext cx="531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900">
                <a:solidFill>
                  <a:schemeClr val="accent1"/>
                </a:solidFill>
                <a:latin typeface="Signika"/>
                <a:ea typeface="Signika"/>
                <a:cs typeface="Signika"/>
                <a:sym typeface="Signika"/>
              </a:defRPr>
            </a:lvl1pPr>
            <a:lvl2pPr lvl="1" algn="r" rtl="0">
              <a:buNone/>
              <a:defRPr sz="900">
                <a:solidFill>
                  <a:schemeClr val="accent1"/>
                </a:solidFill>
                <a:latin typeface="Signika"/>
                <a:ea typeface="Signika"/>
                <a:cs typeface="Signika"/>
                <a:sym typeface="Signika"/>
              </a:defRPr>
            </a:lvl2pPr>
            <a:lvl3pPr lvl="2" algn="r" rtl="0">
              <a:buNone/>
              <a:defRPr sz="900">
                <a:solidFill>
                  <a:schemeClr val="accent1"/>
                </a:solidFill>
                <a:latin typeface="Signika"/>
                <a:ea typeface="Signika"/>
                <a:cs typeface="Signika"/>
                <a:sym typeface="Signika"/>
              </a:defRPr>
            </a:lvl3pPr>
            <a:lvl4pPr lvl="3" algn="r" rtl="0">
              <a:buNone/>
              <a:defRPr sz="900">
                <a:solidFill>
                  <a:schemeClr val="accent1"/>
                </a:solidFill>
                <a:latin typeface="Signika"/>
                <a:ea typeface="Signika"/>
                <a:cs typeface="Signika"/>
                <a:sym typeface="Signika"/>
              </a:defRPr>
            </a:lvl4pPr>
            <a:lvl5pPr lvl="4" algn="r" rtl="0">
              <a:buNone/>
              <a:defRPr sz="900">
                <a:solidFill>
                  <a:schemeClr val="accent1"/>
                </a:solidFill>
                <a:latin typeface="Signika"/>
                <a:ea typeface="Signika"/>
                <a:cs typeface="Signika"/>
                <a:sym typeface="Signika"/>
              </a:defRPr>
            </a:lvl5pPr>
            <a:lvl6pPr lvl="5" algn="r" rtl="0">
              <a:buNone/>
              <a:defRPr sz="900">
                <a:solidFill>
                  <a:schemeClr val="accent1"/>
                </a:solidFill>
                <a:latin typeface="Signika"/>
                <a:ea typeface="Signika"/>
                <a:cs typeface="Signika"/>
                <a:sym typeface="Signika"/>
              </a:defRPr>
            </a:lvl6pPr>
            <a:lvl7pPr lvl="6" algn="r" rtl="0">
              <a:buNone/>
              <a:defRPr sz="900">
                <a:solidFill>
                  <a:schemeClr val="accent1"/>
                </a:solidFill>
                <a:latin typeface="Signika"/>
                <a:ea typeface="Signika"/>
                <a:cs typeface="Signika"/>
                <a:sym typeface="Signika"/>
              </a:defRPr>
            </a:lvl7pPr>
            <a:lvl8pPr lvl="7" algn="r" rtl="0">
              <a:buNone/>
              <a:defRPr sz="900">
                <a:solidFill>
                  <a:schemeClr val="accent1"/>
                </a:solidFill>
                <a:latin typeface="Signika"/>
                <a:ea typeface="Signika"/>
                <a:cs typeface="Signika"/>
                <a:sym typeface="Signika"/>
              </a:defRPr>
            </a:lvl8pPr>
            <a:lvl9pPr lvl="8" algn="r" rtl="0">
              <a:buNone/>
              <a:defRPr sz="900">
                <a:solidFill>
                  <a:schemeClr val="accent1"/>
                </a:solidFill>
                <a:latin typeface="Signika"/>
                <a:ea typeface="Signika"/>
                <a:cs typeface="Signika"/>
                <a:sym typeface="Signik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2" r:id="rId3"/>
    <p:sldLayoutId id="2147483663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7527" y="1745672"/>
            <a:ext cx="7266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SESSION 3</a:t>
            </a:r>
            <a:endParaRPr lang="uk-UA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" name="Google Shape;289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21600" y="72000"/>
            <a:ext cx="899550" cy="899550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p37"/>
          <p:cNvSpPr txBox="1">
            <a:spLocks noGrp="1"/>
          </p:cNvSpPr>
          <p:nvPr>
            <p:ph type="sldNum" idx="12"/>
          </p:nvPr>
        </p:nvSpPr>
        <p:spPr>
          <a:xfrm>
            <a:off x="8500725" y="4746600"/>
            <a:ext cx="5394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 sz="1000"/>
          </a:p>
        </p:txBody>
      </p:sp>
      <p:sp>
        <p:nvSpPr>
          <p:cNvPr id="291" name="Google Shape;291;p37"/>
          <p:cNvSpPr txBox="1"/>
          <p:nvPr/>
        </p:nvSpPr>
        <p:spPr>
          <a:xfrm>
            <a:off x="222175" y="277200"/>
            <a:ext cx="7581300" cy="4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000032"/>
                </a:solidFill>
                <a:latin typeface="Signika"/>
                <a:ea typeface="Signika"/>
                <a:cs typeface="Signika"/>
                <a:sym typeface="Signika"/>
              </a:rPr>
              <a:t>Discuss the </a:t>
            </a:r>
            <a:r>
              <a:rPr lang="en-GB" sz="1800" dirty="0" smtClean="0">
                <a:solidFill>
                  <a:srgbClr val="000032"/>
                </a:solidFill>
                <a:latin typeface="Signika"/>
                <a:ea typeface="Signika"/>
                <a:cs typeface="Signika"/>
                <a:sym typeface="Signika"/>
              </a:rPr>
              <a:t>questions in small groups, then present the key ideas to the class</a:t>
            </a:r>
            <a:endParaRPr sz="1800">
              <a:solidFill>
                <a:srgbClr val="000032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292" name="Google Shape;292;p37"/>
          <p:cNvSpPr txBox="1"/>
          <p:nvPr/>
        </p:nvSpPr>
        <p:spPr>
          <a:xfrm>
            <a:off x="408709" y="917999"/>
            <a:ext cx="8125691" cy="2936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ignika Light"/>
              <a:buChar char="●"/>
            </a:pPr>
            <a:r>
              <a:rPr lang="en-GB" sz="16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How does Artificial Intelligence impact our life today?</a:t>
            </a:r>
            <a:endParaRPr sz="16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ignika Light"/>
              <a:buChar char="●"/>
            </a:pPr>
            <a:r>
              <a:rPr lang="en-GB" sz="16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How could artificial intelligence technology be used in the future? </a:t>
            </a:r>
            <a:endParaRPr sz="16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ignika Light"/>
              <a:buChar char="●"/>
            </a:pPr>
            <a:r>
              <a:rPr lang="en-GB" sz="16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What are the key advantages of this technology in your opinion?</a:t>
            </a:r>
            <a:endParaRPr sz="16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ignika Light"/>
              <a:buChar char="●"/>
            </a:pPr>
            <a:r>
              <a:rPr lang="en-GB" sz="16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How worried should we be about AI replacing our jobs?</a:t>
            </a:r>
            <a:endParaRPr sz="16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ignika Light"/>
              <a:buChar char="●"/>
            </a:pPr>
            <a:r>
              <a:rPr lang="en-GB" sz="16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What aspects of AI can make it dangerous?</a:t>
            </a:r>
            <a:endParaRPr sz="16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600"/>
              <a:buFont typeface="Signika Light"/>
              <a:buChar char="●"/>
            </a:pPr>
            <a:r>
              <a:rPr lang="en-GB" sz="16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Why might some people think that too much technology in our lives can cause problems?</a:t>
            </a:r>
            <a:endParaRPr sz="16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2564" y="623455"/>
            <a:ext cx="71350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Watch a</a:t>
            </a:r>
            <a:r>
              <a:rPr lang="uk-UA" dirty="0" smtClean="0"/>
              <a:t> </a:t>
            </a:r>
            <a:r>
              <a:rPr lang="en-US" dirty="0" smtClean="0"/>
              <a:t>video about Chat GPT [https://youtu.be/J1Cv60njmTg] and note down what it mentions about the points below. </a:t>
            </a:r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AutoNum type="alphaLcParenR"/>
            </a:pPr>
            <a:r>
              <a:rPr lang="en-US" dirty="0" smtClean="0"/>
              <a:t>detection </a:t>
            </a:r>
            <a:r>
              <a:rPr lang="en-US" dirty="0" err="1" smtClean="0"/>
              <a:t>programmes</a:t>
            </a:r>
            <a:r>
              <a:rPr lang="en-US" dirty="0" smtClean="0"/>
              <a:t> ………………………………………………………………………………………….. </a:t>
            </a:r>
          </a:p>
          <a:p>
            <a:pPr marL="342900" indent="-342900">
              <a:buAutoNum type="alphaLcParenR"/>
            </a:pPr>
            <a:endParaRPr lang="en-US" dirty="0" smtClean="0"/>
          </a:p>
          <a:p>
            <a:pPr marL="342900" indent="-342900">
              <a:buAutoNum type="alphaLcParenR"/>
            </a:pPr>
            <a:endParaRPr lang="en-US" dirty="0" smtClean="0"/>
          </a:p>
          <a:p>
            <a:pPr marL="342900" indent="-342900">
              <a:buAutoNum type="alphaLcParenR"/>
            </a:pPr>
            <a:r>
              <a:rPr lang="en-US" dirty="0" smtClean="0"/>
              <a:t> banning  ………………………………………………………………………………………….. </a:t>
            </a:r>
          </a:p>
          <a:p>
            <a:pPr marL="342900" indent="-342900">
              <a:buAutoNum type="alphaLcParenR"/>
            </a:pPr>
            <a:endParaRPr lang="en-US" dirty="0" smtClean="0"/>
          </a:p>
          <a:p>
            <a:pPr marL="342900" indent="-342900">
              <a:buAutoNum type="alphaLcParenR"/>
            </a:pPr>
            <a:endParaRPr lang="en-US" dirty="0" smtClean="0"/>
          </a:p>
          <a:p>
            <a:pPr marL="342900" indent="-342900">
              <a:buAutoNum type="alphaLcParenR"/>
            </a:pPr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en-US" dirty="0" smtClean="0"/>
              <a:t>c)   writing essays …………………………………………………………………………………………..</a:t>
            </a:r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654" y="737072"/>
            <a:ext cx="8058163" cy="1034099"/>
          </a:xfrm>
        </p:spPr>
        <p:txBody>
          <a:bodyPr/>
          <a:lstStyle/>
          <a:p>
            <a:r>
              <a:rPr lang="en-US" dirty="0" smtClean="0"/>
              <a:t>Analysis of the email created by AI (the handout)</a:t>
            </a: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96;p38"/>
          <p:cNvSpPr txBox="1"/>
          <p:nvPr/>
        </p:nvSpPr>
        <p:spPr>
          <a:xfrm>
            <a:off x="1104639" y="653291"/>
            <a:ext cx="6309000" cy="3604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indent="-33020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ts val="1600"/>
              <a:buFont typeface="Signika Light"/>
              <a:buChar char="●"/>
            </a:pPr>
            <a:r>
              <a:rPr lang="en-US" sz="1600" dirty="0" smtClean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What do you think about banning </a:t>
            </a:r>
            <a:r>
              <a:rPr lang="en-US" sz="1600" dirty="0" err="1" smtClean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ChatGPT</a:t>
            </a:r>
            <a:r>
              <a:rPr lang="en-US" sz="1600" dirty="0" smtClean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 in schools and universities?</a:t>
            </a: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ignika Light"/>
              <a:buChar char="●"/>
            </a:pPr>
            <a:r>
              <a:rPr lang="en-GB" sz="1600" dirty="0" smtClean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 How might </a:t>
            </a:r>
            <a:r>
              <a:rPr lang="en-GB" sz="16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the use of </a:t>
            </a:r>
            <a:r>
              <a:rPr lang="en-GB" sz="1600" dirty="0" err="1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ChatGPT</a:t>
            </a:r>
            <a:r>
              <a:rPr lang="en-GB" sz="16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 change education in the future?</a:t>
            </a:r>
            <a:endParaRPr sz="16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ignika Light"/>
              <a:buChar char="●"/>
            </a:pPr>
            <a:r>
              <a:rPr lang="en-GB" sz="16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What are some of the potential ways to use </a:t>
            </a:r>
            <a:r>
              <a:rPr lang="en-GB" sz="1600" dirty="0" err="1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ChatGPT</a:t>
            </a:r>
            <a:r>
              <a:rPr lang="en-GB" sz="16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 beyond education? </a:t>
            </a:r>
            <a:endParaRPr sz="16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600"/>
              <a:buFont typeface="Signika Light"/>
              <a:buChar char="●"/>
            </a:pPr>
            <a:r>
              <a:rPr lang="en-GB" sz="16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What would you use </a:t>
            </a:r>
            <a:r>
              <a:rPr lang="en-GB" sz="1600" dirty="0" err="1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ChatGPT</a:t>
            </a:r>
            <a:r>
              <a:rPr lang="en-GB" sz="16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 for</a:t>
            </a:r>
            <a:r>
              <a:rPr lang="en-GB" sz="1600" dirty="0" smtClean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?</a:t>
            </a: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600"/>
              <a:buFont typeface="Signika Light"/>
              <a:buChar char="●"/>
            </a:pPr>
            <a:endParaRPr lang="en-GB" sz="1600" dirty="0" smtClean="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600"/>
              <a:buFont typeface="Signika Light"/>
              <a:buChar char="●"/>
            </a:pPr>
            <a:endParaRPr sz="16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</p:txBody>
      </p:sp>
      <p:sp>
        <p:nvSpPr>
          <p:cNvPr id="3" name="Google Shape;304;p39"/>
          <p:cNvSpPr txBox="1"/>
          <p:nvPr/>
        </p:nvSpPr>
        <p:spPr>
          <a:xfrm>
            <a:off x="1215475" y="3271800"/>
            <a:ext cx="6587700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Signika Light"/>
              <a:buChar char="●"/>
            </a:pPr>
            <a:r>
              <a:rPr lang="en-GB" sz="15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How reliable is </a:t>
            </a:r>
            <a:r>
              <a:rPr lang="en-GB" sz="1500" dirty="0" err="1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ChatGPT's</a:t>
            </a:r>
            <a:r>
              <a:rPr lang="en-GB" sz="15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 ability to generate text and provide answers to questions? </a:t>
            </a:r>
            <a:endParaRPr sz="15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Signika Light"/>
              <a:buChar char="●"/>
            </a:pPr>
            <a:r>
              <a:rPr lang="en-GB" sz="15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How might </a:t>
            </a:r>
            <a:r>
              <a:rPr lang="en-GB" sz="1500" dirty="0" err="1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ChatGPT</a:t>
            </a:r>
            <a:r>
              <a:rPr lang="en-GB" sz="15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 change the way we work?</a:t>
            </a:r>
            <a:endParaRPr sz="15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500"/>
              <a:buFont typeface="Signika Light"/>
              <a:buChar char="●"/>
            </a:pPr>
            <a:r>
              <a:rPr lang="en-GB" sz="15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What are some ethical issues that might arise due to </a:t>
            </a:r>
            <a:r>
              <a:rPr lang="en-GB" sz="1500" dirty="0" err="1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ChatGPT’s</a:t>
            </a:r>
            <a:r>
              <a:rPr lang="en-GB" sz="15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 potential?</a:t>
            </a:r>
            <a:endParaRPr sz="15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</p:txBody>
      </p:sp>
      <p:sp>
        <p:nvSpPr>
          <p:cNvPr id="5" name="Google Shape;291;p37"/>
          <p:cNvSpPr txBox="1"/>
          <p:nvPr/>
        </p:nvSpPr>
        <p:spPr>
          <a:xfrm>
            <a:off x="222175" y="277200"/>
            <a:ext cx="8090552" cy="4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 smtClean="0">
                <a:solidFill>
                  <a:srgbClr val="000032"/>
                </a:solidFill>
                <a:latin typeface="Signika"/>
                <a:ea typeface="Signika"/>
                <a:cs typeface="Signika"/>
                <a:sym typeface="Signika"/>
              </a:rPr>
              <a:t>   </a:t>
            </a:r>
            <a:r>
              <a:rPr lang="en-GB" sz="1800" dirty="0" smtClean="0">
                <a:solidFill>
                  <a:srgbClr val="000032"/>
                </a:solidFill>
                <a:latin typeface="Signika"/>
                <a:ea typeface="Signika"/>
                <a:cs typeface="Signika"/>
                <a:sym typeface="Signika"/>
              </a:rPr>
              <a:t>Discuss </a:t>
            </a:r>
            <a:r>
              <a:rPr lang="en-GB" sz="1800" dirty="0">
                <a:solidFill>
                  <a:srgbClr val="000032"/>
                </a:solidFill>
                <a:latin typeface="Signika"/>
                <a:ea typeface="Signika"/>
                <a:cs typeface="Signika"/>
                <a:sym typeface="Signika"/>
              </a:rPr>
              <a:t>the </a:t>
            </a:r>
            <a:r>
              <a:rPr lang="en-GB" sz="1800" dirty="0" smtClean="0">
                <a:solidFill>
                  <a:srgbClr val="000032"/>
                </a:solidFill>
                <a:latin typeface="Signika"/>
                <a:ea typeface="Signika"/>
                <a:cs typeface="Signika"/>
                <a:sym typeface="Signika"/>
              </a:rPr>
              <a:t>questions in small groups, then </a:t>
            </a:r>
            <a:r>
              <a:rPr lang="en-GB" sz="1800" smtClean="0">
                <a:solidFill>
                  <a:srgbClr val="000032"/>
                </a:solidFill>
                <a:latin typeface="Signika"/>
                <a:ea typeface="Signika"/>
                <a:cs typeface="Signika"/>
                <a:sym typeface="Signika"/>
              </a:rPr>
              <a:t>present the key </a:t>
            </a:r>
            <a:r>
              <a:rPr lang="en-GB" sz="1800" dirty="0" smtClean="0">
                <a:solidFill>
                  <a:srgbClr val="000032"/>
                </a:solidFill>
                <a:latin typeface="Signika"/>
                <a:ea typeface="Signika"/>
                <a:cs typeface="Signika"/>
                <a:sym typeface="Signika"/>
              </a:rPr>
              <a:t>ideas to the class</a:t>
            </a:r>
            <a:endParaRPr sz="1800">
              <a:solidFill>
                <a:srgbClr val="000032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8418" y="266018"/>
            <a:ext cx="5393700" cy="609367"/>
          </a:xfrm>
        </p:spPr>
        <p:txBody>
          <a:bodyPr/>
          <a:lstStyle/>
          <a:p>
            <a:r>
              <a:rPr lang="en-US" dirty="0" smtClean="0"/>
              <a:t>Escape game discussion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568036" y="1246909"/>
            <a:ext cx="807719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bg1"/>
                </a:solidFill>
              </a:rPr>
              <a:t>Did you meet during the last two weeks in person/online to discuss the game?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bg1"/>
                </a:solidFill>
              </a:rPr>
              <a:t>Did you assign roles and responsibilities?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bg1"/>
                </a:solidFill>
              </a:rPr>
              <a:t>How much have you done?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bg1"/>
                </a:solidFill>
              </a:rPr>
              <a:t>Did you choose a template/start creating your own on Genially platform?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bg1"/>
                </a:solidFill>
              </a:rPr>
              <a:t>Did you create any tasks?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bg1"/>
                </a:solidFill>
              </a:rPr>
              <a:t>Did you start working on the introduction and storyline?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36" y="298309"/>
            <a:ext cx="7210800" cy="738000"/>
          </a:xfrm>
        </p:spPr>
        <p:txBody>
          <a:bodyPr/>
          <a:lstStyle/>
          <a:p>
            <a:r>
              <a:rPr lang="en-US" dirty="0" smtClean="0"/>
              <a:t>                           AGENDA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673" y="1055727"/>
            <a:ext cx="8633127" cy="443195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Intro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Warm-up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Grammar activities (articles, countable and uncountable nouns</a:t>
            </a:r>
            <a:r>
              <a:rPr lang="en-US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Formal email activities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Talking </a:t>
            </a:r>
            <a:r>
              <a:rPr lang="en-US" dirty="0" smtClean="0"/>
              <a:t>about AI and Chat GPT in particular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Analysis of the email created by AI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Discussing the progress of escape games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/>
        </p:nvSpPr>
        <p:spPr>
          <a:xfrm flipH="1">
            <a:off x="138000" y="4743300"/>
            <a:ext cx="1695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ESL Brains</a:t>
            </a:r>
            <a:endParaRPr b="1">
              <a:solidFill>
                <a:schemeClr val="lt1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sp>
        <p:nvSpPr>
          <p:cNvPr id="97" name="Google Shape;97;p20"/>
          <p:cNvSpPr/>
          <p:nvPr/>
        </p:nvSpPr>
        <p:spPr>
          <a:xfrm>
            <a:off x="0" y="0"/>
            <a:ext cx="657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20"/>
          <p:cNvSpPr/>
          <p:nvPr/>
        </p:nvSpPr>
        <p:spPr>
          <a:xfrm>
            <a:off x="9078300" y="0"/>
            <a:ext cx="657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0"/>
          <p:cNvSpPr txBox="1"/>
          <p:nvPr/>
        </p:nvSpPr>
        <p:spPr>
          <a:xfrm>
            <a:off x="262741" y="320740"/>
            <a:ext cx="83343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dirty="0">
                <a:solidFill>
                  <a:schemeClr val="lt1"/>
                </a:solidFill>
                <a:latin typeface="Signika"/>
                <a:ea typeface="Signika"/>
                <a:cs typeface="Signika"/>
                <a:sym typeface="Signika"/>
              </a:rPr>
              <a:t>Let’s get started</a:t>
            </a:r>
            <a:endParaRPr sz="3600" b="1">
              <a:solidFill>
                <a:schemeClr val="lt1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0" name="Google Shape;100;p20"/>
          <p:cNvSpPr txBox="1"/>
          <p:nvPr/>
        </p:nvSpPr>
        <p:spPr>
          <a:xfrm>
            <a:off x="214250" y="993232"/>
            <a:ext cx="83343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chemeClr val="lt1"/>
                </a:solidFill>
                <a:latin typeface="Signika Light"/>
                <a:ea typeface="Signika Light"/>
                <a:cs typeface="Signika Light"/>
                <a:sym typeface="Signika Light"/>
              </a:rPr>
              <a:t>with a warm-up </a:t>
            </a:r>
            <a:endParaRPr sz="2400">
              <a:solidFill>
                <a:schemeClr val="lt1"/>
              </a:solidFill>
              <a:latin typeface="Signika Light"/>
              <a:ea typeface="Signika Light"/>
              <a:cs typeface="Signika Light"/>
              <a:sym typeface="Signika Light"/>
            </a:endParaRPr>
          </a:p>
        </p:txBody>
      </p:sp>
      <p:pic>
        <p:nvPicPr>
          <p:cNvPr id="101" name="Google Shape;10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06400" y="136800"/>
            <a:ext cx="781200" cy="7812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173181" y="2078181"/>
            <a:ext cx="881841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000" dirty="0" smtClean="0">
                <a:solidFill>
                  <a:schemeClr val="bg1"/>
                </a:solidFill>
              </a:rPr>
              <a:t>Discuss in small groups:</a:t>
            </a:r>
          </a:p>
          <a:p>
            <a:pPr marL="342900" indent="-342900"/>
            <a:r>
              <a:rPr lang="en-US" sz="2000" dirty="0" smtClean="0">
                <a:solidFill>
                  <a:schemeClr val="bg1"/>
                </a:solidFill>
              </a:rPr>
              <a:t>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What do you think the top three future trends in technology are?</a:t>
            </a:r>
          </a:p>
          <a:p>
            <a:pPr marL="342900" indent="-342900"/>
            <a:endParaRPr lang="en-US" sz="2400" dirty="0" smtClean="0">
              <a:solidFill>
                <a:schemeClr val="bg1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What  recent IT development</a:t>
            </a:r>
            <a:r>
              <a:rPr lang="uk-UA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are you excited about?</a:t>
            </a:r>
            <a:endParaRPr lang="uk-UA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945" y="889473"/>
            <a:ext cx="8439164" cy="1034099"/>
          </a:xfrm>
        </p:spPr>
        <p:txBody>
          <a:bodyPr/>
          <a:lstStyle/>
          <a:p>
            <a:r>
              <a:rPr lang="en-US" dirty="0" smtClean="0"/>
              <a:t>Grammar activities:  - the handout</a:t>
            </a:r>
          </a:p>
          <a:p>
            <a:r>
              <a:rPr lang="en-US" dirty="0" smtClean="0"/>
              <a:t>                                         - general knowledge quiz (English File)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618" y="522327"/>
            <a:ext cx="5393700" cy="609367"/>
          </a:xfrm>
        </p:spPr>
        <p:txBody>
          <a:bodyPr/>
          <a:lstStyle/>
          <a:p>
            <a:r>
              <a:rPr lang="en-US" dirty="0" smtClean="0"/>
              <a:t>Formal email activities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21600" y="72000"/>
            <a:ext cx="899550" cy="89955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1"/>
          <p:cNvSpPr txBox="1">
            <a:spLocks noGrp="1"/>
          </p:cNvSpPr>
          <p:nvPr>
            <p:ph type="sldNum" idx="12"/>
          </p:nvPr>
        </p:nvSpPr>
        <p:spPr>
          <a:xfrm>
            <a:off x="8500725" y="4746600"/>
            <a:ext cx="5394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sz="1000"/>
          </a:p>
        </p:txBody>
      </p:sp>
      <p:sp>
        <p:nvSpPr>
          <p:cNvPr id="108" name="Google Shape;108;p21"/>
          <p:cNvSpPr txBox="1"/>
          <p:nvPr/>
        </p:nvSpPr>
        <p:spPr>
          <a:xfrm>
            <a:off x="222175" y="277200"/>
            <a:ext cx="7581300" cy="4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000032"/>
                </a:solidFill>
                <a:latin typeface="Signika"/>
                <a:ea typeface="Signika"/>
                <a:cs typeface="Signika"/>
                <a:sym typeface="Signika"/>
              </a:rPr>
              <a:t>Look at the the pictures and discuss the questions.</a:t>
            </a:r>
            <a:endParaRPr sz="1800" b="1">
              <a:solidFill>
                <a:srgbClr val="000032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9" name="Google Shape;109;p21"/>
          <p:cNvSpPr txBox="1"/>
          <p:nvPr/>
        </p:nvSpPr>
        <p:spPr>
          <a:xfrm>
            <a:off x="1216800" y="918000"/>
            <a:ext cx="3184200" cy="3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ignika Light"/>
              <a:buChar char="●"/>
            </a:pPr>
            <a:r>
              <a:rPr lang="en-GB" sz="160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How would you define Artificial Intelligence or AI?</a:t>
            </a:r>
            <a:endParaRPr sz="16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ignika Light"/>
              <a:buChar char="●"/>
            </a:pPr>
            <a:r>
              <a:rPr lang="en-GB" sz="160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What activities are computers now better at than humans? Which are humans better at than computers?</a:t>
            </a:r>
            <a:endParaRPr sz="16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600"/>
              <a:buFont typeface="Signika Light"/>
              <a:buChar char="●"/>
            </a:pPr>
            <a:r>
              <a:rPr lang="en-GB" sz="160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Computers get faster and better every year. Is it just a matter of time before they become more intelligent than humans?</a:t>
            </a:r>
            <a:endParaRPr sz="16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</p:txBody>
      </p:sp>
      <p:pic>
        <p:nvPicPr>
          <p:cNvPr id="110" name="Google Shape;110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14600" y="1029575"/>
            <a:ext cx="1994081" cy="1702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08681" y="2660702"/>
            <a:ext cx="1908344" cy="1871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508681" y="1029575"/>
            <a:ext cx="1632460" cy="16311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514600" y="2657888"/>
            <a:ext cx="1994080" cy="19613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>
            <a:spLocks noGrp="1"/>
          </p:cNvSpPr>
          <p:nvPr>
            <p:ph type="sldNum" idx="12"/>
          </p:nvPr>
        </p:nvSpPr>
        <p:spPr>
          <a:xfrm>
            <a:off x="8500725" y="4746600"/>
            <a:ext cx="5394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sz="1000"/>
          </a:p>
        </p:txBody>
      </p:sp>
      <p:sp>
        <p:nvSpPr>
          <p:cNvPr id="128" name="Google Shape;128;p23"/>
          <p:cNvSpPr txBox="1"/>
          <p:nvPr/>
        </p:nvSpPr>
        <p:spPr>
          <a:xfrm>
            <a:off x="911929" y="970725"/>
            <a:ext cx="7128600" cy="27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ignika Light"/>
              <a:buAutoNum type="alphaUcPeriod"/>
            </a:pPr>
            <a:r>
              <a:rPr lang="en-GB" sz="16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Researchers often study in areas that satisfy their  _____________  and as a result of this new things are invented. CURIOUS</a:t>
            </a:r>
            <a:endParaRPr sz="16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ignika Light"/>
              <a:buAutoNum type="alphaUcPeriod"/>
            </a:pPr>
            <a:r>
              <a:rPr lang="en-GB" sz="16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Recent  _____________  in machine learning has allowed us to create machines that can win against humans in some areas. DEVELOP</a:t>
            </a:r>
            <a:endParaRPr sz="16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ignika Light"/>
              <a:buAutoNum type="alphaUcPeriod"/>
            </a:pPr>
            <a:r>
              <a:rPr lang="en-GB" sz="16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Engineers can now apply  _____________  technological solutions to </a:t>
            </a:r>
            <a:r>
              <a:rPr lang="en-GB" sz="1600" dirty="0" err="1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automatize</a:t>
            </a:r>
            <a:r>
              <a:rPr lang="en-GB" sz="16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 many tasks that require human input. ADVANCE</a:t>
            </a:r>
            <a:endParaRPr sz="16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600"/>
              <a:buFont typeface="Signika Light"/>
              <a:buAutoNum type="alphaUcPeriod"/>
            </a:pPr>
            <a:r>
              <a:rPr lang="en-GB" sz="16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Machines are not always  _____________  and sometimes break down, so we should limit how much we depend on them in everyday life. RELY</a:t>
            </a:r>
            <a:endParaRPr sz="16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</p:txBody>
      </p:sp>
      <p:sp>
        <p:nvSpPr>
          <p:cNvPr id="130" name="Google Shape;130;p23"/>
          <p:cNvSpPr/>
          <p:nvPr/>
        </p:nvSpPr>
        <p:spPr>
          <a:xfrm>
            <a:off x="0" y="0"/>
            <a:ext cx="835200" cy="302700"/>
          </a:xfrm>
          <a:prstGeom prst="rect">
            <a:avLst/>
          </a:prstGeom>
          <a:solidFill>
            <a:srgbClr val="FF5C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  <a:latin typeface="Signika"/>
                <a:ea typeface="Signika"/>
                <a:cs typeface="Signika"/>
                <a:sym typeface="Signika"/>
              </a:rPr>
              <a:t>part 1/2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5182" y="554182"/>
            <a:ext cx="6719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Use the word given in capitals behind each gap to form a word that fits this gap. 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4"/>
          <p:cNvSpPr txBox="1">
            <a:spLocks noGrp="1"/>
          </p:cNvSpPr>
          <p:nvPr>
            <p:ph type="sldNum" idx="12"/>
          </p:nvPr>
        </p:nvSpPr>
        <p:spPr>
          <a:xfrm>
            <a:off x="8500725" y="4746600"/>
            <a:ext cx="5394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sz="1000"/>
          </a:p>
        </p:txBody>
      </p:sp>
      <p:sp>
        <p:nvSpPr>
          <p:cNvPr id="144" name="Google Shape;144;p24"/>
          <p:cNvSpPr txBox="1"/>
          <p:nvPr/>
        </p:nvSpPr>
        <p:spPr>
          <a:xfrm>
            <a:off x="1078184" y="1254743"/>
            <a:ext cx="7128600" cy="3374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ignika Light"/>
              <a:buAutoNum type="alphaUcPeriod" startAt="5"/>
            </a:pPr>
            <a:r>
              <a:rPr lang="en-GB" sz="1600" dirty="0" smtClean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There are  _____________  reasons why we should create artificial intelligence. NUMBER</a:t>
            </a:r>
            <a:endParaRPr sz="1600" smtClean="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ignika Light"/>
              <a:buAutoNum type="alphaUcPeriod" startAt="5"/>
            </a:pPr>
            <a:r>
              <a:rPr lang="en-GB" sz="1600" dirty="0" smtClean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Some people believe that AI is such a  _____________  technology that it will change our lives just as the internet or TV did. TRANSFORM</a:t>
            </a:r>
            <a:endParaRPr sz="1600" smtClean="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600"/>
              <a:buFont typeface="Signika Light"/>
              <a:buAutoNum type="alphaUcPeriod" startAt="5"/>
            </a:pPr>
            <a:r>
              <a:rPr lang="en-GB" sz="1600" dirty="0" smtClean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Their  </a:t>
            </a:r>
            <a:r>
              <a:rPr lang="en-GB" sz="1600" dirty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_____________  was quickly confirmed, making it the first confirmation of planets outside our Solar System. </a:t>
            </a:r>
            <a:r>
              <a:rPr lang="en-GB" sz="1600" dirty="0" smtClean="0">
                <a:solidFill>
                  <a:schemeClr val="dk1"/>
                </a:solidFill>
                <a:latin typeface="Signika Light"/>
                <a:ea typeface="Signika Light"/>
                <a:cs typeface="Signika Light"/>
                <a:sym typeface="Signika Light"/>
              </a:rPr>
              <a:t>DISCOVER</a:t>
            </a:r>
          </a:p>
          <a:p>
            <a:pPr marL="457200" lvl="0" indent="-33020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600"/>
              <a:buFont typeface="Signika Light"/>
              <a:buAutoNum type="alphaUcPeriod" startAt="5"/>
            </a:pPr>
            <a:r>
              <a:rPr lang="en-US" sz="1600" dirty="0" smtClean="0"/>
              <a:t>The ______________ of coding languages makes them more accessible to beginners.</a:t>
            </a:r>
            <a:br>
              <a:rPr lang="en-US" sz="1600" dirty="0" smtClean="0"/>
            </a:br>
            <a:r>
              <a:rPr lang="en-US" sz="1600" dirty="0" smtClean="0"/>
              <a:t>SIMPLE</a:t>
            </a:r>
            <a:endParaRPr sz="1600">
              <a:solidFill>
                <a:schemeClr val="dk1"/>
              </a:solidFill>
              <a:latin typeface="Signika Light"/>
              <a:ea typeface="Signika Light"/>
              <a:cs typeface="Signika Light"/>
              <a:sym typeface="Signika Light"/>
            </a:endParaRPr>
          </a:p>
        </p:txBody>
      </p:sp>
      <p:sp>
        <p:nvSpPr>
          <p:cNvPr id="146" name="Google Shape;146;p24"/>
          <p:cNvSpPr/>
          <p:nvPr/>
        </p:nvSpPr>
        <p:spPr>
          <a:xfrm>
            <a:off x="0" y="0"/>
            <a:ext cx="835200" cy="302700"/>
          </a:xfrm>
          <a:prstGeom prst="rect">
            <a:avLst/>
          </a:prstGeom>
          <a:solidFill>
            <a:srgbClr val="FF5C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  <a:latin typeface="Signika"/>
                <a:ea typeface="Signika"/>
                <a:cs typeface="Signika"/>
                <a:sym typeface="Signika"/>
              </a:rPr>
              <a:t>part 2/2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63782" y="706582"/>
            <a:ext cx="72528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Use the word given in capitals behind each gap to form a word that fits this gap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6"/>
          <p:cNvSpPr txBox="1"/>
          <p:nvPr/>
        </p:nvSpPr>
        <p:spPr>
          <a:xfrm flipH="1">
            <a:off x="138000" y="4743300"/>
            <a:ext cx="1695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ESL Brains</a:t>
            </a:r>
            <a:endParaRPr b="1">
              <a:solidFill>
                <a:schemeClr val="lt1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sp>
        <p:nvSpPr>
          <p:cNvPr id="281" name="Google Shape;281;p36"/>
          <p:cNvSpPr/>
          <p:nvPr/>
        </p:nvSpPr>
        <p:spPr>
          <a:xfrm>
            <a:off x="0" y="0"/>
            <a:ext cx="657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36"/>
          <p:cNvSpPr/>
          <p:nvPr/>
        </p:nvSpPr>
        <p:spPr>
          <a:xfrm>
            <a:off x="9078300" y="0"/>
            <a:ext cx="657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36"/>
          <p:cNvSpPr txBox="1"/>
          <p:nvPr/>
        </p:nvSpPr>
        <p:spPr>
          <a:xfrm>
            <a:off x="138050" y="2939250"/>
            <a:ext cx="83343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>
                <a:solidFill>
                  <a:schemeClr val="lt1"/>
                </a:solidFill>
                <a:latin typeface="Signika"/>
                <a:ea typeface="Signika"/>
                <a:cs typeface="Signika"/>
                <a:sym typeface="Signika"/>
              </a:rPr>
              <a:t>Let’s discuss!</a:t>
            </a:r>
            <a:endParaRPr sz="3600" b="1">
              <a:solidFill>
                <a:schemeClr val="lt1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pic>
        <p:nvPicPr>
          <p:cNvPr id="284" name="Google Shape;284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62750" y="135850"/>
            <a:ext cx="781200" cy="78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SL Brains E-Lesson Plan 2.0.3">
  <a:themeElements>
    <a:clrScheme name="Simple Light">
      <a:dk1>
        <a:srgbClr val="000032"/>
      </a:dk1>
      <a:lt1>
        <a:srgbClr val="FFFFFF"/>
      </a:lt1>
      <a:dk2>
        <a:srgbClr val="595959"/>
      </a:dk2>
      <a:lt2>
        <a:srgbClr val="EEEEEE"/>
      </a:lt2>
      <a:accent1>
        <a:srgbClr val="FF5C5C"/>
      </a:accent1>
      <a:accent2>
        <a:srgbClr val="000032"/>
      </a:accent2>
      <a:accent3>
        <a:srgbClr val="F59A23"/>
      </a:accent3>
      <a:accent4>
        <a:srgbClr val="60AE92"/>
      </a:accent4>
      <a:accent5>
        <a:srgbClr val="AAAAAA"/>
      </a:accent5>
      <a:accent6>
        <a:srgbClr val="FCD56A"/>
      </a:accent6>
      <a:hlink>
        <a:srgbClr val="60AE9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668</Words>
  <PresentationFormat>On-screen Show (16:9)</PresentationFormat>
  <Paragraphs>79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Signika</vt:lpstr>
      <vt:lpstr>Signika Light</vt:lpstr>
      <vt:lpstr>Wingdings</vt:lpstr>
      <vt:lpstr>League Spartan</vt:lpstr>
      <vt:lpstr>ESL Brains E-Lesson Plan 2.0.3</vt:lpstr>
      <vt:lpstr>Slide 1</vt:lpstr>
      <vt:lpstr>                           AGENDA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vikov</cp:lastModifiedBy>
  <cp:revision>37</cp:revision>
  <dcterms:modified xsi:type="dcterms:W3CDTF">2024-10-30T07:37:31Z</dcterms:modified>
</cp:coreProperties>
</file>