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67" r:id="rId5"/>
    <p:sldId id="268" r:id="rId6"/>
    <p:sldId id="271" r:id="rId7"/>
    <p:sldId id="272" r:id="rId8"/>
    <p:sldId id="259" r:id="rId9"/>
    <p:sldId id="273" r:id="rId10"/>
    <p:sldId id="260" r:id="rId11"/>
    <p:sldId id="264" r:id="rId12"/>
    <p:sldId id="263" r:id="rId13"/>
    <p:sldId id="262" r:id="rId14"/>
    <p:sldId id="265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60"/>
  </p:normalViewPr>
  <p:slideViewPr>
    <p:cSldViewPr>
      <p:cViewPr varScale="1">
        <p:scale>
          <a:sx n="82" d="100"/>
          <a:sy n="82" d="100"/>
        </p:scale>
        <p:origin x="-150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181732-4960-4CB6-9799-A0B57AABA991}" type="datetimeFigureOut">
              <a:rPr lang="uk-UA" smtClean="0"/>
              <a:pPr/>
              <a:t>13.10.2024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5C1F4F-608A-457F-8071-3097D191BE5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jv.muni.cz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enial.l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5857916" cy="29289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Welcome to</a:t>
            </a:r>
            <a:br>
              <a:rPr lang="en-US" sz="4800" b="1" dirty="0" smtClean="0"/>
            </a:br>
            <a:r>
              <a:rPr lang="en-US" sz="4800" b="1" dirty="0" smtClean="0"/>
              <a:t>VB035 </a:t>
            </a:r>
            <a:br>
              <a:rPr lang="en-US" sz="4800" b="1" dirty="0" smtClean="0"/>
            </a:br>
            <a:r>
              <a:rPr lang="en-US" sz="4800" b="1" dirty="0" smtClean="0"/>
              <a:t>English Skills for IT I</a:t>
            </a:r>
            <a:br>
              <a:rPr lang="en-US" sz="4800" b="1" dirty="0" smtClean="0"/>
            </a:br>
            <a:r>
              <a:rPr lang="en-US" dirty="0" smtClean="0"/>
              <a:t>Course</a:t>
            </a:r>
            <a:endParaRPr lang="uk-UA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Immersion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students </a:t>
            </a:r>
            <a:r>
              <a:rPr lang="en-US" dirty="0" smtClean="0"/>
              <a:t>in charge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mistakes </a:t>
            </a:r>
            <a:r>
              <a:rPr lang="en-US" dirty="0" smtClean="0"/>
              <a:t>are to be appreciated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Class </a:t>
            </a:r>
            <a:r>
              <a:rPr lang="en-US" b="0" dirty="0" smtClean="0"/>
              <a:t>Principles</a:t>
            </a:r>
            <a:br>
              <a:rPr lang="en-US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rYT1rMRwL._SX398_BO1,204,203,2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464323"/>
            <a:ext cx="4572032" cy="571504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72518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Written part</a:t>
            </a:r>
          </a:p>
          <a:p>
            <a:r>
              <a:rPr lang="en-US" dirty="0" smtClean="0"/>
              <a:t>Listening  (True/False statement), sentence completion </a:t>
            </a:r>
          </a:p>
          <a:p>
            <a:r>
              <a:rPr lang="en-US" dirty="0" smtClean="0"/>
              <a:t>Reading (gap filling, correcting mistakes)</a:t>
            </a:r>
          </a:p>
          <a:p>
            <a:r>
              <a:rPr lang="en-US" dirty="0" smtClean="0"/>
              <a:t>Grammar and vocabulary (paraphrasing, word formation, gap filling)</a:t>
            </a:r>
          </a:p>
          <a:p>
            <a:r>
              <a:rPr lang="en-US" dirty="0" smtClean="0"/>
              <a:t>Writing (a reply to formal/semi-formal e-mail)</a:t>
            </a:r>
          </a:p>
          <a:p>
            <a:pPr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     Oral part</a:t>
            </a:r>
          </a:p>
          <a:p>
            <a:r>
              <a:rPr lang="en-US" dirty="0" smtClean="0"/>
              <a:t>Presentation and discussion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EXAM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Session 1  </a:t>
            </a:r>
            <a:r>
              <a:rPr lang="en-US" dirty="0" smtClean="0"/>
              <a:t>Introductory class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Session 2</a:t>
            </a:r>
            <a:r>
              <a:rPr lang="en-US" b="1" dirty="0"/>
              <a:t> </a:t>
            </a:r>
            <a:r>
              <a:rPr lang="en-US" dirty="0" smtClean="0"/>
              <a:t>Formal </a:t>
            </a:r>
            <a:r>
              <a:rPr lang="en-US" dirty="0"/>
              <a:t>language and writing formal emails</a:t>
            </a:r>
            <a:endParaRPr lang="en-US" dirty="0" smtClean="0"/>
          </a:p>
          <a:p>
            <a:r>
              <a:rPr lang="en-US" b="1" dirty="0" smtClean="0"/>
              <a:t>Session 3</a:t>
            </a:r>
            <a:r>
              <a:rPr lang="en-US" b="1" dirty="0"/>
              <a:t> </a:t>
            </a:r>
            <a:r>
              <a:rPr lang="en-US" dirty="0" smtClean="0"/>
              <a:t>Discuss the progress of your </a:t>
            </a:r>
            <a:r>
              <a:rPr lang="en-US" dirty="0"/>
              <a:t>escape games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Session 4</a:t>
            </a:r>
            <a:r>
              <a:rPr lang="en-US" dirty="0"/>
              <a:t> </a:t>
            </a:r>
            <a:r>
              <a:rPr lang="en-US" dirty="0" smtClean="0"/>
              <a:t>Present your escape games to the class. Learn how to provide feedback</a:t>
            </a:r>
          </a:p>
          <a:p>
            <a:endParaRPr lang="en-US" dirty="0" smtClean="0"/>
          </a:p>
          <a:p>
            <a:r>
              <a:rPr lang="en-US" b="1" dirty="0" smtClean="0"/>
              <a:t>Session 5</a:t>
            </a:r>
            <a:r>
              <a:rPr lang="cs-CZ" b="1" dirty="0"/>
              <a:t> </a:t>
            </a:r>
            <a:r>
              <a:rPr lang="en-US" dirty="0" smtClean="0"/>
              <a:t>Presentation of the </a:t>
            </a:r>
            <a:r>
              <a:rPr lang="cs-CZ" dirty="0" smtClean="0"/>
              <a:t>escape </a:t>
            </a:r>
            <a:r>
              <a:rPr lang="cs-CZ" dirty="0"/>
              <a:t>game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Session 6 </a:t>
            </a:r>
            <a:r>
              <a:rPr lang="en-US" dirty="0" smtClean="0"/>
              <a:t>Presentation of the </a:t>
            </a:r>
            <a:r>
              <a:rPr lang="cs-CZ" dirty="0" smtClean="0"/>
              <a:t>escape game</a:t>
            </a:r>
            <a:r>
              <a:rPr lang="en-US" dirty="0" smtClean="0"/>
              <a:t> + feedback to the course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VV066 English Conversation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VB039 and VB040: Presentations in English I and </a:t>
            </a:r>
            <a:r>
              <a:rPr lang="en-US" dirty="0" smtClean="0"/>
              <a:t>II</a:t>
            </a:r>
            <a:endParaRPr lang="en-US" dirty="0" smtClean="0"/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VB064 Academic and Professional Skills for IT</a:t>
            </a:r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VB037 writing in English</a:t>
            </a:r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CJVAEA English Autonomously</a:t>
            </a:r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VV079 English Online - English Exam Support</a:t>
            </a:r>
          </a:p>
          <a:p>
            <a:pPr fontAlgn="base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VB000Eng Introduction to Academic Writing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English Courses at FI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Ice-breaker</a:t>
            </a:r>
            <a:endParaRPr lang="en-US" dirty="0" smtClean="0"/>
          </a:p>
          <a:p>
            <a:r>
              <a:rPr lang="en-US" dirty="0" smtClean="0"/>
              <a:t>VB035 intro and </a:t>
            </a:r>
            <a:r>
              <a:rPr lang="en-US" dirty="0" smtClean="0"/>
              <a:t>requirements</a:t>
            </a:r>
            <a:endParaRPr lang="en-US" dirty="0" smtClean="0"/>
          </a:p>
          <a:p>
            <a:r>
              <a:rPr lang="en-US" dirty="0" smtClean="0"/>
              <a:t>CJV FI </a:t>
            </a:r>
            <a:r>
              <a:rPr lang="en-US" dirty="0" smtClean="0"/>
              <a:t>courses</a:t>
            </a:r>
            <a:endParaRPr lang="en-US" dirty="0" smtClean="0"/>
          </a:p>
          <a:p>
            <a:r>
              <a:rPr lang="en-US" dirty="0" smtClean="0"/>
              <a:t>Escape </a:t>
            </a:r>
            <a:r>
              <a:rPr lang="en-US" dirty="0" smtClean="0"/>
              <a:t>Game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428736"/>
            <a:ext cx="6357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err="1" smtClean="0"/>
              <a:t>Roksoliana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Radchuk</a:t>
            </a:r>
            <a:endParaRPr lang="en-US" sz="2400" b="1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Room </a:t>
            </a:r>
            <a:r>
              <a:rPr lang="en-US" sz="2400" dirty="0" smtClean="0"/>
              <a:t>C505</a:t>
            </a:r>
            <a:r>
              <a:rPr lang="en-US" sz="2400" dirty="0" smtClean="0"/>
              <a:t>, office hours: by email appointment</a:t>
            </a:r>
          </a:p>
          <a:p>
            <a:r>
              <a:rPr lang="en-US" sz="2400" u="sng" dirty="0" smtClean="0">
                <a:hlinkClick r:id="rId2"/>
              </a:rPr>
              <a:t>Centrum </a:t>
            </a:r>
            <a:r>
              <a:rPr lang="en-US" sz="2400" u="sng" dirty="0" err="1" smtClean="0">
                <a:hlinkClick r:id="rId2"/>
              </a:rPr>
              <a:t>jazykového</a:t>
            </a:r>
            <a:r>
              <a:rPr lang="en-US" sz="2400" u="sng" dirty="0" smtClean="0">
                <a:hlinkClick r:id="rId2"/>
              </a:rPr>
              <a:t> </a:t>
            </a:r>
            <a:r>
              <a:rPr lang="en-US" sz="2400" u="sng" dirty="0" err="1" smtClean="0">
                <a:hlinkClick r:id="rId2"/>
              </a:rPr>
              <a:t>vzdělávání</a:t>
            </a:r>
            <a:r>
              <a:rPr lang="en-US" sz="2400" u="sng" dirty="0" smtClean="0">
                <a:hlinkClick r:id="rId2"/>
              </a:rPr>
              <a:t> | MUNI</a:t>
            </a:r>
            <a:endParaRPr lang="en-US" sz="2400" dirty="0" smtClean="0"/>
          </a:p>
          <a:p>
            <a:r>
              <a:rPr lang="en-US" sz="2400" dirty="0" smtClean="0"/>
              <a:t>CJV </a:t>
            </a:r>
            <a:r>
              <a:rPr lang="en-US" sz="2400" dirty="0" smtClean="0"/>
              <a:t>FI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Introductions</a:t>
            </a:r>
            <a:endParaRPr lang="uk-UA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řešeň, ovoce, jídlo, venku&#10;&#10;Popis se vygeneroval automaticky.">
            <a:extLst>
              <a:ext uri="{FF2B5EF4-FFF2-40B4-BE49-F238E27FC236}">
                <a16:creationId xmlns:a16="http://schemas.microsoft.com/office/drawing/2014/main" xmlns="" id="{EFEEB27B-9859-D922-7EFB-EFC2348D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38" b="290"/>
          <a:stretch/>
        </p:blipFill>
        <p:spPr>
          <a:xfrm>
            <a:off x="15" y="-4"/>
            <a:ext cx="9143985" cy="6858004"/>
          </a:xfrm>
          <a:prstGeom prst="rect">
            <a:avLst/>
          </a:prstGeom>
          <a:noFill/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507" y="4635"/>
            <a:ext cx="3158552" cy="9064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EACH OTHER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xmlns="" id="{8FEC7935-71D6-461E-AB51-B3289079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278" y="6332539"/>
            <a:ext cx="22548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00D4EC2-7EF7-4E9D-8E61-F89039A70F59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10/13/2024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4D9C2E7B-C261-4427-8970-90F1E8DC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627" y="6332539"/>
            <a:ext cx="26290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Retrieved from Daily Mail</a:t>
            </a:r>
          </a:p>
        </p:txBody>
      </p:sp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xmlns="" id="{A443A0C7-3A61-432A-81C6-40FB2C60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560" y="6332539"/>
            <a:ext cx="40485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9AB4A6-63E1-4A8F-AEA3-70E04AC0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408"/>
            <a:ext cx="7010108" cy="1541281"/>
          </a:xfrm>
        </p:spPr>
        <p:txBody>
          <a:bodyPr>
            <a:normAutofit fontScale="90000"/>
          </a:bodyPr>
          <a:lstStyle/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r>
              <a:rPr lang="cs-CZ" sz="4400" dirty="0">
                <a:solidFill>
                  <a:srgbClr val="000000"/>
                </a:solidFill>
                <a:highlight>
                  <a:srgbClr val="FFFFFF"/>
                </a:highlight>
              </a:rPr>
              <a:t>MEMORABLE ME</a:t>
            </a:r>
            <a:r>
              <a:rPr lang="en-US" sz="4400" dirty="0">
                <a:solidFill>
                  <a:srgbClr val="000000"/>
                </a:solidFill>
                <a:highlight>
                  <a:srgbClr val="FFFFFF"/>
                </a:highlight>
              </a:rPr>
              <a:t/>
            </a:r>
            <a:br>
              <a:rPr lang="en-US" sz="44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lang="en-US" sz="44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85613"/>
            <a:ext cx="7616885" cy="4950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1.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takE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three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minutes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to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think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of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a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unique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memorable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fact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about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yourself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that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makes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easy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for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others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to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remember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you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/>
            </a:r>
            <a:b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</a:b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2.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will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start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with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one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person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introducing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themselves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by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saying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their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name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and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sharing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their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memorable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fact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b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</a:br>
            <a:endParaRPr lang="cs-CZ" sz="2000" cap="all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3.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next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person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will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repeat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previous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person‘s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name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,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their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memorable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before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introducing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themselves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, </a:t>
            </a:r>
            <a:r>
              <a:rPr lang="cs-CZ" sz="2000" cap="all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etc</a:t>
            </a:r>
            <a:r>
              <a:rPr lang="cs-CZ" sz="2000" cap="all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r>
              <a:rPr lang="en-US" sz="2000" cap="all" dirty="0">
                <a:highlight>
                  <a:srgbClr val="FFFFFF"/>
                </a:highlight>
                <a:latin typeface="Arial"/>
                <a:cs typeface="Arial"/>
              </a:rPr>
              <a:t/>
            </a:r>
            <a:br>
              <a:rPr lang="en-US" sz="2000" cap="all" dirty="0">
                <a:highlight>
                  <a:srgbClr val="FFFFFF"/>
                </a:highlight>
                <a:latin typeface="Arial"/>
                <a:cs typeface="Arial"/>
              </a:rPr>
            </a:b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42EE2823-64C3-46F2-B7A9-6E319F62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278" y="6332539"/>
            <a:ext cx="22548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872999A-D3BE-4D10-A67D-D9BB4396FA64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10/13/2024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B6705707-AF6D-4CBD-86B0-20EFADB8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627" y="6332539"/>
            <a:ext cx="26290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036C6F61-652F-4469-BD8B-84DD42CC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560" y="6332539"/>
            <a:ext cx="40485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Obrázek 2" descr="Obsah obrázku lukostřelba, sport, venku, obloha&#10;&#10;Popis byl vytvořen automaticky">
            <a:extLst>
              <a:ext uri="{FF2B5EF4-FFF2-40B4-BE49-F238E27FC236}">
                <a16:creationId xmlns:a16="http://schemas.microsoft.com/office/drawing/2014/main" xmlns="" id="{54372095-8CDE-43BC-D0EC-46A1B3C9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5286388"/>
            <a:ext cx="3032219" cy="2274277"/>
          </a:xfrm>
          <a:prstGeom prst="rect">
            <a:avLst/>
          </a:prstGeom>
        </p:spPr>
      </p:pic>
      <p:pic>
        <p:nvPicPr>
          <p:cNvPr id="11" name="Obrázek 10" descr="Obsah obrázku padák, obloha, venku, Parašutismus&#10;&#10;Popis byl vytvořen automaticky">
            <a:extLst>
              <a:ext uri="{FF2B5EF4-FFF2-40B4-BE49-F238E27FC236}">
                <a16:creationId xmlns:a16="http://schemas.microsoft.com/office/drawing/2014/main" xmlns="" id="{72164188-05F7-5B76-3BAD-046FF41C5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254" y="0"/>
            <a:ext cx="1661746" cy="1661746"/>
          </a:xfrm>
          <a:prstGeom prst="rect">
            <a:avLst/>
          </a:prstGeom>
        </p:spPr>
      </p:pic>
      <p:pic>
        <p:nvPicPr>
          <p:cNvPr id="18" name="Obrázek 17" descr="Obsah obrázku boty, území, venku, oblečení&#10;&#10;Popis byl vytvořen automaticky">
            <a:extLst>
              <a:ext uri="{FF2B5EF4-FFF2-40B4-BE49-F238E27FC236}">
                <a16:creationId xmlns:a16="http://schemas.microsoft.com/office/drawing/2014/main" xmlns="" id="{B2835F85-36FA-793C-3C32-448B4A459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845" y="1809690"/>
            <a:ext cx="1422156" cy="2528277"/>
          </a:xfrm>
          <a:prstGeom prst="rect">
            <a:avLst/>
          </a:prstGeom>
        </p:spPr>
      </p:pic>
      <p:pic>
        <p:nvPicPr>
          <p:cNvPr id="20" name="Obrázek 19" descr="Obsah obrázku Psí plemeno, osoba, venku, tráva&#10;&#10;Popis byl vytvořen automaticky">
            <a:extLst>
              <a:ext uri="{FF2B5EF4-FFF2-40B4-BE49-F238E27FC236}">
                <a16:creationId xmlns:a16="http://schemas.microsoft.com/office/drawing/2014/main" xmlns="" id="{FF0A1811-4E6F-6AFC-BB29-09BA061724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5143512"/>
            <a:ext cx="2558562" cy="2274277"/>
          </a:xfrm>
          <a:prstGeom prst="rect">
            <a:avLst/>
          </a:prstGeom>
        </p:spPr>
      </p:pic>
      <p:pic>
        <p:nvPicPr>
          <p:cNvPr id="22" name="Obrázek 21" descr="Obsah obrázku venku, tráva, rostlina, osoba&#10;&#10;Popis byl vytvořen automaticky">
            <a:extLst>
              <a:ext uri="{FF2B5EF4-FFF2-40B4-BE49-F238E27FC236}">
                <a16:creationId xmlns:a16="http://schemas.microsoft.com/office/drawing/2014/main" xmlns="" id="{5BC37CF9-2E08-B7CD-326C-82D2CCC3E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5143512"/>
            <a:ext cx="2558561" cy="22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14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VB035 English I (focus: formal language, email writing)</a:t>
            </a:r>
          </a:p>
          <a:p>
            <a:r>
              <a:rPr lang="en-US" dirty="0" smtClean="0"/>
              <a:t>VB036 English II (presentation skills, discussion skills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VB001 English Exam: </a:t>
            </a:r>
          </a:p>
          <a:p>
            <a:pPr fontAlgn="base"/>
            <a:r>
              <a:rPr lang="en-US" dirty="0" smtClean="0"/>
              <a:t>written part - see the mock test in the IS</a:t>
            </a:r>
          </a:p>
          <a:p>
            <a:pPr fontAlgn="base"/>
            <a:r>
              <a:rPr lang="en-US" dirty="0" smtClean="0"/>
              <a:t>oral part - presentation, discussion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Compulsory </a:t>
            </a:r>
            <a:r>
              <a:rPr lang="en-US" b="0" dirty="0" smtClean="0"/>
              <a:t>Courses</a:t>
            </a:r>
            <a:br>
              <a:rPr lang="en-US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Focus: </a:t>
            </a:r>
          </a:p>
          <a:p>
            <a:r>
              <a:rPr lang="en-US" dirty="0" smtClean="0"/>
              <a:t>Email writing, language register (formal/informal language use),</a:t>
            </a:r>
          </a:p>
          <a:p>
            <a:r>
              <a:rPr lang="en-US" dirty="0" smtClean="0"/>
              <a:t>teamwork, peer review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Interactive syllabus IS - course information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VB035</a:t>
            </a:r>
            <a:r>
              <a:rPr lang="en-US" b="0" dirty="0" smtClean="0"/>
              <a:t>: Course Intro</a:t>
            </a:r>
            <a:br>
              <a:rPr lang="en-US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37643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Attendance</a:t>
            </a:r>
          </a:p>
          <a:p>
            <a:r>
              <a:rPr lang="en-US" sz="3200" dirty="0" smtClean="0"/>
              <a:t>f</a:t>
            </a:r>
            <a:r>
              <a:rPr lang="cs-CZ" sz="3200" dirty="0" smtClean="0"/>
              <a:t>ormal </a:t>
            </a:r>
            <a:r>
              <a:rPr lang="cs-CZ" sz="3200" dirty="0"/>
              <a:t>language </a:t>
            </a:r>
            <a:r>
              <a:rPr lang="cs-CZ" sz="3200" dirty="0" smtClean="0"/>
              <a:t>quiz</a:t>
            </a:r>
            <a:endParaRPr lang="en-US" sz="3200" dirty="0" smtClean="0"/>
          </a:p>
          <a:p>
            <a:r>
              <a:rPr lang="en-US" sz="3200" dirty="0" smtClean="0"/>
              <a:t>formal letter+ peer review</a:t>
            </a:r>
          </a:p>
          <a:p>
            <a:r>
              <a:rPr lang="en-US" sz="3200" dirty="0"/>
              <a:t>active participation in class </a:t>
            </a:r>
            <a:r>
              <a:rPr lang="en-US" sz="3200" dirty="0" smtClean="0"/>
              <a:t>assignments</a:t>
            </a:r>
          </a:p>
          <a:p>
            <a:r>
              <a:rPr lang="en-US" sz="3200" dirty="0" smtClean="0"/>
              <a:t>final group project - creation and presentation of the final escape game</a:t>
            </a:r>
          </a:p>
          <a:p>
            <a:endParaRPr lang="uk-UA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Requirements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tool: Genially</a:t>
            </a:r>
          </a:p>
          <a:p>
            <a:r>
              <a:rPr lang="en-US" u="sng" dirty="0" smtClean="0">
                <a:hlinkClick r:id="rId2"/>
              </a:rPr>
              <a:t>Genially, the platform for interactive animated content</a:t>
            </a:r>
            <a:endParaRPr lang="en-US" dirty="0" smtClean="0"/>
          </a:p>
          <a:p>
            <a:r>
              <a:rPr lang="en-US" dirty="0" smtClean="0"/>
              <a:t>group work </a:t>
            </a:r>
          </a:p>
          <a:p>
            <a:r>
              <a:rPr lang="en-US" dirty="0" smtClean="0"/>
              <a:t>7-10min (15min playing time)</a:t>
            </a:r>
          </a:p>
          <a:p>
            <a:r>
              <a:rPr lang="en-US" dirty="0" smtClean="0"/>
              <a:t>educative purpose (English), meaningful/challenging riddles, topic of your choice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VB035 </a:t>
            </a:r>
            <a:r>
              <a:rPr lang="en-US" b="0" dirty="0" smtClean="0"/>
              <a:t>Projects: Escape Game</a:t>
            </a:r>
            <a:br>
              <a:rPr lang="en-US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798</TotalTime>
  <Words>248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Открытая</vt:lpstr>
      <vt:lpstr>Welcome to VB035  English Skills for IT I Course</vt:lpstr>
      <vt:lpstr>Agenda</vt:lpstr>
      <vt:lpstr>Slide 3</vt:lpstr>
      <vt:lpstr>Slide 4</vt:lpstr>
      <vt:lpstr> MEMORABLE ME </vt:lpstr>
      <vt:lpstr> Compulsory Courses  </vt:lpstr>
      <vt:lpstr>  VB035: Course Intro  </vt:lpstr>
      <vt:lpstr>Course Requirements</vt:lpstr>
      <vt:lpstr>  VB035 Projects: Escape Game  </vt:lpstr>
      <vt:lpstr>  Class Principles  </vt:lpstr>
      <vt:lpstr>Slide 11</vt:lpstr>
      <vt:lpstr>EXAM</vt:lpstr>
      <vt:lpstr>Slide 13</vt:lpstr>
      <vt:lpstr>English Courses at FI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 035  English Course</dc:title>
  <dc:creator>Roksolana Vikovych</dc:creator>
  <cp:lastModifiedBy>vikov</cp:lastModifiedBy>
  <cp:revision>91</cp:revision>
  <dcterms:created xsi:type="dcterms:W3CDTF">2022-09-09T09:26:27Z</dcterms:created>
  <dcterms:modified xsi:type="dcterms:W3CDTF">2024-10-13T21:34:48Z</dcterms:modified>
</cp:coreProperties>
</file>