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72" r:id="rId4"/>
    <p:sldId id="273" r:id="rId5"/>
    <p:sldId id="278" r:id="rId6"/>
    <p:sldId id="284" r:id="rId7"/>
    <p:sldId id="286" r:id="rId8"/>
    <p:sldId id="28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D750A-4538-DB40-9FDE-F8E90A6AE3F6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00998-379B-FA4D-BB93-BD48398F6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9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D915-B9B7-3141-89AA-37F3E0E5B80E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5AA-55AC-1742-B58C-FF2CB35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D915-B9B7-3141-89AA-37F3E0E5B80E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5AA-55AC-1742-B58C-FF2CB35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4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D915-B9B7-3141-89AA-37F3E0E5B80E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5AA-55AC-1742-B58C-FF2CB35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2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D915-B9B7-3141-89AA-37F3E0E5B80E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5AA-55AC-1742-B58C-FF2CB35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D915-B9B7-3141-89AA-37F3E0E5B80E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5AA-55AC-1742-B58C-FF2CB35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0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D915-B9B7-3141-89AA-37F3E0E5B80E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5AA-55AC-1742-B58C-FF2CB35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4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D915-B9B7-3141-89AA-37F3E0E5B80E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5AA-55AC-1742-B58C-FF2CB35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9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D915-B9B7-3141-89AA-37F3E0E5B80E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5AA-55AC-1742-B58C-FF2CB35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D915-B9B7-3141-89AA-37F3E0E5B80E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5AA-55AC-1742-B58C-FF2CB35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6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D915-B9B7-3141-89AA-37F3E0E5B80E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5AA-55AC-1742-B58C-FF2CB35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4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D915-B9B7-3141-89AA-37F3E0E5B80E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95AA-55AC-1742-B58C-FF2CB35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2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3D915-B9B7-3141-89AA-37F3E0E5B80E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95AA-55AC-1742-B58C-FF2CB35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6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Využití</a:t>
            </a:r>
            <a:r>
              <a:rPr lang="en-US" sz="2800" dirty="0" smtClean="0"/>
              <a:t> </a:t>
            </a:r>
            <a:r>
              <a:rPr lang="en-US" sz="2800" dirty="0" err="1" smtClean="0"/>
              <a:t>ultrazvuku</a:t>
            </a:r>
            <a:r>
              <a:rPr lang="en-US" sz="2800" dirty="0" smtClean="0"/>
              <a:t> v </a:t>
            </a:r>
            <a:r>
              <a:rPr lang="en-US" sz="2800" dirty="0" err="1" smtClean="0"/>
              <a:t>neurologii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Neurosonografie</a:t>
            </a:r>
            <a:endParaRPr lang="en-US" sz="2800" dirty="0"/>
          </a:p>
        </p:txBody>
      </p:sp>
      <p:pic>
        <p:nvPicPr>
          <p:cNvPr id="4" name="Picture 3" descr="SafeBra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0"/>
            <a:ext cx="1800000" cy="1800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68752" cy="242312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MUDr</a:t>
            </a:r>
            <a:r>
              <a:rPr lang="en-US" sz="2000" dirty="0" smtClean="0"/>
              <a:t>. Ondřej Volný</a:t>
            </a:r>
          </a:p>
          <a:p>
            <a:r>
              <a:rPr lang="en-US" sz="2000" dirty="0" err="1" smtClean="0"/>
              <a:t>MUDr</a:t>
            </a:r>
            <a:r>
              <a:rPr lang="en-US" sz="2000" dirty="0" smtClean="0"/>
              <a:t>. Michal </a:t>
            </a:r>
            <a:r>
              <a:rPr lang="en-US" sz="2000" dirty="0" err="1" smtClean="0"/>
              <a:t>Haršány</a:t>
            </a:r>
            <a:endParaRPr lang="en-US" sz="2000" dirty="0" smtClean="0"/>
          </a:p>
          <a:p>
            <a:r>
              <a:rPr lang="en-US" sz="2000" dirty="0" smtClean="0"/>
              <a:t>prof. </a:t>
            </a:r>
            <a:r>
              <a:rPr lang="en-US" sz="2000" dirty="0" err="1" smtClean="0"/>
              <a:t>MUDr</a:t>
            </a:r>
            <a:r>
              <a:rPr lang="en-US" sz="2000" dirty="0" smtClean="0"/>
              <a:t>. Martin </a:t>
            </a:r>
            <a:r>
              <a:rPr lang="en-US" sz="2000" dirty="0" err="1" smtClean="0"/>
              <a:t>Bareš</a:t>
            </a:r>
            <a:r>
              <a:rPr lang="en-US" sz="2000" dirty="0" smtClean="0"/>
              <a:t> </a:t>
            </a:r>
            <a:r>
              <a:rPr lang="en-US" sz="2000" dirty="0" smtClean="0"/>
              <a:t>PhD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I. </a:t>
            </a:r>
            <a:r>
              <a:rPr lang="en-US" sz="2000" dirty="0" err="1" smtClean="0"/>
              <a:t>neurologická</a:t>
            </a:r>
            <a:r>
              <a:rPr lang="en-US" sz="2000" dirty="0" smtClean="0"/>
              <a:t> </a:t>
            </a:r>
            <a:r>
              <a:rPr lang="en-US" sz="2000" dirty="0" err="1" smtClean="0"/>
              <a:t>klinika</a:t>
            </a:r>
            <a:r>
              <a:rPr lang="en-US" sz="2000" dirty="0" smtClean="0"/>
              <a:t> FN u </a:t>
            </a:r>
            <a:r>
              <a:rPr lang="en-US" sz="2000" dirty="0" err="1" smtClean="0"/>
              <a:t>sv</a:t>
            </a:r>
            <a:r>
              <a:rPr lang="en-US" sz="2000" dirty="0" smtClean="0"/>
              <a:t>. Anny </a:t>
            </a:r>
            <a:endParaRPr lang="en-US" sz="2000" dirty="0" smtClean="0"/>
          </a:p>
          <a:p>
            <a:r>
              <a:rPr lang="en-US" sz="2000" dirty="0" smtClean="0"/>
              <a:t>a LF </a:t>
            </a:r>
            <a:r>
              <a:rPr lang="en-US" sz="2000" dirty="0" err="1" smtClean="0"/>
              <a:t>Masarykovy</a:t>
            </a:r>
            <a:r>
              <a:rPr lang="en-US" sz="2000" dirty="0" smtClean="0"/>
              <a:t> </a:t>
            </a:r>
            <a:r>
              <a:rPr lang="en-US" sz="2000" dirty="0" err="1" smtClean="0"/>
              <a:t>univerzity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768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Neurosonografické</a:t>
            </a:r>
            <a:r>
              <a:rPr lang="en-US" sz="2800" dirty="0" smtClean="0"/>
              <a:t> </a:t>
            </a:r>
            <a:r>
              <a:rPr lang="en-US" sz="2800" dirty="0" err="1" smtClean="0"/>
              <a:t>vyšetření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/>
              <a:t>Neinvazivní</a:t>
            </a:r>
            <a:r>
              <a:rPr lang="en-US" sz="1600" dirty="0" smtClean="0"/>
              <a:t> </a:t>
            </a:r>
            <a:r>
              <a:rPr lang="en-US" sz="1600" dirty="0" err="1" smtClean="0"/>
              <a:t>vyšetření</a:t>
            </a:r>
            <a:r>
              <a:rPr lang="en-US" sz="1600" dirty="0" smtClean="0"/>
              <a:t> </a:t>
            </a:r>
            <a:r>
              <a:rPr lang="en-US" sz="1600" dirty="0" err="1" smtClean="0"/>
              <a:t>pomoci</a:t>
            </a:r>
            <a:r>
              <a:rPr lang="en-US" sz="1600" dirty="0" smtClean="0"/>
              <a:t> </a:t>
            </a:r>
            <a:r>
              <a:rPr lang="en-US" sz="1600" dirty="0" err="1" smtClean="0"/>
              <a:t>ultrazvuku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err="1"/>
              <a:t>bez</a:t>
            </a:r>
            <a:r>
              <a:rPr lang="en-US" sz="1600" dirty="0"/>
              <a:t> </a:t>
            </a:r>
            <a:r>
              <a:rPr lang="en-US" sz="1600" dirty="0" err="1"/>
              <a:t>radiační</a:t>
            </a:r>
            <a:r>
              <a:rPr lang="en-US" sz="1600" dirty="0"/>
              <a:t> </a:t>
            </a:r>
            <a:r>
              <a:rPr lang="en-US" sz="1600" dirty="0" err="1" smtClean="0"/>
              <a:t>zátěže</a:t>
            </a:r>
            <a:r>
              <a:rPr lang="en-US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Metoda</a:t>
            </a:r>
            <a:r>
              <a:rPr lang="en-US" sz="1600" dirty="0" smtClean="0"/>
              <a:t> </a:t>
            </a:r>
            <a:r>
              <a:rPr lang="en-US" sz="1600" dirty="0" err="1" smtClean="0"/>
              <a:t>využívaná</a:t>
            </a:r>
            <a:r>
              <a:rPr lang="en-US" sz="1600" dirty="0" smtClean="0"/>
              <a:t> pro </a:t>
            </a:r>
            <a:r>
              <a:rPr lang="en-US" sz="1600" b="1" dirty="0" err="1" smtClean="0"/>
              <a:t>ambulantní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vyšetření</a:t>
            </a:r>
            <a:r>
              <a:rPr lang="en-US" sz="1600" b="1" dirty="0" smtClean="0"/>
              <a:t> </a:t>
            </a:r>
            <a:r>
              <a:rPr lang="en-US" sz="1600" dirty="0" err="1" smtClean="0"/>
              <a:t>mozkové</a:t>
            </a:r>
            <a:r>
              <a:rPr lang="en-US" sz="1600" dirty="0" smtClean="0"/>
              <a:t> </a:t>
            </a:r>
            <a:r>
              <a:rPr lang="en-US" sz="1600" dirty="0" err="1" smtClean="0"/>
              <a:t>cirkulace</a:t>
            </a:r>
            <a:r>
              <a:rPr lang="en-US" sz="1600" dirty="0" smtClean="0"/>
              <a:t> (</a:t>
            </a:r>
            <a:r>
              <a:rPr lang="en-US" sz="1600" dirty="0" err="1" smtClean="0"/>
              <a:t>např</a:t>
            </a:r>
            <a:r>
              <a:rPr lang="en-US" sz="1600" dirty="0" smtClean="0"/>
              <a:t>. u </a:t>
            </a:r>
            <a:r>
              <a:rPr lang="en-US" sz="1600" dirty="0" err="1" smtClean="0"/>
              <a:t>pacientů</a:t>
            </a:r>
            <a:r>
              <a:rPr lang="en-US" sz="1600" dirty="0" smtClean="0"/>
              <a:t> se </a:t>
            </a:r>
            <a:r>
              <a:rPr lang="en-US" sz="1600" dirty="0" err="1" smtClean="0"/>
              <a:t>stenózou</a:t>
            </a:r>
            <a:r>
              <a:rPr lang="en-US" sz="1600" dirty="0" smtClean="0"/>
              <a:t> </a:t>
            </a:r>
            <a:r>
              <a:rPr lang="en-US" sz="1600" dirty="0" err="1" smtClean="0"/>
              <a:t>krční</a:t>
            </a:r>
            <a:r>
              <a:rPr lang="en-US" sz="1600" dirty="0" smtClean="0"/>
              <a:t> </a:t>
            </a:r>
            <a:r>
              <a:rPr lang="en-US" sz="1600" dirty="0" err="1" smtClean="0"/>
              <a:t>tepny</a:t>
            </a:r>
            <a:r>
              <a:rPr lang="en-US" sz="1600" dirty="0" smtClean="0"/>
              <a:t> </a:t>
            </a:r>
            <a:r>
              <a:rPr lang="en-US" sz="1600" dirty="0" err="1" smtClean="0"/>
              <a:t>nebo</a:t>
            </a:r>
            <a:r>
              <a:rPr lang="en-US" sz="1600" dirty="0" smtClean="0"/>
              <a:t> u </a:t>
            </a:r>
            <a:r>
              <a:rPr lang="en-US" sz="1600" dirty="0" err="1" smtClean="0"/>
              <a:t>pacientů</a:t>
            </a:r>
            <a:r>
              <a:rPr lang="en-US" sz="1600" dirty="0" smtClean="0"/>
              <a:t> </a:t>
            </a:r>
            <a:r>
              <a:rPr lang="en-US" sz="1600" dirty="0" err="1" smtClean="0"/>
              <a:t>po</a:t>
            </a:r>
            <a:r>
              <a:rPr lang="en-US" sz="1600" dirty="0" smtClean="0"/>
              <a:t> </a:t>
            </a:r>
            <a:r>
              <a:rPr lang="en-US" sz="1600" dirty="0" err="1" smtClean="0"/>
              <a:t>operaci</a:t>
            </a:r>
            <a:r>
              <a:rPr lang="en-US" sz="1600" dirty="0" smtClean="0"/>
              <a:t> </a:t>
            </a:r>
            <a:r>
              <a:rPr lang="en-US" sz="1600" dirty="0" err="1" smtClean="0"/>
              <a:t>krční</a:t>
            </a:r>
            <a:r>
              <a:rPr lang="en-US" sz="1600" dirty="0" smtClean="0"/>
              <a:t> </a:t>
            </a:r>
            <a:r>
              <a:rPr lang="en-US" sz="1600" dirty="0" err="1" smtClean="0"/>
              <a:t>tepny</a:t>
            </a:r>
            <a:r>
              <a:rPr lang="en-US" sz="1600" dirty="0" smtClean="0"/>
              <a:t> pro </a:t>
            </a:r>
            <a:r>
              <a:rPr lang="en-US" sz="1600" dirty="0" err="1" smtClean="0"/>
              <a:t>aterosklerózu</a:t>
            </a:r>
            <a:r>
              <a:rPr lang="en-US" sz="1600" dirty="0" smtClean="0"/>
              <a:t>/</a:t>
            </a:r>
            <a:r>
              <a:rPr lang="en-US" sz="1600" dirty="0" err="1" smtClean="0"/>
              <a:t>tzv</a:t>
            </a:r>
            <a:r>
              <a:rPr lang="en-US" sz="1600" dirty="0" smtClean="0"/>
              <a:t>. </a:t>
            </a:r>
            <a:r>
              <a:rPr lang="en-US" sz="1600" dirty="0" err="1" smtClean="0"/>
              <a:t>endarterektomie</a:t>
            </a:r>
            <a:r>
              <a:rPr lang="en-US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Metoda</a:t>
            </a:r>
            <a:r>
              <a:rPr lang="en-US" sz="1600" dirty="0" smtClean="0"/>
              <a:t> </a:t>
            </a:r>
            <a:r>
              <a:rPr lang="en-US" sz="1600" dirty="0" err="1" smtClean="0"/>
              <a:t>využívaná</a:t>
            </a:r>
            <a:r>
              <a:rPr lang="en-US" sz="1600" dirty="0" smtClean="0"/>
              <a:t> pro </a:t>
            </a:r>
            <a:r>
              <a:rPr lang="en-US" sz="1600" b="1" dirty="0" smtClean="0"/>
              <a:t>bed-side monitoring </a:t>
            </a:r>
            <a:r>
              <a:rPr lang="en-US" sz="1600" b="1" dirty="0" err="1" smtClean="0"/>
              <a:t>hospitalizovaných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pacientů</a:t>
            </a:r>
            <a:r>
              <a:rPr lang="en-US" sz="1600" dirty="0" smtClean="0"/>
              <a:t> (</a:t>
            </a:r>
            <a:r>
              <a:rPr lang="en-US" sz="1600" dirty="0" err="1" smtClean="0"/>
              <a:t>vyšetření</a:t>
            </a:r>
            <a:r>
              <a:rPr lang="en-US" sz="1600" dirty="0" smtClean="0"/>
              <a:t> </a:t>
            </a:r>
            <a:r>
              <a:rPr lang="en-US" sz="1600" dirty="0" err="1" smtClean="0"/>
              <a:t>přímo</a:t>
            </a:r>
            <a:r>
              <a:rPr lang="en-US" sz="1600" dirty="0" smtClean="0"/>
              <a:t> u </a:t>
            </a:r>
            <a:r>
              <a:rPr lang="en-US" sz="1600" dirty="0" err="1" smtClean="0"/>
              <a:t>lůžka</a:t>
            </a:r>
            <a:r>
              <a:rPr lang="en-US" sz="1600" dirty="0" smtClean="0"/>
              <a:t>), </a:t>
            </a:r>
            <a:r>
              <a:rPr lang="en-US" sz="1600" dirty="0" err="1" smtClean="0"/>
              <a:t>např</a:t>
            </a:r>
            <a:r>
              <a:rPr lang="en-US" sz="1600" dirty="0" smtClean="0"/>
              <a:t>. u </a:t>
            </a:r>
            <a:r>
              <a:rPr lang="en-US" sz="1600" dirty="0" err="1" smtClean="0"/>
              <a:t>pacientů</a:t>
            </a:r>
            <a:r>
              <a:rPr lang="en-US" sz="1600" dirty="0" smtClean="0"/>
              <a:t> </a:t>
            </a:r>
            <a:r>
              <a:rPr lang="en-US" sz="1600" dirty="0" err="1" smtClean="0"/>
              <a:t>hospitalizovaných</a:t>
            </a:r>
            <a:r>
              <a:rPr lang="en-US" sz="1600" dirty="0" smtClean="0"/>
              <a:t> pro </a:t>
            </a:r>
            <a:r>
              <a:rPr lang="en-US" sz="1600" dirty="0" err="1" smtClean="0"/>
              <a:t>příznaky</a:t>
            </a:r>
            <a:r>
              <a:rPr lang="en-US" sz="1600" dirty="0" smtClean="0"/>
              <a:t> </a:t>
            </a:r>
            <a:r>
              <a:rPr lang="en-US" sz="1600" dirty="0" err="1" smtClean="0"/>
              <a:t>akutní</a:t>
            </a:r>
            <a:r>
              <a:rPr lang="en-US" sz="1600" dirty="0" smtClean="0"/>
              <a:t> </a:t>
            </a:r>
            <a:r>
              <a:rPr lang="en-US" sz="1600" dirty="0" err="1" smtClean="0"/>
              <a:t>cévní</a:t>
            </a:r>
            <a:r>
              <a:rPr lang="en-US" sz="1600" dirty="0" smtClean="0"/>
              <a:t> </a:t>
            </a:r>
            <a:r>
              <a:rPr lang="en-US" sz="1600" dirty="0" err="1" smtClean="0"/>
              <a:t>mozkové</a:t>
            </a:r>
            <a:r>
              <a:rPr lang="en-US" sz="1600" dirty="0" smtClean="0"/>
              <a:t> </a:t>
            </a:r>
            <a:r>
              <a:rPr lang="en-US" sz="1600" dirty="0" err="1" smtClean="0"/>
              <a:t>příhody</a:t>
            </a:r>
            <a:endParaRPr lang="en-US" sz="1600" dirty="0" smtClean="0"/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200" dirty="0" err="1" smtClean="0"/>
              <a:t>využívá</a:t>
            </a:r>
            <a:r>
              <a:rPr lang="en-US" sz="1200" dirty="0" smtClean="0"/>
              <a:t> se pro </a:t>
            </a:r>
            <a:r>
              <a:rPr lang="en-US" sz="1200" dirty="0" err="1" smtClean="0"/>
              <a:t>detekci</a:t>
            </a:r>
            <a:r>
              <a:rPr lang="en-US" sz="1200" dirty="0" smtClean="0"/>
              <a:t> </a:t>
            </a:r>
            <a:r>
              <a:rPr lang="en-US" sz="1200" dirty="0" err="1" smtClean="0"/>
              <a:t>uzávěru</a:t>
            </a:r>
            <a:r>
              <a:rPr lang="en-US" sz="1200" dirty="0" smtClean="0"/>
              <a:t> </a:t>
            </a:r>
            <a:r>
              <a:rPr lang="en-US" sz="1200" dirty="0" err="1" smtClean="0"/>
              <a:t>mozkové</a:t>
            </a:r>
            <a:r>
              <a:rPr lang="en-US" sz="1200" dirty="0" smtClean="0"/>
              <a:t> </a:t>
            </a:r>
            <a:r>
              <a:rPr lang="en-US" sz="1200" dirty="0" err="1" smtClean="0"/>
              <a:t>tepny</a:t>
            </a:r>
            <a:endParaRPr lang="en-US" sz="1200" dirty="0"/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200" dirty="0" err="1" smtClean="0"/>
              <a:t>monitoraci</a:t>
            </a:r>
            <a:r>
              <a:rPr lang="en-US" sz="1200" dirty="0" smtClean="0"/>
              <a:t> </a:t>
            </a:r>
            <a:r>
              <a:rPr lang="en-US" sz="1200" dirty="0" err="1" smtClean="0"/>
              <a:t>účinku</a:t>
            </a:r>
            <a:r>
              <a:rPr lang="en-US" sz="1200" dirty="0" smtClean="0"/>
              <a:t> </a:t>
            </a:r>
            <a:r>
              <a:rPr lang="en-US" sz="1200" dirty="0" err="1" smtClean="0"/>
              <a:t>léčby</a:t>
            </a:r>
            <a:r>
              <a:rPr lang="en-US" sz="1200" dirty="0" smtClean="0"/>
              <a:t> </a:t>
            </a:r>
            <a:r>
              <a:rPr lang="en-US" sz="1200" dirty="0" err="1" smtClean="0"/>
              <a:t>akutního</a:t>
            </a:r>
            <a:r>
              <a:rPr lang="en-US" sz="1200" dirty="0" smtClean="0"/>
              <a:t> </a:t>
            </a:r>
            <a:r>
              <a:rPr lang="en-US" sz="1200" dirty="0" err="1" smtClean="0"/>
              <a:t>mozkového</a:t>
            </a:r>
            <a:r>
              <a:rPr lang="en-US" sz="1200" dirty="0" smtClean="0"/>
              <a:t> </a:t>
            </a:r>
            <a:r>
              <a:rPr lang="en-US" sz="1200" dirty="0" err="1" smtClean="0"/>
              <a:t>infarktu</a:t>
            </a:r>
            <a:r>
              <a:rPr lang="en-US" sz="1200" dirty="0" smtClean="0"/>
              <a:t> </a:t>
            </a:r>
            <a:r>
              <a:rPr lang="en-US" sz="1200" dirty="0" err="1" smtClean="0"/>
              <a:t>pomocí</a:t>
            </a:r>
            <a:r>
              <a:rPr lang="en-US" sz="1200" dirty="0" smtClean="0"/>
              <a:t> </a:t>
            </a:r>
            <a:r>
              <a:rPr lang="en-US" sz="1200" dirty="0" err="1" smtClean="0"/>
              <a:t>léku</a:t>
            </a:r>
            <a:r>
              <a:rPr lang="en-US" sz="1200" dirty="0" smtClean="0"/>
              <a:t> </a:t>
            </a:r>
            <a:r>
              <a:rPr lang="en-US" sz="1200" dirty="0" err="1" smtClean="0"/>
              <a:t>rozpouštějícího</a:t>
            </a:r>
            <a:r>
              <a:rPr lang="en-US" sz="1200" dirty="0" smtClean="0"/>
              <a:t> </a:t>
            </a:r>
            <a:r>
              <a:rPr lang="en-US" sz="1200" dirty="0" err="1" smtClean="0"/>
              <a:t>uzávěry</a:t>
            </a:r>
            <a:r>
              <a:rPr lang="en-US" sz="1200" dirty="0" smtClean="0"/>
              <a:t> (</a:t>
            </a:r>
            <a:r>
              <a:rPr lang="en-US" sz="1200" dirty="0" err="1" smtClean="0"/>
              <a:t>tzv</a:t>
            </a:r>
            <a:r>
              <a:rPr lang="en-US" sz="1200" dirty="0" smtClean="0"/>
              <a:t>. </a:t>
            </a:r>
            <a:r>
              <a:rPr lang="en-US" sz="1200" dirty="0" err="1"/>
              <a:t>s</a:t>
            </a:r>
            <a:r>
              <a:rPr lang="en-US" sz="1200" dirty="0" err="1" smtClean="0"/>
              <a:t>ystémová</a:t>
            </a:r>
            <a:r>
              <a:rPr lang="en-US" sz="1200" dirty="0" smtClean="0"/>
              <a:t> </a:t>
            </a:r>
            <a:r>
              <a:rPr lang="en-US" sz="1200" dirty="0" err="1" smtClean="0"/>
              <a:t>trombolýza</a:t>
            </a:r>
            <a:r>
              <a:rPr lang="en-US" sz="1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Metoda</a:t>
            </a:r>
            <a:r>
              <a:rPr lang="en-US" sz="1600" dirty="0" smtClean="0"/>
              <a:t> </a:t>
            </a:r>
            <a:r>
              <a:rPr lang="en-US" sz="1600" dirty="0" err="1" smtClean="0"/>
              <a:t>umožňuje</a:t>
            </a:r>
            <a:r>
              <a:rPr lang="en-US" sz="1600" dirty="0" smtClean="0"/>
              <a:t> </a:t>
            </a:r>
            <a:r>
              <a:rPr lang="en-US" sz="1600" dirty="0" err="1" smtClean="0"/>
              <a:t>měření</a:t>
            </a:r>
            <a:r>
              <a:rPr lang="en-US" sz="1600" dirty="0" smtClean="0"/>
              <a:t> </a:t>
            </a:r>
            <a:r>
              <a:rPr lang="en-US" sz="1600" dirty="0" err="1" smtClean="0"/>
              <a:t>rychlostí</a:t>
            </a:r>
            <a:r>
              <a:rPr lang="en-US" sz="1600" dirty="0" smtClean="0"/>
              <a:t> </a:t>
            </a:r>
            <a:r>
              <a:rPr lang="en-US" sz="1600" dirty="0" err="1" smtClean="0"/>
              <a:t>toku</a:t>
            </a:r>
            <a:r>
              <a:rPr lang="en-US" sz="1600" dirty="0" smtClean="0"/>
              <a:t> </a:t>
            </a:r>
            <a:r>
              <a:rPr lang="en-US" sz="1600" dirty="0" err="1" smtClean="0"/>
              <a:t>krve</a:t>
            </a:r>
            <a:r>
              <a:rPr lang="en-US" sz="1600" dirty="0" smtClean="0"/>
              <a:t> v </a:t>
            </a:r>
            <a:r>
              <a:rPr lang="en-US" sz="1600" dirty="0" err="1" smtClean="0"/>
              <a:t>přívodných</a:t>
            </a:r>
            <a:r>
              <a:rPr lang="en-US" sz="1600" dirty="0" smtClean="0"/>
              <a:t> </a:t>
            </a:r>
            <a:r>
              <a:rPr lang="en-US" sz="1600" dirty="0" err="1" smtClean="0"/>
              <a:t>mozkových</a:t>
            </a:r>
            <a:r>
              <a:rPr lang="en-US" sz="1600" dirty="0" smtClean="0"/>
              <a:t> </a:t>
            </a:r>
            <a:r>
              <a:rPr lang="en-US" sz="1600" dirty="0" err="1" smtClean="0"/>
              <a:t>tepnách</a:t>
            </a:r>
            <a:r>
              <a:rPr lang="en-US" sz="1600" dirty="0" smtClean="0"/>
              <a:t>, </a:t>
            </a:r>
            <a:r>
              <a:rPr lang="en-US" sz="1600" dirty="0" err="1" smtClean="0"/>
              <a:t>umožňuje</a:t>
            </a:r>
            <a:r>
              <a:rPr lang="en-US" sz="1600" dirty="0" smtClean="0"/>
              <a:t> </a:t>
            </a:r>
            <a:r>
              <a:rPr lang="en-US" sz="1600" dirty="0" err="1" smtClean="0"/>
              <a:t>detekci</a:t>
            </a:r>
            <a:r>
              <a:rPr lang="en-US" sz="1600" dirty="0" smtClean="0"/>
              <a:t> </a:t>
            </a:r>
            <a:r>
              <a:rPr lang="en-US" sz="1600" dirty="0" err="1" smtClean="0"/>
              <a:t>extrakraniálních</a:t>
            </a:r>
            <a:r>
              <a:rPr lang="en-US" sz="1600" dirty="0" smtClean="0"/>
              <a:t> (</a:t>
            </a:r>
            <a:r>
              <a:rPr lang="en-US" sz="1600" dirty="0" err="1" smtClean="0"/>
              <a:t>tepny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krku</a:t>
            </a:r>
            <a:r>
              <a:rPr lang="en-US" sz="1600" dirty="0" smtClean="0"/>
              <a:t>) a </a:t>
            </a:r>
            <a:r>
              <a:rPr lang="en-US" sz="1600" dirty="0" err="1" smtClean="0"/>
              <a:t>intrakraniálních</a:t>
            </a:r>
            <a:r>
              <a:rPr lang="en-US" sz="1600" dirty="0" smtClean="0"/>
              <a:t> (</a:t>
            </a:r>
            <a:r>
              <a:rPr lang="en-US" sz="1600" dirty="0" err="1" smtClean="0"/>
              <a:t>tepny</a:t>
            </a:r>
            <a:r>
              <a:rPr lang="en-US" sz="1600" dirty="0" smtClean="0"/>
              <a:t> </a:t>
            </a:r>
            <a:r>
              <a:rPr lang="en-US" sz="1600" dirty="0" err="1" smtClean="0"/>
              <a:t>mozku</a:t>
            </a:r>
            <a:r>
              <a:rPr lang="en-US" sz="1600" dirty="0" smtClean="0"/>
              <a:t>) </a:t>
            </a:r>
            <a:r>
              <a:rPr lang="en-US" sz="1600" dirty="0" err="1" smtClean="0"/>
              <a:t>patologií</a:t>
            </a:r>
            <a:endParaRPr lang="en-US" sz="1600" dirty="0" smtClean="0"/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200" dirty="0" err="1"/>
              <a:t>a</a:t>
            </a:r>
            <a:r>
              <a:rPr lang="en-US" sz="1200" dirty="0" err="1" smtClean="0"/>
              <a:t>teroskleróza</a:t>
            </a:r>
            <a:r>
              <a:rPr lang="en-US" sz="1200" dirty="0" smtClean="0"/>
              <a:t> </a:t>
            </a:r>
            <a:r>
              <a:rPr lang="en-US" sz="1200" dirty="0" err="1" smtClean="0"/>
              <a:t>krčních</a:t>
            </a:r>
            <a:r>
              <a:rPr lang="en-US" sz="1200" dirty="0" smtClean="0"/>
              <a:t> </a:t>
            </a:r>
            <a:r>
              <a:rPr lang="en-US" sz="1200" dirty="0" err="1" smtClean="0"/>
              <a:t>tepen</a:t>
            </a:r>
            <a:r>
              <a:rPr lang="en-US" sz="1200" dirty="0" smtClean="0"/>
              <a:t> (slide 3)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200" dirty="0" err="1" smtClean="0"/>
              <a:t>dissekce</a:t>
            </a:r>
            <a:r>
              <a:rPr lang="en-US" sz="1200" dirty="0" smtClean="0"/>
              <a:t> (</a:t>
            </a:r>
            <a:r>
              <a:rPr lang="en-US" sz="1200" dirty="0" err="1" smtClean="0"/>
              <a:t>poškození</a:t>
            </a:r>
            <a:r>
              <a:rPr lang="en-US" sz="1200" dirty="0" smtClean="0"/>
              <a:t> </a:t>
            </a:r>
            <a:r>
              <a:rPr lang="en-US" sz="1200" dirty="0" err="1" smtClean="0"/>
              <a:t>cévní</a:t>
            </a:r>
            <a:r>
              <a:rPr lang="en-US" sz="1200" dirty="0" smtClean="0"/>
              <a:t> </a:t>
            </a:r>
            <a:r>
              <a:rPr lang="en-US" sz="1200" dirty="0" err="1" smtClean="0"/>
              <a:t>stěny</a:t>
            </a:r>
            <a:r>
              <a:rPr lang="en-US" sz="1200" dirty="0" smtClean="0"/>
              <a:t>, slide 4)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200" dirty="0" err="1"/>
              <a:t>m</a:t>
            </a:r>
            <a:r>
              <a:rPr lang="en-US" sz="1200" dirty="0" err="1" smtClean="0"/>
              <a:t>onitorace</a:t>
            </a:r>
            <a:r>
              <a:rPr lang="en-US" sz="1200" dirty="0" smtClean="0"/>
              <a:t> </a:t>
            </a:r>
            <a:r>
              <a:rPr lang="en-US" sz="1200" dirty="0" err="1" smtClean="0"/>
              <a:t>toků</a:t>
            </a:r>
            <a:r>
              <a:rPr lang="en-US" sz="1200" dirty="0" smtClean="0"/>
              <a:t> </a:t>
            </a:r>
            <a:r>
              <a:rPr lang="en-US" sz="1200" dirty="0" err="1" smtClean="0"/>
              <a:t>mozkových</a:t>
            </a:r>
            <a:r>
              <a:rPr lang="en-US" sz="1200" dirty="0" smtClean="0"/>
              <a:t> </a:t>
            </a:r>
            <a:r>
              <a:rPr lang="en-US" sz="1200" dirty="0" err="1" smtClean="0"/>
              <a:t>tepen</a:t>
            </a:r>
            <a:endParaRPr lang="en-US" sz="1200" dirty="0" smtClean="0"/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200" dirty="0" err="1" smtClean="0"/>
              <a:t>odhalení</a:t>
            </a:r>
            <a:r>
              <a:rPr lang="en-US" sz="1200" dirty="0" smtClean="0"/>
              <a:t> </a:t>
            </a:r>
            <a:r>
              <a:rPr lang="en-US" sz="1200" dirty="0" err="1" smtClean="0"/>
              <a:t>patologických</a:t>
            </a:r>
            <a:r>
              <a:rPr lang="en-US" sz="1200" dirty="0" smtClean="0"/>
              <a:t> </a:t>
            </a:r>
            <a:r>
              <a:rPr lang="en-US" sz="1200" dirty="0" err="1" smtClean="0"/>
              <a:t>toků</a:t>
            </a:r>
            <a:r>
              <a:rPr lang="en-US" sz="1200" dirty="0" smtClean="0"/>
              <a:t>, </a:t>
            </a:r>
            <a:r>
              <a:rPr lang="en-US" sz="1200" dirty="0" err="1" smtClean="0"/>
              <a:t>tzv</a:t>
            </a:r>
            <a:r>
              <a:rPr lang="en-US" sz="1200" dirty="0" smtClean="0"/>
              <a:t>. steal </a:t>
            </a:r>
            <a:r>
              <a:rPr lang="en-US" sz="1200" dirty="0" err="1" smtClean="0"/>
              <a:t>syndromů</a:t>
            </a:r>
            <a:r>
              <a:rPr lang="en-US" sz="1200" dirty="0" smtClean="0"/>
              <a:t>, </a:t>
            </a:r>
            <a:r>
              <a:rPr lang="en-US" sz="1200" dirty="0" err="1" smtClean="0"/>
              <a:t>kdy</a:t>
            </a:r>
            <a:r>
              <a:rPr lang="en-US" sz="1200" dirty="0" smtClean="0"/>
              <a:t> </a:t>
            </a:r>
            <a:r>
              <a:rPr lang="en-US" sz="1200" dirty="0" err="1" smtClean="0"/>
              <a:t>dochází</a:t>
            </a:r>
            <a:r>
              <a:rPr lang="en-US" sz="1200" dirty="0" smtClean="0"/>
              <a:t> </a:t>
            </a:r>
            <a:r>
              <a:rPr lang="en-US" sz="1200" dirty="0" err="1" smtClean="0"/>
              <a:t>ke</a:t>
            </a:r>
            <a:r>
              <a:rPr lang="en-US" sz="1200" dirty="0" smtClean="0"/>
              <a:t> </a:t>
            </a:r>
            <a:r>
              <a:rPr lang="en-US" sz="1200" dirty="0" err="1" smtClean="0"/>
              <a:t>změne</a:t>
            </a:r>
            <a:r>
              <a:rPr lang="en-US" sz="1200" dirty="0" smtClean="0"/>
              <a:t> </a:t>
            </a:r>
            <a:r>
              <a:rPr lang="en-US" sz="1200" dirty="0" err="1" smtClean="0"/>
              <a:t>směru</a:t>
            </a:r>
            <a:r>
              <a:rPr lang="en-US" sz="1200" dirty="0" smtClean="0"/>
              <a:t> </a:t>
            </a:r>
            <a:r>
              <a:rPr lang="en-US" sz="1200" dirty="0" err="1" smtClean="0"/>
              <a:t>toku</a:t>
            </a:r>
            <a:r>
              <a:rPr lang="en-US" sz="1200" dirty="0" smtClean="0"/>
              <a:t> do </a:t>
            </a:r>
            <a:r>
              <a:rPr lang="en-US" sz="1200" dirty="0" err="1" smtClean="0"/>
              <a:t>nízkoodporového</a:t>
            </a:r>
            <a:r>
              <a:rPr lang="en-US" sz="1200" dirty="0" smtClean="0"/>
              <a:t> </a:t>
            </a:r>
            <a:r>
              <a:rPr lang="en-US" sz="1200" dirty="0" err="1" smtClean="0"/>
              <a:t>řečiště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8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en-US" sz="2800" dirty="0" err="1" smtClean="0"/>
              <a:t>Aterosklerotické</a:t>
            </a:r>
            <a:r>
              <a:rPr lang="en-US" sz="2800" dirty="0" smtClean="0"/>
              <a:t> </a:t>
            </a:r>
            <a:r>
              <a:rPr lang="en-US" sz="2800" dirty="0" err="1" smtClean="0"/>
              <a:t>změny</a:t>
            </a:r>
            <a:r>
              <a:rPr lang="en-US" sz="2800" dirty="0" smtClean="0"/>
              <a:t> </a:t>
            </a:r>
            <a:r>
              <a:rPr lang="en-US" sz="2800" dirty="0" err="1" smtClean="0"/>
              <a:t>krční</a:t>
            </a:r>
            <a:r>
              <a:rPr lang="en-US" sz="2800" dirty="0" smtClean="0"/>
              <a:t> </a:t>
            </a:r>
            <a:r>
              <a:rPr lang="en-US" sz="2800" dirty="0" err="1" smtClean="0"/>
              <a:t>tepny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64" t="9876" r="-352"/>
          <a:stretch/>
        </p:blipFill>
        <p:spPr>
          <a:xfrm>
            <a:off x="3321864" y="2477243"/>
            <a:ext cx="5608197" cy="4320000"/>
          </a:xfrm>
          <a:prstGeom prst="rect">
            <a:avLst/>
          </a:prstGeom>
        </p:spPr>
      </p:pic>
      <p:pic>
        <p:nvPicPr>
          <p:cNvPr id="3" name="Picture 2" descr="2015-10-29 08.36.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2" y="1439468"/>
            <a:ext cx="2870960" cy="21443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828183" y="4225144"/>
            <a:ext cx="817270" cy="540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9615" y="3954785"/>
            <a:ext cx="817270" cy="540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1" y="3621549"/>
            <a:ext cx="263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Přiložení</a:t>
            </a:r>
            <a:r>
              <a:rPr lang="en-US" sz="1400" dirty="0" smtClean="0"/>
              <a:t> </a:t>
            </a:r>
            <a:r>
              <a:rPr lang="en-US" sz="1400" dirty="0" err="1" smtClean="0"/>
              <a:t>sondy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zdravý</a:t>
            </a:r>
            <a:r>
              <a:rPr lang="en-US" sz="1400" dirty="0" smtClean="0"/>
              <a:t> </a:t>
            </a:r>
            <a:r>
              <a:rPr lang="en-US" sz="1400" dirty="0" err="1" smtClean="0"/>
              <a:t>dobrovolník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10255" y="1912876"/>
            <a:ext cx="507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Šipky</a:t>
            </a:r>
            <a:r>
              <a:rPr lang="en-US" sz="1400" dirty="0" smtClean="0"/>
              <a:t> </a:t>
            </a:r>
            <a:r>
              <a:rPr lang="en-US" sz="1400" dirty="0" err="1" smtClean="0"/>
              <a:t>ukazují</a:t>
            </a:r>
            <a:r>
              <a:rPr lang="en-US" sz="1400" dirty="0" smtClean="0"/>
              <a:t> </a:t>
            </a:r>
            <a:r>
              <a:rPr lang="en-US" sz="1400" dirty="0" err="1" smtClean="0"/>
              <a:t>nerovnosti</a:t>
            </a:r>
            <a:r>
              <a:rPr lang="en-US" sz="1400" dirty="0" smtClean="0"/>
              <a:t> </a:t>
            </a:r>
            <a:r>
              <a:rPr lang="en-US" sz="1400" dirty="0" err="1" smtClean="0"/>
              <a:t>cévní</a:t>
            </a:r>
            <a:r>
              <a:rPr lang="en-US" sz="1400" dirty="0" smtClean="0"/>
              <a:t> </a:t>
            </a:r>
            <a:r>
              <a:rPr lang="en-US" sz="1400" dirty="0" err="1" smtClean="0"/>
              <a:t>stěny</a:t>
            </a:r>
            <a:r>
              <a:rPr lang="en-US" sz="1400" dirty="0" smtClean="0"/>
              <a:t> </a:t>
            </a:r>
            <a:r>
              <a:rPr lang="en-US" sz="1400" dirty="0" err="1" smtClean="0"/>
              <a:t>krční</a:t>
            </a:r>
            <a:r>
              <a:rPr lang="en-US" sz="1400" dirty="0" smtClean="0"/>
              <a:t> </a:t>
            </a:r>
            <a:r>
              <a:rPr lang="en-US" sz="1400" dirty="0" err="1" smtClean="0"/>
              <a:t>tepny</a:t>
            </a:r>
            <a:r>
              <a:rPr lang="en-US" sz="1400" dirty="0" smtClean="0"/>
              <a:t> – </a:t>
            </a:r>
            <a:r>
              <a:rPr lang="en-US" sz="1400" dirty="0" err="1" smtClean="0"/>
              <a:t>aterosklerotický</a:t>
            </a:r>
            <a:r>
              <a:rPr lang="en-US" sz="1400" dirty="0" smtClean="0"/>
              <a:t> </a:t>
            </a:r>
            <a:r>
              <a:rPr lang="en-US" sz="1400" dirty="0" err="1" smtClean="0"/>
              <a:t>plát</a:t>
            </a:r>
            <a:r>
              <a:rPr lang="en-US" sz="1400" dirty="0" smtClean="0"/>
              <a:t> s </a:t>
            </a:r>
            <a:r>
              <a:rPr lang="en-US" sz="1400" dirty="0" err="1" smtClean="0"/>
              <a:t>kalcifikacemi</a:t>
            </a:r>
            <a:r>
              <a:rPr lang="en-US" sz="1400" dirty="0" smtClean="0"/>
              <a:t> *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9615" y="4824074"/>
            <a:ext cx="2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9510" y="4765862"/>
            <a:ext cx="2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3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dirty="0" err="1" smtClean="0"/>
              <a:t>Dissekce</a:t>
            </a:r>
            <a:r>
              <a:rPr lang="en-US" sz="3100" dirty="0" smtClean="0"/>
              <a:t> </a:t>
            </a:r>
            <a:r>
              <a:rPr lang="en-US" sz="3100" dirty="0" err="1" smtClean="0"/>
              <a:t>krční</a:t>
            </a:r>
            <a:r>
              <a:rPr lang="en-US" sz="3100" dirty="0" smtClean="0"/>
              <a:t> </a:t>
            </a:r>
            <a:r>
              <a:rPr lang="en-US" sz="3100" dirty="0" err="1" smtClean="0"/>
              <a:t>tepny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1" b="3439"/>
          <a:stretch/>
        </p:blipFill>
        <p:spPr bwMode="auto">
          <a:xfrm>
            <a:off x="1092631" y="1298404"/>
            <a:ext cx="6958737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92631" y="5710826"/>
            <a:ext cx="6958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Sonografický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obraz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dissekce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cévní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stěny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krční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tepny</a:t>
            </a:r>
            <a:r>
              <a:rPr lang="en-US" sz="1600" b="1" dirty="0" smtClean="0"/>
              <a:t> </a:t>
            </a:r>
            <a:r>
              <a:rPr lang="en-US" sz="1600" dirty="0" smtClean="0"/>
              <a:t>– je </a:t>
            </a:r>
            <a:r>
              <a:rPr lang="en-US" sz="1600" dirty="0" err="1" smtClean="0"/>
              <a:t>patrné</a:t>
            </a:r>
            <a:r>
              <a:rPr lang="en-US" sz="1600" dirty="0" smtClean="0"/>
              <a:t> </a:t>
            </a:r>
            <a:r>
              <a:rPr lang="en-US" sz="1600" dirty="0" err="1" smtClean="0"/>
              <a:t>održení</a:t>
            </a:r>
            <a:r>
              <a:rPr lang="en-US" sz="1600" dirty="0" smtClean="0"/>
              <a:t> </a:t>
            </a:r>
            <a:r>
              <a:rPr lang="en-US" sz="1600" dirty="0" err="1" smtClean="0"/>
              <a:t>výstelky</a:t>
            </a:r>
            <a:r>
              <a:rPr lang="en-US" sz="1600" dirty="0" smtClean="0"/>
              <a:t> </a:t>
            </a:r>
            <a:r>
              <a:rPr lang="en-US" sz="1600" dirty="0" err="1" smtClean="0"/>
              <a:t>cévy</a:t>
            </a:r>
            <a:r>
              <a:rPr lang="en-US" sz="1600" dirty="0" smtClean="0"/>
              <a:t> (</a:t>
            </a:r>
            <a:r>
              <a:rPr lang="en-US" sz="1600" dirty="0" err="1" smtClean="0"/>
              <a:t>šipka</a:t>
            </a:r>
            <a:r>
              <a:rPr lang="en-US" sz="1600" dirty="0" smtClean="0"/>
              <a:t>) od </a:t>
            </a:r>
            <a:r>
              <a:rPr lang="en-US" sz="1600" dirty="0" err="1" smtClean="0"/>
              <a:t>ostatních</a:t>
            </a:r>
            <a:r>
              <a:rPr lang="en-US" sz="1600" dirty="0" smtClean="0"/>
              <a:t> </a:t>
            </a:r>
            <a:r>
              <a:rPr lang="en-US" sz="1600" dirty="0" err="1" smtClean="0"/>
              <a:t>vrstev</a:t>
            </a:r>
            <a:r>
              <a:rPr lang="en-US" sz="1600" dirty="0" smtClean="0"/>
              <a:t> </a:t>
            </a:r>
            <a:r>
              <a:rPr lang="en-US" sz="1600" dirty="0" err="1" smtClean="0"/>
              <a:t>stěny</a:t>
            </a:r>
            <a:r>
              <a:rPr lang="en-US" sz="1600" dirty="0" smtClean="0"/>
              <a:t> </a:t>
            </a:r>
            <a:r>
              <a:rPr lang="en-US" sz="1600" dirty="0" err="1" smtClean="0"/>
              <a:t>cévy</a:t>
            </a:r>
            <a:r>
              <a:rPr lang="en-US" sz="1600" dirty="0" smtClean="0"/>
              <a:t>. </a:t>
            </a:r>
            <a:r>
              <a:rPr lang="en-US" sz="1600" b="1" dirty="0" smtClean="0"/>
              <a:t>U </a:t>
            </a:r>
            <a:r>
              <a:rPr lang="en-US" sz="1600" b="1" dirty="0" err="1" smtClean="0"/>
              <a:t>tohoto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pacienta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vznikla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dissekce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následkem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prudkého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trhnutí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krkem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při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hře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squashe</a:t>
            </a:r>
            <a:r>
              <a:rPr lang="en-US" sz="1600" b="1" dirty="0" smtClean="0"/>
              <a:t>. </a:t>
            </a:r>
            <a:r>
              <a:rPr lang="en-US" sz="1600" i="1" dirty="0" err="1" smtClean="0"/>
              <a:t>Příznaky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byly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bolesti</a:t>
            </a:r>
            <a:r>
              <a:rPr lang="en-US" sz="1600" i="1" dirty="0" smtClean="0"/>
              <a:t> v </a:t>
            </a:r>
            <a:r>
              <a:rPr lang="en-US" sz="1600" i="1" dirty="0" err="1" smtClean="0"/>
              <a:t>oblasti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krku</a:t>
            </a:r>
            <a:r>
              <a:rPr lang="en-US" sz="1600" i="1" dirty="0" smtClean="0"/>
              <a:t> a </a:t>
            </a:r>
            <a:r>
              <a:rPr lang="en-US" sz="1600" i="1" dirty="0" err="1" smtClean="0"/>
              <a:t>hlavy</a:t>
            </a:r>
            <a:r>
              <a:rPr lang="en-US" sz="1600" i="1" dirty="0"/>
              <a:t> </a:t>
            </a:r>
            <a:r>
              <a:rPr lang="en-US" sz="1600" i="1" dirty="0" smtClean="0"/>
              <a:t>a </a:t>
            </a:r>
            <a:r>
              <a:rPr lang="en-US" sz="1600" i="1" dirty="0" err="1" smtClean="0"/>
              <a:t>mravenčení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levostranných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končetin</a:t>
            </a:r>
            <a:r>
              <a:rPr lang="en-US" sz="1600" i="1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75541" y="2502392"/>
            <a:ext cx="565802" cy="540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06905" y="1961674"/>
            <a:ext cx="565802" cy="540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6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Steal</a:t>
            </a:r>
            <a:r>
              <a:rPr lang="cs-CZ" sz="2800" dirty="0" smtClean="0"/>
              <a:t> syndrom podklíčkové tepny</a:t>
            </a:r>
            <a:endParaRPr lang="sk-SK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11" y="1229016"/>
            <a:ext cx="6106377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3799" y="5633524"/>
            <a:ext cx="8688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Sonografický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obraz</a:t>
            </a:r>
            <a:r>
              <a:rPr lang="en-US" sz="1400" b="1" dirty="0" smtClean="0"/>
              <a:t> steal </a:t>
            </a:r>
            <a:r>
              <a:rPr lang="en-US" sz="1400" b="1" dirty="0" err="1" smtClean="0"/>
              <a:t>syndromu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podklíčkové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tepny</a:t>
            </a:r>
            <a:r>
              <a:rPr lang="en-US" sz="1400" b="1" dirty="0" smtClean="0"/>
              <a:t> </a:t>
            </a:r>
            <a:r>
              <a:rPr lang="en-US" sz="1400" dirty="0" smtClean="0"/>
              <a:t>– </a:t>
            </a:r>
            <a:r>
              <a:rPr lang="en-US" sz="1400" dirty="0" err="1" smtClean="0"/>
              <a:t>anatomicky</a:t>
            </a:r>
            <a:r>
              <a:rPr lang="en-US" sz="1400" dirty="0" smtClean="0"/>
              <a:t> z </a:t>
            </a:r>
            <a:r>
              <a:rPr lang="en-US" sz="1400" dirty="0" err="1" smtClean="0"/>
              <a:t>této</a:t>
            </a:r>
            <a:r>
              <a:rPr lang="en-US" sz="1400" dirty="0" smtClean="0"/>
              <a:t> </a:t>
            </a:r>
            <a:r>
              <a:rPr lang="en-US" sz="1400" dirty="0" err="1" smtClean="0"/>
              <a:t>tepny</a:t>
            </a:r>
            <a:r>
              <a:rPr lang="en-US" sz="1400" dirty="0" smtClean="0"/>
              <a:t> </a:t>
            </a:r>
            <a:r>
              <a:rPr lang="en-US" sz="1400" dirty="0" err="1" smtClean="0"/>
              <a:t>odstupuje</a:t>
            </a:r>
            <a:r>
              <a:rPr lang="en-US" sz="1400" dirty="0" smtClean="0"/>
              <a:t> </a:t>
            </a:r>
            <a:r>
              <a:rPr lang="en-US" sz="1400" dirty="0" err="1" smtClean="0"/>
              <a:t>vertebrální</a:t>
            </a:r>
            <a:r>
              <a:rPr lang="en-US" sz="1400" dirty="0" smtClean="0"/>
              <a:t> </a:t>
            </a:r>
            <a:r>
              <a:rPr lang="en-US" sz="1400" dirty="0" err="1" smtClean="0"/>
              <a:t>tepna</a:t>
            </a:r>
            <a:r>
              <a:rPr lang="en-US" sz="1400" dirty="0" smtClean="0"/>
              <a:t>, </a:t>
            </a:r>
            <a:r>
              <a:rPr lang="en-US" sz="1400" dirty="0" err="1" smtClean="0"/>
              <a:t>která</a:t>
            </a:r>
            <a:r>
              <a:rPr lang="en-US" sz="1400" dirty="0" smtClean="0"/>
              <a:t> </a:t>
            </a:r>
            <a:r>
              <a:rPr lang="en-US" sz="1400" dirty="0" err="1" smtClean="0"/>
              <a:t>přivádí</a:t>
            </a:r>
            <a:r>
              <a:rPr lang="en-US" sz="1400" dirty="0" smtClean="0"/>
              <a:t> </a:t>
            </a:r>
            <a:r>
              <a:rPr lang="en-US" sz="1400" dirty="0" err="1" smtClean="0"/>
              <a:t>krev</a:t>
            </a:r>
            <a:r>
              <a:rPr lang="en-US" sz="1400" dirty="0" smtClean="0"/>
              <a:t> k </a:t>
            </a:r>
            <a:r>
              <a:rPr lang="en-US" sz="1400" dirty="0" err="1" smtClean="0"/>
              <a:t>mozkovému</a:t>
            </a:r>
            <a:r>
              <a:rPr lang="en-US" sz="1400" dirty="0" smtClean="0"/>
              <a:t> </a:t>
            </a:r>
            <a:r>
              <a:rPr lang="en-US" sz="1400" dirty="0" err="1" smtClean="0"/>
              <a:t>kmeni</a:t>
            </a:r>
            <a:r>
              <a:rPr lang="en-US" sz="1400" dirty="0" smtClean="0"/>
              <a:t> a </a:t>
            </a:r>
            <a:r>
              <a:rPr lang="en-US" sz="1400" dirty="0" err="1" smtClean="0"/>
              <a:t>mozečku</a:t>
            </a:r>
            <a:r>
              <a:rPr lang="en-US" sz="1400" dirty="0" smtClean="0"/>
              <a:t>. </a:t>
            </a:r>
            <a:r>
              <a:rPr lang="en-US" sz="1400" dirty="0" err="1" smtClean="0"/>
              <a:t>Při</a:t>
            </a:r>
            <a:r>
              <a:rPr lang="en-US" sz="1400" dirty="0" smtClean="0"/>
              <a:t>  </a:t>
            </a:r>
            <a:r>
              <a:rPr lang="en-US" sz="1400" dirty="0" err="1" smtClean="0"/>
              <a:t>nedostatečném</a:t>
            </a:r>
            <a:r>
              <a:rPr lang="en-US" sz="1400" dirty="0" smtClean="0"/>
              <a:t> </a:t>
            </a:r>
            <a:r>
              <a:rPr lang="en-US" sz="1400" dirty="0" err="1" smtClean="0"/>
              <a:t>toku</a:t>
            </a:r>
            <a:r>
              <a:rPr lang="en-US" sz="1400" dirty="0" smtClean="0"/>
              <a:t> </a:t>
            </a:r>
            <a:r>
              <a:rPr lang="en-US" sz="1400" dirty="0" err="1" smtClean="0"/>
              <a:t>krve</a:t>
            </a:r>
            <a:r>
              <a:rPr lang="en-US" sz="1400" dirty="0" smtClean="0"/>
              <a:t> </a:t>
            </a:r>
            <a:r>
              <a:rPr lang="en-US" sz="1400" dirty="0" err="1" smtClean="0"/>
              <a:t>podklíčkovou</a:t>
            </a:r>
            <a:r>
              <a:rPr lang="en-US" sz="1400" dirty="0" smtClean="0"/>
              <a:t> </a:t>
            </a:r>
            <a:r>
              <a:rPr lang="en-US" sz="1400" dirty="0" err="1" smtClean="0"/>
              <a:t>tepnou</a:t>
            </a:r>
            <a:r>
              <a:rPr lang="en-US" sz="1400" dirty="0" smtClean="0"/>
              <a:t> (</a:t>
            </a:r>
            <a:r>
              <a:rPr lang="en-US" sz="1400" dirty="0" err="1" smtClean="0"/>
              <a:t>nejčastěji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podkladě</a:t>
            </a:r>
            <a:r>
              <a:rPr lang="en-US" sz="1400" dirty="0" smtClean="0"/>
              <a:t> </a:t>
            </a:r>
            <a:r>
              <a:rPr lang="en-US" sz="1400" dirty="0" err="1" smtClean="0"/>
              <a:t>její</a:t>
            </a:r>
            <a:r>
              <a:rPr lang="en-US" sz="1400" dirty="0" smtClean="0"/>
              <a:t> </a:t>
            </a:r>
            <a:r>
              <a:rPr lang="en-US" sz="1400" dirty="0" err="1" smtClean="0"/>
              <a:t>stenózy</a:t>
            </a:r>
            <a:r>
              <a:rPr lang="en-US" sz="1400" dirty="0" smtClean="0"/>
              <a:t> </a:t>
            </a:r>
            <a:r>
              <a:rPr lang="en-US" sz="1400" dirty="0" err="1" smtClean="0"/>
              <a:t>či</a:t>
            </a:r>
            <a:r>
              <a:rPr lang="en-US" sz="1400" dirty="0" smtClean="0"/>
              <a:t> </a:t>
            </a:r>
            <a:r>
              <a:rPr lang="en-US" sz="1400" dirty="0" err="1" smtClean="0"/>
              <a:t>uzávěru</a:t>
            </a:r>
            <a:r>
              <a:rPr lang="en-US" sz="1400" dirty="0" smtClean="0"/>
              <a:t>), </a:t>
            </a:r>
            <a:r>
              <a:rPr lang="en-US" sz="1400" dirty="0" err="1" smtClean="0"/>
              <a:t>dochází</a:t>
            </a:r>
            <a:r>
              <a:rPr lang="en-US" sz="1400" dirty="0" smtClean="0"/>
              <a:t> k </a:t>
            </a:r>
            <a:r>
              <a:rPr lang="en-US" sz="1400" dirty="0" err="1" smtClean="0"/>
              <a:t>tzv</a:t>
            </a:r>
            <a:r>
              <a:rPr lang="en-US" sz="1400" dirty="0" smtClean="0"/>
              <a:t>. steal </a:t>
            </a:r>
            <a:r>
              <a:rPr lang="en-US" sz="1400" dirty="0" err="1" smtClean="0"/>
              <a:t>syndromu</a:t>
            </a:r>
            <a:r>
              <a:rPr lang="en-US" sz="1400" dirty="0" smtClean="0"/>
              <a:t> a </a:t>
            </a:r>
            <a:r>
              <a:rPr lang="en-US" sz="1400" dirty="0" err="1"/>
              <a:t>obrácení</a:t>
            </a:r>
            <a:r>
              <a:rPr lang="en-US" sz="1400" dirty="0"/>
              <a:t> </a:t>
            </a:r>
            <a:r>
              <a:rPr lang="en-US" sz="1400" dirty="0" err="1" smtClean="0"/>
              <a:t>toku</a:t>
            </a:r>
            <a:r>
              <a:rPr lang="en-US" sz="1400" dirty="0" smtClean="0"/>
              <a:t> </a:t>
            </a:r>
            <a:r>
              <a:rPr lang="en-US" sz="1400" dirty="0" err="1" smtClean="0"/>
              <a:t>krve</a:t>
            </a:r>
            <a:r>
              <a:rPr lang="en-US" sz="1400" dirty="0"/>
              <a:t> </a:t>
            </a:r>
            <a:r>
              <a:rPr lang="en-US" sz="1400" dirty="0" err="1" smtClean="0"/>
              <a:t>ve</a:t>
            </a:r>
            <a:r>
              <a:rPr lang="en-US" sz="1400" dirty="0" smtClean="0"/>
              <a:t> </a:t>
            </a:r>
            <a:r>
              <a:rPr lang="en-US" sz="1400" dirty="0" err="1" smtClean="0"/>
              <a:t>vertebrální</a:t>
            </a:r>
            <a:r>
              <a:rPr lang="en-US" sz="1400" dirty="0" smtClean="0"/>
              <a:t> </a:t>
            </a:r>
            <a:r>
              <a:rPr lang="en-US" sz="1400" dirty="0" err="1" smtClean="0"/>
              <a:t>tepně</a:t>
            </a:r>
            <a:r>
              <a:rPr lang="en-US" sz="1400" dirty="0" smtClean="0"/>
              <a:t> (</a:t>
            </a:r>
            <a:r>
              <a:rPr lang="en-US" sz="1400" dirty="0" err="1" smtClean="0"/>
              <a:t>např</a:t>
            </a:r>
            <a:r>
              <a:rPr lang="en-US" sz="1400" dirty="0" smtClean="0"/>
              <a:t>. </a:t>
            </a:r>
            <a:r>
              <a:rPr lang="en-US" sz="1400" dirty="0" err="1" smtClean="0"/>
              <a:t>při</a:t>
            </a:r>
            <a:r>
              <a:rPr lang="en-US" sz="1400" dirty="0" smtClean="0"/>
              <a:t> </a:t>
            </a:r>
            <a:r>
              <a:rPr lang="en-US" sz="1400" dirty="0" err="1" smtClean="0"/>
              <a:t>zvýšené</a:t>
            </a:r>
            <a:r>
              <a:rPr lang="en-US" sz="1400" dirty="0" smtClean="0"/>
              <a:t> </a:t>
            </a:r>
            <a:r>
              <a:rPr lang="en-US" sz="1400" dirty="0" err="1" smtClean="0"/>
              <a:t>aktivitě</a:t>
            </a:r>
            <a:r>
              <a:rPr lang="en-US" sz="1400" dirty="0" smtClean="0"/>
              <a:t> </a:t>
            </a:r>
            <a:r>
              <a:rPr lang="en-US" sz="1400" dirty="0" err="1" smtClean="0"/>
              <a:t>horní</a:t>
            </a:r>
            <a:r>
              <a:rPr lang="en-US" sz="1400" dirty="0" smtClean="0"/>
              <a:t> </a:t>
            </a:r>
            <a:r>
              <a:rPr lang="en-US" sz="1400" dirty="0" err="1" smtClean="0"/>
              <a:t>končetiny</a:t>
            </a:r>
            <a:r>
              <a:rPr lang="en-US" sz="1400" dirty="0" smtClean="0"/>
              <a:t>), </a:t>
            </a:r>
            <a:r>
              <a:rPr lang="en-US" sz="1400" dirty="0" err="1" smtClean="0"/>
              <a:t>která</a:t>
            </a:r>
            <a:r>
              <a:rPr lang="en-US" sz="1400" dirty="0" smtClean="0"/>
              <a:t> </a:t>
            </a:r>
            <a:r>
              <a:rPr lang="en-US" sz="1400" dirty="0" err="1" smtClean="0"/>
              <a:t>tak</a:t>
            </a:r>
            <a:r>
              <a:rPr lang="en-US" sz="1400" dirty="0" smtClean="0"/>
              <a:t> </a:t>
            </a:r>
            <a:r>
              <a:rPr lang="en-US" sz="1400" dirty="0" err="1" smtClean="0"/>
              <a:t>teče</a:t>
            </a:r>
            <a:r>
              <a:rPr lang="en-US" sz="1400" dirty="0" smtClean="0"/>
              <a:t> do </a:t>
            </a:r>
            <a:r>
              <a:rPr lang="en-US" sz="1400" dirty="0" err="1" smtClean="0"/>
              <a:t>podklíčkové</a:t>
            </a:r>
            <a:r>
              <a:rPr lang="en-US" sz="1400" dirty="0" smtClean="0"/>
              <a:t> </a:t>
            </a:r>
            <a:r>
              <a:rPr lang="en-US" sz="1400" dirty="0" err="1" smtClean="0"/>
              <a:t>tepny</a:t>
            </a:r>
            <a:r>
              <a:rPr lang="en-US" sz="1400" dirty="0" smtClean="0"/>
              <a:t> a </a:t>
            </a:r>
            <a:r>
              <a:rPr lang="en-US" sz="1400" dirty="0" err="1" smtClean="0"/>
              <a:t>následkem</a:t>
            </a:r>
            <a:r>
              <a:rPr lang="en-US" sz="1400" dirty="0" smtClean="0"/>
              <a:t> </a:t>
            </a:r>
            <a:r>
              <a:rPr lang="en-US" sz="1400" dirty="0" err="1" smtClean="0"/>
              <a:t>sníženého</a:t>
            </a:r>
            <a:r>
              <a:rPr lang="en-US" sz="1400" dirty="0" smtClean="0"/>
              <a:t> </a:t>
            </a:r>
            <a:r>
              <a:rPr lang="en-US" sz="1400" dirty="0" err="1" smtClean="0"/>
              <a:t>prokrvení</a:t>
            </a:r>
            <a:r>
              <a:rPr lang="en-US" sz="1400" dirty="0"/>
              <a:t> </a:t>
            </a:r>
            <a:r>
              <a:rPr lang="en-US" sz="1400" dirty="0" err="1" smtClean="0"/>
              <a:t>mozkového</a:t>
            </a:r>
            <a:r>
              <a:rPr lang="en-US" sz="1400" dirty="0" smtClean="0"/>
              <a:t> </a:t>
            </a:r>
            <a:r>
              <a:rPr lang="en-US" sz="1400" dirty="0" err="1" smtClean="0"/>
              <a:t>kmene</a:t>
            </a:r>
            <a:r>
              <a:rPr lang="en-US" sz="1400" dirty="0" smtClean="0"/>
              <a:t> </a:t>
            </a:r>
            <a:r>
              <a:rPr lang="en-US" sz="1400" dirty="0" err="1" smtClean="0"/>
              <a:t>mohou</a:t>
            </a:r>
            <a:r>
              <a:rPr lang="en-US" sz="1400" dirty="0" smtClean="0"/>
              <a:t> </a:t>
            </a:r>
            <a:r>
              <a:rPr lang="en-US" sz="1400" dirty="0" err="1" smtClean="0"/>
              <a:t>být</a:t>
            </a:r>
            <a:r>
              <a:rPr lang="en-US" sz="1400" dirty="0" smtClean="0"/>
              <a:t> </a:t>
            </a:r>
            <a:r>
              <a:rPr lang="en-US" sz="1400" dirty="0" err="1" smtClean="0"/>
              <a:t>poruchy</a:t>
            </a:r>
            <a:r>
              <a:rPr lang="en-US" sz="1400" dirty="0" smtClean="0"/>
              <a:t> </a:t>
            </a:r>
            <a:r>
              <a:rPr lang="en-US" sz="1400" dirty="0" err="1" smtClean="0"/>
              <a:t>vědomí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026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Transkraniální</a:t>
            </a:r>
            <a:r>
              <a:rPr lang="en-US" sz="2800" dirty="0" smtClean="0"/>
              <a:t> </a:t>
            </a:r>
            <a:r>
              <a:rPr lang="en-US" sz="2800" dirty="0" err="1" smtClean="0"/>
              <a:t>vyšetření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/>
              <a:t>Pomocí</a:t>
            </a:r>
            <a:r>
              <a:rPr lang="en-US" sz="1600" dirty="0" smtClean="0"/>
              <a:t> </a:t>
            </a:r>
            <a:r>
              <a:rPr lang="en-US" sz="1600" dirty="0" err="1" smtClean="0"/>
              <a:t>speciální</a:t>
            </a:r>
            <a:r>
              <a:rPr lang="en-US" sz="1600" dirty="0" smtClean="0"/>
              <a:t> </a:t>
            </a:r>
            <a:r>
              <a:rPr lang="en-US" sz="1600" dirty="0" err="1" smtClean="0"/>
              <a:t>sondy</a:t>
            </a:r>
            <a:r>
              <a:rPr lang="en-US" sz="1600" dirty="0" smtClean="0"/>
              <a:t> je </a:t>
            </a:r>
            <a:r>
              <a:rPr lang="en-US" sz="1600" dirty="0" err="1" smtClean="0"/>
              <a:t>možné</a:t>
            </a:r>
            <a:r>
              <a:rPr lang="en-US" sz="1600" dirty="0" smtClean="0"/>
              <a:t> </a:t>
            </a:r>
            <a:r>
              <a:rPr lang="en-US" sz="1600" dirty="0" err="1" smtClean="0"/>
              <a:t>zobrazení</a:t>
            </a:r>
            <a:r>
              <a:rPr lang="en-US" sz="1600" dirty="0" smtClean="0"/>
              <a:t> a </a:t>
            </a:r>
            <a:r>
              <a:rPr lang="en-US" sz="1600" dirty="0" err="1" smtClean="0"/>
              <a:t>měření</a:t>
            </a:r>
            <a:r>
              <a:rPr lang="en-US" sz="1600" dirty="0" smtClean="0"/>
              <a:t> </a:t>
            </a:r>
            <a:r>
              <a:rPr lang="en-US" sz="1600" dirty="0" err="1" smtClean="0"/>
              <a:t>rychlostí</a:t>
            </a:r>
            <a:r>
              <a:rPr lang="en-US" sz="1600" dirty="0" smtClean="0"/>
              <a:t> </a:t>
            </a:r>
            <a:r>
              <a:rPr lang="en-US" sz="1600" dirty="0" err="1" smtClean="0"/>
              <a:t>toku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v </a:t>
            </a:r>
            <a:r>
              <a:rPr lang="en-US" sz="1600" dirty="0" err="1" smtClean="0"/>
              <a:t>tepnách</a:t>
            </a:r>
            <a:r>
              <a:rPr lang="en-US" sz="1600" dirty="0" smtClean="0"/>
              <a:t> </a:t>
            </a:r>
            <a:r>
              <a:rPr lang="en-US" sz="1600" dirty="0" err="1" smtClean="0"/>
              <a:t>mozku</a:t>
            </a: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4" name="Picture 3" descr="2015-10-29 08.40.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0408"/>
            <a:ext cx="3855868" cy="28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5324785"/>
            <a:ext cx="385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Přiložení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sondy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spánkovou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kost</a:t>
            </a:r>
            <a:r>
              <a:rPr lang="en-US" sz="1400" b="1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zobrazení</a:t>
            </a:r>
            <a:r>
              <a:rPr lang="en-US" sz="1400" dirty="0" smtClean="0"/>
              <a:t> </a:t>
            </a:r>
            <a:r>
              <a:rPr lang="en-US" sz="1400" dirty="0" err="1" smtClean="0"/>
              <a:t>přední</a:t>
            </a:r>
            <a:r>
              <a:rPr lang="en-US" sz="1400" dirty="0" smtClean="0"/>
              <a:t>, </a:t>
            </a:r>
            <a:r>
              <a:rPr lang="en-US" sz="1400" dirty="0" err="1" smtClean="0"/>
              <a:t>střední</a:t>
            </a:r>
            <a:r>
              <a:rPr lang="en-US" sz="1400" dirty="0" smtClean="0"/>
              <a:t> a </a:t>
            </a:r>
            <a:r>
              <a:rPr lang="en-US" sz="1400" dirty="0" err="1" smtClean="0"/>
              <a:t>zadní</a:t>
            </a:r>
            <a:r>
              <a:rPr lang="en-US" sz="1400" dirty="0" smtClean="0"/>
              <a:t> </a:t>
            </a:r>
            <a:r>
              <a:rPr lang="en-US" sz="1400" dirty="0" err="1" smtClean="0"/>
              <a:t>mozkové</a:t>
            </a:r>
            <a:r>
              <a:rPr lang="en-US" sz="1400" dirty="0" smtClean="0"/>
              <a:t> </a:t>
            </a:r>
            <a:r>
              <a:rPr lang="en-US" sz="1400" dirty="0" err="1" smtClean="0"/>
              <a:t>tepny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9" name="Content Placeholder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32" y="2350408"/>
            <a:ext cx="3888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30932" y="5324785"/>
            <a:ext cx="3855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Barevné</a:t>
            </a:r>
            <a:r>
              <a:rPr lang="en-US" sz="1400" dirty="0" smtClean="0"/>
              <a:t> </a:t>
            </a:r>
            <a:r>
              <a:rPr lang="en-US" sz="1400" dirty="0" err="1" smtClean="0"/>
              <a:t>zobrazení</a:t>
            </a:r>
            <a:r>
              <a:rPr lang="en-US" sz="1400" dirty="0" smtClean="0"/>
              <a:t> </a:t>
            </a:r>
            <a:r>
              <a:rPr lang="en-US" sz="1400" dirty="0" err="1" smtClean="0"/>
              <a:t>tepen</a:t>
            </a:r>
            <a:r>
              <a:rPr lang="en-US" sz="1400" dirty="0" smtClean="0"/>
              <a:t> </a:t>
            </a:r>
            <a:r>
              <a:rPr lang="en-US" sz="1400" dirty="0" err="1" smtClean="0"/>
              <a:t>tzv</a:t>
            </a:r>
            <a:r>
              <a:rPr lang="en-US" sz="1400" dirty="0" smtClean="0"/>
              <a:t>. </a:t>
            </a:r>
            <a:r>
              <a:rPr lang="en-US" sz="1400" dirty="0" err="1" smtClean="0"/>
              <a:t>Willisova</a:t>
            </a:r>
            <a:r>
              <a:rPr lang="en-US" sz="1400" dirty="0" smtClean="0"/>
              <a:t> </a:t>
            </a:r>
            <a:r>
              <a:rPr lang="en-US" sz="1400" dirty="0" err="1" smtClean="0"/>
              <a:t>okruhu</a:t>
            </a:r>
            <a:endParaRPr lang="en-US" sz="1400" dirty="0" smtClean="0"/>
          </a:p>
          <a:p>
            <a:pPr algn="ctr"/>
            <a:r>
              <a:rPr lang="en-US" sz="1400" dirty="0" smtClean="0"/>
              <a:t>(ACA – </a:t>
            </a:r>
            <a:r>
              <a:rPr lang="en-US" sz="1400" dirty="0" err="1" smtClean="0"/>
              <a:t>přední</a:t>
            </a:r>
            <a:r>
              <a:rPr lang="en-US" sz="1400" dirty="0" smtClean="0"/>
              <a:t> </a:t>
            </a:r>
            <a:r>
              <a:rPr lang="en-US" sz="1400" dirty="0" err="1" smtClean="0"/>
              <a:t>mozková</a:t>
            </a:r>
            <a:r>
              <a:rPr lang="en-US" sz="1400" dirty="0" smtClean="0"/>
              <a:t> </a:t>
            </a:r>
            <a:r>
              <a:rPr lang="en-US" sz="1400" dirty="0" err="1" smtClean="0"/>
              <a:t>tepna</a:t>
            </a:r>
            <a:r>
              <a:rPr lang="en-US" sz="1400" dirty="0" smtClean="0"/>
              <a:t>, MCA – </a:t>
            </a:r>
            <a:r>
              <a:rPr lang="en-US" sz="1400" dirty="0" err="1" smtClean="0"/>
              <a:t>střední</a:t>
            </a:r>
            <a:r>
              <a:rPr lang="en-US" sz="1400" dirty="0" smtClean="0"/>
              <a:t> </a:t>
            </a:r>
            <a:r>
              <a:rPr lang="en-US" sz="1400" dirty="0" err="1" smtClean="0"/>
              <a:t>mozková</a:t>
            </a:r>
            <a:r>
              <a:rPr lang="en-US" sz="1400" dirty="0" smtClean="0"/>
              <a:t> </a:t>
            </a:r>
            <a:r>
              <a:rPr lang="en-US" sz="1400" dirty="0" err="1" smtClean="0"/>
              <a:t>tepna</a:t>
            </a:r>
            <a:r>
              <a:rPr lang="en-US" sz="1400" dirty="0" smtClean="0"/>
              <a:t> a PCA – </a:t>
            </a:r>
            <a:r>
              <a:rPr lang="en-US" sz="1400" dirty="0" err="1" smtClean="0"/>
              <a:t>zadní</a:t>
            </a:r>
            <a:r>
              <a:rPr lang="en-US" sz="1400" dirty="0" smtClean="0"/>
              <a:t> </a:t>
            </a:r>
            <a:r>
              <a:rPr lang="en-US" sz="1400" dirty="0" err="1" smtClean="0"/>
              <a:t>mozková</a:t>
            </a:r>
            <a:r>
              <a:rPr lang="en-US" sz="1400" dirty="0" smtClean="0"/>
              <a:t> </a:t>
            </a:r>
            <a:r>
              <a:rPr lang="en-US" sz="1400" dirty="0" err="1" smtClean="0"/>
              <a:t>tepna</a:t>
            </a:r>
            <a:r>
              <a:rPr lang="en-US" sz="1400" dirty="0" smtClean="0"/>
              <a:t>)</a:t>
            </a:r>
          </a:p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8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Zobrazení vertebrobazilárního řečiště</a:t>
            </a:r>
            <a:endParaRPr lang="sk-SK" sz="28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73" y="1806513"/>
            <a:ext cx="7461079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38495" y="2101432"/>
            <a:ext cx="45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2782" y="3705181"/>
            <a:ext cx="45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2015-10-29 08.42.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9" y="1417638"/>
            <a:ext cx="1927934" cy="14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0873" y="6379888"/>
            <a:ext cx="746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Přiložení</a:t>
            </a:r>
            <a:r>
              <a:rPr lang="en-US" sz="1400" dirty="0" smtClean="0"/>
              <a:t> </a:t>
            </a:r>
            <a:r>
              <a:rPr lang="en-US" sz="1400" dirty="0" err="1" smtClean="0"/>
              <a:t>sondy</a:t>
            </a:r>
            <a:r>
              <a:rPr lang="en-US" sz="1400" dirty="0" smtClean="0"/>
              <a:t> v </a:t>
            </a:r>
            <a:r>
              <a:rPr lang="en-US" sz="1400" dirty="0" err="1" smtClean="0"/>
              <a:t>oblasti</a:t>
            </a:r>
            <a:r>
              <a:rPr lang="en-US" sz="1400" dirty="0" smtClean="0"/>
              <a:t> foramen magnum 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zobrazení</a:t>
            </a:r>
            <a:r>
              <a:rPr lang="en-US" sz="1400" dirty="0" smtClean="0"/>
              <a:t> </a:t>
            </a:r>
            <a:r>
              <a:rPr lang="en-US" sz="1400" dirty="0" err="1" smtClean="0"/>
              <a:t>tzv</a:t>
            </a:r>
            <a:r>
              <a:rPr lang="en-US" sz="1400" dirty="0" smtClean="0"/>
              <a:t>. </a:t>
            </a:r>
            <a:r>
              <a:rPr lang="en-US" sz="1400" dirty="0" err="1" smtClean="0"/>
              <a:t>vertebrobazilárního</a:t>
            </a:r>
            <a:r>
              <a:rPr lang="en-US" sz="1400" dirty="0" smtClean="0"/>
              <a:t> </a:t>
            </a:r>
            <a:r>
              <a:rPr lang="en-US" sz="1400" dirty="0" err="1" smtClean="0"/>
              <a:t>povodí</a:t>
            </a:r>
            <a:r>
              <a:rPr lang="en-US" sz="1400" dirty="0" smtClean="0"/>
              <a:t> pro </a:t>
            </a:r>
            <a:r>
              <a:rPr lang="en-US" sz="1400" dirty="0" err="1" smtClean="0"/>
              <a:t>mozkový</a:t>
            </a:r>
            <a:r>
              <a:rPr lang="en-US" sz="1400" dirty="0" smtClean="0"/>
              <a:t> </a:t>
            </a:r>
            <a:r>
              <a:rPr lang="en-US" sz="1400" dirty="0" err="1" smtClean="0"/>
              <a:t>kmen</a:t>
            </a:r>
            <a:r>
              <a:rPr lang="en-US" sz="1400" dirty="0" smtClean="0"/>
              <a:t> a </a:t>
            </a:r>
            <a:r>
              <a:rPr lang="en-US" sz="1400" dirty="0" err="1" smtClean="0"/>
              <a:t>mozeček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493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Video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27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425</Words>
  <Application>Microsoft Macintosh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Využití ultrazvuku v neurologii Neurosonografie</vt:lpstr>
      <vt:lpstr>Neurosonografické vyšetření</vt:lpstr>
      <vt:lpstr>Aterosklerotické změny krční tepny</vt:lpstr>
      <vt:lpstr>  Dissekce krční tepny </vt:lpstr>
      <vt:lpstr>Steal syndrom podklíčkové tepny</vt:lpstr>
      <vt:lpstr>Transkraniální vyšetření</vt:lpstr>
      <vt:lpstr>Zobrazení vertebrobazilárního řečiště</vt:lpstr>
      <vt:lpstr>Video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Zobrazovací metody I. Principy a možnosti vyšetření</dc:title>
  <dc:creator>Ondřej Volný</dc:creator>
  <cp:lastModifiedBy>Ondřej Volný</cp:lastModifiedBy>
  <cp:revision>36</cp:revision>
  <dcterms:created xsi:type="dcterms:W3CDTF">2015-09-05T10:24:26Z</dcterms:created>
  <dcterms:modified xsi:type="dcterms:W3CDTF">2015-12-29T08:29:48Z</dcterms:modified>
</cp:coreProperties>
</file>