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7" r:id="rId5"/>
    <p:sldId id="262" r:id="rId6"/>
    <p:sldId id="268" r:id="rId7"/>
    <p:sldId id="263" r:id="rId8"/>
    <p:sldId id="259" r:id="rId9"/>
    <p:sldId id="266" r:id="rId10"/>
    <p:sldId id="265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226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98DE6-353D-5347-B2A6-E279B6714137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8F1FE-1CE4-724F-A4D0-0B921C5CB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6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8F1FE-1CE4-724F-A4D0-0B921C5CB0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2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8F1FE-1CE4-724F-A4D0-0B921C5CB0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6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8F1FE-1CE4-724F-A4D0-0B921C5CB0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63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8F1FE-1CE4-724F-A4D0-0B921C5CB0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8F1FE-1CE4-724F-A4D0-0B921C5CB0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3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026D-EF22-054B-AD94-73801DED8160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D1B3-FDA9-704A-BF69-1734D2AE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1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026D-EF22-054B-AD94-73801DED8160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D1B3-FDA9-704A-BF69-1734D2AE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3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026D-EF22-054B-AD94-73801DED8160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D1B3-FDA9-704A-BF69-1734D2AE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0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026D-EF22-054B-AD94-73801DED8160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D1B3-FDA9-704A-BF69-1734D2AE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026D-EF22-054B-AD94-73801DED8160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D1B3-FDA9-704A-BF69-1734D2AE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026D-EF22-054B-AD94-73801DED8160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D1B3-FDA9-704A-BF69-1734D2AE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2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026D-EF22-054B-AD94-73801DED8160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D1B3-FDA9-704A-BF69-1734D2AE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026D-EF22-054B-AD94-73801DED8160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D1B3-FDA9-704A-BF69-1734D2AE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026D-EF22-054B-AD94-73801DED8160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D1B3-FDA9-704A-BF69-1734D2AE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8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026D-EF22-054B-AD94-73801DED8160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D1B3-FDA9-704A-BF69-1734D2AE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5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026D-EF22-054B-AD94-73801DED8160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D1B3-FDA9-704A-BF69-1734D2AE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8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6026D-EF22-054B-AD94-73801DED8160}" type="datetimeFigureOut">
              <a:rPr lang="en-US" smtClean="0"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D1B3-FDA9-704A-BF69-1734D2AE3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2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mamatsu.com/eu/en/technology/innovation/pet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Vybrané</a:t>
            </a:r>
            <a:r>
              <a:rPr lang="en-US" sz="3200" dirty="0" smtClean="0"/>
              <a:t> </a:t>
            </a:r>
            <a:r>
              <a:rPr lang="en-US" sz="3200" dirty="0" err="1" smtClean="0"/>
              <a:t>funkční</a:t>
            </a:r>
            <a:r>
              <a:rPr lang="en-US" sz="3200" dirty="0" smtClean="0"/>
              <a:t> </a:t>
            </a:r>
            <a:r>
              <a:rPr lang="en-US" sz="3200" dirty="0" err="1" smtClean="0"/>
              <a:t>metody</a:t>
            </a:r>
            <a:r>
              <a:rPr lang="en-US" sz="3200" dirty="0" smtClean="0"/>
              <a:t> </a:t>
            </a:r>
            <a:r>
              <a:rPr lang="en-US" sz="3200" dirty="0" err="1" smtClean="0"/>
              <a:t>mapování</a:t>
            </a:r>
            <a:r>
              <a:rPr lang="en-US" sz="3200" dirty="0" smtClean="0"/>
              <a:t> </a:t>
            </a:r>
            <a:r>
              <a:rPr lang="en-US" sz="3200" dirty="0" err="1" smtClean="0"/>
              <a:t>mozku</a:t>
            </a:r>
            <a:r>
              <a:rPr lang="en-US" sz="3200" dirty="0" smtClean="0"/>
              <a:t>: PET</a:t>
            </a:r>
            <a:r>
              <a:rPr lang="en-US" sz="3200" dirty="0"/>
              <a:t> </a:t>
            </a:r>
            <a:r>
              <a:rPr lang="en-US" sz="3200" dirty="0" smtClean="0"/>
              <a:t>a SPECT (SISCOM)</a:t>
            </a:r>
            <a:endParaRPr lang="en-US" sz="3200" dirty="0"/>
          </a:p>
        </p:txBody>
      </p:sp>
      <p:pic>
        <p:nvPicPr>
          <p:cNvPr id="4" name="Picture 3" descr="SafeBr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0"/>
            <a:ext cx="1800000" cy="1800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68752" cy="242312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err="1" smtClean="0"/>
              <a:t>MUDr</a:t>
            </a:r>
            <a:r>
              <a:rPr lang="en-US" sz="2400" dirty="0" smtClean="0"/>
              <a:t>. Ondřej </a:t>
            </a:r>
            <a:r>
              <a:rPr lang="en-US" sz="2400" dirty="0" smtClean="0"/>
              <a:t>Volný</a:t>
            </a:r>
            <a:r>
              <a:rPr lang="en-US" sz="2400" baseline="30000" dirty="0" smtClean="0"/>
              <a:t>1</a:t>
            </a:r>
            <a:endParaRPr lang="en-US" sz="2400" baseline="30000" dirty="0" smtClean="0"/>
          </a:p>
          <a:p>
            <a:r>
              <a:rPr lang="en-US" sz="2400" dirty="0" err="1" smtClean="0"/>
              <a:t>MUDr</a:t>
            </a:r>
            <a:r>
              <a:rPr lang="en-US" sz="2400" dirty="0" smtClean="0"/>
              <a:t>. Petra </a:t>
            </a:r>
            <a:r>
              <a:rPr lang="en-US" sz="2400" dirty="0" smtClean="0"/>
              <a:t>Cimflová</a:t>
            </a:r>
            <a:r>
              <a:rPr lang="en-US" sz="2400" baseline="30000" dirty="0" smtClean="0"/>
              <a:t>2</a:t>
            </a:r>
            <a:endParaRPr lang="en-US" sz="2400" baseline="30000" dirty="0" smtClean="0"/>
          </a:p>
          <a:p>
            <a:r>
              <a:rPr lang="en-US" sz="2400" dirty="0" smtClean="0"/>
              <a:t>prof. </a:t>
            </a:r>
            <a:r>
              <a:rPr lang="en-US" sz="2400" dirty="0" err="1" smtClean="0"/>
              <a:t>MUDr</a:t>
            </a:r>
            <a:r>
              <a:rPr lang="en-US" sz="2400" dirty="0" smtClean="0"/>
              <a:t>. Martin </a:t>
            </a:r>
            <a:r>
              <a:rPr lang="en-US" sz="2400" dirty="0" err="1" smtClean="0"/>
              <a:t>Bareš</a:t>
            </a:r>
            <a:r>
              <a:rPr lang="en-US" sz="2400" dirty="0" smtClean="0"/>
              <a:t> </a:t>
            </a:r>
            <a:r>
              <a:rPr lang="en-US" sz="2400" dirty="0" smtClean="0"/>
              <a:t>PhD</a:t>
            </a:r>
            <a:r>
              <a:rPr lang="en-US" sz="2400" baseline="30000" dirty="0" smtClean="0"/>
              <a:t>1</a:t>
            </a:r>
            <a:endParaRPr lang="en-US" sz="2400" baseline="30000" dirty="0" smtClean="0"/>
          </a:p>
          <a:p>
            <a:endParaRPr lang="en-US" sz="2400" dirty="0" smtClean="0"/>
          </a:p>
          <a:p>
            <a:r>
              <a:rPr lang="en-US" sz="2400" baseline="30000" dirty="0" smtClean="0"/>
              <a:t>1 </a:t>
            </a:r>
            <a:r>
              <a:rPr lang="en-US" sz="2400" dirty="0" smtClean="0"/>
              <a:t>I</a:t>
            </a:r>
            <a:r>
              <a:rPr lang="en-US" sz="2400" dirty="0" smtClean="0"/>
              <a:t>. </a:t>
            </a:r>
            <a:r>
              <a:rPr lang="en-US" sz="2400" dirty="0" err="1"/>
              <a:t>n</a:t>
            </a:r>
            <a:r>
              <a:rPr lang="en-US" sz="2400" dirty="0" err="1" smtClean="0"/>
              <a:t>eurologická</a:t>
            </a:r>
            <a:r>
              <a:rPr lang="en-US" sz="2400" dirty="0" smtClean="0"/>
              <a:t> </a:t>
            </a:r>
            <a:r>
              <a:rPr lang="en-US" sz="2400" dirty="0" err="1" smtClean="0"/>
              <a:t>klinika</a:t>
            </a:r>
            <a:r>
              <a:rPr lang="en-US" sz="2400" dirty="0" smtClean="0"/>
              <a:t> FN u </a:t>
            </a:r>
            <a:r>
              <a:rPr lang="en-US" sz="2400" dirty="0" err="1" smtClean="0"/>
              <a:t>sv</a:t>
            </a:r>
            <a:r>
              <a:rPr lang="en-US" sz="2400" dirty="0" smtClean="0"/>
              <a:t>. Anny a </a:t>
            </a:r>
            <a:r>
              <a:rPr lang="en-US" sz="2400" dirty="0" smtClean="0"/>
              <a:t>LF </a:t>
            </a:r>
            <a:r>
              <a:rPr lang="en-US" sz="2400" dirty="0" err="1" smtClean="0"/>
              <a:t>Masarykovy</a:t>
            </a:r>
            <a:r>
              <a:rPr lang="en-US" sz="2400" dirty="0" smtClean="0"/>
              <a:t> </a:t>
            </a:r>
            <a:r>
              <a:rPr lang="en-US" sz="2400" dirty="0" err="1" smtClean="0"/>
              <a:t>univerzity</a:t>
            </a:r>
            <a:endParaRPr lang="en-US" sz="2400" dirty="0" smtClean="0"/>
          </a:p>
          <a:p>
            <a:r>
              <a:rPr lang="en-US" sz="2400" baseline="30000" dirty="0" smtClean="0"/>
              <a:t>2 </a:t>
            </a:r>
            <a:r>
              <a:rPr lang="en-US" sz="2400" dirty="0" err="1" smtClean="0"/>
              <a:t>Klinika</a:t>
            </a:r>
            <a:r>
              <a:rPr lang="en-US" sz="2400" dirty="0" smtClean="0"/>
              <a:t> </a:t>
            </a:r>
            <a:r>
              <a:rPr lang="en-US" sz="2400" dirty="0" err="1" smtClean="0"/>
              <a:t>zobrazovacích</a:t>
            </a:r>
            <a:r>
              <a:rPr lang="en-US" sz="2400" dirty="0" smtClean="0"/>
              <a:t> </a:t>
            </a:r>
            <a:r>
              <a:rPr lang="en-US" sz="2400" dirty="0" err="1" smtClean="0"/>
              <a:t>metod</a:t>
            </a:r>
            <a:r>
              <a:rPr lang="en-US" sz="2400" dirty="0" smtClean="0"/>
              <a:t> </a:t>
            </a:r>
            <a:r>
              <a:rPr lang="en-US" sz="2400" dirty="0"/>
              <a:t>FN u </a:t>
            </a:r>
            <a:r>
              <a:rPr lang="en-US" sz="2400" dirty="0" err="1"/>
              <a:t>sv</a:t>
            </a:r>
            <a:r>
              <a:rPr lang="en-US" sz="2400" dirty="0"/>
              <a:t>. Anny a LF </a:t>
            </a:r>
            <a:r>
              <a:rPr lang="en-US" sz="2400" dirty="0" err="1"/>
              <a:t>Masarykovy</a:t>
            </a:r>
            <a:r>
              <a:rPr lang="en-US" sz="2400" dirty="0"/>
              <a:t> </a:t>
            </a:r>
            <a:r>
              <a:rPr lang="en-US" sz="2400" dirty="0" err="1"/>
              <a:t>univerzity</a:t>
            </a:r>
            <a:endParaRPr lang="en-US" sz="2400" dirty="0"/>
          </a:p>
          <a:p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48248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Otázky</a:t>
            </a:r>
            <a:r>
              <a:rPr lang="en-US" sz="2800" dirty="0" smtClean="0"/>
              <a:t> k </a:t>
            </a:r>
            <a:r>
              <a:rPr lang="en-US" sz="2800" dirty="0" err="1" smtClean="0"/>
              <a:t>opakování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1) </a:t>
            </a:r>
            <a:r>
              <a:rPr lang="en-US" sz="1600" dirty="0" err="1" smtClean="0"/>
              <a:t>Popiš</a:t>
            </a:r>
            <a:r>
              <a:rPr lang="en-US" sz="1600" dirty="0" smtClean="0"/>
              <a:t> </a:t>
            </a:r>
            <a:r>
              <a:rPr lang="en-US" sz="1600" dirty="0" err="1" smtClean="0"/>
              <a:t>princip</a:t>
            </a:r>
            <a:r>
              <a:rPr lang="en-US" sz="1600" dirty="0" smtClean="0"/>
              <a:t> PET. (Slide 3)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2) </a:t>
            </a:r>
            <a:r>
              <a:rPr lang="en-US" sz="1600" dirty="0" err="1" smtClean="0"/>
              <a:t>Popiš</a:t>
            </a:r>
            <a:r>
              <a:rPr lang="en-US" sz="1600" dirty="0" smtClean="0"/>
              <a:t> </a:t>
            </a:r>
            <a:r>
              <a:rPr lang="en-US" sz="1600" dirty="0" err="1" smtClean="0"/>
              <a:t>princip</a:t>
            </a:r>
            <a:r>
              <a:rPr lang="en-US" sz="1600" dirty="0" smtClean="0"/>
              <a:t> SPECT. (Slide 4)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3) </a:t>
            </a:r>
            <a:r>
              <a:rPr lang="en-US" sz="1600" dirty="0" err="1" smtClean="0"/>
              <a:t>Vyjmenuj</a:t>
            </a:r>
            <a:r>
              <a:rPr lang="en-US" sz="1600" dirty="0" smtClean="0"/>
              <a:t> </a:t>
            </a:r>
            <a:r>
              <a:rPr lang="en-US" sz="1600" dirty="0" err="1" smtClean="0"/>
              <a:t>rozdíly</a:t>
            </a:r>
            <a:r>
              <a:rPr lang="en-US" sz="1600" dirty="0" smtClean="0"/>
              <a:t> </a:t>
            </a:r>
            <a:r>
              <a:rPr lang="en-US" sz="1600" dirty="0" err="1" smtClean="0"/>
              <a:t>mezi</a:t>
            </a:r>
            <a:r>
              <a:rPr lang="en-US" sz="1600" dirty="0" smtClean="0"/>
              <a:t> PET a SPECT. (Slide 3 a 4)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4) </a:t>
            </a:r>
            <a:r>
              <a:rPr lang="en-US" sz="1600" dirty="0" err="1" smtClean="0"/>
              <a:t>Vyjmenuj</a:t>
            </a:r>
            <a:r>
              <a:rPr lang="en-US" sz="1600" dirty="0" smtClean="0"/>
              <a:t> </a:t>
            </a:r>
            <a:r>
              <a:rPr lang="en-US" sz="1600" dirty="0" err="1" smtClean="0"/>
              <a:t>klinické</a:t>
            </a:r>
            <a:r>
              <a:rPr lang="en-US" sz="1600" dirty="0" smtClean="0"/>
              <a:t> </a:t>
            </a:r>
            <a:r>
              <a:rPr lang="en-US" sz="1600" dirty="0" err="1" smtClean="0"/>
              <a:t>využití</a:t>
            </a:r>
            <a:r>
              <a:rPr lang="en-US" sz="1600" dirty="0" smtClean="0"/>
              <a:t> PET. (Slide 5 a 7)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5) </a:t>
            </a:r>
            <a:r>
              <a:rPr lang="en-US" sz="1600" dirty="0" err="1" smtClean="0"/>
              <a:t>Popiš</a:t>
            </a:r>
            <a:r>
              <a:rPr lang="en-US" sz="1600" dirty="0" smtClean="0"/>
              <a:t> </a:t>
            </a:r>
            <a:r>
              <a:rPr lang="en-US" sz="1600" dirty="0" err="1" smtClean="0"/>
              <a:t>princip</a:t>
            </a:r>
            <a:r>
              <a:rPr lang="en-US" sz="1600" dirty="0" smtClean="0"/>
              <a:t> </a:t>
            </a:r>
            <a:r>
              <a:rPr lang="en-US" sz="1600" dirty="0" err="1" smtClean="0"/>
              <a:t>metody</a:t>
            </a:r>
            <a:r>
              <a:rPr lang="en-US" sz="1600" dirty="0" smtClean="0"/>
              <a:t> SISCOM? (Slide 6 a 8)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425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Zdroje</a:t>
            </a:r>
            <a:r>
              <a:rPr lang="en-US" sz="2800" dirty="0" smtClean="0"/>
              <a:t> </a:t>
            </a:r>
            <a:r>
              <a:rPr lang="en-US" sz="2800" dirty="0" err="1" smtClean="0"/>
              <a:t>obrázků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Slide 3 </a:t>
            </a:r>
            <a:r>
              <a:rPr lang="en-US" sz="1600" dirty="0">
                <a:hlinkClick r:id="rId2"/>
              </a:rPr>
              <a:t>http://www.hamamatsu.com/eu/en/technology/innovation/pet/</a:t>
            </a:r>
            <a:r>
              <a:rPr lang="en-US" sz="1600" dirty="0" smtClean="0">
                <a:hlinkClick r:id="rId2"/>
              </a:rPr>
              <a:t>index.html</a:t>
            </a: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Slide 7 </a:t>
            </a:r>
            <a:r>
              <a:rPr lang="en-US" sz="1600" dirty="0" err="1" smtClean="0"/>
              <a:t>obrázek</a:t>
            </a:r>
            <a:r>
              <a:rPr lang="en-US" sz="1600" dirty="0" smtClean="0"/>
              <a:t> z </a:t>
            </a:r>
            <a:r>
              <a:rPr lang="en-US" sz="1600" dirty="0" err="1" smtClean="0"/>
              <a:t>dokumentace</a:t>
            </a:r>
            <a:r>
              <a:rPr lang="en-US" sz="1600" dirty="0" smtClean="0"/>
              <a:t> I. </a:t>
            </a:r>
            <a:r>
              <a:rPr lang="en-US" sz="1600" dirty="0" err="1" smtClean="0"/>
              <a:t>neurologické</a:t>
            </a:r>
            <a:r>
              <a:rPr lang="en-US" sz="1600" dirty="0" smtClean="0"/>
              <a:t> </a:t>
            </a:r>
            <a:r>
              <a:rPr lang="en-US" sz="1600" dirty="0" err="1" smtClean="0"/>
              <a:t>kliniky</a:t>
            </a:r>
            <a:r>
              <a:rPr lang="en-US" sz="1600" dirty="0" smtClean="0"/>
              <a:t> FN u </a:t>
            </a:r>
            <a:r>
              <a:rPr lang="en-US" sz="1600" dirty="0" err="1" smtClean="0"/>
              <a:t>sv</a:t>
            </a:r>
            <a:r>
              <a:rPr lang="en-US" sz="1600" dirty="0" smtClean="0"/>
              <a:t>. Anny, Brno (prof. </a:t>
            </a:r>
            <a:r>
              <a:rPr lang="en-US" sz="1600" dirty="0" err="1" smtClean="0"/>
              <a:t>MUDr</a:t>
            </a:r>
            <a:r>
              <a:rPr lang="en-US" sz="1600" dirty="0" smtClean="0"/>
              <a:t>. Robert </a:t>
            </a:r>
            <a:r>
              <a:rPr lang="en-US" sz="1600" dirty="0" err="1" smtClean="0"/>
              <a:t>Kuba</a:t>
            </a:r>
            <a:r>
              <a:rPr lang="en-US" sz="1600" dirty="0" smtClean="0"/>
              <a:t> PhD.)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/>
              <a:t>Slide </a:t>
            </a:r>
            <a:r>
              <a:rPr lang="en-US" sz="1600" dirty="0" smtClean="0"/>
              <a:t>8 </a:t>
            </a:r>
            <a:r>
              <a:rPr lang="en-US" sz="1600" dirty="0" err="1"/>
              <a:t>obrázek</a:t>
            </a:r>
            <a:r>
              <a:rPr lang="en-US" sz="1600" dirty="0"/>
              <a:t> z </a:t>
            </a:r>
            <a:r>
              <a:rPr lang="en-US" sz="1600" dirty="0" err="1"/>
              <a:t>dokumentace</a:t>
            </a:r>
            <a:r>
              <a:rPr lang="en-US" sz="1600" dirty="0"/>
              <a:t> I. </a:t>
            </a:r>
            <a:r>
              <a:rPr lang="en-US" sz="1600" dirty="0" err="1"/>
              <a:t>neurologické</a:t>
            </a:r>
            <a:r>
              <a:rPr lang="en-US" sz="1600" dirty="0"/>
              <a:t> </a:t>
            </a:r>
            <a:r>
              <a:rPr lang="en-US" sz="1600" dirty="0" err="1"/>
              <a:t>kliniky</a:t>
            </a:r>
            <a:r>
              <a:rPr lang="en-US" sz="1600" dirty="0"/>
              <a:t> FN u </a:t>
            </a:r>
            <a:r>
              <a:rPr lang="en-US" sz="1600" dirty="0" err="1"/>
              <a:t>sv</a:t>
            </a:r>
            <a:r>
              <a:rPr lang="en-US" sz="1600" dirty="0"/>
              <a:t>. Anny, </a:t>
            </a:r>
            <a:r>
              <a:rPr lang="en-US" sz="1600" dirty="0" smtClean="0"/>
              <a:t>Brno (prof. </a:t>
            </a:r>
            <a:r>
              <a:rPr lang="en-US" sz="1600" dirty="0" err="1" smtClean="0"/>
              <a:t>MUDr</a:t>
            </a:r>
            <a:r>
              <a:rPr lang="en-US" sz="1600" dirty="0" smtClean="0"/>
              <a:t>. Milan </a:t>
            </a:r>
            <a:r>
              <a:rPr lang="en-US" sz="1600" dirty="0" err="1" smtClean="0"/>
              <a:t>Brázdil</a:t>
            </a:r>
            <a:r>
              <a:rPr lang="en-US" sz="1600" dirty="0" smtClean="0"/>
              <a:t> PhD.)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264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Úvod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1600" b="1" dirty="0" err="1"/>
              <a:t>Pozitronová</a:t>
            </a:r>
            <a:r>
              <a:rPr lang="en-US" sz="1600" b="1" dirty="0"/>
              <a:t> </a:t>
            </a:r>
            <a:r>
              <a:rPr lang="en-US" sz="1600" b="1" dirty="0" err="1"/>
              <a:t>emisní</a:t>
            </a:r>
            <a:r>
              <a:rPr lang="en-US" sz="1600" b="1" dirty="0"/>
              <a:t> </a:t>
            </a:r>
            <a:r>
              <a:rPr lang="en-US" sz="1600" b="1" dirty="0" err="1"/>
              <a:t>tomografie</a:t>
            </a:r>
            <a:r>
              <a:rPr lang="en-US" sz="1600" b="1" dirty="0"/>
              <a:t> (PET</a:t>
            </a:r>
            <a:r>
              <a:rPr lang="en-US" sz="1600" b="1" dirty="0" smtClean="0"/>
              <a:t>) </a:t>
            </a:r>
            <a:r>
              <a:rPr lang="en-US" sz="1600" dirty="0" smtClean="0"/>
              <a:t>a </a:t>
            </a:r>
            <a:r>
              <a:rPr lang="en-US" sz="1600" b="1" dirty="0" err="1"/>
              <a:t>jednofotonová</a:t>
            </a:r>
            <a:r>
              <a:rPr lang="en-US" sz="1600" b="1" dirty="0"/>
              <a:t> </a:t>
            </a:r>
            <a:r>
              <a:rPr lang="en-US" sz="1600" b="1" dirty="0" err="1"/>
              <a:t>emisní</a:t>
            </a:r>
            <a:r>
              <a:rPr lang="en-US" sz="1600" b="1" dirty="0"/>
              <a:t> </a:t>
            </a:r>
            <a:r>
              <a:rPr lang="en-US" sz="1600" b="1" dirty="0" err="1"/>
              <a:t>tomografie</a:t>
            </a:r>
            <a:r>
              <a:rPr lang="en-US" sz="1600" b="1" dirty="0"/>
              <a:t> (SPECT) </a:t>
            </a:r>
            <a:r>
              <a:rPr lang="en-US" sz="1600" dirty="0" err="1"/>
              <a:t>jsou</a:t>
            </a:r>
            <a:r>
              <a:rPr lang="en-US" sz="1600" dirty="0"/>
              <a:t> </a:t>
            </a:r>
            <a:r>
              <a:rPr lang="en-US" sz="1600" dirty="0" err="1"/>
              <a:t>nukleární</a:t>
            </a:r>
            <a:r>
              <a:rPr lang="en-US" sz="1600" dirty="0"/>
              <a:t> </a:t>
            </a:r>
            <a:r>
              <a:rPr lang="en-US" sz="1600" dirty="0" err="1"/>
              <a:t>metody</a:t>
            </a:r>
            <a:r>
              <a:rPr lang="en-US" sz="1600" dirty="0"/>
              <a:t> </a:t>
            </a:r>
            <a:r>
              <a:rPr lang="en-US" sz="1600" dirty="0" err="1"/>
              <a:t>využívané</a:t>
            </a:r>
            <a:r>
              <a:rPr lang="en-US" sz="1600" dirty="0"/>
              <a:t> v </a:t>
            </a:r>
            <a:r>
              <a:rPr lang="en-US" sz="1600" dirty="0" err="1"/>
              <a:t>diagnostice</a:t>
            </a:r>
            <a:r>
              <a:rPr lang="en-US" sz="1600" dirty="0"/>
              <a:t> </a:t>
            </a:r>
            <a:r>
              <a:rPr lang="en-US" sz="1600" dirty="0" err="1"/>
              <a:t>tumorů</a:t>
            </a:r>
            <a:r>
              <a:rPr lang="en-US" sz="1600" dirty="0"/>
              <a:t>, </a:t>
            </a:r>
            <a:r>
              <a:rPr lang="en-US" sz="1600" dirty="0" err="1"/>
              <a:t>epilepsie</a:t>
            </a:r>
            <a:r>
              <a:rPr lang="en-US" sz="1600" dirty="0"/>
              <a:t> a </a:t>
            </a:r>
            <a:r>
              <a:rPr lang="en-US" sz="1600" dirty="0" err="1" smtClean="0"/>
              <a:t>neurodegenerativních</a:t>
            </a:r>
            <a:r>
              <a:rPr lang="en-US" sz="1600" dirty="0" smtClean="0"/>
              <a:t> </a:t>
            </a:r>
            <a:r>
              <a:rPr lang="en-US" sz="1600" dirty="0" err="1"/>
              <a:t>onemocnění</a:t>
            </a:r>
            <a:r>
              <a:rPr lang="en-US" sz="1600" dirty="0"/>
              <a:t> (</a:t>
            </a:r>
            <a:r>
              <a:rPr lang="en-US" sz="1600" dirty="0" err="1"/>
              <a:t>např</a:t>
            </a:r>
            <a:r>
              <a:rPr lang="en-US" sz="1600" dirty="0"/>
              <a:t>. </a:t>
            </a:r>
            <a:r>
              <a:rPr lang="en-US" sz="1600" dirty="0" err="1"/>
              <a:t>demence</a:t>
            </a:r>
            <a:r>
              <a:rPr lang="en-US" sz="1600" dirty="0" smtClean="0"/>
              <a:t>)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Tyto</a:t>
            </a:r>
            <a:r>
              <a:rPr lang="en-US" sz="1600" dirty="0" smtClean="0"/>
              <a:t> </a:t>
            </a:r>
            <a:r>
              <a:rPr lang="en-US" sz="1600" b="1" dirty="0" err="1"/>
              <a:t>f</a:t>
            </a:r>
            <a:r>
              <a:rPr lang="en-US" sz="1600" b="1" dirty="0" err="1" smtClean="0"/>
              <a:t>unkční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metody</a:t>
            </a:r>
            <a:r>
              <a:rPr lang="en-US" sz="1600" b="1" dirty="0" smtClean="0"/>
              <a:t> </a:t>
            </a:r>
            <a:r>
              <a:rPr lang="en-US" sz="1600" dirty="0" smtClean="0"/>
              <a:t>(pro </a:t>
            </a:r>
            <a:r>
              <a:rPr lang="en-US" sz="1600" dirty="0" err="1" smtClean="0"/>
              <a:t>srovnání</a:t>
            </a:r>
            <a:r>
              <a:rPr lang="en-US" sz="1600" dirty="0" smtClean="0"/>
              <a:t> CT </a:t>
            </a:r>
            <a:r>
              <a:rPr lang="en-US" sz="1600" dirty="0" err="1" smtClean="0"/>
              <a:t>nebo</a:t>
            </a:r>
            <a:r>
              <a:rPr lang="en-US" sz="1600" dirty="0" smtClean="0"/>
              <a:t> MRI – </a:t>
            </a:r>
            <a:r>
              <a:rPr lang="en-US" sz="1600" dirty="0" err="1" smtClean="0"/>
              <a:t>zobrazují</a:t>
            </a:r>
            <a:r>
              <a:rPr lang="en-US" sz="1600" dirty="0" smtClean="0"/>
              <a:t> </a:t>
            </a:r>
            <a:r>
              <a:rPr lang="en-US" sz="1600" dirty="0" err="1" smtClean="0"/>
              <a:t>strukturu</a:t>
            </a:r>
            <a:r>
              <a:rPr lang="en-US" sz="1600" dirty="0" smtClean="0"/>
              <a:t> </a:t>
            </a:r>
            <a:r>
              <a:rPr lang="en-US" sz="1600" dirty="0" err="1" smtClean="0"/>
              <a:t>mozku</a:t>
            </a:r>
            <a:r>
              <a:rPr lang="en-US" sz="1600" dirty="0" smtClean="0"/>
              <a:t>) </a:t>
            </a:r>
            <a:r>
              <a:rPr lang="en-US" sz="1600" dirty="0" err="1" smtClean="0"/>
              <a:t>umožňující</a:t>
            </a:r>
            <a:r>
              <a:rPr lang="en-US" sz="1600" dirty="0" smtClean="0"/>
              <a:t> </a:t>
            </a:r>
            <a:r>
              <a:rPr lang="en-US" sz="1600" dirty="0" err="1" smtClean="0"/>
              <a:t>studium</a:t>
            </a:r>
            <a:r>
              <a:rPr lang="en-US" sz="1600" dirty="0" smtClean="0"/>
              <a:t> </a:t>
            </a:r>
            <a:r>
              <a:rPr lang="en-US" sz="1600" dirty="0" err="1" smtClean="0"/>
              <a:t>fyziologických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patologických</a:t>
            </a:r>
            <a:r>
              <a:rPr lang="en-US" sz="1600" dirty="0" smtClean="0"/>
              <a:t> </a:t>
            </a:r>
            <a:r>
              <a:rPr lang="en-US" sz="1600" dirty="0" err="1" smtClean="0"/>
              <a:t>změn</a:t>
            </a:r>
            <a:r>
              <a:rPr lang="en-US" sz="1600" dirty="0" smtClean="0"/>
              <a:t> </a:t>
            </a:r>
            <a:r>
              <a:rPr lang="en-US" sz="1600" dirty="0" err="1" smtClean="0"/>
              <a:t>mozkové</a:t>
            </a:r>
            <a:r>
              <a:rPr lang="en-US" sz="1600" dirty="0" smtClean="0"/>
              <a:t> </a:t>
            </a:r>
            <a:r>
              <a:rPr lang="en-US" sz="1600" dirty="0" err="1" smtClean="0"/>
              <a:t>aktivity</a:t>
            </a:r>
            <a:r>
              <a:rPr lang="en-US" sz="1600" dirty="0" smtClean="0"/>
              <a:t>:</a:t>
            </a:r>
          </a:p>
          <a:p>
            <a:pPr lvl="2">
              <a:lnSpc>
                <a:spcPct val="150000"/>
              </a:lnSpc>
              <a:buFont typeface="Wingdings" charset="2"/>
              <a:buChar char="§"/>
            </a:pPr>
            <a:r>
              <a:rPr lang="en-US" sz="1600" b="1" dirty="0" smtClean="0"/>
              <a:t>PET </a:t>
            </a:r>
            <a:r>
              <a:rPr lang="en-US" sz="1600" dirty="0" err="1" smtClean="0"/>
              <a:t>přináší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informace</a:t>
            </a:r>
            <a:r>
              <a:rPr lang="en-US" sz="1600" dirty="0" smtClean="0"/>
              <a:t> o </a:t>
            </a:r>
            <a:r>
              <a:rPr lang="en-US" sz="1600" dirty="0" err="1" smtClean="0"/>
              <a:t>metabolismu</a:t>
            </a:r>
            <a:r>
              <a:rPr lang="en-US" sz="1600" dirty="0" smtClean="0"/>
              <a:t> </a:t>
            </a:r>
            <a:r>
              <a:rPr lang="en-US" sz="1600" dirty="0" err="1" smtClean="0"/>
              <a:t>tkáně</a:t>
            </a:r>
            <a:r>
              <a:rPr lang="en-US" sz="1600" dirty="0" smtClean="0"/>
              <a:t> (v </a:t>
            </a:r>
            <a:r>
              <a:rPr lang="en-US" sz="1600" dirty="0" err="1" smtClean="0"/>
              <a:t>případě</a:t>
            </a:r>
            <a:r>
              <a:rPr lang="en-US" sz="1600" dirty="0" smtClean="0"/>
              <a:t> </a:t>
            </a:r>
            <a:r>
              <a:rPr lang="en-US" sz="1600" dirty="0" err="1" smtClean="0"/>
              <a:t>mozkové</a:t>
            </a:r>
            <a:r>
              <a:rPr lang="en-US" sz="1600" dirty="0" smtClean="0"/>
              <a:t> </a:t>
            </a:r>
            <a:r>
              <a:rPr lang="en-US" sz="1600" dirty="0" err="1" smtClean="0"/>
              <a:t>tkáně</a:t>
            </a:r>
            <a:r>
              <a:rPr lang="en-US" sz="1600" dirty="0" smtClean="0"/>
              <a:t> </a:t>
            </a:r>
            <a:r>
              <a:rPr lang="en-US" sz="1600" dirty="0" err="1" smtClean="0"/>
              <a:t>dominují</a:t>
            </a:r>
            <a:r>
              <a:rPr lang="en-US" sz="1600" dirty="0" smtClean="0"/>
              <a:t> </a:t>
            </a:r>
            <a:r>
              <a:rPr lang="en-US" sz="1600" dirty="0" err="1" smtClean="0"/>
              <a:t>vyšetření</a:t>
            </a:r>
            <a:r>
              <a:rPr lang="en-US" sz="1600" dirty="0" smtClean="0"/>
              <a:t> </a:t>
            </a:r>
            <a:r>
              <a:rPr lang="en-US" sz="1600" dirty="0" err="1" smtClean="0"/>
              <a:t>glukózového</a:t>
            </a:r>
            <a:r>
              <a:rPr lang="en-US" sz="1600" dirty="0" smtClean="0"/>
              <a:t> </a:t>
            </a:r>
            <a:r>
              <a:rPr lang="en-US" sz="1600" dirty="0" err="1" smtClean="0"/>
              <a:t>metabolismu</a:t>
            </a:r>
            <a:r>
              <a:rPr lang="en-US" sz="1600" dirty="0" smtClean="0"/>
              <a:t> </a:t>
            </a:r>
            <a:r>
              <a:rPr lang="en-US" sz="1600" dirty="0" err="1" smtClean="0"/>
              <a:t>radioaktivním</a:t>
            </a:r>
            <a:r>
              <a:rPr lang="en-US" sz="1600" dirty="0" smtClean="0"/>
              <a:t> </a:t>
            </a:r>
            <a:r>
              <a:rPr lang="en-US" sz="1600" dirty="0" err="1" smtClean="0"/>
              <a:t>izotopem</a:t>
            </a:r>
            <a:r>
              <a:rPr lang="en-US" sz="1600" dirty="0" smtClean="0"/>
              <a:t> </a:t>
            </a:r>
            <a:r>
              <a:rPr lang="en-US" sz="1600" baseline="30000" dirty="0" smtClean="0"/>
              <a:t>18</a:t>
            </a:r>
            <a:r>
              <a:rPr lang="en-US" sz="1600" dirty="0" smtClean="0"/>
              <a:t>Fluor-deoxyglukózou/</a:t>
            </a:r>
            <a:r>
              <a:rPr lang="en-US" sz="1600" baseline="30000" dirty="0"/>
              <a:t>18</a:t>
            </a:r>
            <a:r>
              <a:rPr lang="en-US" sz="1600" dirty="0" smtClean="0"/>
              <a:t>FDG)</a:t>
            </a:r>
          </a:p>
          <a:p>
            <a:pPr lvl="2">
              <a:lnSpc>
                <a:spcPct val="150000"/>
              </a:lnSpc>
              <a:buFont typeface="Wingdings" charset="2"/>
              <a:buChar char="§"/>
            </a:pPr>
            <a:r>
              <a:rPr lang="en-US" sz="1600" b="1" dirty="0" smtClean="0"/>
              <a:t>SPECT</a:t>
            </a:r>
            <a:r>
              <a:rPr lang="en-US" sz="1600" dirty="0" smtClean="0"/>
              <a:t> </a:t>
            </a:r>
            <a:r>
              <a:rPr lang="en-US" sz="1600" dirty="0" err="1" smtClean="0"/>
              <a:t>reflektuje</a:t>
            </a:r>
            <a:r>
              <a:rPr lang="en-US" sz="1600" dirty="0" smtClean="0"/>
              <a:t> </a:t>
            </a:r>
            <a:r>
              <a:rPr lang="en-US" sz="1600" dirty="0" err="1" smtClean="0"/>
              <a:t>změny</a:t>
            </a:r>
            <a:r>
              <a:rPr lang="en-US" sz="1600" dirty="0" smtClean="0"/>
              <a:t> v </a:t>
            </a:r>
            <a:r>
              <a:rPr lang="en-US" sz="1600" dirty="0" err="1" smtClean="0"/>
              <a:t>krevní</a:t>
            </a:r>
            <a:r>
              <a:rPr lang="en-US" sz="1600" dirty="0" smtClean="0"/>
              <a:t> </a:t>
            </a:r>
            <a:r>
              <a:rPr lang="en-US" sz="1600" dirty="0" err="1" smtClean="0"/>
              <a:t>perfúzi</a:t>
            </a:r>
            <a:r>
              <a:rPr lang="en-US" sz="1600" dirty="0" smtClean="0"/>
              <a:t> (</a:t>
            </a:r>
            <a:r>
              <a:rPr lang="en-US" sz="1600" dirty="0" err="1" smtClean="0"/>
              <a:t>farmaka</a:t>
            </a:r>
            <a:r>
              <a:rPr lang="en-US" sz="1600" dirty="0" smtClean="0"/>
              <a:t> </a:t>
            </a:r>
            <a:r>
              <a:rPr lang="en-US" sz="1600" dirty="0" err="1" smtClean="0"/>
              <a:t>značená</a:t>
            </a:r>
            <a:r>
              <a:rPr lang="en-US" sz="1600" dirty="0" smtClean="0"/>
              <a:t> Techneciem-99m/</a:t>
            </a:r>
            <a:r>
              <a:rPr lang="en-US" sz="1600" baseline="30000" dirty="0" smtClean="0"/>
              <a:t>99m</a:t>
            </a:r>
            <a:r>
              <a:rPr lang="en-US" sz="1600" dirty="0" smtClean="0"/>
              <a:t>Tc)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8651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Princip</a:t>
            </a:r>
            <a:r>
              <a:rPr lang="en-US" sz="2800" dirty="0" smtClean="0"/>
              <a:t> a </a:t>
            </a:r>
            <a:r>
              <a:rPr lang="en-US" sz="2800" dirty="0" err="1" smtClean="0"/>
              <a:t>provedení</a:t>
            </a:r>
            <a:r>
              <a:rPr lang="en-US" sz="2800" dirty="0" smtClean="0"/>
              <a:t> PET </a:t>
            </a:r>
            <a:r>
              <a:rPr lang="en-US" sz="2800" dirty="0" err="1" smtClean="0"/>
              <a:t>vyšetření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6094" cy="49589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/>
              <a:t>Před</a:t>
            </a:r>
            <a:r>
              <a:rPr lang="en-US" sz="1600" dirty="0" smtClean="0"/>
              <a:t> </a:t>
            </a:r>
            <a:r>
              <a:rPr lang="en-US" sz="1600" dirty="0" err="1" smtClean="0"/>
              <a:t>provedením</a:t>
            </a:r>
            <a:r>
              <a:rPr lang="en-US" sz="1600" dirty="0" smtClean="0"/>
              <a:t> </a:t>
            </a:r>
            <a:r>
              <a:rPr lang="en-US" sz="1600" dirty="0" err="1" smtClean="0"/>
              <a:t>vyšetření</a:t>
            </a:r>
            <a:r>
              <a:rPr lang="en-US" sz="1600" dirty="0" smtClean="0"/>
              <a:t> je </a:t>
            </a:r>
            <a:r>
              <a:rPr lang="en-US" sz="1600" dirty="0" err="1" smtClean="0"/>
              <a:t>nutná</a:t>
            </a:r>
            <a:r>
              <a:rPr lang="en-US" sz="1600" dirty="0" smtClean="0"/>
              <a:t> </a:t>
            </a:r>
            <a:r>
              <a:rPr lang="en-US" sz="1600" dirty="0" err="1"/>
              <a:t>p</a:t>
            </a:r>
            <a:r>
              <a:rPr lang="en-US" sz="1600" dirty="0" err="1" smtClean="0"/>
              <a:t>říprava</a:t>
            </a:r>
            <a:r>
              <a:rPr lang="en-US" sz="1600" dirty="0" smtClean="0"/>
              <a:t> </a:t>
            </a:r>
            <a:r>
              <a:rPr lang="en-US" sz="1600" dirty="0" err="1" smtClean="0"/>
              <a:t>radiofarmaka</a:t>
            </a:r>
            <a:r>
              <a:rPr lang="en-US" sz="1600" dirty="0" smtClean="0"/>
              <a:t> (</a:t>
            </a:r>
            <a:r>
              <a:rPr lang="en-US" sz="1600" dirty="0" err="1" smtClean="0"/>
              <a:t>radionuklid</a:t>
            </a:r>
            <a:r>
              <a:rPr lang="en-US" sz="1600" dirty="0" smtClean="0"/>
              <a:t> </a:t>
            </a:r>
            <a:r>
              <a:rPr lang="en-US" sz="1600" dirty="0" err="1" smtClean="0"/>
              <a:t>navázaný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nosič</a:t>
            </a:r>
            <a:r>
              <a:rPr lang="en-US" sz="1600" dirty="0" smtClean="0"/>
              <a:t>,                </a:t>
            </a:r>
            <a:r>
              <a:rPr lang="en-US" sz="1600" dirty="0" err="1" smtClean="0"/>
              <a:t>např</a:t>
            </a:r>
            <a:r>
              <a:rPr lang="en-US" sz="1600" dirty="0" smtClean="0"/>
              <a:t>. </a:t>
            </a:r>
            <a:r>
              <a:rPr lang="en-US" sz="1600" dirty="0" err="1" smtClean="0"/>
              <a:t>deoxyglukózu</a:t>
            </a:r>
            <a:r>
              <a:rPr lang="en-US" sz="1600" dirty="0" smtClean="0"/>
              <a:t>) v </a:t>
            </a:r>
            <a:r>
              <a:rPr lang="en-US" sz="1600" dirty="0" err="1" smtClean="0"/>
              <a:t>tzv</a:t>
            </a:r>
            <a:r>
              <a:rPr lang="en-US" sz="1600" dirty="0" smtClean="0"/>
              <a:t>. </a:t>
            </a:r>
            <a:r>
              <a:rPr lang="en-US" sz="1600" b="1" dirty="0" err="1" smtClean="0"/>
              <a:t>cyklotronu</a:t>
            </a:r>
            <a:r>
              <a:rPr lang="en-US" sz="16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Radiofarmakum</a:t>
            </a:r>
            <a:r>
              <a:rPr lang="en-US" sz="1600" dirty="0" smtClean="0"/>
              <a:t> je </a:t>
            </a:r>
            <a:r>
              <a:rPr lang="en-US" sz="1600" dirty="0" err="1" smtClean="0"/>
              <a:t>podáno</a:t>
            </a:r>
            <a:r>
              <a:rPr lang="en-US" sz="1600" dirty="0" smtClean="0"/>
              <a:t> </a:t>
            </a:r>
            <a:r>
              <a:rPr lang="en-US" sz="1600" dirty="0" err="1" smtClean="0"/>
              <a:t>nitrožilně</a:t>
            </a:r>
            <a:r>
              <a:rPr lang="en-US" sz="1600" dirty="0" smtClean="0"/>
              <a:t>: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200" dirty="0"/>
              <a:t>v </a:t>
            </a:r>
            <a:r>
              <a:rPr lang="en-US" sz="1200" dirty="0" err="1" smtClean="0"/>
              <a:t>těle</a:t>
            </a:r>
            <a:r>
              <a:rPr lang="en-US" sz="1200" dirty="0" smtClean="0"/>
              <a:t> </a:t>
            </a:r>
            <a:r>
              <a:rPr lang="en-US" sz="1200" dirty="0" err="1"/>
              <a:t>pacienta</a:t>
            </a:r>
            <a:r>
              <a:rPr lang="en-US" sz="1200" dirty="0"/>
              <a:t> </a:t>
            </a:r>
            <a:r>
              <a:rPr lang="en-US" sz="1200" dirty="0" smtClean="0"/>
              <a:t>je </a:t>
            </a:r>
            <a:r>
              <a:rPr lang="en-US" sz="1200" dirty="0" err="1"/>
              <a:t>radioaktivně</a:t>
            </a:r>
            <a:r>
              <a:rPr lang="en-US" sz="1200" dirty="0"/>
              <a:t> </a:t>
            </a:r>
            <a:r>
              <a:rPr lang="en-US" sz="1200" dirty="0" err="1"/>
              <a:t>značený</a:t>
            </a:r>
            <a:r>
              <a:rPr lang="en-US" sz="1200" dirty="0"/>
              <a:t> </a:t>
            </a:r>
            <a:r>
              <a:rPr lang="en-US" sz="1200" dirty="0" err="1"/>
              <a:t>metabolit</a:t>
            </a:r>
            <a:r>
              <a:rPr lang="en-US" sz="1200" dirty="0"/>
              <a:t> </a:t>
            </a:r>
            <a:r>
              <a:rPr lang="en-US" sz="1200" dirty="0" err="1"/>
              <a:t>vychytáván</a:t>
            </a:r>
            <a:r>
              <a:rPr lang="en-US" sz="1200" dirty="0"/>
              <a:t> </a:t>
            </a:r>
            <a:r>
              <a:rPr lang="en-US" sz="1200" dirty="0" err="1" smtClean="0"/>
              <a:t>buňkami</a:t>
            </a:r>
            <a:r>
              <a:rPr lang="en-US" sz="1200" dirty="0" smtClean="0"/>
              <a:t> (event. je </a:t>
            </a:r>
            <a:r>
              <a:rPr lang="en-US" sz="1200" dirty="0" err="1" smtClean="0"/>
              <a:t>navázán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receptor a do </a:t>
            </a:r>
            <a:r>
              <a:rPr lang="en-US" sz="1200" dirty="0" err="1" smtClean="0"/>
              <a:t>buňky</a:t>
            </a:r>
            <a:r>
              <a:rPr lang="en-US" sz="1200" dirty="0" smtClean="0"/>
              <a:t> </a:t>
            </a:r>
            <a:r>
              <a:rPr lang="en-US" sz="1200" dirty="0" err="1" smtClean="0"/>
              <a:t>nevstupuje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Radionuklid</a:t>
            </a:r>
            <a:r>
              <a:rPr lang="en-US" sz="1600" dirty="0" smtClean="0"/>
              <a:t>, </a:t>
            </a:r>
            <a:r>
              <a:rPr lang="en-US" sz="1600" dirty="0" err="1" smtClean="0"/>
              <a:t>kterým</a:t>
            </a:r>
            <a:r>
              <a:rPr lang="en-US" sz="1600" dirty="0" smtClean="0"/>
              <a:t> je </a:t>
            </a:r>
            <a:r>
              <a:rPr lang="en-US" sz="1600" dirty="0" err="1" smtClean="0"/>
              <a:t>metabolit</a:t>
            </a:r>
            <a:r>
              <a:rPr lang="en-US" sz="1600" dirty="0" smtClean="0"/>
              <a:t> </a:t>
            </a:r>
            <a:r>
              <a:rPr lang="en-US" sz="1600" dirty="0" err="1" smtClean="0"/>
              <a:t>značen</a:t>
            </a:r>
            <a:r>
              <a:rPr lang="en-US" sz="1600" dirty="0" smtClean="0"/>
              <a:t>, se </a:t>
            </a:r>
            <a:r>
              <a:rPr lang="en-US" sz="1600" dirty="0" err="1" smtClean="0"/>
              <a:t>dle</a:t>
            </a:r>
            <a:r>
              <a:rPr lang="en-US" sz="1600" dirty="0" smtClean="0"/>
              <a:t> </a:t>
            </a:r>
            <a:r>
              <a:rPr lang="en-US" sz="1600" dirty="0" err="1" smtClean="0"/>
              <a:t>svého</a:t>
            </a:r>
            <a:r>
              <a:rPr lang="en-US" sz="1600" dirty="0" smtClean="0"/>
              <a:t> </a:t>
            </a:r>
            <a:r>
              <a:rPr lang="en-US" sz="1600" dirty="0" err="1" smtClean="0"/>
              <a:t>poločasu</a:t>
            </a:r>
            <a:r>
              <a:rPr lang="en-US" sz="1600" dirty="0" smtClean="0"/>
              <a:t> </a:t>
            </a:r>
            <a:r>
              <a:rPr lang="en-US" sz="1600" dirty="0" err="1" smtClean="0"/>
              <a:t>rozpadu</a:t>
            </a:r>
            <a:r>
              <a:rPr lang="en-US" sz="1600" dirty="0" smtClean="0"/>
              <a:t> </a:t>
            </a:r>
            <a:r>
              <a:rPr lang="en-US" sz="1600" dirty="0" err="1" smtClean="0"/>
              <a:t>rozpadá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b="1" dirty="0" err="1" smtClean="0"/>
              <a:t>uvolnění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pozitronu</a:t>
            </a:r>
            <a:r>
              <a:rPr lang="en-US" sz="1600" dirty="0" smtClean="0"/>
              <a:t> (</a:t>
            </a:r>
            <a:r>
              <a:rPr lang="en-US" sz="1600" dirty="0" err="1" smtClean="0"/>
              <a:t>tzn</a:t>
            </a:r>
            <a:r>
              <a:rPr lang="en-US" sz="1600" dirty="0" smtClean="0"/>
              <a:t>. </a:t>
            </a:r>
            <a:r>
              <a:rPr lang="en-US" sz="1600" dirty="0" err="1" smtClean="0"/>
              <a:t>antičástice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elektronu</a:t>
            </a:r>
            <a:r>
              <a:rPr lang="en-US" sz="1600" dirty="0" smtClean="0"/>
              <a:t>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200" b="1" dirty="0" err="1" smtClean="0"/>
              <a:t>pozitron</a:t>
            </a:r>
            <a:r>
              <a:rPr lang="en-US" sz="1200" b="1" dirty="0" smtClean="0"/>
              <a:t> s </a:t>
            </a:r>
            <a:r>
              <a:rPr lang="en-US" sz="1200" b="1" dirty="0" err="1" smtClean="0"/>
              <a:t>kladným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nábojem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anihiluje</a:t>
            </a:r>
            <a:r>
              <a:rPr lang="en-US" sz="1200" b="1" dirty="0" smtClean="0"/>
              <a:t> s </a:t>
            </a:r>
            <a:r>
              <a:rPr lang="en-US" sz="1200" b="1" dirty="0" err="1" smtClean="0"/>
              <a:t>elektronem</a:t>
            </a:r>
            <a:r>
              <a:rPr lang="en-US" sz="1200" b="1" dirty="0" smtClean="0"/>
              <a:t> s </a:t>
            </a:r>
            <a:r>
              <a:rPr lang="en-US" sz="1200" b="1" dirty="0" err="1" smtClean="0"/>
              <a:t>negativním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nábojem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za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uvolnění</a:t>
            </a:r>
            <a:r>
              <a:rPr lang="en-US" sz="1200" b="1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2 </a:t>
            </a:r>
            <a:r>
              <a:rPr lang="en-US" sz="1200" b="1" dirty="0" err="1" smtClean="0">
                <a:solidFill>
                  <a:srgbClr val="FF0000"/>
                </a:solidFill>
              </a:rPr>
              <a:t>fotonů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/>
              <a:t>o </a:t>
            </a:r>
            <a:r>
              <a:rPr lang="en-US" sz="1200" b="1" dirty="0" err="1" smtClean="0"/>
              <a:t>stejné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energii</a:t>
            </a:r>
            <a:r>
              <a:rPr lang="en-US" sz="1200" dirty="0" smtClean="0"/>
              <a:t>, </a:t>
            </a:r>
            <a:r>
              <a:rPr lang="en-US" sz="1200" dirty="0" err="1" smtClean="0"/>
              <a:t>které</a:t>
            </a:r>
            <a:r>
              <a:rPr lang="en-US" sz="1200" dirty="0" smtClean="0"/>
              <a:t> od </a:t>
            </a:r>
            <a:r>
              <a:rPr lang="en-US" sz="1200" dirty="0" err="1" smtClean="0"/>
              <a:t>místa</a:t>
            </a:r>
            <a:r>
              <a:rPr lang="en-US" sz="1200" dirty="0" smtClean="0"/>
              <a:t> </a:t>
            </a:r>
            <a:r>
              <a:rPr lang="en-US" sz="1200" dirty="0" err="1" smtClean="0"/>
              <a:t>svého</a:t>
            </a:r>
            <a:r>
              <a:rPr lang="en-US" sz="1200" dirty="0" smtClean="0"/>
              <a:t> </a:t>
            </a:r>
            <a:r>
              <a:rPr lang="en-US" sz="1200" dirty="0" err="1" smtClean="0"/>
              <a:t>vzniku</a:t>
            </a:r>
            <a:r>
              <a:rPr lang="en-US" sz="1200" dirty="0" smtClean="0"/>
              <a:t> </a:t>
            </a:r>
            <a:r>
              <a:rPr lang="en-US" sz="1200" dirty="0" err="1" smtClean="0"/>
              <a:t>letí</a:t>
            </a:r>
            <a:r>
              <a:rPr lang="en-US" sz="1200" dirty="0" smtClean="0"/>
              <a:t> </a:t>
            </a:r>
            <a:r>
              <a:rPr lang="en-US" sz="1200" dirty="0" err="1" smtClean="0"/>
              <a:t>opačným</a:t>
            </a:r>
            <a:r>
              <a:rPr lang="en-US" sz="1200" dirty="0" smtClean="0"/>
              <a:t> </a:t>
            </a:r>
            <a:r>
              <a:rPr lang="en-US" sz="1200" dirty="0" err="1" smtClean="0"/>
              <a:t>směrem</a:t>
            </a:r>
            <a:r>
              <a:rPr lang="en-US" sz="1200" dirty="0" smtClean="0"/>
              <a:t> (pod </a:t>
            </a:r>
            <a:r>
              <a:rPr lang="en-US" sz="1200" dirty="0" err="1" smtClean="0"/>
              <a:t>úhlem</a:t>
            </a:r>
            <a:r>
              <a:rPr lang="en-US" sz="1200" dirty="0" smtClean="0"/>
              <a:t> 180°), </a:t>
            </a:r>
            <a:r>
              <a:rPr lang="en-US" sz="1200" dirty="0" err="1" smtClean="0"/>
              <a:t>poté</a:t>
            </a:r>
            <a:r>
              <a:rPr lang="en-US" sz="1200" dirty="0" smtClean="0"/>
              <a:t>, co </a:t>
            </a:r>
            <a:r>
              <a:rPr lang="en-US" sz="1200" dirty="0" err="1" smtClean="0"/>
              <a:t>opustí</a:t>
            </a:r>
            <a:r>
              <a:rPr lang="en-US" sz="1200" dirty="0" smtClean="0"/>
              <a:t> </a:t>
            </a:r>
            <a:r>
              <a:rPr lang="en-US" sz="1200" dirty="0" err="1" smtClean="0"/>
              <a:t>tělo</a:t>
            </a:r>
            <a:r>
              <a:rPr lang="en-US" sz="1200" dirty="0" smtClean="0"/>
              <a:t>, </a:t>
            </a:r>
            <a:r>
              <a:rPr lang="en-US" sz="1200" dirty="0" err="1" smtClean="0"/>
              <a:t>jsou</a:t>
            </a:r>
            <a:r>
              <a:rPr lang="en-US" sz="1200" dirty="0" smtClean="0"/>
              <a:t> </a:t>
            </a:r>
            <a:r>
              <a:rPr lang="en-US" sz="1200" dirty="0" err="1" smtClean="0"/>
              <a:t>zachyceny</a:t>
            </a:r>
            <a:r>
              <a:rPr lang="en-US" sz="1200" dirty="0" smtClean="0"/>
              <a:t> </a:t>
            </a:r>
            <a:r>
              <a:rPr lang="en-US" sz="1200" dirty="0" err="1" smtClean="0"/>
              <a:t>detektorem</a:t>
            </a:r>
            <a:r>
              <a:rPr lang="en-US" sz="1200" dirty="0" smtClean="0"/>
              <a:t> a </a:t>
            </a:r>
            <a:r>
              <a:rPr lang="en-US" sz="1200" dirty="0" err="1" smtClean="0"/>
              <a:t>výsledný</a:t>
            </a:r>
            <a:r>
              <a:rPr lang="en-US" sz="1200" dirty="0" smtClean="0"/>
              <a:t> </a:t>
            </a:r>
            <a:r>
              <a:rPr lang="en-US" sz="1200" dirty="0" err="1" smtClean="0"/>
              <a:t>signál</a:t>
            </a:r>
            <a:r>
              <a:rPr lang="en-US" sz="1200" dirty="0" smtClean="0"/>
              <a:t> je </a:t>
            </a:r>
            <a:r>
              <a:rPr lang="en-US" sz="1200" dirty="0" err="1" smtClean="0"/>
              <a:t>zrekonstruován</a:t>
            </a:r>
            <a:r>
              <a:rPr lang="en-US" sz="1200" dirty="0" smtClean="0"/>
              <a:t> (</a:t>
            </a:r>
            <a:r>
              <a:rPr lang="en-US" sz="1200" dirty="0" err="1" smtClean="0"/>
              <a:t>srovnej</a:t>
            </a:r>
            <a:r>
              <a:rPr lang="en-US" sz="1200" dirty="0" smtClean="0"/>
              <a:t> s </a:t>
            </a:r>
            <a:r>
              <a:rPr lang="en-US" sz="1200" dirty="0" err="1" smtClean="0"/>
              <a:t>principem</a:t>
            </a:r>
            <a:r>
              <a:rPr lang="en-US" sz="1200" dirty="0" smtClean="0"/>
              <a:t> SPECT, slide 4)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Existují</a:t>
            </a:r>
            <a:r>
              <a:rPr lang="en-US" sz="1600" dirty="0" smtClean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b="1" dirty="0" err="1"/>
              <a:t>hybridní</a:t>
            </a:r>
            <a:r>
              <a:rPr lang="en-US" sz="1600" b="1" dirty="0"/>
              <a:t> </a:t>
            </a:r>
            <a:r>
              <a:rPr lang="en-US" sz="1600" b="1" dirty="0" err="1"/>
              <a:t>přístroje</a:t>
            </a:r>
            <a:r>
              <a:rPr lang="en-US" sz="1600" b="1" dirty="0"/>
              <a:t> </a:t>
            </a:r>
            <a:r>
              <a:rPr lang="en-US" sz="1600" dirty="0"/>
              <a:t>(PET-CT </a:t>
            </a:r>
            <a:r>
              <a:rPr lang="en-US" sz="1600" dirty="0" err="1"/>
              <a:t>nebo</a:t>
            </a:r>
            <a:r>
              <a:rPr lang="en-US" sz="1600" dirty="0"/>
              <a:t> PET-</a:t>
            </a:r>
            <a:r>
              <a:rPr lang="en-US" sz="1600" dirty="0" smtClean="0"/>
              <a:t>MRI)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4" name="Picture 3" descr="Snímek obrazovky 2015-12-09 v 15.08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4" y="1600199"/>
            <a:ext cx="3572694" cy="47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Princip</a:t>
            </a:r>
            <a:r>
              <a:rPr lang="en-US" sz="2800" dirty="0" smtClean="0"/>
              <a:t> a </a:t>
            </a:r>
            <a:r>
              <a:rPr lang="en-US" sz="2800" dirty="0" err="1" smtClean="0"/>
              <a:t>provedení</a:t>
            </a:r>
            <a:r>
              <a:rPr lang="en-US" sz="2800" dirty="0" smtClean="0"/>
              <a:t> SPECT </a:t>
            </a:r>
            <a:r>
              <a:rPr lang="en-US" sz="2800" dirty="0" err="1" smtClean="0"/>
              <a:t>vyšetření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/>
              <a:t>Pacientovi</a:t>
            </a:r>
            <a:r>
              <a:rPr lang="en-US" sz="1600" dirty="0" smtClean="0"/>
              <a:t> je </a:t>
            </a:r>
            <a:r>
              <a:rPr lang="en-US" sz="1600" dirty="0" err="1" smtClean="0"/>
              <a:t>rovněž</a:t>
            </a:r>
            <a:r>
              <a:rPr lang="en-US" sz="1600" dirty="0" smtClean="0"/>
              <a:t> </a:t>
            </a:r>
            <a:r>
              <a:rPr lang="en-US" sz="1600" dirty="0" err="1" smtClean="0"/>
              <a:t>nitrožilně</a:t>
            </a:r>
            <a:r>
              <a:rPr lang="en-US" sz="1600" dirty="0" smtClean="0"/>
              <a:t> </a:t>
            </a:r>
            <a:r>
              <a:rPr lang="en-US" sz="1600" dirty="0" err="1" smtClean="0"/>
              <a:t>podáno</a:t>
            </a:r>
            <a:r>
              <a:rPr lang="en-US" sz="1600" dirty="0" smtClean="0"/>
              <a:t> </a:t>
            </a:r>
            <a:r>
              <a:rPr lang="en-US" sz="1600" b="1" dirty="0" err="1" smtClean="0"/>
              <a:t>radiofarmakum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vyzařující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1 </a:t>
            </a:r>
            <a:r>
              <a:rPr lang="en-US" sz="1600" b="1" dirty="0" err="1" smtClean="0">
                <a:solidFill>
                  <a:srgbClr val="FF0000"/>
                </a:solidFill>
              </a:rPr>
              <a:t>paprsek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gama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zaření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err="1" smtClean="0"/>
              <a:t>nejčastěji</a:t>
            </a:r>
            <a:r>
              <a:rPr lang="en-US" sz="1600" dirty="0" smtClean="0"/>
              <a:t> </a:t>
            </a:r>
            <a:r>
              <a:rPr lang="en-US" sz="1600" dirty="0" err="1" smtClean="0"/>
              <a:t>značené</a:t>
            </a:r>
            <a:r>
              <a:rPr lang="en-US" sz="1600" dirty="0" smtClean="0"/>
              <a:t> </a:t>
            </a:r>
            <a:r>
              <a:rPr lang="en-US" sz="1600" b="1" dirty="0" smtClean="0"/>
              <a:t>Techneciem-99m</a:t>
            </a:r>
            <a:r>
              <a:rPr lang="en-US" sz="1600" dirty="0" smtClean="0"/>
              <a:t>/</a:t>
            </a:r>
            <a:r>
              <a:rPr lang="en-US" sz="1600" baseline="30000" dirty="0" smtClean="0"/>
              <a:t>99m</a:t>
            </a:r>
            <a:r>
              <a:rPr lang="en-US" sz="1600" dirty="0" smtClean="0"/>
              <a:t>Tc, proto “single photon emission computed tomography”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Kolem</a:t>
            </a:r>
            <a:r>
              <a:rPr lang="en-US" sz="1600" dirty="0" smtClean="0"/>
              <a:t> </a:t>
            </a:r>
            <a:r>
              <a:rPr lang="en-US" sz="1600" dirty="0" err="1" smtClean="0"/>
              <a:t>pacienta</a:t>
            </a:r>
            <a:r>
              <a:rPr lang="en-US" sz="1600" dirty="0" smtClean="0"/>
              <a:t> </a:t>
            </a:r>
            <a:r>
              <a:rPr lang="en-US" sz="1600" dirty="0" err="1" smtClean="0"/>
              <a:t>rotují</a:t>
            </a:r>
            <a:r>
              <a:rPr lang="en-US" sz="1600" dirty="0" smtClean="0"/>
              <a:t> </a:t>
            </a:r>
            <a:r>
              <a:rPr lang="en-US" sz="1600" b="1" dirty="0" err="1" smtClean="0"/>
              <a:t>scintilační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kamery</a:t>
            </a:r>
            <a:r>
              <a:rPr lang="en-US" sz="1600" b="1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gamakamery</a:t>
            </a:r>
            <a:r>
              <a:rPr lang="en-US" sz="1600" dirty="0" smtClean="0"/>
              <a:t>), </a:t>
            </a:r>
            <a:r>
              <a:rPr lang="en-US" sz="1600" dirty="0" err="1" smtClean="0"/>
              <a:t>které</a:t>
            </a:r>
            <a:r>
              <a:rPr lang="en-US" sz="1600" dirty="0" smtClean="0"/>
              <a:t> </a:t>
            </a:r>
            <a:r>
              <a:rPr lang="en-US" sz="1600" dirty="0" err="1" smtClean="0"/>
              <a:t>detekují</a:t>
            </a:r>
            <a:r>
              <a:rPr lang="en-US" sz="1600" dirty="0" smtClean="0"/>
              <a:t> </a:t>
            </a:r>
            <a:r>
              <a:rPr lang="en-US" sz="1600" dirty="0" err="1" smtClean="0"/>
              <a:t>rozložení</a:t>
            </a:r>
            <a:r>
              <a:rPr lang="en-US" sz="1600" dirty="0" smtClean="0"/>
              <a:t> </a:t>
            </a:r>
            <a:r>
              <a:rPr lang="en-US" sz="1600" dirty="0" err="1" smtClean="0"/>
              <a:t>radiofarmaka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základě</a:t>
            </a:r>
            <a:r>
              <a:rPr lang="en-US" sz="1600" dirty="0" smtClean="0"/>
              <a:t> </a:t>
            </a:r>
            <a:r>
              <a:rPr lang="en-US" sz="1600" dirty="0" err="1" smtClean="0"/>
              <a:t>intenzity</a:t>
            </a:r>
            <a:r>
              <a:rPr lang="en-US" sz="1600" dirty="0" smtClean="0"/>
              <a:t> </a:t>
            </a:r>
            <a:r>
              <a:rPr lang="en-US" sz="1600" dirty="0" err="1" smtClean="0"/>
              <a:t>vyzařovaných</a:t>
            </a:r>
            <a:r>
              <a:rPr lang="en-US" sz="1600" dirty="0" smtClean="0"/>
              <a:t> </a:t>
            </a:r>
            <a:r>
              <a:rPr lang="en-US" sz="1600" dirty="0" err="1" smtClean="0"/>
              <a:t>gama</a:t>
            </a:r>
            <a:r>
              <a:rPr lang="en-US" sz="1600" dirty="0" smtClean="0"/>
              <a:t> </a:t>
            </a:r>
            <a:r>
              <a:rPr lang="en-US" sz="1600" dirty="0" err="1" smtClean="0"/>
              <a:t>paparsků</a:t>
            </a:r>
            <a:r>
              <a:rPr lang="en-US" sz="1600" dirty="0" smtClean="0"/>
              <a:t> v </a:t>
            </a:r>
            <a:r>
              <a:rPr lang="en-US" sz="1600" dirty="0" err="1" smtClean="0"/>
              <a:t>jednotlivých</a:t>
            </a:r>
            <a:r>
              <a:rPr lang="en-US" sz="1600" dirty="0" smtClean="0"/>
              <a:t> </a:t>
            </a:r>
            <a:r>
              <a:rPr lang="en-US" sz="1600" dirty="0" err="1" smtClean="0"/>
              <a:t>řezech</a:t>
            </a:r>
            <a:r>
              <a:rPr lang="en-US" sz="1600" dirty="0" smtClean="0"/>
              <a:t> (</a:t>
            </a:r>
            <a:r>
              <a:rPr lang="en-US" sz="1600" dirty="0" err="1" smtClean="0"/>
              <a:t>následují</a:t>
            </a:r>
            <a:r>
              <a:rPr lang="en-US" sz="1600" dirty="0" smtClean="0"/>
              <a:t> </a:t>
            </a:r>
            <a:r>
              <a:rPr lang="en-US" sz="1600" dirty="0" err="1" smtClean="0"/>
              <a:t>počítačové</a:t>
            </a:r>
            <a:r>
              <a:rPr lang="en-US" sz="1600" dirty="0" smtClean="0"/>
              <a:t> </a:t>
            </a:r>
            <a:r>
              <a:rPr lang="en-US" sz="1600" dirty="0" err="1" smtClean="0"/>
              <a:t>rekonstrukce</a:t>
            </a:r>
            <a:r>
              <a:rPr lang="en-US" sz="1600" dirty="0" smtClean="0"/>
              <a:t> a </a:t>
            </a:r>
            <a:r>
              <a:rPr lang="en-US" sz="1600" dirty="0" err="1" smtClean="0"/>
              <a:t>kvantifikace</a:t>
            </a:r>
            <a:r>
              <a:rPr lang="en-US" sz="1600" dirty="0" smtClean="0"/>
              <a:t> </a:t>
            </a:r>
            <a:r>
              <a:rPr lang="en-US" sz="1600" dirty="0" err="1" smtClean="0"/>
              <a:t>signálu</a:t>
            </a:r>
            <a:r>
              <a:rPr lang="en-US" sz="1600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Podobně</a:t>
            </a:r>
            <a:r>
              <a:rPr lang="en-US" sz="1600" dirty="0" smtClean="0"/>
              <a:t> </a:t>
            </a:r>
            <a:r>
              <a:rPr lang="en-US" sz="1600" dirty="0" err="1" smtClean="0"/>
              <a:t>jako</a:t>
            </a:r>
            <a:r>
              <a:rPr lang="en-US" sz="1600" dirty="0" smtClean="0"/>
              <a:t> u PET </a:t>
            </a:r>
            <a:r>
              <a:rPr lang="en-US" sz="1600" dirty="0" err="1"/>
              <a:t>e</a:t>
            </a:r>
            <a:r>
              <a:rPr lang="en-US" sz="1600" dirty="0" err="1" smtClean="0"/>
              <a:t>xistují</a:t>
            </a:r>
            <a:r>
              <a:rPr lang="en-US" sz="1600" dirty="0" smtClean="0"/>
              <a:t> </a:t>
            </a:r>
            <a:r>
              <a:rPr lang="en-US" sz="1600" b="1" dirty="0" err="1" smtClean="0"/>
              <a:t>hybridní</a:t>
            </a:r>
            <a:r>
              <a:rPr lang="en-US" sz="1600" b="1" dirty="0" smtClean="0"/>
              <a:t> </a:t>
            </a:r>
            <a:r>
              <a:rPr lang="en-US" sz="1600" b="1" dirty="0" err="1"/>
              <a:t>přístroje</a:t>
            </a:r>
            <a:r>
              <a:rPr lang="en-US" sz="1600" b="1" dirty="0"/>
              <a:t> </a:t>
            </a:r>
            <a:r>
              <a:rPr lang="en-US" sz="1600" dirty="0" smtClean="0"/>
              <a:t>SPECT-low dose CT </a:t>
            </a:r>
            <a:r>
              <a:rPr lang="en-US" sz="1600" dirty="0" err="1" smtClean="0"/>
              <a:t>umožňující</a:t>
            </a:r>
            <a:r>
              <a:rPr lang="en-US" sz="1600" dirty="0" smtClean="0"/>
              <a:t> </a:t>
            </a:r>
            <a:r>
              <a:rPr lang="en-US" sz="1600" dirty="0" err="1" smtClean="0"/>
              <a:t>kombinovat</a:t>
            </a:r>
            <a:r>
              <a:rPr lang="en-US" sz="1600" dirty="0" smtClean="0"/>
              <a:t> “</a:t>
            </a:r>
            <a:r>
              <a:rPr lang="en-US" sz="1600" dirty="0" err="1" smtClean="0"/>
              <a:t>funkční</a:t>
            </a:r>
            <a:r>
              <a:rPr lang="en-US" sz="1600" dirty="0" smtClean="0"/>
              <a:t>” data SPECT se “</a:t>
            </a:r>
            <a:r>
              <a:rPr lang="en-US" sz="1600" dirty="0" err="1" smtClean="0"/>
              <a:t>strukturálními</a:t>
            </a:r>
            <a:r>
              <a:rPr lang="en-US" sz="1600" dirty="0" smtClean="0"/>
              <a:t>” </a:t>
            </a:r>
            <a:r>
              <a:rPr lang="en-US" sz="1600" dirty="0" err="1" smtClean="0"/>
              <a:t>daty</a:t>
            </a:r>
            <a:r>
              <a:rPr lang="en-US" sz="1600" dirty="0" smtClean="0"/>
              <a:t> CT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/>
              <a:t>Video: </a:t>
            </a:r>
            <a:r>
              <a:rPr lang="en-US" sz="1600" dirty="0">
                <a:solidFill>
                  <a:srgbClr val="3366FF"/>
                </a:solidFill>
              </a:rPr>
              <a:t>https://</a:t>
            </a:r>
            <a:r>
              <a:rPr lang="en-US" sz="1600" dirty="0" err="1">
                <a:solidFill>
                  <a:srgbClr val="3366FF"/>
                </a:solidFill>
              </a:rPr>
              <a:t>www.youtube.com</a:t>
            </a:r>
            <a:r>
              <a:rPr lang="en-US" sz="1600" dirty="0">
                <a:solidFill>
                  <a:srgbClr val="3366FF"/>
                </a:solidFill>
              </a:rPr>
              <a:t>/</a:t>
            </a:r>
            <a:r>
              <a:rPr lang="en-US" sz="1600" dirty="0" err="1">
                <a:solidFill>
                  <a:srgbClr val="3366FF"/>
                </a:solidFill>
              </a:rPr>
              <a:t>watch?v</a:t>
            </a:r>
            <a:r>
              <a:rPr lang="en-US" sz="1600" dirty="0">
                <a:solidFill>
                  <a:srgbClr val="3366FF"/>
                </a:solidFill>
              </a:rPr>
              <a:t>=b3Dtrt5pJ7U</a:t>
            </a:r>
          </a:p>
        </p:txBody>
      </p:sp>
    </p:spTree>
    <p:extLst>
      <p:ext uri="{BB962C8B-B14F-4D97-AF65-F5344CB8AC3E}">
        <p14:creationId xmlns:p14="http://schemas.microsoft.com/office/powerpoint/2010/main" val="152446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PET v </a:t>
            </a:r>
            <a:r>
              <a:rPr lang="en-US" sz="2800" dirty="0" err="1" smtClean="0"/>
              <a:t>neurologii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 smtClean="0"/>
              <a:t>Tato</a:t>
            </a:r>
            <a:r>
              <a:rPr lang="en-US" sz="1600" b="1" dirty="0"/>
              <a:t> </a:t>
            </a:r>
            <a:r>
              <a:rPr lang="en-US" sz="1600" b="1" dirty="0" err="1" smtClean="0"/>
              <a:t>metoda</a:t>
            </a:r>
            <a:r>
              <a:rPr lang="en-US" sz="1600" b="1" dirty="0" smtClean="0"/>
              <a:t> je </a:t>
            </a:r>
            <a:r>
              <a:rPr lang="en-US" sz="1600" b="1" dirty="0" err="1" smtClean="0"/>
              <a:t>využívána</a:t>
            </a:r>
            <a:r>
              <a:rPr lang="en-US" sz="1600" b="1" dirty="0" smtClean="0"/>
              <a:t> u </a:t>
            </a:r>
            <a:r>
              <a:rPr lang="en-US" sz="1600" b="1" dirty="0" err="1" smtClean="0"/>
              <a:t>pacientů</a:t>
            </a:r>
            <a:r>
              <a:rPr lang="en-US" sz="1600" b="1" dirty="0" smtClean="0"/>
              <a:t>: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s </a:t>
            </a:r>
            <a:r>
              <a:rPr lang="en-US" sz="1600" dirty="0" err="1" smtClean="0"/>
              <a:t>epilepsií</a:t>
            </a:r>
            <a:r>
              <a:rPr lang="en-US" sz="1600" dirty="0" smtClean="0"/>
              <a:t>, </a:t>
            </a:r>
            <a:r>
              <a:rPr lang="en-US" sz="1600" dirty="0" err="1" smtClean="0"/>
              <a:t>před</a:t>
            </a:r>
            <a:r>
              <a:rPr lang="en-US" sz="1600" dirty="0" smtClean="0"/>
              <a:t> </a:t>
            </a:r>
            <a:r>
              <a:rPr lang="en-US" sz="1600" dirty="0" err="1" smtClean="0"/>
              <a:t>plánovanou</a:t>
            </a:r>
            <a:r>
              <a:rPr lang="en-US" sz="1600" dirty="0" smtClean="0"/>
              <a:t> </a:t>
            </a:r>
            <a:r>
              <a:rPr lang="en-US" sz="1600" dirty="0" err="1" smtClean="0"/>
              <a:t>neurochirurgickou</a:t>
            </a:r>
            <a:r>
              <a:rPr lang="en-US" sz="1600" dirty="0" smtClean="0"/>
              <a:t> </a:t>
            </a:r>
            <a:r>
              <a:rPr lang="en-US" sz="1600" dirty="0" err="1" smtClean="0"/>
              <a:t>operací</a:t>
            </a:r>
            <a:r>
              <a:rPr lang="en-US" sz="1600" dirty="0" smtClean="0"/>
              <a:t> (</a:t>
            </a:r>
            <a:r>
              <a:rPr lang="en-US" sz="1600" dirty="0" err="1" smtClean="0"/>
              <a:t>napomáhá</a:t>
            </a:r>
            <a:r>
              <a:rPr lang="en-US" sz="1600" dirty="0" smtClean="0"/>
              <a:t> k </a:t>
            </a:r>
            <a:r>
              <a:rPr lang="en-US" sz="1600" dirty="0" err="1" smtClean="0"/>
              <a:t>lokalizaci</a:t>
            </a:r>
            <a:r>
              <a:rPr lang="en-US" sz="1600" dirty="0" smtClean="0"/>
              <a:t> </a:t>
            </a:r>
            <a:r>
              <a:rPr lang="en-US" sz="1600" dirty="0" err="1" smtClean="0"/>
              <a:t>ložiska</a:t>
            </a:r>
            <a:r>
              <a:rPr lang="en-US" sz="1600" dirty="0" smtClean="0"/>
              <a:t>)</a:t>
            </a:r>
            <a:endParaRPr lang="en-US" sz="1600" dirty="0"/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s </a:t>
            </a:r>
            <a:r>
              <a:rPr lang="en-US" sz="1600" dirty="0" err="1" smtClean="0"/>
              <a:t>mozkovými</a:t>
            </a:r>
            <a:r>
              <a:rPr lang="en-US" sz="1600" dirty="0" smtClean="0"/>
              <a:t> </a:t>
            </a:r>
            <a:r>
              <a:rPr lang="en-US" sz="1600" dirty="0" err="1" smtClean="0"/>
              <a:t>nádory</a:t>
            </a:r>
            <a:r>
              <a:rPr lang="en-US" sz="1600" dirty="0" smtClean="0"/>
              <a:t> (</a:t>
            </a:r>
            <a:r>
              <a:rPr lang="en-US" sz="1600" dirty="0" err="1" smtClean="0"/>
              <a:t>odlišení</a:t>
            </a:r>
            <a:r>
              <a:rPr lang="en-US" sz="1600" dirty="0" smtClean="0"/>
              <a:t> </a:t>
            </a:r>
            <a:r>
              <a:rPr lang="en-US" sz="1600" dirty="0" err="1" smtClean="0"/>
              <a:t>benigních</a:t>
            </a:r>
            <a:r>
              <a:rPr lang="en-US" sz="1600" dirty="0" smtClean="0"/>
              <a:t> a </a:t>
            </a:r>
            <a:r>
              <a:rPr lang="en-US" sz="1600" dirty="0" err="1" smtClean="0"/>
              <a:t>maligních</a:t>
            </a:r>
            <a:r>
              <a:rPr lang="en-US" sz="1600" dirty="0" smtClean="0"/>
              <a:t> </a:t>
            </a:r>
            <a:r>
              <a:rPr lang="en-US" sz="1600" dirty="0" err="1" smtClean="0"/>
              <a:t>nádorů</a:t>
            </a:r>
            <a:r>
              <a:rPr lang="en-US" sz="1600" dirty="0" smtClean="0"/>
              <a:t>, </a:t>
            </a:r>
            <a:r>
              <a:rPr lang="en-US" sz="1600" dirty="0" err="1" smtClean="0"/>
              <a:t>stanovení</a:t>
            </a:r>
            <a:r>
              <a:rPr lang="en-US" sz="1600" dirty="0" smtClean="0"/>
              <a:t> </a:t>
            </a:r>
            <a:r>
              <a:rPr lang="en-US" sz="1600" dirty="0" err="1" smtClean="0"/>
              <a:t>stupně</a:t>
            </a:r>
            <a:r>
              <a:rPr lang="en-US" sz="1600" dirty="0" smtClean="0"/>
              <a:t> malignity, </a:t>
            </a:r>
            <a:r>
              <a:rPr lang="en-US" sz="1600" dirty="0" err="1" smtClean="0"/>
              <a:t>sledování</a:t>
            </a:r>
            <a:r>
              <a:rPr lang="en-US" sz="1600" dirty="0" smtClean="0"/>
              <a:t> </a:t>
            </a:r>
            <a:r>
              <a:rPr lang="en-US" sz="1600" dirty="0" err="1" smtClean="0"/>
              <a:t>efektu</a:t>
            </a:r>
            <a:r>
              <a:rPr lang="en-US" sz="1600" dirty="0" smtClean="0"/>
              <a:t> </a:t>
            </a:r>
            <a:r>
              <a:rPr lang="en-US" sz="1600" dirty="0" err="1" smtClean="0"/>
              <a:t>léčby</a:t>
            </a:r>
            <a:r>
              <a:rPr lang="en-US" sz="1600" dirty="0" smtClean="0"/>
              <a:t>, </a:t>
            </a:r>
            <a:r>
              <a:rPr lang="en-US" sz="1600" dirty="0" err="1" smtClean="0"/>
              <a:t>záchyt</a:t>
            </a:r>
            <a:r>
              <a:rPr lang="en-US" sz="1600" dirty="0" smtClean="0"/>
              <a:t> </a:t>
            </a:r>
            <a:r>
              <a:rPr lang="en-US" sz="1600" dirty="0" err="1" smtClean="0"/>
              <a:t>recidivy</a:t>
            </a:r>
            <a:r>
              <a:rPr lang="en-US" sz="1600" dirty="0" smtClean="0"/>
              <a:t> v </a:t>
            </a:r>
            <a:r>
              <a:rPr lang="en-US" sz="1600" dirty="0" err="1" smtClean="0"/>
              <a:t>pooperačních</a:t>
            </a:r>
            <a:r>
              <a:rPr lang="en-US" sz="1600" dirty="0" smtClean="0"/>
              <a:t> a </a:t>
            </a:r>
            <a:r>
              <a:rPr lang="en-US" sz="1600" dirty="0" err="1" smtClean="0"/>
              <a:t>poradiačních</a:t>
            </a:r>
            <a:r>
              <a:rPr lang="en-US" sz="1600" dirty="0" smtClean="0"/>
              <a:t> </a:t>
            </a:r>
            <a:r>
              <a:rPr lang="en-US" sz="1600" dirty="0" err="1" smtClean="0"/>
              <a:t>změnách</a:t>
            </a:r>
            <a:r>
              <a:rPr lang="en-US" sz="1600" dirty="0" smtClean="0"/>
              <a:t> etc.) a </a:t>
            </a:r>
            <a:r>
              <a:rPr lang="en-US" sz="1600" dirty="0" err="1" smtClean="0"/>
              <a:t>mozkovými</a:t>
            </a:r>
            <a:r>
              <a:rPr lang="en-US" sz="1600" dirty="0" smtClean="0"/>
              <a:t> </a:t>
            </a:r>
            <a:r>
              <a:rPr lang="en-US" sz="1600" dirty="0" err="1" smtClean="0"/>
              <a:t>metastázami</a:t>
            </a:r>
            <a:r>
              <a:rPr lang="en-US" sz="1600" dirty="0" smtClean="0"/>
              <a:t> (</a:t>
            </a:r>
            <a:r>
              <a:rPr lang="en-US" sz="1600" dirty="0" err="1" smtClean="0"/>
              <a:t>např</a:t>
            </a:r>
            <a:r>
              <a:rPr lang="en-US" sz="1600" dirty="0" smtClean="0"/>
              <a:t>. </a:t>
            </a:r>
            <a:r>
              <a:rPr lang="en-US" sz="1600" dirty="0" err="1"/>
              <a:t>c</a:t>
            </a:r>
            <a:r>
              <a:rPr lang="en-US" sz="1600" dirty="0" err="1" smtClean="0"/>
              <a:t>elotělový</a:t>
            </a:r>
            <a:r>
              <a:rPr lang="en-US" sz="1600" dirty="0" smtClean="0"/>
              <a:t> PET </a:t>
            </a:r>
            <a:r>
              <a:rPr lang="en-US" sz="1600" dirty="0" err="1" smtClean="0"/>
              <a:t>slouží</a:t>
            </a:r>
            <a:r>
              <a:rPr lang="en-US" sz="1600" dirty="0" smtClean="0"/>
              <a:t> k </a:t>
            </a:r>
            <a:r>
              <a:rPr lang="en-US" sz="1600" dirty="0" err="1" smtClean="0"/>
              <a:t>pátrání</a:t>
            </a:r>
            <a:r>
              <a:rPr lang="en-US" sz="1600" dirty="0" smtClean="0"/>
              <a:t> </a:t>
            </a:r>
            <a:r>
              <a:rPr lang="en-US" sz="1600" dirty="0" err="1" smtClean="0"/>
              <a:t>po</a:t>
            </a:r>
            <a:r>
              <a:rPr lang="en-US" sz="1600" dirty="0" smtClean="0"/>
              <a:t> </a:t>
            </a:r>
            <a:r>
              <a:rPr lang="en-US" sz="1600" dirty="0" err="1" smtClean="0"/>
              <a:t>primárním</a:t>
            </a:r>
            <a:r>
              <a:rPr lang="en-US" sz="1600" dirty="0" smtClean="0"/>
              <a:t> </a:t>
            </a:r>
            <a:r>
              <a:rPr lang="en-US" sz="1600" dirty="0" err="1" smtClean="0"/>
              <a:t>nádoru</a:t>
            </a:r>
            <a:r>
              <a:rPr lang="en-US" sz="1600" dirty="0" smtClean="0"/>
              <a:t>, </a:t>
            </a:r>
            <a:r>
              <a:rPr lang="en-US" sz="1600" dirty="0" err="1" smtClean="0"/>
              <a:t>který</a:t>
            </a:r>
            <a:r>
              <a:rPr lang="en-US" sz="1600" dirty="0" smtClean="0"/>
              <a:t> </a:t>
            </a:r>
            <a:r>
              <a:rPr lang="en-US" sz="1600" dirty="0" err="1" smtClean="0"/>
              <a:t>metastazoval</a:t>
            </a:r>
            <a:r>
              <a:rPr lang="en-US" sz="1600" dirty="0" smtClean="0"/>
              <a:t> </a:t>
            </a:r>
            <a:r>
              <a:rPr lang="en-US" sz="1600" dirty="0"/>
              <a:t>do </a:t>
            </a:r>
            <a:r>
              <a:rPr lang="en-US" sz="1600" dirty="0" err="1" smtClean="0"/>
              <a:t>mozku</a:t>
            </a:r>
            <a:r>
              <a:rPr lang="en-US" sz="1600" dirty="0" smtClean="0"/>
              <a:t>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s </a:t>
            </a:r>
            <a:r>
              <a:rPr lang="en-US" sz="1600" dirty="0" err="1" smtClean="0"/>
              <a:t>extrapyramidovými</a:t>
            </a:r>
            <a:r>
              <a:rPr lang="en-US" sz="1600" dirty="0" smtClean="0"/>
              <a:t> </a:t>
            </a:r>
            <a:r>
              <a:rPr lang="en-US" sz="1600" dirty="0" err="1" smtClean="0"/>
              <a:t>onemocněními</a:t>
            </a:r>
            <a:r>
              <a:rPr lang="en-US" sz="1600" dirty="0" smtClean="0"/>
              <a:t> (</a:t>
            </a:r>
            <a:r>
              <a:rPr lang="en-US" sz="1600" dirty="0" err="1" smtClean="0"/>
              <a:t>např</a:t>
            </a:r>
            <a:r>
              <a:rPr lang="en-US" sz="1600" dirty="0" smtClean="0"/>
              <a:t>. u </a:t>
            </a:r>
            <a:r>
              <a:rPr lang="en-US" sz="1600" b="1" dirty="0" err="1" smtClean="0"/>
              <a:t>Parkinsonovy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nemoci</a:t>
            </a:r>
            <a:r>
              <a:rPr lang="en-US" sz="1600" b="1" dirty="0" smtClean="0"/>
              <a:t> </a:t>
            </a:r>
            <a:r>
              <a:rPr lang="en-US" sz="1600" dirty="0" err="1" smtClean="0"/>
              <a:t>pomocí</a:t>
            </a:r>
            <a:r>
              <a:rPr lang="en-US" sz="1600" dirty="0" smtClean="0"/>
              <a:t> 18F-DOPA, </a:t>
            </a:r>
            <a:r>
              <a:rPr lang="en-US" sz="1600" dirty="0" err="1" smtClean="0"/>
              <a:t>který</a:t>
            </a:r>
            <a:r>
              <a:rPr lang="en-US" sz="1600" dirty="0" smtClean="0"/>
              <a:t> </a:t>
            </a:r>
            <a:r>
              <a:rPr lang="en-US" sz="1600" dirty="0" err="1" smtClean="0"/>
              <a:t>umožňuje</a:t>
            </a:r>
            <a:r>
              <a:rPr lang="en-US" sz="1600" dirty="0" smtClean="0"/>
              <a:t> </a:t>
            </a:r>
            <a:r>
              <a:rPr lang="en-US" sz="1600" dirty="0" err="1" smtClean="0"/>
              <a:t>studium</a:t>
            </a:r>
            <a:r>
              <a:rPr lang="en-US" sz="1600" dirty="0" smtClean="0"/>
              <a:t> </a:t>
            </a:r>
            <a:r>
              <a:rPr lang="en-US" sz="1600" dirty="0" err="1" smtClean="0"/>
              <a:t>metabolismu</a:t>
            </a:r>
            <a:r>
              <a:rPr lang="en-US" sz="1600" dirty="0" smtClean="0"/>
              <a:t> </a:t>
            </a:r>
            <a:r>
              <a:rPr lang="en-US" sz="1600" dirty="0" err="1" smtClean="0"/>
              <a:t>neurotransmiteru</a:t>
            </a:r>
            <a:r>
              <a:rPr lang="en-US" sz="1600" dirty="0" smtClean="0"/>
              <a:t> </a:t>
            </a:r>
            <a:r>
              <a:rPr lang="en-US" sz="1600" b="1" dirty="0" err="1" smtClean="0"/>
              <a:t>dopaminu</a:t>
            </a:r>
            <a:r>
              <a:rPr lang="en-US" sz="1600" dirty="0" smtClean="0"/>
              <a:t>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v </a:t>
            </a:r>
            <a:r>
              <a:rPr lang="en-US" sz="1600" dirty="0" err="1" smtClean="0"/>
              <a:t>diagnostice</a:t>
            </a:r>
            <a:r>
              <a:rPr lang="en-US" sz="1600" dirty="0" smtClean="0"/>
              <a:t> </a:t>
            </a:r>
            <a:r>
              <a:rPr lang="en-US" sz="1600" dirty="0" err="1" smtClean="0"/>
              <a:t>demencí</a:t>
            </a:r>
            <a:r>
              <a:rPr lang="en-US" sz="1600" dirty="0" smtClean="0"/>
              <a:t> (</a:t>
            </a:r>
            <a:r>
              <a:rPr lang="en-US" sz="1600" dirty="0" err="1" smtClean="0"/>
              <a:t>např</a:t>
            </a:r>
            <a:r>
              <a:rPr lang="en-US" sz="1600" dirty="0" smtClean="0"/>
              <a:t>. </a:t>
            </a:r>
            <a:r>
              <a:rPr lang="en-US" sz="1600" baseline="30000" dirty="0" smtClean="0"/>
              <a:t>11</a:t>
            </a:r>
            <a:r>
              <a:rPr lang="en-US" sz="1600" dirty="0" smtClean="0"/>
              <a:t>C-Pittsburghská substance u </a:t>
            </a:r>
            <a:r>
              <a:rPr lang="en-US" sz="1600" dirty="0" err="1" smtClean="0"/>
              <a:t>Alzheimerovy</a:t>
            </a:r>
            <a:r>
              <a:rPr lang="en-US" sz="1600" dirty="0" smtClean="0"/>
              <a:t> </a:t>
            </a:r>
            <a:r>
              <a:rPr lang="en-US" sz="1600" dirty="0" err="1" smtClean="0"/>
              <a:t>nemoci</a:t>
            </a:r>
            <a:r>
              <a:rPr lang="en-US" sz="1600" dirty="0" smtClean="0"/>
              <a:t>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/>
              <a:t>s</a:t>
            </a:r>
            <a:r>
              <a:rPr lang="en-US" sz="1600" dirty="0" smtClean="0"/>
              <a:t> </a:t>
            </a:r>
            <a:r>
              <a:rPr lang="en-US" sz="1600" dirty="0" err="1" smtClean="0"/>
              <a:t>podezřením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tzv</a:t>
            </a:r>
            <a:r>
              <a:rPr lang="en-US" sz="1600" dirty="0" smtClean="0"/>
              <a:t>. </a:t>
            </a:r>
            <a:r>
              <a:rPr lang="en-US" sz="1600" dirty="0" err="1" smtClean="0"/>
              <a:t>paraneoplastické</a:t>
            </a:r>
            <a:r>
              <a:rPr lang="en-US" sz="1600" dirty="0" smtClean="0"/>
              <a:t> </a:t>
            </a:r>
            <a:r>
              <a:rPr lang="en-US" sz="1600" dirty="0" err="1" smtClean="0"/>
              <a:t>syndromy</a:t>
            </a:r>
            <a:r>
              <a:rPr lang="en-US" sz="1600" dirty="0" smtClean="0"/>
              <a:t>, </a:t>
            </a:r>
            <a:r>
              <a:rPr lang="en-US" sz="1600" dirty="0" err="1" smtClean="0"/>
              <a:t>kdy</a:t>
            </a:r>
            <a:r>
              <a:rPr lang="en-US" sz="1600" dirty="0" smtClean="0"/>
              <a:t> </a:t>
            </a:r>
            <a:r>
              <a:rPr lang="en-US" sz="1600" dirty="0" err="1" smtClean="0"/>
              <a:t>dochází</a:t>
            </a:r>
            <a:r>
              <a:rPr lang="en-US" sz="1600" dirty="0" smtClean="0"/>
              <a:t> k </a:t>
            </a:r>
            <a:r>
              <a:rPr lang="en-US" sz="1600" dirty="0" err="1" smtClean="0"/>
              <a:t>poškození</a:t>
            </a:r>
            <a:r>
              <a:rPr lang="en-US" sz="1600" dirty="0" smtClean="0"/>
              <a:t> </a:t>
            </a:r>
            <a:r>
              <a:rPr lang="en-US" sz="1600" dirty="0" err="1" smtClean="0"/>
              <a:t>funkcí</a:t>
            </a:r>
            <a:r>
              <a:rPr lang="en-US" sz="1600" dirty="0" smtClean="0"/>
              <a:t> </a:t>
            </a:r>
            <a:r>
              <a:rPr lang="en-US" sz="1600" dirty="0" err="1" smtClean="0"/>
              <a:t>mozku</a:t>
            </a:r>
            <a:r>
              <a:rPr lang="en-US" sz="1600" dirty="0" smtClean="0"/>
              <a:t> </a:t>
            </a:r>
            <a:r>
              <a:rPr lang="en-US" sz="1600" dirty="0" err="1" smtClean="0"/>
              <a:t>následkem</a:t>
            </a:r>
            <a:r>
              <a:rPr lang="en-US" sz="1600" dirty="0" smtClean="0"/>
              <a:t> </a:t>
            </a:r>
            <a:r>
              <a:rPr lang="en-US" sz="1600" dirty="0" err="1" smtClean="0"/>
              <a:t>systémové</a:t>
            </a:r>
            <a:r>
              <a:rPr lang="en-US" sz="1600" dirty="0" smtClean="0"/>
              <a:t> </a:t>
            </a:r>
            <a:r>
              <a:rPr lang="en-US" sz="1600" dirty="0" err="1" smtClean="0"/>
              <a:t>imunitní</a:t>
            </a:r>
            <a:r>
              <a:rPr lang="en-US" sz="1600" dirty="0" smtClean="0"/>
              <a:t> </a:t>
            </a:r>
            <a:r>
              <a:rPr lang="en-US" sz="1600" dirty="0" err="1" smtClean="0"/>
              <a:t>odpovědi</a:t>
            </a:r>
            <a:r>
              <a:rPr lang="en-US" sz="1600" dirty="0" smtClean="0"/>
              <a:t> – v </a:t>
            </a:r>
            <a:r>
              <a:rPr lang="en-US" sz="1600" dirty="0" err="1" smtClean="0"/>
              <a:t>rámci</a:t>
            </a:r>
            <a:r>
              <a:rPr lang="en-US" sz="1600" dirty="0" smtClean="0"/>
              <a:t> </a:t>
            </a:r>
            <a:r>
              <a:rPr lang="en-US" sz="1600" dirty="0" err="1" smtClean="0"/>
              <a:t>pátrání</a:t>
            </a:r>
            <a:r>
              <a:rPr lang="en-US" sz="1600" dirty="0" smtClean="0"/>
              <a:t> </a:t>
            </a:r>
            <a:r>
              <a:rPr lang="en-US" sz="1600" dirty="0" err="1" smtClean="0"/>
              <a:t>po</a:t>
            </a:r>
            <a:r>
              <a:rPr lang="en-US" sz="1600" dirty="0" smtClean="0"/>
              <a:t> </a:t>
            </a:r>
            <a:r>
              <a:rPr lang="en-US" sz="1600" dirty="0" err="1" smtClean="0"/>
              <a:t>primárním</a:t>
            </a:r>
            <a:r>
              <a:rPr lang="en-US" sz="1600" dirty="0" smtClean="0"/>
              <a:t> </a:t>
            </a:r>
            <a:r>
              <a:rPr lang="en-US" sz="1600" dirty="0" err="1" smtClean="0"/>
              <a:t>nádoru</a:t>
            </a:r>
            <a:r>
              <a:rPr lang="en-US" sz="1600" dirty="0" smtClean="0"/>
              <a:t> se </a:t>
            </a:r>
            <a:r>
              <a:rPr lang="en-US" sz="1600" dirty="0" err="1" smtClean="0"/>
              <a:t>provádí</a:t>
            </a:r>
            <a:r>
              <a:rPr lang="en-US" sz="1600" dirty="0" smtClean="0"/>
              <a:t> </a:t>
            </a:r>
            <a:r>
              <a:rPr lang="en-US" sz="1600" b="1" dirty="0" err="1" smtClean="0"/>
              <a:t>celotělový</a:t>
            </a:r>
            <a:r>
              <a:rPr lang="en-US" sz="1600" b="1" dirty="0" smtClean="0"/>
              <a:t> PET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0764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SPECT v </a:t>
            </a:r>
            <a:r>
              <a:rPr lang="en-US" sz="2800" dirty="0" err="1" smtClean="0"/>
              <a:t>neurologii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/>
              <a:t>Tato</a:t>
            </a:r>
            <a:r>
              <a:rPr lang="en-US" sz="1600" dirty="0"/>
              <a:t> </a:t>
            </a:r>
            <a:r>
              <a:rPr lang="en-US" sz="1600" dirty="0" err="1" smtClean="0"/>
              <a:t>metoda</a:t>
            </a:r>
            <a:r>
              <a:rPr lang="en-US" sz="1600" dirty="0" smtClean="0"/>
              <a:t> je </a:t>
            </a:r>
            <a:r>
              <a:rPr lang="en-US" sz="1600" b="1" dirty="0" err="1" smtClean="0"/>
              <a:t>klinicky</a:t>
            </a:r>
            <a:r>
              <a:rPr lang="en-US" sz="1600" dirty="0" smtClean="0"/>
              <a:t> </a:t>
            </a:r>
            <a:r>
              <a:rPr lang="en-US" sz="1600" dirty="0" err="1" smtClean="0"/>
              <a:t>využívána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studiu</a:t>
            </a:r>
            <a:r>
              <a:rPr lang="en-US" sz="1600" dirty="0" smtClean="0"/>
              <a:t> </a:t>
            </a:r>
            <a:r>
              <a:rPr lang="en-US" sz="1600" dirty="0" err="1" smtClean="0"/>
              <a:t>prokrvení</a:t>
            </a:r>
            <a:r>
              <a:rPr lang="en-US" sz="1600" dirty="0" smtClean="0"/>
              <a:t> (</a:t>
            </a:r>
            <a:r>
              <a:rPr lang="en-US" sz="1600" dirty="0" err="1" smtClean="0"/>
              <a:t>mozkové</a:t>
            </a:r>
            <a:r>
              <a:rPr lang="en-US" sz="1600" dirty="0" smtClean="0"/>
              <a:t>) </a:t>
            </a:r>
            <a:r>
              <a:rPr lang="en-US" sz="1600" dirty="0" err="1" smtClean="0"/>
              <a:t>tkáně</a:t>
            </a:r>
            <a:r>
              <a:rPr lang="en-US" sz="1600" dirty="0" smtClean="0"/>
              <a:t> </a:t>
            </a:r>
            <a:r>
              <a:rPr lang="en-US" sz="1600" b="1" dirty="0" smtClean="0"/>
              <a:t>u </a:t>
            </a:r>
            <a:r>
              <a:rPr lang="en-US" sz="1600" b="1" dirty="0" err="1" smtClean="0"/>
              <a:t>pacientů</a:t>
            </a:r>
            <a:r>
              <a:rPr lang="en-US" sz="1600" b="1" dirty="0" smtClean="0"/>
              <a:t> s </a:t>
            </a:r>
            <a:r>
              <a:rPr lang="en-US" sz="1600" b="1" dirty="0" err="1" smtClean="0"/>
              <a:t>epilepsií</a:t>
            </a:r>
            <a:r>
              <a:rPr lang="en-US" sz="1600" b="1" dirty="0" smtClean="0"/>
              <a:t> </a:t>
            </a:r>
            <a:r>
              <a:rPr lang="en-US" sz="1600" dirty="0" err="1" smtClean="0"/>
              <a:t>před</a:t>
            </a:r>
            <a:r>
              <a:rPr lang="en-US" sz="1600" dirty="0" smtClean="0"/>
              <a:t> </a:t>
            </a:r>
            <a:r>
              <a:rPr lang="en-US" sz="1600" dirty="0" err="1" smtClean="0"/>
              <a:t>plánovanou</a:t>
            </a:r>
            <a:r>
              <a:rPr lang="en-US" sz="1600" dirty="0" smtClean="0"/>
              <a:t> </a:t>
            </a:r>
            <a:r>
              <a:rPr lang="en-US" sz="1600" dirty="0" err="1" smtClean="0"/>
              <a:t>neurochirurgickou</a:t>
            </a:r>
            <a:r>
              <a:rPr lang="en-US" sz="1600" dirty="0" smtClean="0"/>
              <a:t> </a:t>
            </a:r>
            <a:r>
              <a:rPr lang="en-US" sz="1600" dirty="0" err="1" smtClean="0"/>
              <a:t>operací</a:t>
            </a:r>
            <a:r>
              <a:rPr lang="en-US" sz="1600" dirty="0" smtClean="0"/>
              <a:t>: </a:t>
            </a:r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r>
              <a:rPr lang="en-US" sz="1600" b="1" dirty="0" err="1"/>
              <a:t>iktální</a:t>
            </a:r>
            <a:r>
              <a:rPr lang="en-US" sz="1600" b="1" dirty="0"/>
              <a:t> </a:t>
            </a:r>
            <a:r>
              <a:rPr lang="en-US" sz="1600" b="1" dirty="0" smtClean="0"/>
              <a:t>SPECT – </a:t>
            </a:r>
            <a:r>
              <a:rPr lang="en-US" sz="1600" dirty="0" err="1" smtClean="0"/>
              <a:t>provádí</a:t>
            </a:r>
            <a:r>
              <a:rPr lang="en-US" sz="1600" dirty="0" smtClean="0"/>
              <a:t> </a:t>
            </a:r>
            <a:r>
              <a:rPr lang="en-US" sz="1600" dirty="0"/>
              <a:t>se </a:t>
            </a:r>
            <a:r>
              <a:rPr lang="en-US" sz="1600" dirty="0" err="1"/>
              <a:t>těsně</a:t>
            </a:r>
            <a:r>
              <a:rPr lang="en-US" sz="1600" dirty="0"/>
              <a:t> </a:t>
            </a:r>
            <a:r>
              <a:rPr lang="en-US" sz="1600" dirty="0" err="1"/>
              <a:t>po</a:t>
            </a:r>
            <a:r>
              <a:rPr lang="en-US" sz="1600" dirty="0"/>
              <a:t> </a:t>
            </a:r>
            <a:r>
              <a:rPr lang="en-US" sz="1600" dirty="0" err="1" smtClean="0"/>
              <a:t>epileptickém</a:t>
            </a:r>
            <a:r>
              <a:rPr lang="en-US" sz="1600" dirty="0" smtClean="0"/>
              <a:t> </a:t>
            </a:r>
            <a:r>
              <a:rPr lang="en-US" sz="1600" dirty="0" err="1" smtClean="0"/>
              <a:t>záchvatu</a:t>
            </a:r>
            <a:r>
              <a:rPr lang="en-US" sz="1600" dirty="0" smtClean="0"/>
              <a:t> (</a:t>
            </a:r>
            <a:r>
              <a:rPr lang="en-US" sz="1600" dirty="0" err="1" smtClean="0"/>
              <a:t>typicky</a:t>
            </a:r>
            <a:r>
              <a:rPr lang="en-US" sz="1600" dirty="0" smtClean="0"/>
              <a:t> </a:t>
            </a:r>
            <a:r>
              <a:rPr lang="en-US" sz="1600" dirty="0" err="1" smtClean="0"/>
              <a:t>po</a:t>
            </a:r>
            <a:r>
              <a:rPr lang="en-US" sz="1600" dirty="0" smtClean="0"/>
              <a:t> </a:t>
            </a:r>
            <a:r>
              <a:rPr lang="en-US" sz="1600" dirty="0" err="1" smtClean="0"/>
              <a:t>vysazení</a:t>
            </a:r>
            <a:r>
              <a:rPr lang="en-US" sz="1600" dirty="0" smtClean="0"/>
              <a:t> </a:t>
            </a:r>
            <a:r>
              <a:rPr lang="en-US" sz="1600" dirty="0" err="1" smtClean="0"/>
              <a:t>nebo</a:t>
            </a:r>
            <a:r>
              <a:rPr lang="en-US" sz="1600" dirty="0" smtClean="0"/>
              <a:t> </a:t>
            </a:r>
            <a:r>
              <a:rPr lang="en-US" sz="1600" dirty="0" err="1" smtClean="0"/>
              <a:t>snížení</a:t>
            </a:r>
            <a:r>
              <a:rPr lang="en-US" sz="1600" dirty="0" smtClean="0"/>
              <a:t> </a:t>
            </a:r>
            <a:r>
              <a:rPr lang="en-US" sz="1600" dirty="0" err="1" smtClean="0"/>
              <a:t>antiepileptické</a:t>
            </a:r>
            <a:r>
              <a:rPr lang="en-US" sz="1600" dirty="0" smtClean="0"/>
              <a:t> </a:t>
            </a:r>
            <a:r>
              <a:rPr lang="en-US" sz="1600" dirty="0" err="1" smtClean="0"/>
              <a:t>medikace</a:t>
            </a:r>
            <a:r>
              <a:rPr lang="en-US" sz="1600" dirty="0" smtClean="0"/>
              <a:t> pod </a:t>
            </a:r>
            <a:r>
              <a:rPr lang="en-US" sz="1600" dirty="0" err="1" smtClean="0"/>
              <a:t>dohledem</a:t>
            </a:r>
            <a:r>
              <a:rPr lang="en-US" sz="1600" dirty="0" smtClean="0"/>
              <a:t> </a:t>
            </a:r>
            <a:r>
              <a:rPr lang="en-US" sz="1600" dirty="0" err="1" smtClean="0"/>
              <a:t>lékaře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hospitalizace</a:t>
            </a:r>
            <a:r>
              <a:rPr lang="en-US" sz="1600" dirty="0" smtClean="0"/>
              <a:t>)</a:t>
            </a:r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endParaRPr lang="en-US" sz="1600" dirty="0"/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r>
              <a:rPr lang="en-US" sz="1600" b="1" dirty="0" err="1" smtClean="0"/>
              <a:t>interiktální</a:t>
            </a:r>
            <a:r>
              <a:rPr lang="en-US" sz="1600" b="1" dirty="0" smtClean="0"/>
              <a:t> SPECT</a:t>
            </a:r>
            <a:r>
              <a:rPr lang="en-US" sz="1600" dirty="0"/>
              <a:t> </a:t>
            </a:r>
            <a:r>
              <a:rPr lang="en-US" sz="1600" dirty="0" smtClean="0"/>
              <a:t>– </a:t>
            </a:r>
            <a:r>
              <a:rPr lang="en-US" sz="1600" dirty="0" err="1" smtClean="0"/>
              <a:t>provádí</a:t>
            </a:r>
            <a:r>
              <a:rPr lang="en-US" sz="1600" dirty="0" smtClean="0"/>
              <a:t> se v </a:t>
            </a:r>
            <a:r>
              <a:rPr lang="en-US" sz="1600" dirty="0" err="1" smtClean="0"/>
              <a:t>mezizáchvatovém</a:t>
            </a:r>
            <a:r>
              <a:rPr lang="en-US" sz="1600" dirty="0" smtClean="0"/>
              <a:t> </a:t>
            </a:r>
            <a:r>
              <a:rPr lang="en-US" sz="1600" dirty="0" err="1" smtClean="0"/>
              <a:t>období</a:t>
            </a:r>
            <a:r>
              <a:rPr lang="en-US" sz="1600" dirty="0" smtClean="0"/>
              <a:t> (</a:t>
            </a:r>
            <a:r>
              <a:rPr lang="en-US" sz="1600" dirty="0" err="1" smtClean="0"/>
              <a:t>tzn</a:t>
            </a:r>
            <a:r>
              <a:rPr lang="en-US" sz="1600" dirty="0" smtClean="0"/>
              <a:t>. </a:t>
            </a:r>
            <a:r>
              <a:rPr lang="en-US" sz="1600" dirty="0" err="1"/>
              <a:t>t</a:t>
            </a:r>
            <a:r>
              <a:rPr lang="en-US" sz="1600" dirty="0" err="1" smtClean="0"/>
              <a:t>ehdy</a:t>
            </a:r>
            <a:r>
              <a:rPr lang="en-US" sz="1600" dirty="0" smtClean="0"/>
              <a:t>, </a:t>
            </a:r>
            <a:r>
              <a:rPr lang="en-US" sz="1600" dirty="0" err="1" smtClean="0"/>
              <a:t>když</a:t>
            </a:r>
            <a:r>
              <a:rPr lang="en-US" sz="1600" dirty="0" smtClean="0"/>
              <a:t> </a:t>
            </a:r>
            <a:r>
              <a:rPr lang="en-US" sz="1600" dirty="0" err="1" smtClean="0"/>
              <a:t>pacient</a:t>
            </a:r>
            <a:r>
              <a:rPr lang="en-US" sz="1600" dirty="0" smtClean="0"/>
              <a:t> </a:t>
            </a:r>
            <a:r>
              <a:rPr lang="en-US" sz="1600" dirty="0" err="1" smtClean="0"/>
              <a:t>nemá</a:t>
            </a:r>
            <a:r>
              <a:rPr lang="en-US" sz="1600" dirty="0" smtClean="0"/>
              <a:t> </a:t>
            </a:r>
            <a:r>
              <a:rPr lang="en-US" sz="1600" dirty="0" err="1" smtClean="0"/>
              <a:t>klinicky</a:t>
            </a:r>
            <a:r>
              <a:rPr lang="en-US" sz="1600" dirty="0" smtClean="0"/>
              <a:t> </a:t>
            </a:r>
            <a:r>
              <a:rPr lang="en-US" sz="1600" dirty="0" err="1" smtClean="0"/>
              <a:t>patrné</a:t>
            </a:r>
            <a:r>
              <a:rPr lang="en-US" sz="1600" dirty="0" smtClean="0"/>
              <a:t> </a:t>
            </a:r>
            <a:r>
              <a:rPr lang="en-US" sz="1600" dirty="0" err="1" smtClean="0"/>
              <a:t>záchvaty</a:t>
            </a:r>
            <a:r>
              <a:rPr lang="en-US" sz="1600" dirty="0" smtClean="0"/>
              <a:t> a </a:t>
            </a:r>
            <a:r>
              <a:rPr lang="en-US" sz="1600" dirty="0" err="1" smtClean="0"/>
              <a:t>pravidelně</a:t>
            </a:r>
            <a:r>
              <a:rPr lang="en-US" sz="1600" dirty="0" smtClean="0"/>
              <a:t> </a:t>
            </a:r>
            <a:r>
              <a:rPr lang="en-US" sz="1600" dirty="0" err="1" smtClean="0"/>
              <a:t>užívá</a:t>
            </a:r>
            <a:r>
              <a:rPr lang="en-US" sz="1600" dirty="0" smtClean="0"/>
              <a:t> </a:t>
            </a:r>
            <a:r>
              <a:rPr lang="en-US" sz="1600" dirty="0" err="1" smtClean="0"/>
              <a:t>předepsanou</a:t>
            </a:r>
            <a:r>
              <a:rPr lang="en-US" sz="1600" dirty="0" smtClean="0"/>
              <a:t> </a:t>
            </a:r>
            <a:r>
              <a:rPr lang="en-US" sz="1600" dirty="0" err="1" smtClean="0"/>
              <a:t>léčbu</a:t>
            </a:r>
            <a:r>
              <a:rPr lang="en-US" sz="1600" dirty="0" smtClean="0"/>
              <a:t>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endParaRPr lang="en-US" sz="1600" dirty="0"/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r>
              <a:rPr lang="en-US" sz="1600" b="1" dirty="0" smtClean="0"/>
              <a:t>SISCOM (Subtraction </a:t>
            </a:r>
            <a:r>
              <a:rPr lang="en-US" sz="1600" b="1" dirty="0" err="1" smtClean="0"/>
              <a:t>Ictal</a:t>
            </a:r>
            <a:r>
              <a:rPr lang="en-US" sz="1600" b="1" dirty="0" smtClean="0"/>
              <a:t> </a:t>
            </a:r>
            <a:r>
              <a:rPr lang="en-US" sz="1600" b="1" dirty="0"/>
              <a:t>SPECT </a:t>
            </a:r>
            <a:r>
              <a:rPr lang="en-US" sz="1600" b="1" dirty="0" smtClean="0"/>
              <a:t>Co</a:t>
            </a:r>
            <a:r>
              <a:rPr lang="en-US" sz="1600" b="1" dirty="0"/>
              <a:t>-registered to MRI) </a:t>
            </a:r>
            <a:r>
              <a:rPr lang="en-US" sz="1600" dirty="0"/>
              <a:t>– </a:t>
            </a:r>
            <a:r>
              <a:rPr lang="en-US" sz="1600" dirty="0" err="1"/>
              <a:t>matematická</a:t>
            </a:r>
            <a:r>
              <a:rPr lang="en-US" sz="1600" dirty="0"/>
              <a:t> </a:t>
            </a:r>
            <a:r>
              <a:rPr lang="en-US" sz="1600" dirty="0" err="1"/>
              <a:t>metoda</a:t>
            </a:r>
            <a:r>
              <a:rPr lang="en-US" sz="1600" dirty="0"/>
              <a:t> </a:t>
            </a:r>
            <a:r>
              <a:rPr lang="en-US" sz="1600" dirty="0" err="1"/>
              <a:t>srovnávající</a:t>
            </a:r>
            <a:r>
              <a:rPr lang="en-US" sz="1600" dirty="0"/>
              <a:t> SPECT </a:t>
            </a:r>
            <a:r>
              <a:rPr lang="en-US" sz="1600" dirty="0" err="1"/>
              <a:t>signál</a:t>
            </a:r>
            <a:r>
              <a:rPr lang="en-US" sz="1600" dirty="0"/>
              <a:t> </a:t>
            </a:r>
            <a:r>
              <a:rPr lang="en-US" sz="1600" dirty="0" err="1"/>
              <a:t>získaný</a:t>
            </a:r>
            <a:r>
              <a:rPr lang="en-US" sz="1600" dirty="0"/>
              <a:t> </a:t>
            </a:r>
            <a:r>
              <a:rPr lang="en-US" sz="1600" dirty="0" err="1" smtClean="0"/>
              <a:t>těsně</a:t>
            </a:r>
            <a:r>
              <a:rPr lang="en-US" sz="1600" dirty="0" smtClean="0"/>
              <a:t> </a:t>
            </a:r>
            <a:r>
              <a:rPr lang="en-US" sz="1600" dirty="0" err="1"/>
              <a:t>po</a:t>
            </a:r>
            <a:r>
              <a:rPr lang="en-US" sz="1600" dirty="0"/>
              <a:t> </a:t>
            </a:r>
            <a:r>
              <a:rPr lang="en-US" sz="1600" dirty="0" err="1"/>
              <a:t>záchvatu</a:t>
            </a:r>
            <a:r>
              <a:rPr lang="en-US" sz="1600" dirty="0"/>
              <a:t> (</a:t>
            </a:r>
            <a:r>
              <a:rPr lang="en-US" sz="1600" dirty="0" err="1"/>
              <a:t>iktální</a:t>
            </a:r>
            <a:r>
              <a:rPr lang="en-US" sz="1600" dirty="0"/>
              <a:t> SPECT) a v </a:t>
            </a:r>
            <a:r>
              <a:rPr lang="en-US" sz="1600" dirty="0" err="1"/>
              <a:t>mezizáchvatovém</a:t>
            </a:r>
            <a:r>
              <a:rPr lang="en-US" sz="1600" dirty="0"/>
              <a:t> </a:t>
            </a:r>
            <a:r>
              <a:rPr lang="en-US" sz="1600" dirty="0" err="1"/>
              <a:t>období</a:t>
            </a:r>
            <a:r>
              <a:rPr lang="en-US" sz="1600" dirty="0"/>
              <a:t> (</a:t>
            </a:r>
            <a:r>
              <a:rPr lang="en-US" sz="1600" dirty="0" err="1"/>
              <a:t>interiktální</a:t>
            </a:r>
            <a:r>
              <a:rPr lang="en-US" sz="1600" dirty="0"/>
              <a:t> SPECT</a:t>
            </a:r>
            <a:r>
              <a:rPr lang="en-US" sz="1600" dirty="0" smtClean="0"/>
              <a:t>); </a:t>
            </a:r>
            <a:r>
              <a:rPr lang="en-US" sz="1600" dirty="0" err="1" smtClean="0"/>
              <a:t>získaná</a:t>
            </a:r>
            <a:r>
              <a:rPr lang="en-US" sz="1600" dirty="0" smtClean="0"/>
              <a:t> data </a:t>
            </a:r>
            <a:r>
              <a:rPr lang="en-US" sz="1600" dirty="0" err="1" smtClean="0"/>
              <a:t>jsou</a:t>
            </a:r>
            <a:r>
              <a:rPr lang="en-US" sz="1600" dirty="0" smtClean="0"/>
              <a:t> </a:t>
            </a:r>
            <a:r>
              <a:rPr lang="en-US" sz="1600" dirty="0" err="1" smtClean="0"/>
              <a:t>koregistrována</a:t>
            </a:r>
            <a:r>
              <a:rPr lang="en-US" sz="1600" dirty="0" smtClean="0"/>
              <a:t> s </a:t>
            </a:r>
            <a:r>
              <a:rPr lang="en-US" sz="1600" dirty="0" err="1" smtClean="0"/>
              <a:t>daty</a:t>
            </a:r>
            <a:r>
              <a:rPr lang="en-US" sz="1600" dirty="0" smtClean="0"/>
              <a:t> MRI </a:t>
            </a:r>
            <a:r>
              <a:rPr lang="en-US" sz="1600" dirty="0" err="1" smtClean="0"/>
              <a:t>mozku</a:t>
            </a:r>
            <a:r>
              <a:rPr lang="en-US" sz="1600" dirty="0" smtClean="0"/>
              <a:t> </a:t>
            </a:r>
            <a:r>
              <a:rPr lang="en-US" sz="1600" dirty="0" err="1" smtClean="0"/>
              <a:t>daného</a:t>
            </a:r>
            <a:r>
              <a:rPr lang="en-US" sz="1600" dirty="0" smtClean="0"/>
              <a:t> </a:t>
            </a:r>
            <a:r>
              <a:rPr lang="en-US" sz="1600" dirty="0" err="1" smtClean="0"/>
              <a:t>pacienta</a:t>
            </a:r>
            <a:r>
              <a:rPr lang="en-US" sz="1600" dirty="0" smtClean="0"/>
              <a:t> (MRI je </a:t>
            </a:r>
            <a:r>
              <a:rPr lang="en-US" sz="1600" dirty="0" err="1" smtClean="0"/>
              <a:t>provedeno</a:t>
            </a:r>
            <a:r>
              <a:rPr lang="en-US" sz="1600" dirty="0" smtClean="0"/>
              <a:t> v </a:t>
            </a:r>
            <a:r>
              <a:rPr lang="en-US" sz="1600" dirty="0" err="1" smtClean="0"/>
              <a:t>tzv</a:t>
            </a:r>
            <a:r>
              <a:rPr lang="en-US" sz="1600" dirty="0" smtClean="0"/>
              <a:t>. </a:t>
            </a:r>
            <a:r>
              <a:rPr lang="en-US" sz="1600" dirty="0" err="1"/>
              <a:t>e</a:t>
            </a:r>
            <a:r>
              <a:rPr lang="en-US" sz="1600" dirty="0" err="1" smtClean="0"/>
              <a:t>pileptickém</a:t>
            </a:r>
            <a:r>
              <a:rPr lang="en-US" sz="1600" dirty="0" smtClean="0"/>
              <a:t> </a:t>
            </a:r>
            <a:r>
              <a:rPr lang="en-US" sz="1600" dirty="0" err="1" smtClean="0"/>
              <a:t>protokolu</a:t>
            </a:r>
            <a:r>
              <a:rPr lang="en-US" sz="1600" dirty="0"/>
              <a:t>/</a:t>
            </a:r>
            <a:r>
              <a:rPr lang="en-US" sz="1600" dirty="0" smtClean="0"/>
              <a:t>3T MRI)</a:t>
            </a:r>
          </a:p>
          <a:p>
            <a:pPr lvl="3">
              <a:lnSpc>
                <a:spcPct val="150000"/>
              </a:lnSpc>
              <a:buFont typeface="Wingdings" charset="2"/>
              <a:buChar char="Ø"/>
            </a:pPr>
            <a:r>
              <a:rPr lang="en-US" sz="1200" dirty="0" err="1" smtClean="0"/>
              <a:t>Blíže</a:t>
            </a:r>
            <a:r>
              <a:rPr lang="en-US" sz="1200" dirty="0" smtClean="0"/>
              <a:t> o </a:t>
            </a:r>
            <a:r>
              <a:rPr lang="en-US" sz="1200" dirty="0" err="1" smtClean="0"/>
              <a:t>metodě</a:t>
            </a:r>
            <a:r>
              <a:rPr lang="en-US" sz="1200" dirty="0"/>
              <a:t>: </a:t>
            </a:r>
            <a:r>
              <a:rPr lang="en-US" sz="1200" dirty="0">
                <a:solidFill>
                  <a:srgbClr val="3366FF"/>
                </a:solidFill>
              </a:rPr>
              <a:t>http://</a:t>
            </a:r>
            <a:r>
              <a:rPr lang="en-US" sz="1200" dirty="0" err="1">
                <a:solidFill>
                  <a:srgbClr val="3366FF"/>
                </a:solidFill>
              </a:rPr>
              <a:t>analyzedirect.com</a:t>
            </a:r>
            <a:r>
              <a:rPr lang="en-US" sz="1200" dirty="0">
                <a:solidFill>
                  <a:srgbClr val="3366FF"/>
                </a:solidFill>
              </a:rPr>
              <a:t>/documents/</a:t>
            </a:r>
            <a:r>
              <a:rPr lang="en-US" sz="1200" dirty="0" err="1">
                <a:solidFill>
                  <a:srgbClr val="3366FF"/>
                </a:solidFill>
              </a:rPr>
              <a:t>training_guide</a:t>
            </a:r>
            <a:r>
              <a:rPr lang="en-US" sz="1200" dirty="0">
                <a:solidFill>
                  <a:srgbClr val="3366FF"/>
                </a:solidFill>
              </a:rPr>
              <a:t>/add-ons/</a:t>
            </a:r>
            <a:r>
              <a:rPr lang="en-US" sz="1200" dirty="0" err="1">
                <a:solidFill>
                  <a:srgbClr val="3366FF"/>
                </a:solidFill>
              </a:rPr>
              <a:t>SISCOM.pdf</a:t>
            </a:r>
            <a:endParaRPr lang="en-US" sz="1200" dirty="0">
              <a:solidFill>
                <a:srgbClr val="3366FF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sz="1600" dirty="0" smtClean="0"/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8453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PET v </a:t>
            </a:r>
            <a:r>
              <a:rPr lang="en-US" sz="2800" dirty="0" err="1" smtClean="0"/>
              <a:t>epileptologii</a:t>
            </a:r>
            <a:r>
              <a:rPr lang="en-US" sz="2800" dirty="0" smtClean="0"/>
              <a:t> a </a:t>
            </a:r>
            <a:r>
              <a:rPr lang="en-US" sz="2800" dirty="0" err="1" smtClean="0"/>
              <a:t>epileptochirurgii</a:t>
            </a:r>
            <a:r>
              <a:rPr lang="en-US" sz="2800" dirty="0" smtClean="0"/>
              <a:t> – </a:t>
            </a:r>
            <a:r>
              <a:rPr lang="en-US" sz="2800" dirty="0" err="1" smtClean="0"/>
              <a:t>největší</a:t>
            </a:r>
            <a:r>
              <a:rPr lang="en-US" sz="2800" dirty="0" smtClean="0"/>
              <a:t> </a:t>
            </a:r>
            <a:r>
              <a:rPr lang="en-US" sz="2800" dirty="0" err="1" smtClean="0"/>
              <a:t>přínos</a:t>
            </a:r>
            <a:r>
              <a:rPr lang="en-US" sz="2800" dirty="0" smtClean="0"/>
              <a:t> u </a:t>
            </a:r>
            <a:r>
              <a:rPr lang="en-US" sz="2800" dirty="0" err="1" smtClean="0"/>
              <a:t>pacientů</a:t>
            </a:r>
            <a:r>
              <a:rPr lang="en-US" sz="2800" dirty="0" smtClean="0"/>
              <a:t> s </a:t>
            </a:r>
            <a:r>
              <a:rPr lang="en-US" sz="2800" dirty="0" err="1" smtClean="0"/>
              <a:t>epilepsií</a:t>
            </a:r>
            <a:r>
              <a:rPr lang="en-US" sz="2800" dirty="0" smtClean="0"/>
              <a:t> </a:t>
            </a:r>
            <a:r>
              <a:rPr lang="en-US" sz="2800" dirty="0" err="1" smtClean="0"/>
              <a:t>spánkového</a:t>
            </a:r>
            <a:r>
              <a:rPr lang="en-US" sz="2800" dirty="0" smtClean="0"/>
              <a:t> </a:t>
            </a:r>
            <a:r>
              <a:rPr lang="en-US" sz="2800" dirty="0" err="1" smtClean="0"/>
              <a:t>laloku</a:t>
            </a:r>
            <a:endParaRPr lang="en-US" sz="2800" dirty="0"/>
          </a:p>
        </p:txBody>
      </p:sp>
      <p:pic>
        <p:nvPicPr>
          <p:cNvPr id="4" name="Picture 3" descr="Snímek obrazovky 2015-12-09 v 15.32.2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6"/>
          <a:stretch/>
        </p:blipFill>
        <p:spPr>
          <a:xfrm>
            <a:off x="2779058" y="1447520"/>
            <a:ext cx="3587701" cy="36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094943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err="1" smtClean="0"/>
              <a:t>Pacient</a:t>
            </a:r>
            <a:r>
              <a:rPr lang="en-US" sz="1200" b="1" dirty="0" smtClean="0"/>
              <a:t> </a:t>
            </a:r>
            <a:r>
              <a:rPr lang="en-US" sz="1200" b="1" dirty="0"/>
              <a:t>s </a:t>
            </a:r>
            <a:r>
              <a:rPr lang="en-US" sz="1200" b="1" dirty="0" err="1"/>
              <a:t>obtížně</a:t>
            </a:r>
            <a:r>
              <a:rPr lang="en-US" sz="1200" b="1" dirty="0"/>
              <a:t> </a:t>
            </a:r>
            <a:r>
              <a:rPr lang="en-US" sz="1200" b="1" dirty="0" err="1"/>
              <a:t>léčitelnou</a:t>
            </a:r>
            <a:r>
              <a:rPr lang="en-US" sz="1200" b="1" dirty="0"/>
              <a:t> 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tzv</a:t>
            </a:r>
            <a:r>
              <a:rPr lang="en-US" sz="1200" b="1" dirty="0" smtClean="0"/>
              <a:t>. </a:t>
            </a:r>
            <a:r>
              <a:rPr lang="en-US" sz="1200" b="1" dirty="0" err="1" smtClean="0"/>
              <a:t>farmakorezistentní</a:t>
            </a:r>
            <a:r>
              <a:rPr lang="en-US" sz="1200" b="1" dirty="0" smtClean="0"/>
              <a:t>) </a:t>
            </a:r>
            <a:r>
              <a:rPr lang="en-US" sz="1200" b="1" dirty="0" err="1" smtClean="0"/>
              <a:t>epilepsií</a:t>
            </a:r>
            <a:r>
              <a:rPr lang="en-US" sz="1200" b="1" dirty="0"/>
              <a:t>:</a:t>
            </a:r>
          </a:p>
          <a:p>
            <a:pPr marL="228600" indent="-228600">
              <a:lnSpc>
                <a:spcPct val="150000"/>
              </a:lnSpc>
              <a:buFontTx/>
              <a:buAutoNum type="alphaLcParenR"/>
            </a:pPr>
            <a:r>
              <a:rPr lang="en-US" sz="1200" b="1" dirty="0" err="1" smtClean="0"/>
              <a:t>koregistrace</a:t>
            </a:r>
            <a:r>
              <a:rPr lang="en-US" sz="1200" b="1" dirty="0" smtClean="0"/>
              <a:t> PET </a:t>
            </a:r>
            <a:r>
              <a:rPr lang="en-US" sz="1200" b="1" dirty="0"/>
              <a:t>a MRI </a:t>
            </a:r>
            <a:r>
              <a:rPr lang="en-US" sz="1200" dirty="0"/>
              <a:t>v </a:t>
            </a:r>
            <a:r>
              <a:rPr lang="en-US" sz="1200" dirty="0" err="1"/>
              <a:t>rámci</a:t>
            </a:r>
            <a:r>
              <a:rPr lang="en-US" sz="1200" dirty="0"/>
              <a:t> </a:t>
            </a:r>
            <a:r>
              <a:rPr lang="en-US" sz="1200" dirty="0" err="1"/>
              <a:t>předoperační</a:t>
            </a:r>
            <a:r>
              <a:rPr lang="en-US" sz="1200" dirty="0"/>
              <a:t> </a:t>
            </a:r>
            <a:r>
              <a:rPr lang="en-US" sz="1200" dirty="0" err="1"/>
              <a:t>přípravy</a:t>
            </a:r>
            <a:r>
              <a:rPr lang="en-US" sz="1200" dirty="0"/>
              <a:t> </a:t>
            </a:r>
            <a:r>
              <a:rPr lang="en-US" sz="1200" dirty="0" err="1" smtClean="0"/>
              <a:t>pacienta</a:t>
            </a:r>
            <a:r>
              <a:rPr lang="en-US" sz="1200" dirty="0" smtClean="0"/>
              <a:t> (</a:t>
            </a:r>
            <a:r>
              <a:rPr lang="en-US" sz="1200" dirty="0" err="1" smtClean="0"/>
              <a:t>napomáhá</a:t>
            </a:r>
            <a:r>
              <a:rPr lang="en-US" sz="1200" dirty="0" smtClean="0"/>
              <a:t> k </a:t>
            </a:r>
            <a:r>
              <a:rPr lang="en-US" sz="1200" dirty="0" err="1" smtClean="0"/>
              <a:t>určení</a:t>
            </a:r>
            <a:r>
              <a:rPr lang="en-US" sz="1200" dirty="0" smtClean="0"/>
              <a:t> </a:t>
            </a:r>
            <a:r>
              <a:rPr lang="en-US" sz="1200" dirty="0" err="1" smtClean="0"/>
              <a:t>rozsahu</a:t>
            </a:r>
            <a:r>
              <a:rPr lang="en-US" sz="1200" dirty="0" smtClean="0"/>
              <a:t> </a:t>
            </a:r>
            <a:r>
              <a:rPr lang="en-US" sz="1200" dirty="0" err="1" smtClean="0"/>
              <a:t>resekčního</a:t>
            </a:r>
            <a:r>
              <a:rPr lang="en-US" sz="1200" dirty="0" smtClean="0"/>
              <a:t> </a:t>
            </a:r>
            <a:r>
              <a:rPr lang="en-US" sz="1200" dirty="0" err="1" smtClean="0"/>
              <a:t>výkonu</a:t>
            </a:r>
            <a:r>
              <a:rPr lang="en-US" sz="1200" dirty="0" smtClean="0"/>
              <a:t>)</a:t>
            </a:r>
            <a:endParaRPr lang="en-US" sz="1200" dirty="0"/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US" sz="1200" baseline="30000" dirty="0" smtClean="0"/>
              <a:t>18</a:t>
            </a:r>
            <a:r>
              <a:rPr lang="en-US" sz="1200" dirty="0" smtClean="0"/>
              <a:t>FDG</a:t>
            </a:r>
            <a:r>
              <a:rPr lang="en-US" sz="1200" dirty="0"/>
              <a:t>-PET </a:t>
            </a:r>
            <a:r>
              <a:rPr lang="en-US" sz="1200" dirty="0" err="1" smtClean="0"/>
              <a:t>prokázala</a:t>
            </a:r>
            <a:r>
              <a:rPr lang="en-US" sz="1200" dirty="0" smtClean="0"/>
              <a:t> </a:t>
            </a:r>
            <a:r>
              <a:rPr lang="en-US" sz="1200" dirty="0" err="1"/>
              <a:t>snížený</a:t>
            </a:r>
            <a:r>
              <a:rPr lang="en-US" sz="1200" dirty="0"/>
              <a:t> </a:t>
            </a:r>
            <a:r>
              <a:rPr lang="en-US" sz="1200" dirty="0" err="1"/>
              <a:t>metabolismus</a:t>
            </a:r>
            <a:r>
              <a:rPr lang="en-US" sz="1200" dirty="0"/>
              <a:t> v </a:t>
            </a:r>
            <a:r>
              <a:rPr lang="en-US" sz="1200" dirty="0" err="1"/>
              <a:t>levém</a:t>
            </a:r>
            <a:r>
              <a:rPr lang="en-US" sz="1200" dirty="0"/>
              <a:t> </a:t>
            </a:r>
            <a:r>
              <a:rPr lang="en-US" sz="1200" dirty="0" err="1"/>
              <a:t>spánkovém</a:t>
            </a:r>
            <a:r>
              <a:rPr lang="en-US" sz="1200" dirty="0"/>
              <a:t> </a:t>
            </a:r>
            <a:r>
              <a:rPr lang="en-US" sz="1200" dirty="0" err="1" smtClean="0"/>
              <a:t>laloku</a:t>
            </a:r>
            <a:r>
              <a:rPr lang="en-US" sz="1200" dirty="0" smtClean="0"/>
              <a:t> (</a:t>
            </a:r>
            <a:r>
              <a:rPr lang="en-US" sz="1200" dirty="0" err="1" smtClean="0"/>
              <a:t>tzv</a:t>
            </a:r>
            <a:r>
              <a:rPr lang="en-US" sz="1200" dirty="0" smtClean="0"/>
              <a:t>. </a:t>
            </a:r>
            <a:r>
              <a:rPr lang="en-US" sz="1200" b="1" dirty="0" smtClean="0"/>
              <a:t>PET </a:t>
            </a:r>
            <a:r>
              <a:rPr lang="en-US" sz="1200" b="1" dirty="0" err="1" smtClean="0"/>
              <a:t>pozitivní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epilepsie</a:t>
            </a:r>
            <a:r>
              <a:rPr lang="en-US" sz="1200" dirty="0" smtClean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rgbClr val="FF0000"/>
                </a:solidFill>
              </a:rPr>
              <a:t>U </a:t>
            </a:r>
            <a:r>
              <a:rPr lang="en-US" sz="1200" b="1" dirty="0" err="1">
                <a:solidFill>
                  <a:srgbClr val="FF0000"/>
                </a:solidFill>
              </a:rPr>
              <a:t>pacienta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bylo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provedeno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operační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odstranění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přední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části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postiženého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spánkového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laloku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rgbClr val="FF0000"/>
                </a:solidFill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</a:rPr>
              <a:t>tzv</a:t>
            </a:r>
            <a:r>
              <a:rPr lang="en-US" sz="1200" b="1" dirty="0" smtClean="0">
                <a:solidFill>
                  <a:srgbClr val="FF0000"/>
                </a:solidFill>
              </a:rPr>
              <a:t>. </a:t>
            </a:r>
            <a:r>
              <a:rPr lang="en-US" sz="1200" b="1" dirty="0" err="1" smtClean="0">
                <a:solidFill>
                  <a:srgbClr val="FF0000"/>
                </a:solidFill>
              </a:rPr>
              <a:t>anteromediální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temporální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resekce</a:t>
            </a:r>
            <a:r>
              <a:rPr lang="en-US" sz="1200" b="1" dirty="0" smtClean="0">
                <a:solidFill>
                  <a:srgbClr val="FF0000"/>
                </a:solidFill>
              </a:rPr>
              <a:t>), v </a:t>
            </a:r>
            <a:r>
              <a:rPr lang="en-US" sz="1200" b="1" dirty="0" err="1" smtClean="0">
                <a:solidFill>
                  <a:srgbClr val="FF0000"/>
                </a:solidFill>
              </a:rPr>
              <a:t>současné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době</a:t>
            </a:r>
            <a:r>
              <a:rPr lang="en-US" sz="1200" b="1" dirty="0" smtClean="0">
                <a:solidFill>
                  <a:srgbClr val="FF0000"/>
                </a:solidFill>
              </a:rPr>
              <a:t> je </a:t>
            </a:r>
            <a:r>
              <a:rPr lang="en-US" sz="1200" b="1" dirty="0" err="1" smtClean="0">
                <a:solidFill>
                  <a:srgbClr val="FF0000"/>
                </a:solidFill>
              </a:rPr>
              <a:t>pacient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bez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epileptických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záchvatů</a:t>
            </a:r>
            <a:endParaRPr lang="en-US" sz="1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08940" y="1462461"/>
            <a:ext cx="298824" cy="31553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15223" y="1492343"/>
            <a:ext cx="298824" cy="42012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79059" y="1492343"/>
            <a:ext cx="32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9694" y="1492343"/>
            <a:ext cx="32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5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SISCOM a PET </a:t>
            </a:r>
            <a:r>
              <a:rPr lang="en-US" sz="2800" dirty="0" smtClean="0"/>
              <a:t>u </a:t>
            </a:r>
            <a:r>
              <a:rPr lang="en-US" sz="2800" dirty="0" err="1" smtClean="0"/>
              <a:t>epilepsie</a:t>
            </a:r>
            <a:r>
              <a:rPr lang="en-US" sz="2800" dirty="0" smtClean="0"/>
              <a:t> </a:t>
            </a:r>
            <a:r>
              <a:rPr lang="en-US" sz="2800" dirty="0" err="1" smtClean="0"/>
              <a:t>levého</a:t>
            </a:r>
            <a:r>
              <a:rPr lang="en-US" sz="2800" dirty="0" smtClean="0"/>
              <a:t> </a:t>
            </a:r>
            <a:r>
              <a:rPr lang="en-US" sz="2800" dirty="0" err="1" smtClean="0"/>
              <a:t>spánkového</a:t>
            </a:r>
            <a:r>
              <a:rPr lang="en-US" sz="2800" dirty="0" smtClean="0"/>
              <a:t> </a:t>
            </a:r>
            <a:r>
              <a:rPr lang="en-US" sz="2800" dirty="0" err="1" smtClean="0"/>
              <a:t>laloku</a:t>
            </a:r>
            <a:endParaRPr lang="en-US" sz="2800" dirty="0"/>
          </a:p>
        </p:txBody>
      </p:sp>
      <p:pic>
        <p:nvPicPr>
          <p:cNvPr id="4" name="Picture 3" descr="Snímek obrazovky 2015-12-09 v 14.01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49400"/>
            <a:ext cx="8153400" cy="374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529" y="5513294"/>
            <a:ext cx="378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SISCOM</a:t>
            </a:r>
            <a:r>
              <a:rPr lang="en-US" dirty="0" smtClean="0"/>
              <a:t> – oblast </a:t>
            </a:r>
            <a:r>
              <a:rPr lang="en-US" b="1" dirty="0" err="1"/>
              <a:t>sníženého</a:t>
            </a:r>
            <a:r>
              <a:rPr lang="en-US" b="1" dirty="0"/>
              <a:t> </a:t>
            </a:r>
            <a:r>
              <a:rPr lang="en-US" b="1" dirty="0" err="1"/>
              <a:t>krevního</a:t>
            </a:r>
            <a:r>
              <a:rPr lang="en-US" b="1" dirty="0"/>
              <a:t> </a:t>
            </a:r>
            <a:r>
              <a:rPr lang="en-US" b="1" dirty="0" err="1" smtClean="0"/>
              <a:t>průtoku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/>
              <a:t>spánkovém</a:t>
            </a:r>
            <a:r>
              <a:rPr lang="en-US" dirty="0"/>
              <a:t> </a:t>
            </a:r>
            <a:r>
              <a:rPr lang="en-US" dirty="0" err="1"/>
              <a:t>laloku</a:t>
            </a:r>
            <a:r>
              <a:rPr lang="en-US" dirty="0"/>
              <a:t> </a:t>
            </a:r>
            <a:r>
              <a:rPr lang="en-US" dirty="0" err="1" smtClean="0"/>
              <a:t>vlevo</a:t>
            </a:r>
            <a:r>
              <a:rPr lang="en-US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9812" y="5519270"/>
            <a:ext cx="378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/>
              <a:t>PET</a:t>
            </a:r>
            <a:r>
              <a:rPr lang="en-US" dirty="0"/>
              <a:t> </a:t>
            </a:r>
            <a:r>
              <a:rPr lang="en-US" dirty="0" smtClean="0"/>
              <a:t>– oblast </a:t>
            </a:r>
            <a:r>
              <a:rPr lang="en-US" b="1" dirty="0" err="1"/>
              <a:t>snížené</a:t>
            </a:r>
            <a:r>
              <a:rPr lang="en-US" b="1" dirty="0"/>
              <a:t> </a:t>
            </a:r>
            <a:r>
              <a:rPr lang="en-US" b="1" dirty="0" err="1"/>
              <a:t>metabolické</a:t>
            </a:r>
            <a:r>
              <a:rPr lang="en-US" b="1" dirty="0"/>
              <a:t> </a:t>
            </a:r>
            <a:r>
              <a:rPr lang="en-US" b="1" dirty="0" err="1"/>
              <a:t>aktivity</a:t>
            </a:r>
            <a:r>
              <a:rPr lang="en-US" dirty="0"/>
              <a:t> v </a:t>
            </a:r>
            <a:r>
              <a:rPr lang="en-US" dirty="0" err="1"/>
              <a:t>korelující</a:t>
            </a:r>
            <a:r>
              <a:rPr lang="en-US" dirty="0"/>
              <a:t> </a:t>
            </a:r>
            <a:r>
              <a:rPr lang="en-US" dirty="0" err="1"/>
              <a:t>oblasti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1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Doporučené</a:t>
            </a:r>
            <a:r>
              <a:rPr lang="en-US" sz="2800" dirty="0" smtClean="0"/>
              <a:t> </a:t>
            </a:r>
            <a:r>
              <a:rPr lang="en-US" sz="2800" dirty="0" err="1" smtClean="0"/>
              <a:t>studijní</a:t>
            </a:r>
            <a:r>
              <a:rPr lang="en-US" sz="2800" dirty="0" smtClean="0"/>
              <a:t> </a:t>
            </a:r>
            <a:r>
              <a:rPr lang="en-US" sz="2800" dirty="0" err="1" smtClean="0"/>
              <a:t>materiály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Doležalová</a:t>
            </a:r>
            <a:r>
              <a:rPr lang="en-US" sz="1600" dirty="0"/>
              <a:t> I, </a:t>
            </a:r>
            <a:r>
              <a:rPr lang="en-US" sz="1600" dirty="0" err="1"/>
              <a:t>Bolčák</a:t>
            </a:r>
            <a:r>
              <a:rPr lang="en-US" sz="1600" dirty="0"/>
              <a:t> K, </a:t>
            </a:r>
            <a:r>
              <a:rPr lang="en-US" sz="1600" dirty="0" err="1" smtClean="0"/>
              <a:t>Kuba</a:t>
            </a:r>
            <a:r>
              <a:rPr lang="en-US" sz="1600" dirty="0" smtClean="0"/>
              <a:t> </a:t>
            </a:r>
            <a:r>
              <a:rPr lang="en-US" sz="1600" dirty="0"/>
              <a:t>R. </a:t>
            </a:r>
            <a:r>
              <a:rPr lang="en-US" sz="1600" dirty="0" err="1"/>
              <a:t>Využití</a:t>
            </a:r>
            <a:r>
              <a:rPr lang="en-US" sz="1600" dirty="0"/>
              <a:t> </a:t>
            </a:r>
            <a:r>
              <a:rPr lang="en-US" sz="1600" dirty="0" err="1"/>
              <a:t>pozitronové</a:t>
            </a:r>
            <a:r>
              <a:rPr lang="en-US" sz="1600" dirty="0"/>
              <a:t> </a:t>
            </a:r>
            <a:r>
              <a:rPr lang="en-US" sz="1600" dirty="0" err="1"/>
              <a:t>emisní</a:t>
            </a:r>
            <a:r>
              <a:rPr lang="en-US" sz="1600" dirty="0"/>
              <a:t> </a:t>
            </a:r>
            <a:r>
              <a:rPr lang="en-US" sz="1600" dirty="0" err="1"/>
              <a:t>tomografie</a:t>
            </a:r>
            <a:r>
              <a:rPr lang="en-US" sz="1600" dirty="0"/>
              <a:t> v </a:t>
            </a:r>
            <a:r>
              <a:rPr lang="en-US" sz="1600" dirty="0" err="1"/>
              <a:t>neurologii</a:t>
            </a:r>
            <a:r>
              <a:rPr lang="en-US" sz="1600" dirty="0"/>
              <a:t>. Neurol. </a:t>
            </a:r>
            <a:r>
              <a:rPr lang="en-US" sz="1600" dirty="0" err="1"/>
              <a:t>Praxi</a:t>
            </a:r>
            <a:r>
              <a:rPr lang="en-US" sz="1600" dirty="0"/>
              <a:t> 2014; 15(1)</a:t>
            </a:r>
            <a:r>
              <a:rPr lang="en-US" sz="1600" dirty="0" smtClean="0"/>
              <a:t>: 16</a:t>
            </a:r>
            <a:r>
              <a:rPr lang="en-US" sz="1600" dirty="0"/>
              <a:t>-21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Pail M, </a:t>
            </a:r>
            <a:r>
              <a:rPr lang="en-US" sz="1600" dirty="0" err="1" smtClean="0"/>
              <a:t>Mikulenka</a:t>
            </a:r>
            <a:r>
              <a:rPr lang="en-US" sz="1600" dirty="0" smtClean="0"/>
              <a:t> P, </a:t>
            </a:r>
            <a:r>
              <a:rPr lang="en-US" sz="1600" dirty="0" err="1" smtClean="0"/>
              <a:t>Mareček</a:t>
            </a:r>
            <a:r>
              <a:rPr lang="en-US" sz="1600" dirty="0" smtClean="0"/>
              <a:t> R, </a:t>
            </a:r>
            <a:r>
              <a:rPr lang="en-US" sz="1600" dirty="0" err="1" smtClean="0"/>
              <a:t>Mikl</a:t>
            </a:r>
            <a:r>
              <a:rPr lang="en-US" sz="1600" dirty="0" smtClean="0"/>
              <a:t> M, </a:t>
            </a:r>
            <a:r>
              <a:rPr lang="en-US" sz="1600" dirty="0" err="1" smtClean="0"/>
              <a:t>Brázdil</a:t>
            </a:r>
            <a:r>
              <a:rPr lang="en-US" sz="1600" dirty="0" smtClean="0"/>
              <a:t> M. </a:t>
            </a:r>
            <a:r>
              <a:rPr lang="en-US" sz="1600" dirty="0" err="1" smtClean="0"/>
              <a:t>Multimodální</a:t>
            </a:r>
            <a:r>
              <a:rPr lang="en-US" sz="1600" dirty="0" smtClean="0"/>
              <a:t> </a:t>
            </a:r>
            <a:r>
              <a:rPr lang="en-US" sz="1600" dirty="0" err="1" smtClean="0"/>
              <a:t>přístup</a:t>
            </a:r>
            <a:r>
              <a:rPr lang="en-US" sz="1600" dirty="0" smtClean="0"/>
              <a:t> k </a:t>
            </a:r>
            <a:r>
              <a:rPr lang="en-US" sz="1600" dirty="0" err="1" smtClean="0"/>
              <a:t>funkčnímu</a:t>
            </a:r>
            <a:r>
              <a:rPr lang="en-US" sz="1600" dirty="0" smtClean="0"/>
              <a:t> </a:t>
            </a:r>
            <a:r>
              <a:rPr lang="en-US" sz="1600" dirty="0" err="1" smtClean="0"/>
              <a:t>zobrazení</a:t>
            </a:r>
            <a:r>
              <a:rPr lang="en-US" sz="1600" dirty="0" smtClean="0"/>
              <a:t> </a:t>
            </a:r>
            <a:r>
              <a:rPr lang="en-US" sz="1600" dirty="0" err="1" smtClean="0"/>
              <a:t>mozku</a:t>
            </a:r>
            <a:r>
              <a:rPr lang="en-US" sz="1600" dirty="0" smtClean="0"/>
              <a:t>. </a:t>
            </a:r>
            <a:r>
              <a:rPr lang="en-US" sz="1600" dirty="0"/>
              <a:t>Neurol. </a:t>
            </a:r>
            <a:r>
              <a:rPr lang="en-US" sz="1600" dirty="0" err="1"/>
              <a:t>Praxi</a:t>
            </a:r>
            <a:r>
              <a:rPr lang="en-US" sz="1600" dirty="0"/>
              <a:t> 2014; 15(1)</a:t>
            </a:r>
            <a:r>
              <a:rPr lang="en-US" sz="1600" dirty="0" smtClean="0"/>
              <a:t>: 26-34.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5780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998</Words>
  <Application>Microsoft Macintosh PowerPoint</Application>
  <PresentationFormat>On-screen Show (4:3)</PresentationFormat>
  <Paragraphs>79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Vybrané funkční metody mapování mozku: PET a SPECT (SISCOM)</vt:lpstr>
      <vt:lpstr>Úvod</vt:lpstr>
      <vt:lpstr>Princip a provedení PET vyšetření</vt:lpstr>
      <vt:lpstr>Princip a provedení SPECT vyšetření</vt:lpstr>
      <vt:lpstr>PET v neurologii</vt:lpstr>
      <vt:lpstr>SPECT v neurologii</vt:lpstr>
      <vt:lpstr>PET v epileptologii a epileptochirurgii – největší přínos u pacientů s epilepsií spánkového laloku</vt:lpstr>
      <vt:lpstr>SISCOM a PET u epilepsie levého spánkového laloku</vt:lpstr>
      <vt:lpstr>Doporučené studijní materiály</vt:lpstr>
      <vt:lpstr>Otázky k opakování</vt:lpstr>
      <vt:lpstr>Zdroje obrázků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Funkční metody mapování mozku PET, SPECT, SISCOM</dc:title>
  <dc:creator>Ondřej Volný</dc:creator>
  <cp:lastModifiedBy>Ondřej Volný</cp:lastModifiedBy>
  <cp:revision>31</cp:revision>
  <dcterms:created xsi:type="dcterms:W3CDTF">2015-12-09T12:30:25Z</dcterms:created>
  <dcterms:modified xsi:type="dcterms:W3CDTF">2015-12-29T08:28:40Z</dcterms:modified>
</cp:coreProperties>
</file>