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23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256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90" r:id="rId28"/>
    <p:sldId id="291" r:id="rId29"/>
    <p:sldId id="311" r:id="rId30"/>
    <p:sldId id="292" r:id="rId31"/>
    <p:sldId id="273" r:id="rId32"/>
    <p:sldId id="274" r:id="rId33"/>
    <p:sldId id="293" r:id="rId34"/>
    <p:sldId id="294" r:id="rId35"/>
    <p:sldId id="275" r:id="rId36"/>
    <p:sldId id="296" r:id="rId37"/>
    <p:sldId id="297" r:id="rId38"/>
    <p:sldId id="298" r:id="rId39"/>
    <p:sldId id="299" r:id="rId40"/>
    <p:sldId id="300" r:id="rId41"/>
    <p:sldId id="301" r:id="rId42"/>
    <p:sldId id="276" r:id="rId43"/>
    <p:sldId id="303" r:id="rId44"/>
    <p:sldId id="281" r:id="rId45"/>
    <p:sldId id="304" r:id="rId46"/>
    <p:sldId id="277" r:id="rId47"/>
    <p:sldId id="278" r:id="rId48"/>
    <p:sldId id="306" r:id="rId49"/>
    <p:sldId id="307" r:id="rId50"/>
    <p:sldId id="308" r:id="rId51"/>
    <p:sldId id="309" r:id="rId52"/>
    <p:sldId id="279" r:id="rId53"/>
    <p:sldId id="310" r:id="rId54"/>
    <p:sldId id="284" r:id="rId55"/>
    <p:sldId id="280" r:id="rId56"/>
    <p:sldId id="257" r:id="rId57"/>
    <p:sldId id="288" r:id="rId58"/>
    <p:sldId id="258" r:id="rId59"/>
    <p:sldId id="287" r:id="rId6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486" autoAdjust="0"/>
  </p:normalViewPr>
  <p:slideViewPr>
    <p:cSldViewPr snapToGrid="0">
      <p:cViewPr varScale="1">
        <p:scale>
          <a:sx n="87" d="100"/>
          <a:sy n="87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3C54-35A0-4569-A5BA-123D13F7ACEA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DBE17-EA57-4D2E-98CD-EF98F0BC63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48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napoveda/ucitel/rozpisy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napoveda/elearning/osnova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Přihlaste se do </a:t>
            </a:r>
            <a:r>
              <a:rPr lang="cs-CZ" dirty="0" err="1" smtClean="0"/>
              <a:t>ISu</a:t>
            </a:r>
            <a:r>
              <a:rPr lang="cs-CZ" dirty="0" smtClean="0"/>
              <a:t>, &gt; dlaždice &gt;</a:t>
            </a:r>
            <a:r>
              <a:rPr lang="cs-CZ" baseline="0" dirty="0" smtClean="0"/>
              <a:t> předmět</a:t>
            </a:r>
          </a:p>
          <a:p>
            <a:endParaRPr lang="cs-CZ" dirty="0" smtClean="0"/>
          </a:p>
          <a:p>
            <a:r>
              <a:rPr lang="cs-CZ" dirty="0" smtClean="0"/>
              <a:t>Nevidíte předmět? </a:t>
            </a:r>
          </a:p>
          <a:p>
            <a:r>
              <a:rPr lang="cs-CZ" dirty="0" smtClean="0"/>
              <a:t>Zkontrolujte vpravo nahoře, zda máte vybranou správnou fakultu a semestr.</a:t>
            </a:r>
          </a:p>
          <a:p>
            <a:r>
              <a:rPr lang="cs-CZ" dirty="0" smtClean="0"/>
              <a:t>Jste učitel?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85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Umožňuje naplánovat online výuku, která je zprostředkována různými videokonferenčními řešeními.</a:t>
            </a:r>
          </a:p>
          <a:p>
            <a:r>
              <a:rPr lang="cs-CZ" dirty="0" smtClean="0"/>
              <a:t>lze založit tým v MS </a:t>
            </a:r>
            <a:r>
              <a:rPr lang="cs-CZ" dirty="0" err="1" smtClean="0"/>
              <a:t>teams</a:t>
            </a:r>
            <a:r>
              <a:rPr lang="cs-CZ" dirty="0" smtClean="0"/>
              <a:t> přímo v </a:t>
            </a:r>
            <a:r>
              <a:rPr lang="cs-CZ" dirty="0" err="1" smtClean="0"/>
              <a:t>ISu</a:t>
            </a:r>
            <a:r>
              <a:rPr lang="cs-CZ" dirty="0" smtClean="0"/>
              <a:t> (pro celý předmět, pro konkrétní seminární skupinu, nebo jednotlivou přednášku pro hostujícího </a:t>
            </a:r>
            <a:r>
              <a:rPr lang="cs-CZ" dirty="0" err="1" smtClean="0"/>
              <a:t>přednášejícícho</a:t>
            </a:r>
            <a:r>
              <a:rPr lang="cs-CZ" dirty="0" smtClean="0"/>
              <a:t>)</a:t>
            </a:r>
          </a:p>
          <a:p>
            <a:r>
              <a:rPr lang="cs-CZ" dirty="0" smtClean="0"/>
              <a:t>mít naplánované konzultace  1 na 1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065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Předmět má prostor na soubory. Přehled studijních aktivit lze organizovat i do tzv. Interaktivní osnovy.</a:t>
            </a:r>
          </a:p>
          <a:p>
            <a:r>
              <a:rPr lang="cs-CZ" dirty="0" smtClean="0"/>
              <a:t>všechny materiály k předmětu se ukládají ve studijních materiálech předmětu</a:t>
            </a:r>
          </a:p>
          <a:p>
            <a:r>
              <a:rPr lang="cs-CZ" dirty="0" smtClean="0"/>
              <a:t>automaticky založené 4 ,</a:t>
            </a:r>
            <a:r>
              <a:rPr lang="cs-CZ" baseline="0" dirty="0" smtClean="0"/>
              <a:t> </a:t>
            </a:r>
            <a:r>
              <a:rPr lang="cs-CZ" dirty="0" smtClean="0"/>
              <a:t>je možné si založit libovolné množství dalších složek a podsložek</a:t>
            </a:r>
          </a:p>
          <a:p>
            <a:r>
              <a:rPr lang="cs-CZ" dirty="0" smtClean="0"/>
              <a:t>kapacita není omezena, jen nahrávání větších souborů může chvíli trvat</a:t>
            </a:r>
          </a:p>
          <a:p>
            <a:r>
              <a:rPr lang="cs-CZ" dirty="0" smtClean="0"/>
              <a:t>Masarykova univerzita je otevřenou univerzitou, lze to ale změnit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422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jakmile nahrajete nějaký soubor do </a:t>
            </a:r>
            <a:r>
              <a:rPr lang="cs-CZ" dirty="0" err="1" smtClean="0"/>
              <a:t>ISu</a:t>
            </a:r>
            <a:r>
              <a:rPr lang="cs-CZ" dirty="0" smtClean="0"/>
              <a:t> můžete ho poté kopírovat mezi předměty, semestry i fakultami, lze to dvěma způsoby:</a:t>
            </a:r>
          </a:p>
          <a:p>
            <a:pPr lvl="1"/>
            <a:r>
              <a:rPr lang="cs-CZ" dirty="0" smtClean="0"/>
              <a:t>když jsou studijní materiály cílového předmětu ještě prázdné: jít do cílového předmětu sekce Studijní materiály -&gt; Kopírování a sdílení studijních materiálů a zvolit odkud se mají materiály zkopírovat</a:t>
            </a:r>
          </a:p>
          <a:p>
            <a:pPr lvl="1"/>
            <a:r>
              <a:rPr lang="cs-CZ" dirty="0" smtClean="0"/>
              <a:t>když již cílový předmět něco obsahuje, buď smazat a využít postup výše nebo když si přejete zkopírovat jen něco: jít do zdrojového předmětu -&gt; vybrat, co si přejete zkopírovat -&gt;vpravo vybrat operaci Kopírovat -&gt; zadat adresu, kam chcete kopírovat</a:t>
            </a:r>
          </a:p>
          <a:p>
            <a:r>
              <a:rPr lang="cs-CZ" dirty="0" smtClean="0"/>
              <a:t>pokud máte předměty, které se po obsahové stránce neliší, ale jsou vypsané pod různými kódy (př. předmět pro prezenční a další pro kombinované studenty, stará a nová akreditace atp.), lze studijní materiály těchto předmětů propojit, tedy pak nemusíte vše nahrávat 2x ale pouze jednou, předměty propojíte cestou: Záznamník učitele -&gt;sekce Studijní materiály -&gt; Kopírování a sdílení studijních materiálů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473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slouží pro sběr úkolů, obecně dokumentů od studentů (protokoly, seminární práce, referáty aj.), uchování odevzdaných souborů (lepší než zasílání emailem, nebo vložením do úschovny)</a:t>
            </a:r>
          </a:p>
          <a:p>
            <a:r>
              <a:rPr lang="cs-CZ" dirty="0" smtClean="0"/>
              <a:t>Možnost kontroly na plagiáty – hledání % podobnosti mezi soubory</a:t>
            </a:r>
          </a:p>
          <a:p>
            <a:r>
              <a:rPr lang="cs-CZ" dirty="0" smtClean="0"/>
              <a:t>hlídání termínů odevzdání - lze omezit do kdy student musí odevzdat</a:t>
            </a:r>
          </a:p>
          <a:p>
            <a:r>
              <a:rPr lang="cs-CZ" dirty="0" smtClean="0"/>
              <a:t>Studenti mohou/nemusí mít právo vidět/číst soubory spolužáků</a:t>
            </a:r>
          </a:p>
          <a:p>
            <a:r>
              <a:rPr lang="cs-CZ" dirty="0" smtClean="0"/>
              <a:t>zpětná vazba - lze vložit okomentovaný soubor učitelem</a:t>
            </a:r>
          </a:p>
          <a:p>
            <a:r>
              <a:rPr lang="cs-CZ" dirty="0" smtClean="0"/>
              <a:t>Hodnocení v poznámkovém bloku v Záznamníku učitele</a:t>
            </a:r>
          </a:p>
          <a:p>
            <a:r>
              <a:rPr lang="cs-CZ" dirty="0" smtClean="0"/>
              <a:t>Možnost využít ke Vzájemnému hodnocení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99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Hodnoceni</a:t>
            </a:r>
            <a:r>
              <a:rPr lang="cs-CZ" baseline="0" dirty="0" smtClean="0"/>
              <a:t> do </a:t>
            </a:r>
            <a:r>
              <a:rPr lang="cs-CZ" baseline="0" dirty="0" err="1" smtClean="0"/>
              <a:t>poznakoveho</a:t>
            </a:r>
            <a:r>
              <a:rPr lang="cs-CZ" baseline="0" dirty="0" smtClean="0"/>
              <a:t> bloku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43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Hodnoceni souborem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276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 zadání témat seminárních prací (též závěrečné práce - nepředmětové rozpisy), rozdělení studentů do skupin pro projekty, stáže, prezentace, konzultace</a:t>
            </a:r>
          </a:p>
          <a:p>
            <a:r>
              <a:rPr lang="cs-CZ" dirty="0" smtClean="0"/>
              <a:t>více: </a:t>
            </a:r>
            <a:r>
              <a:rPr lang="cs-CZ" dirty="0" smtClean="0">
                <a:hlinkClick r:id="rId3"/>
              </a:rPr>
              <a:t>https://is.muni.cz/auth/napoveda/ucitel/rozpisy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080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základní rozcestník předmětu pro studenty, interaktivní učebnice, rozpis přednášek, svébytná výuková příručka</a:t>
            </a:r>
          </a:p>
          <a:p>
            <a:r>
              <a:rPr lang="cs-CZ" dirty="0" smtClean="0"/>
              <a:t>Zveřejnění – celá osnova, k určitému datu, ručně po částech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Kombinace předem definovaných prvků a vlastního obsahu</a:t>
            </a:r>
          </a:p>
          <a:p>
            <a:r>
              <a:rPr lang="cs-CZ" dirty="0" smtClean="0"/>
              <a:t>Možnost (ale ne nutnost) přímé editace HTML</a:t>
            </a:r>
          </a:p>
          <a:p>
            <a:r>
              <a:rPr lang="cs-CZ" dirty="0" smtClean="0"/>
              <a:t>lze sem nahrát a odkazovat se na další soubory (</a:t>
            </a:r>
            <a:r>
              <a:rPr lang="cs-CZ" dirty="0" err="1" smtClean="0"/>
              <a:t>word</a:t>
            </a:r>
            <a:r>
              <a:rPr lang="cs-CZ" dirty="0" smtClean="0"/>
              <a:t>, </a:t>
            </a:r>
            <a:r>
              <a:rPr lang="cs-CZ" dirty="0" err="1" smtClean="0"/>
              <a:t>excel</a:t>
            </a:r>
            <a:r>
              <a:rPr lang="cs-CZ" dirty="0" smtClean="0"/>
              <a:t>, </a:t>
            </a:r>
            <a:r>
              <a:rPr lang="cs-CZ" dirty="0" err="1" smtClean="0"/>
              <a:t>powerpoint</a:t>
            </a:r>
            <a:r>
              <a:rPr lang="cs-CZ" dirty="0" smtClean="0"/>
              <a:t>, </a:t>
            </a:r>
            <a:r>
              <a:rPr lang="cs-CZ" dirty="0" err="1" smtClean="0"/>
              <a:t>pdf</a:t>
            </a:r>
            <a:r>
              <a:rPr lang="cs-CZ" dirty="0" smtClean="0"/>
              <a:t>, audio, video, obrázky aj.) a aplikace (</a:t>
            </a:r>
            <a:r>
              <a:rPr lang="cs-CZ" dirty="0" err="1" smtClean="0"/>
              <a:t>odpovědníky</a:t>
            </a:r>
            <a:r>
              <a:rPr lang="cs-CZ" dirty="0" smtClean="0"/>
              <a:t>, </a:t>
            </a:r>
            <a:r>
              <a:rPr lang="cs-CZ" dirty="0" err="1" smtClean="0"/>
              <a:t>odevzdávárny</a:t>
            </a:r>
            <a:r>
              <a:rPr lang="cs-CZ" dirty="0" smtClean="0"/>
              <a:t> aj.)</a:t>
            </a:r>
          </a:p>
          <a:p>
            <a:r>
              <a:rPr lang="cs-CZ" dirty="0" smtClean="0"/>
              <a:t>více o osnovách: </a:t>
            </a:r>
            <a:r>
              <a:rPr lang="cs-CZ" dirty="0" smtClean="0">
                <a:hlinkClick r:id="rId3"/>
              </a:rPr>
              <a:t>https://is.muni.cz/auth/napoveda/elearning/osnova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127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testování, procvičování, skenovací písemky</a:t>
            </a:r>
          </a:p>
          <a:p>
            <a:r>
              <a:rPr lang="cs-CZ" dirty="0" smtClean="0"/>
              <a:t>skládají se ze dvou částí: Sad otázek (=samotné testovací otázky) a Popisu </a:t>
            </a:r>
            <a:r>
              <a:rPr lang="cs-CZ" dirty="0" err="1" smtClean="0"/>
              <a:t>odpovědníku</a:t>
            </a:r>
            <a:r>
              <a:rPr lang="cs-CZ" dirty="0" smtClean="0"/>
              <a:t> (=nastavení testu  - jak se mají otázky namíchat, kdo má mít přístup, na jak dlouho aj.)</a:t>
            </a:r>
          </a:p>
          <a:p>
            <a:r>
              <a:rPr lang="cs-CZ" dirty="0" smtClean="0"/>
              <a:t>Umožňují širokou škálu základních otázek: i pokročilejších otázek:</a:t>
            </a:r>
          </a:p>
          <a:p>
            <a:r>
              <a:rPr lang="cs-CZ" dirty="0" smtClean="0"/>
              <a:t>Jsou též možná různá nastavení testu</a:t>
            </a:r>
          </a:p>
          <a:p>
            <a:r>
              <a:rPr lang="cs-CZ" dirty="0" smtClean="0"/>
              <a:t>Uzavřené otázky se vyhodnotí automaticky, otevřené je možné rovnou ručně hodnotit</a:t>
            </a:r>
          </a:p>
          <a:p>
            <a:r>
              <a:rPr lang="cs-CZ" dirty="0" smtClean="0"/>
              <a:t>Zobrazení Obtížnosti otázek (zpětná vazba pro vyučující)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111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Skenovaci</a:t>
            </a:r>
            <a:r>
              <a:rPr lang="cs-CZ" baseline="0" dirty="0" smtClean="0"/>
              <a:t> archy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46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Fakulta</a:t>
            </a:r>
          </a:p>
          <a:p>
            <a:r>
              <a:rPr lang="cs-CZ" dirty="0" smtClean="0"/>
              <a:t>Semestr</a:t>
            </a:r>
          </a:p>
          <a:p>
            <a:r>
              <a:rPr lang="cs-CZ" dirty="0" smtClean="0"/>
              <a:t>Role u </a:t>
            </a:r>
            <a:r>
              <a:rPr lang="cs-CZ" dirty="0" err="1" smtClean="0"/>
              <a:t>predmetu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76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Zpetna</a:t>
            </a:r>
            <a:r>
              <a:rPr lang="cs-CZ" dirty="0" smtClean="0"/>
              <a:t> vazba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35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Slouží k aktivizaci studentů v hodině, ne jako náhrada </a:t>
            </a:r>
            <a:r>
              <a:rPr lang="cs-CZ" dirty="0" err="1" smtClean="0"/>
              <a:t>odpovědníků</a:t>
            </a:r>
            <a:endParaRPr lang="cs-CZ" dirty="0" smtClean="0"/>
          </a:p>
          <a:p>
            <a:r>
              <a:rPr lang="cs-CZ" dirty="0" smtClean="0"/>
              <a:t>Jednoduché otázky s možností označit jednu odpověď, lze mít s obrázkem, videem, audiem</a:t>
            </a:r>
          </a:p>
          <a:p>
            <a:r>
              <a:rPr lang="cs-CZ" dirty="0" smtClean="0"/>
              <a:t>Lze spustit v režimu na rychlost (kdo dřív odpoví, má více bodů) nebo klasicky na body (bod za správnou)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809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Kvis</a:t>
            </a:r>
            <a:r>
              <a:rPr lang="cs-CZ" dirty="0" smtClean="0"/>
              <a:t> </a:t>
            </a:r>
            <a:r>
              <a:rPr lang="cs-CZ" dirty="0" err="1" smtClean="0"/>
              <a:t>prehled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211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Kvis</a:t>
            </a:r>
            <a:r>
              <a:rPr lang="cs-CZ" dirty="0" smtClean="0"/>
              <a:t> </a:t>
            </a:r>
            <a:r>
              <a:rPr lang="cs-CZ" dirty="0" err="1" smtClean="0"/>
              <a:t>spusteni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714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Kvis</a:t>
            </a:r>
            <a:r>
              <a:rPr lang="cs-CZ" baseline="0" dirty="0" smtClean="0"/>
              <a:t> otázka </a:t>
            </a:r>
            <a:r>
              <a:rPr lang="cs-CZ" baseline="0" dirty="0" err="1" smtClean="0"/>
              <a:t>ucitel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492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Kvis</a:t>
            </a:r>
            <a:r>
              <a:rPr lang="cs-CZ" dirty="0" smtClean="0"/>
              <a:t> </a:t>
            </a:r>
            <a:r>
              <a:rPr lang="cs-CZ" dirty="0" err="1" smtClean="0"/>
              <a:t>hlasovani</a:t>
            </a:r>
            <a:r>
              <a:rPr lang="cs-CZ" dirty="0" smtClean="0"/>
              <a:t> student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360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Kvis</a:t>
            </a:r>
            <a:r>
              <a:rPr lang="cs-CZ" baseline="0" dirty="0" smtClean="0"/>
              <a:t> vyhodnoceni </a:t>
            </a:r>
            <a:r>
              <a:rPr lang="cs-CZ" baseline="0" dirty="0" err="1" smtClean="0"/>
              <a:t>otazky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288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Kvis</a:t>
            </a:r>
            <a:r>
              <a:rPr lang="cs-CZ" dirty="0" smtClean="0"/>
              <a:t> statistiky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60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Záznam se vede vždy ke konkrétnímu studentovi a předmětu</a:t>
            </a:r>
          </a:p>
          <a:p>
            <a:r>
              <a:rPr lang="cs-CZ" dirty="0" smtClean="0"/>
              <a:t>Neveřejný / Veřejný / Statistika bodů</a:t>
            </a:r>
          </a:p>
          <a:p>
            <a:r>
              <a:rPr lang="cs-CZ" dirty="0" smtClean="0"/>
              <a:t>Body lze sčítat a dále s nimi pracovat (různé sumarizace)</a:t>
            </a:r>
          </a:p>
          <a:p>
            <a:r>
              <a:rPr lang="cs-CZ" dirty="0" smtClean="0"/>
              <a:t>Převod bodů na výslednou známku pomocí zadané škály a hromadné zadání známek</a:t>
            </a:r>
          </a:p>
          <a:p>
            <a:r>
              <a:rPr lang="cs-CZ" dirty="0" smtClean="0"/>
              <a:t>Blok může být navázaný na </a:t>
            </a:r>
            <a:r>
              <a:rPr lang="cs-CZ" dirty="0" err="1" smtClean="0"/>
              <a:t>odevzdávárny</a:t>
            </a:r>
            <a:r>
              <a:rPr lang="cs-CZ" dirty="0" smtClean="0"/>
              <a:t>, </a:t>
            </a:r>
            <a:r>
              <a:rPr lang="cs-CZ" dirty="0" err="1" smtClean="0"/>
              <a:t>odpovědníky</a:t>
            </a:r>
            <a:r>
              <a:rPr lang="cs-CZ" dirty="0" smtClean="0"/>
              <a:t>, vzájemné hodnocení, rozpisy témat, tematické diskuse a docházku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102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Pokročilá uživatelská sumarizace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644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lze vybrat jeden nebo i více předmětů současně</a:t>
            </a:r>
          </a:p>
          <a:p>
            <a:r>
              <a:rPr lang="cs-CZ" dirty="0" smtClean="0"/>
              <a:t>Omezení</a:t>
            </a:r>
            <a:r>
              <a:rPr lang="cs-CZ" baseline="0" dirty="0" smtClean="0"/>
              <a:t> </a:t>
            </a:r>
            <a:r>
              <a:rPr lang="cs-CZ" dirty="0" smtClean="0"/>
              <a:t> (př. seminární skupina, úspěšní v konkrétním testu, nemající známku aj.), </a:t>
            </a:r>
          </a:p>
          <a:p>
            <a:r>
              <a:rPr lang="cs-CZ" dirty="0" smtClean="0"/>
              <a:t>hodí se pro další práci v předmětu (nepracujete se všemi, ale pouze s vybranou částí) -&gt;můžete pak třeba jen této vybrané části poslat dopis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212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Úprava informací v sylabu (první informace, </a:t>
            </a:r>
            <a:r>
              <a:rPr lang="cs-CZ" dirty="0" err="1" smtClean="0"/>
              <a:t>kt</a:t>
            </a:r>
            <a:r>
              <a:rPr lang="cs-CZ" dirty="0" smtClean="0"/>
              <a:t>. student vidí, i ještě než si zapíše předmět)</a:t>
            </a:r>
          </a:p>
          <a:p>
            <a:r>
              <a:rPr lang="cs-CZ" dirty="0" smtClean="0"/>
              <a:t>Přidání práv – role u předmětu kolegům (může osoba v roli přednášejícího či garant)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093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Sylabus v katalogu </a:t>
            </a:r>
            <a:r>
              <a:rPr lang="cs-CZ" dirty="0" err="1" smtClean="0"/>
              <a:t>predmetu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5972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Chování, možnosti a ovládání z většiny stejné jako u klasického předmětu</a:t>
            </a:r>
          </a:p>
          <a:p>
            <a:r>
              <a:rPr lang="cs-CZ" dirty="0" smtClean="0"/>
              <a:t>Určeno pro veřejnost i vybranou skupinu osob</a:t>
            </a:r>
          </a:p>
          <a:p>
            <a:r>
              <a:rPr lang="cs-CZ" dirty="0" smtClean="0"/>
              <a:t>Mohou být zdarma i placené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88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600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Hlasovací aplikace:</a:t>
            </a:r>
          </a:p>
          <a:p>
            <a:pPr lvl="1"/>
            <a:r>
              <a:rPr lang="cs-CZ" dirty="0" smtClean="0"/>
              <a:t>schůzce vs. o možnostech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5757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Prehled</a:t>
            </a:r>
            <a:r>
              <a:rPr lang="cs-CZ" dirty="0" smtClean="0"/>
              <a:t> </a:t>
            </a:r>
            <a:r>
              <a:rPr lang="cs-CZ" dirty="0" err="1" smtClean="0"/>
              <a:t>mych</a:t>
            </a:r>
            <a:r>
              <a:rPr lang="cs-CZ" dirty="0" smtClean="0"/>
              <a:t> </a:t>
            </a:r>
            <a:r>
              <a:rPr lang="cs-CZ" dirty="0" err="1" smtClean="0"/>
              <a:t>hlasovani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9360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Hlasovani</a:t>
            </a:r>
            <a:r>
              <a:rPr lang="cs-CZ" dirty="0" smtClean="0"/>
              <a:t> o</a:t>
            </a:r>
            <a:r>
              <a:rPr lang="cs-CZ" baseline="0" dirty="0" smtClean="0"/>
              <a:t> datu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0207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Hlasovani</a:t>
            </a:r>
            <a:r>
              <a:rPr lang="cs-CZ" dirty="0" smtClean="0"/>
              <a:t> o moznostech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6119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Dril, založený na metodě opakování s prodlevami, je efektivní způsob memorování např. slovíček či jiných jednotlivých informací určených k naučení se nazpaměť.</a:t>
            </a:r>
          </a:p>
          <a:p>
            <a:r>
              <a:rPr lang="cs-CZ" dirty="0" smtClean="0"/>
              <a:t>Učení slovíček a odborných pojmů</a:t>
            </a:r>
          </a:p>
          <a:p>
            <a:r>
              <a:rPr lang="cs-CZ" dirty="0" smtClean="0"/>
              <a:t>Zvuková nahrávka, obrázek, animace, video, …</a:t>
            </a:r>
          </a:p>
          <a:p>
            <a:r>
              <a:rPr lang="cs-CZ" dirty="0" err="1" smtClean="0"/>
              <a:t>Kartičková</a:t>
            </a:r>
            <a:r>
              <a:rPr lang="cs-CZ" dirty="0" smtClean="0"/>
              <a:t> metoda: otázka &lt;=&gt; odpověď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2075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dril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54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cs-CZ" dirty="0" smtClean="0"/>
              <a:t>Nelze přidávat přílohy, ale zamýšlenou přílohu můžete nahrát do Studijních materiálů předmětu a do emailu vložit jen odkaz</a:t>
            </a:r>
          </a:p>
          <a:p>
            <a:pPr lvl="1"/>
            <a:r>
              <a:rPr lang="cs-CZ" dirty="0" smtClean="0"/>
              <a:t>Návod je přímo v této aplikaci</a:t>
            </a:r>
          </a:p>
          <a:p>
            <a:pPr lvl="1"/>
            <a:r>
              <a:rPr lang="cs-CZ" dirty="0" smtClean="0"/>
              <a:t>Lze naplánovat odeslání</a:t>
            </a:r>
          </a:p>
          <a:p>
            <a:r>
              <a:rPr lang="cs-CZ" dirty="0" smtClean="0"/>
              <a:t>Hromadné posílání dopisů přes IS (na vaši fakultu, pracoviště)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4146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 vytváření dotazníků a anket nejen pro uživatele v IS MU, ale i mimo něj. </a:t>
            </a:r>
          </a:p>
          <a:p>
            <a:r>
              <a:rPr lang="cs-CZ" dirty="0" smtClean="0"/>
              <a:t>Nabízí řadu pokročilých nastavení, včetně automatického zasílání e-mailů respondentům pro vyhlašovatele s právem.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5256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Zaciname</a:t>
            </a:r>
            <a:r>
              <a:rPr lang="cs-CZ" dirty="0" smtClean="0"/>
              <a:t> s IS MU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4970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Nápověda: odkaz v patičce na každé stránce v </a:t>
            </a:r>
            <a:r>
              <a:rPr lang="cs-CZ" dirty="0" err="1" smtClean="0"/>
              <a:t>ISu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5681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napoveda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86380-FFA0-47DE-85E4-55C5387D48B3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113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cs-CZ" dirty="0" smtClean="0"/>
              <a:t>Slouží k rozdělení studentů do menších skupin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324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Zaznamenání účasti na přednášce, cvičení, zkoušce aj.</a:t>
            </a:r>
          </a:p>
          <a:p>
            <a:r>
              <a:rPr lang="cs-CZ" dirty="0" smtClean="0"/>
              <a:t>Lze </a:t>
            </a:r>
            <a:r>
              <a:rPr lang="cs-CZ" dirty="0" err="1" smtClean="0"/>
              <a:t>zaklikat</a:t>
            </a:r>
            <a:r>
              <a:rPr lang="cs-CZ" dirty="0" smtClean="0"/>
              <a:t> zúčastněné studenty v </a:t>
            </a:r>
            <a:r>
              <a:rPr lang="cs-CZ" dirty="0" err="1" smtClean="0"/>
              <a:t>ISu</a:t>
            </a:r>
            <a:endParaRPr lang="cs-CZ" dirty="0" smtClean="0"/>
          </a:p>
          <a:p>
            <a:r>
              <a:rPr lang="cs-CZ" dirty="0" smtClean="0"/>
              <a:t>Využít čteček na dveřích (je třeba, aby studenti měli povolen vstup)</a:t>
            </a:r>
          </a:p>
          <a:p>
            <a:r>
              <a:rPr lang="cs-CZ" dirty="0" smtClean="0"/>
              <a:t>Použít čtečku karet, která se připojí k počítači/notebooku/tabletu</a:t>
            </a:r>
          </a:p>
          <a:p>
            <a:r>
              <a:rPr lang="cs-CZ" dirty="0" smtClean="0"/>
              <a:t>Jen k vytištění </a:t>
            </a:r>
            <a:r>
              <a:rPr lang="cs-CZ" dirty="0" err="1" smtClean="0"/>
              <a:t>prezenčky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16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přihlašování na zkoušky nebo jiné aktivity, k organizaci zkušebního období</a:t>
            </a:r>
          </a:p>
          <a:p>
            <a:r>
              <a:rPr lang="cs-CZ" dirty="0" smtClean="0"/>
              <a:t>Lze zadávat přímo v </a:t>
            </a:r>
            <a:r>
              <a:rPr lang="cs-CZ" dirty="0" err="1" smtClean="0"/>
              <a:t>ISu</a:t>
            </a:r>
            <a:r>
              <a:rPr lang="cs-CZ" dirty="0" smtClean="0"/>
              <a:t>, nebo importovat (přichystáte si soubor v požadovaném formátu a ten nahrajete)</a:t>
            </a:r>
          </a:p>
          <a:p>
            <a:r>
              <a:rPr lang="cs-CZ" dirty="0" smtClean="0"/>
              <a:t>více typů termínů: například studenti se musejí přihlásit na písemný test a teprve až potom na ústní zkoušku</a:t>
            </a:r>
          </a:p>
          <a:p>
            <a:r>
              <a:rPr lang="cs-CZ" dirty="0" smtClean="0"/>
              <a:t>Na</a:t>
            </a:r>
            <a:r>
              <a:rPr lang="cs-CZ" baseline="0" dirty="0" smtClean="0"/>
              <a:t> kolik </a:t>
            </a:r>
            <a:r>
              <a:rPr lang="cs-CZ" dirty="0" smtClean="0"/>
              <a:t>současně přihlásit, </a:t>
            </a:r>
            <a:r>
              <a:rPr lang="cs-CZ" dirty="0" err="1" smtClean="0"/>
              <a:t>prerekvizity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783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 (ne)úspěšné ukončení/uzavření předmětu</a:t>
            </a:r>
          </a:p>
          <a:p>
            <a:pPr lvl="1"/>
            <a:r>
              <a:rPr lang="cs-CZ" dirty="0" smtClean="0"/>
              <a:t>Zadávání hodnocení jednotlivým studentům</a:t>
            </a:r>
          </a:p>
          <a:p>
            <a:pPr lvl="1"/>
            <a:r>
              <a:rPr lang="cs-CZ" dirty="0" smtClean="0"/>
              <a:t>Formulářem s více studenty</a:t>
            </a:r>
          </a:p>
          <a:p>
            <a:r>
              <a:rPr lang="cs-CZ" dirty="0" smtClean="0"/>
              <a:t>Známky lze zadávat i hromadně, například na základě bodů v poznámkovém bloku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538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Jeden z možných způsobů komunikace se studenty</a:t>
            </a:r>
          </a:p>
          <a:p>
            <a:r>
              <a:rPr lang="cs-CZ" dirty="0" smtClean="0"/>
              <a:t>sledování a emailové upozorňování na nové příspěvky</a:t>
            </a:r>
          </a:p>
          <a:p>
            <a:r>
              <a:rPr lang="cs-CZ" dirty="0" smtClean="0"/>
              <a:t>2 typy</a:t>
            </a:r>
          </a:p>
          <a:p>
            <a:pPr lvl="1"/>
            <a:r>
              <a:rPr lang="cs-CZ" dirty="0" smtClean="0"/>
              <a:t>předmětové (vzniká automaticky, nelze měnit nastavení)</a:t>
            </a:r>
          </a:p>
          <a:p>
            <a:pPr lvl="1"/>
            <a:r>
              <a:rPr lang="cs-CZ" dirty="0" smtClean="0"/>
              <a:t>tematické (zakládá učitel – lze měnit nastavení, anonymita, bodování atd.)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DBE17-EA57-4D2E-98CD-EF98F0BC636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18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55513-0475-520A-5E6E-120873078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B391F5-1B34-EE72-9DBB-3FB0A0213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06DFE5-A5B8-E31B-0D12-2793D26C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BC0-E8C0-4D7B-98AA-77680912AAFF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D65161-72DF-2EDC-D93D-B8A4814E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C0636E-D99F-AD64-9450-4327B18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FF51-BF2B-4731-9364-870CC74E6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85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DBFF4-FDC3-680E-E976-C3E04D7E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E339218-6B8B-470C-B6DA-564F35E01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A6152C-4D6F-6121-B030-21C8D006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BC0-E8C0-4D7B-98AA-77680912AAFF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56FDA3-6E1A-9764-1A06-C1A256AA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A96638-A69E-1C9A-E343-D7A49BE5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FF51-BF2B-4731-9364-870CC74E6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00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F5A8462-4AED-0E0A-5CB6-8AC612B19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9A2105-51AC-422F-1ADB-5EB729A18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26556F-0569-C1F1-E266-8B2D4625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BC0-E8C0-4D7B-98AA-77680912AAFF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D2F41E-DA96-3FEF-A11F-A79366E9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D8636D-3DA9-1AE3-DEC8-20F5E1A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FF51-BF2B-4731-9364-870CC74E6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9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FAF4C8-AAD6-2CC5-3AA8-5C1FE33B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78CAC5-35BA-37BC-40C9-966369142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C5C1EB-3F4D-1880-C83F-B507D0EA5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BC0-E8C0-4D7B-98AA-77680912AAFF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367401-8C10-4402-B912-AF6EB1F3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DC6C24-0992-6D4C-F9A6-3F50790A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FF51-BF2B-4731-9364-870CC74E6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99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4331C-1833-DCD3-0798-C4C8B327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64DA52-A4CC-7041-2EC9-D26382C00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7D2249-9877-1D3E-AA3F-CAC3C88C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BC0-E8C0-4D7B-98AA-77680912AAFF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983885-93EF-1408-4AAC-0FC35896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F94085-937D-F8C6-8859-00228818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FF51-BF2B-4731-9364-870CC74E6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72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2EF5F-AEC0-1BB9-62E9-E78DD612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97AAD0-8441-2D82-FA95-B0CA914F9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F403CD-C7CD-8C4C-310C-52AEEA212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AB20BD-AF68-1671-95B8-098264C14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BC0-E8C0-4D7B-98AA-77680912AAFF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CB4294-A94B-750C-B180-61DF4A10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835DAA-5B78-F666-0B06-A15F09948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FF51-BF2B-4731-9364-870CC74E6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28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3798C-4C66-C2F9-82AA-EDDEAFE7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FA08B1-E5D7-945E-59F3-02FCC0194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8637EF-A9D1-65BA-D51F-93067F9CE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20D212-2632-7B69-9188-1BF4282F1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B9C1BA3-C401-63FC-2E83-BFEFA5EEA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2B5898-C2FD-2239-6ED7-C233EC61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BC0-E8C0-4D7B-98AA-77680912AAFF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02A1AD8-F931-8D9A-64FF-D6BDEF3F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9FDB9C1-1B45-044E-1DBD-79B36073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FF51-BF2B-4731-9364-870CC74E6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1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059CD6-3BCA-A0E8-713A-C42AF0CB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85801AD-8083-F3E5-19C8-599F7578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BC0-E8C0-4D7B-98AA-77680912AAFF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DC503A-5392-C25E-E0C6-9D82E8EF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FB8AC2-39C9-87EF-2259-9D0F7133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FF51-BF2B-4731-9364-870CC74E6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54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0B07701-C0AB-B9D0-2AA5-63B107B0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BC0-E8C0-4D7B-98AA-77680912AAFF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3A3890E-4895-307B-1142-8C7D2C3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4D490B-5F8F-4BB7-51C7-D3DFFE7C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FF51-BF2B-4731-9364-870CC74E6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03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A807F-7CBF-1E8E-9744-46742F4A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B2CC2-66EA-4A7F-8AC8-5DFA9D754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3C66EA-26E7-58E7-A7F1-6606C2F80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F4E505-6089-7C6B-B465-CBAA3EC2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BC0-E8C0-4D7B-98AA-77680912AAFF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01B24A-B38C-FCD0-3677-F86F65E8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77F1CA-1164-BB74-2122-79B30863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FF51-BF2B-4731-9364-870CC74E6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69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57C0B-268D-32E6-E652-9719234A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61AA163-D510-F5BC-7591-B5C7CAF29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CF98F5-7647-F641-CF55-633554899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B15DD0-E624-2321-7310-589E22C6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BC0-E8C0-4D7B-98AA-77680912AAFF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5556F4-88D7-40C9-DF0A-CC18627F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B316C4-2631-6578-AE5D-594A7DA6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FF51-BF2B-4731-9364-870CC74E6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74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D823E15-031B-5BC6-35E1-480580CD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5B952F-B94B-6B94-A875-F11034F88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961139-A8F2-651D-73DF-5B029632B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6BC0-E8C0-4D7B-98AA-77680912AAFF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393954-AD76-BAF6-17A6-AFFD303E4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0D839E-0E50-EEC8-6839-D6CCB6FDE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FF51-BF2B-4731-9364-870CC74E63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09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s.muni.cz/auth/napoveda/ucitel/szz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is.muni.cz/auth/napoveda/ucitel/skolite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stech@fi.muni.cz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portal/" TargetMode="External"/><Relationship Id="rId2" Type="http://schemas.openxmlformats.org/officeDocument/2006/relationships/hyperlink" Target="https://is.muni.cz/do/mu/zaciname-is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s.muni.cz/do/rect/el/prezentace/osk2024/index.html" TargetMode="External"/><Relationship Id="rId4" Type="http://schemas.openxmlformats.org/officeDocument/2006/relationships/hyperlink" Target="https://is.muni.cz/auth/akademie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podpora/istech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hyperlink" Target="https://is.muni.cz/elportal/stech/" TargetMode="External"/><Relationship Id="rId4" Type="http://schemas.openxmlformats.org/officeDocument/2006/relationships/hyperlink" Target="https://is.muni.cz/elportal/etech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B399E-497B-007F-C0EA-4000139F3F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Seznámení s Lékařskou fakultou </a:t>
            </a:r>
            <a:br>
              <a:rPr lang="cs-CZ" dirty="0"/>
            </a:br>
            <a:r>
              <a:rPr lang="cs-CZ" sz="1100" dirty="0"/>
              <a:t>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Úvod do studijní agendy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003833-9A89-2E2B-EB20-B5180BDFD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2576"/>
            <a:ext cx="9144000" cy="1655762"/>
          </a:xfrm>
        </p:spPr>
        <p:txBody>
          <a:bodyPr/>
          <a:lstStyle/>
          <a:p>
            <a:r>
              <a:rPr lang="cs-CZ" dirty="0" smtClean="0"/>
              <a:t>Mgr. Hana Málková,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8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0F94A-06DC-16E0-6D98-16EEB120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99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</a:rPr>
              <a:t>Státní závěrečné zkoušky (SZZ)</a:t>
            </a:r>
          </a:p>
        </p:txBody>
      </p:sp>
      <p:pic>
        <p:nvPicPr>
          <p:cNvPr id="4" name="image11.jpg">
            <a:extLst>
              <a:ext uri="{FF2B5EF4-FFF2-40B4-BE49-F238E27FC236}">
                <a16:creationId xmlns:a16="http://schemas.microsoft.com/office/drawing/2014/main" id="{948E2EBD-2A7C-FBD4-8618-FB3A5D82DE1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433887" y="1024579"/>
            <a:ext cx="3324225" cy="1666875"/>
          </a:xfrm>
          <a:prstGeom prst="rect">
            <a:avLst/>
          </a:prstGeom>
          <a:ln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F6BBE56-A507-770A-16CA-3B87D3DC6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5849"/>
            <a:ext cx="12192000" cy="14233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3612060-DF90-5987-E702-312924C59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" y="4322151"/>
            <a:ext cx="6247914" cy="1596518"/>
          </a:xfrm>
          <a:prstGeom prst="rect">
            <a:avLst/>
          </a:prstGeom>
        </p:spPr>
      </p:pic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42171268-9512-0ADF-0C91-5181C28A90F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0" y="4322151"/>
          <a:ext cx="5861834" cy="165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1834">
                  <a:extLst>
                    <a:ext uri="{9D8B030D-6E8A-4147-A177-3AD203B41FA5}">
                      <a16:colId xmlns:a16="http://schemas.microsoft.com/office/drawing/2014/main" val="896198842"/>
                    </a:ext>
                  </a:extLst>
                </a:gridCol>
              </a:tblGrid>
              <a:tr h="44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TIP: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08168195"/>
                  </a:ext>
                </a:extLst>
              </a:tr>
              <a:tr h="1024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Detaily často nevyplňují sami vyučující, ale například sekretářka, vyučující jen obsah následně potvrzují.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82377341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11FBB5EB-3308-3730-D2A5-88BE92122E23}"/>
              </a:ext>
            </a:extLst>
          </p:cNvPr>
          <p:cNvSpPr txBox="1"/>
          <p:nvPr/>
        </p:nvSpPr>
        <p:spPr>
          <a:xfrm>
            <a:off x="3679509" y="6132304"/>
            <a:ext cx="573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https://is.muni.cz/auth/napoveda/ucitel/szz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9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0F94A-06DC-16E0-6D98-16EEB120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99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</a:rPr>
              <a:t>Rozpisy témat - závěrečné práce</a:t>
            </a:r>
          </a:p>
        </p:txBody>
      </p:sp>
      <p:pic>
        <p:nvPicPr>
          <p:cNvPr id="4" name="image5.jpg">
            <a:extLst>
              <a:ext uri="{FF2B5EF4-FFF2-40B4-BE49-F238E27FC236}">
                <a16:creationId xmlns:a16="http://schemas.microsoft.com/office/drawing/2014/main" id="{FC317A2D-A699-9C97-C0CF-4CA48B39833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58365" y="1123122"/>
            <a:ext cx="2657475" cy="1435100"/>
          </a:xfrm>
          <a:prstGeom prst="rect">
            <a:avLst/>
          </a:prstGeom>
          <a:ln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28CC7F8-1082-379E-8DBF-F14370098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611" y="2353328"/>
            <a:ext cx="6344535" cy="351521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7699A14-23A9-CD71-6268-DEB21CAB92CA}"/>
              </a:ext>
            </a:extLst>
          </p:cNvPr>
          <p:cNvSpPr txBox="1"/>
          <p:nvPr/>
        </p:nvSpPr>
        <p:spPr>
          <a:xfrm>
            <a:off x="3627921" y="6123543"/>
            <a:ext cx="556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https://is.muni.cz/auth/napoveda/ucitel/skolitel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2AAAD55-16C7-71F7-4A81-E7FC46673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997" y="1334034"/>
            <a:ext cx="2729338" cy="1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0F94A-06DC-16E0-6D98-16EEB120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997"/>
          </a:xfrm>
        </p:spPr>
        <p:txBody>
          <a:bodyPr>
            <a:normAutofit/>
          </a:bodyPr>
          <a:lstStyle/>
          <a:p>
            <a:pPr algn="ctr"/>
            <a:r>
              <a:rPr lang="cs-CZ" sz="2900" b="1" dirty="0">
                <a:latin typeface="Arial" panose="020B0604020202020204" pitchFamily="34" charset="0"/>
              </a:rPr>
              <a:t>Publikace</a:t>
            </a:r>
          </a:p>
        </p:txBody>
      </p:sp>
      <p:pic>
        <p:nvPicPr>
          <p:cNvPr id="3" name="image1.jpg">
            <a:extLst>
              <a:ext uri="{FF2B5EF4-FFF2-40B4-BE49-F238E27FC236}">
                <a16:creationId xmlns:a16="http://schemas.microsoft.com/office/drawing/2014/main" id="{9BD0EC3C-C83B-6298-A024-9AE07ED07BD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73420" y="1123122"/>
            <a:ext cx="2845159" cy="1392238"/>
          </a:xfrm>
          <a:prstGeom prst="rect">
            <a:avLst/>
          </a:prstGeom>
          <a:ln/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3311903C-AC69-BEB6-90E7-17EF39AA740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313856" y="2298700"/>
            <a:ext cx="9254753" cy="408788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632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B399E-497B-007F-C0EA-4000139F3F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Seznámení s Lékařskou fakultou </a:t>
            </a:r>
            <a:br>
              <a:rPr lang="cs-CZ" dirty="0"/>
            </a:br>
            <a:r>
              <a:rPr lang="cs-CZ" sz="1100" dirty="0"/>
              <a:t>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Úvod do studijní agendy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003833-9A89-2E2B-EB20-B5180BDFD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2576"/>
            <a:ext cx="9144000" cy="1655762"/>
          </a:xfrm>
        </p:spPr>
        <p:txBody>
          <a:bodyPr/>
          <a:lstStyle/>
          <a:p>
            <a:r>
              <a:rPr lang="cs-CZ" dirty="0" smtClean="0"/>
              <a:t>Mgr</a:t>
            </a:r>
            <a:r>
              <a:rPr lang="cs-CZ" dirty="0" smtClean="0"/>
              <a:t>. </a:t>
            </a:r>
            <a:r>
              <a:rPr lang="cs-CZ" dirty="0" smtClean="0"/>
              <a:t>Dominika </a:t>
            </a:r>
            <a:r>
              <a:rPr lang="cs-CZ" dirty="0" err="1" smtClean="0"/>
              <a:t>Rebhanová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5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F21DA-B0B0-DA7F-974C-3490B46F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Jak se dostat do Záznamníku učitele?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13" y="1446655"/>
            <a:ext cx="5818800" cy="4730308"/>
          </a:xfrm>
        </p:spPr>
      </p:pic>
    </p:spTree>
    <p:extLst>
      <p:ext uri="{BB962C8B-B14F-4D97-AF65-F5344CB8AC3E}">
        <p14:creationId xmlns:p14="http://schemas.microsoft.com/office/powerpoint/2010/main" val="18294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C9B80-6F10-C706-66C5-685F7B25E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C3D688-D4CC-1C90-5D47-2A47BE3771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4"/>
          <a:stretch/>
        </p:blipFill>
        <p:spPr bwMode="auto">
          <a:xfrm>
            <a:off x="3798276" y="1965325"/>
            <a:ext cx="7555523" cy="40719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E9ADEF7-87C2-044E-A808-3F6F5A1D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375" y="3338512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1 Volba jiné fakulty.</a:t>
            </a:r>
            <a:br>
              <a:rPr lang="cs-CZ" dirty="0"/>
            </a:br>
            <a:r>
              <a:rPr lang="cs-CZ" dirty="0"/>
              <a:t>2 Volba jiného období.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4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5EC13-1709-DE31-3BDF-763DC482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1140"/>
          </a:xfrm>
        </p:spPr>
        <p:txBody>
          <a:bodyPr>
            <a:normAutofit fontScale="90000"/>
          </a:bodyPr>
          <a:lstStyle/>
          <a:p>
            <a:r>
              <a:rPr lang="cs-CZ" dirty="0"/>
              <a:t>Vstup do Záznamníku, omezení seznamu zpracovávaných studentů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12" y="1156540"/>
            <a:ext cx="6510573" cy="6926342"/>
          </a:xfrm>
        </p:spPr>
      </p:pic>
    </p:spTree>
    <p:extLst>
      <p:ext uri="{BB962C8B-B14F-4D97-AF65-F5344CB8AC3E}">
        <p14:creationId xmlns:p14="http://schemas.microsoft.com/office/powerpoint/2010/main" val="4173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9" y="3302861"/>
            <a:ext cx="9250066" cy="4372585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18" y="0"/>
            <a:ext cx="7144828" cy="8237705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B66EF14-1132-2E0C-6C8F-359B0019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10918" cy="1188253"/>
          </a:xfrm>
        </p:spPr>
        <p:txBody>
          <a:bodyPr>
            <a:normAutofit/>
          </a:bodyPr>
          <a:lstStyle/>
          <a:p>
            <a:r>
              <a:rPr lang="cs-CZ" sz="3200" dirty="0"/>
              <a:t>Poslání dopisu (emailu)</a:t>
            </a:r>
          </a:p>
        </p:txBody>
      </p:sp>
    </p:spTree>
    <p:extLst>
      <p:ext uri="{BB962C8B-B14F-4D97-AF65-F5344CB8AC3E}">
        <p14:creationId xmlns:p14="http://schemas.microsoft.com/office/powerpoint/2010/main" val="3725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F1B8E-474D-A215-5F49-D7A38D29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skupiny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08" y="2533879"/>
            <a:ext cx="10167784" cy="2023181"/>
          </a:xfrm>
        </p:spPr>
      </p:pic>
    </p:spTree>
    <p:extLst>
      <p:ext uri="{BB962C8B-B14F-4D97-AF65-F5344CB8AC3E}">
        <p14:creationId xmlns:p14="http://schemas.microsoft.com/office/powerpoint/2010/main" val="23525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59721-C8DD-0912-47C8-857F08183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Evidence docházky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87" y="2247440"/>
            <a:ext cx="7143809" cy="2532647"/>
          </a:xfrm>
        </p:spPr>
      </p:pic>
    </p:spTree>
    <p:extLst>
      <p:ext uri="{BB962C8B-B14F-4D97-AF65-F5344CB8AC3E}">
        <p14:creationId xmlns:p14="http://schemas.microsoft.com/office/powerpoint/2010/main" val="36068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0F94A-06DC-16E0-6D98-16EEB120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99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Základní orientace v </a:t>
            </a:r>
            <a:r>
              <a:rPr lang="cs-CZ" sz="32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ISu</a:t>
            </a:r>
            <a:endParaRPr lang="cs-CZ" sz="3200" b="1" dirty="0"/>
          </a:p>
        </p:txBody>
      </p:sp>
      <p:pic>
        <p:nvPicPr>
          <p:cNvPr id="4" name="image13.png">
            <a:extLst>
              <a:ext uri="{FF2B5EF4-FFF2-40B4-BE49-F238E27FC236}">
                <a16:creationId xmlns:a16="http://schemas.microsoft.com/office/drawing/2014/main" id="{67238016-3D51-DF7C-D8AC-E07D21D770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5461" y="934279"/>
            <a:ext cx="8468139" cy="4989442"/>
          </a:xfrm>
          <a:prstGeom prst="rect">
            <a:avLst/>
          </a:prstGeom>
          <a:ln/>
        </p:spPr>
      </p:pic>
      <p:pic>
        <p:nvPicPr>
          <p:cNvPr id="5" name="image8.png">
            <a:extLst>
              <a:ext uri="{FF2B5EF4-FFF2-40B4-BE49-F238E27FC236}">
                <a16:creationId xmlns:a16="http://schemas.microsoft.com/office/drawing/2014/main" id="{75190821-2FB9-2AAE-3C6D-1BCAA94F7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390904" y="1371601"/>
            <a:ext cx="2082165" cy="1704340"/>
          </a:xfrm>
          <a:prstGeom prst="rect">
            <a:avLst/>
          </a:prstGeom>
          <a:ln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6F8F229-487A-223A-3BDB-6D4B0A9C1A5E}"/>
              </a:ext>
            </a:extLst>
          </p:cNvPr>
          <p:cNvSpPr txBox="1"/>
          <p:nvPr/>
        </p:nvSpPr>
        <p:spPr>
          <a:xfrm>
            <a:off x="9390904" y="5605671"/>
            <a:ext cx="234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Každý vidí v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ISu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jen to, co potřebuje.</a:t>
            </a:r>
          </a:p>
        </p:txBody>
      </p:sp>
      <p:pic>
        <p:nvPicPr>
          <p:cNvPr id="9" name="Grafický objekt 8" descr="Rozsvícená světla se souvislou výplní">
            <a:extLst>
              <a:ext uri="{FF2B5EF4-FFF2-40B4-BE49-F238E27FC236}">
                <a16:creationId xmlns:a16="http://schemas.microsoft.com/office/drawing/2014/main" id="{6CBA0926-608B-449F-2155-F47BA3F5A47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90904" y="4938175"/>
            <a:ext cx="667496" cy="6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B173C-DAAC-1E49-180A-4F607307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Zkušební termíny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83" y="1938970"/>
            <a:ext cx="9266595" cy="3296958"/>
          </a:xfrm>
        </p:spPr>
      </p:pic>
    </p:spTree>
    <p:extLst>
      <p:ext uri="{BB962C8B-B14F-4D97-AF65-F5344CB8AC3E}">
        <p14:creationId xmlns:p14="http://schemas.microsoft.com/office/powerpoint/2010/main" val="39028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52192-F0AB-182A-35D3-F9144CB9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studentů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3809"/>
            <a:ext cx="11153774" cy="2180555"/>
          </a:xfrm>
        </p:spPr>
      </p:pic>
    </p:spTree>
    <p:extLst>
      <p:ext uri="{BB962C8B-B14F-4D97-AF65-F5344CB8AC3E}">
        <p14:creationId xmlns:p14="http://schemas.microsoft.com/office/powerpoint/2010/main" val="14325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A1BC6-C88F-0F21-D352-C013C82C1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Diskuzní fóra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50" y="1930002"/>
            <a:ext cx="6100337" cy="3391888"/>
          </a:xfrm>
        </p:spPr>
      </p:pic>
    </p:spTree>
    <p:extLst>
      <p:ext uri="{BB962C8B-B14F-4D97-AF65-F5344CB8AC3E}">
        <p14:creationId xmlns:p14="http://schemas.microsoft.com/office/powerpoint/2010/main" val="39992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B8902-EC91-6DDA-A357-4F4B13DD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výuka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48" y="1983037"/>
            <a:ext cx="7452347" cy="2951904"/>
          </a:xfrm>
        </p:spPr>
      </p:pic>
    </p:spTree>
    <p:extLst>
      <p:ext uri="{BB962C8B-B14F-4D97-AF65-F5344CB8AC3E}">
        <p14:creationId xmlns:p14="http://schemas.microsoft.com/office/powerpoint/2010/main" val="11259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170D7-BA92-2CE3-5FF4-1F78EBCC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Studijní materiály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22" y="1933785"/>
            <a:ext cx="6350773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163005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C61CE-47D2-0DAB-F76B-FDD21BB0B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146" y="365125"/>
            <a:ext cx="6032653" cy="1325563"/>
          </a:xfrm>
        </p:spPr>
        <p:txBody>
          <a:bodyPr/>
          <a:lstStyle/>
          <a:p>
            <a:r>
              <a:rPr lang="cs-CZ" dirty="0"/>
              <a:t>Kopírování a sdílení studijních materiálů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6" y="2270134"/>
            <a:ext cx="4491073" cy="469803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46" y="2395959"/>
            <a:ext cx="8125959" cy="38200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6" y="135008"/>
            <a:ext cx="3667637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D3EDA-3A87-5C7E-3BB0-EBB9E834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496" y="365125"/>
            <a:ext cx="5151304" cy="1325563"/>
          </a:xfrm>
        </p:spPr>
        <p:txBody>
          <a:bodyPr/>
          <a:lstStyle/>
          <a:p>
            <a:r>
              <a:rPr lang="cs-CZ" dirty="0"/>
              <a:t>Odevzdávárny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6" y="365125"/>
            <a:ext cx="3486637" cy="19814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05" y="2244713"/>
            <a:ext cx="10058400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21" y="70969"/>
            <a:ext cx="7039957" cy="67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96" y="0"/>
            <a:ext cx="8574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567" y="2251451"/>
            <a:ext cx="5332600" cy="227134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27718" y="677402"/>
            <a:ext cx="55616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/>
              <a:t>Vzájemné hodnocení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8300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 descr="Rozsvícená světla se souvislou výplní">
            <a:extLst>
              <a:ext uri="{FF2B5EF4-FFF2-40B4-BE49-F238E27FC236}">
                <a16:creationId xmlns:a16="http://schemas.microsoft.com/office/drawing/2014/main" id="{6CBA0926-608B-449F-2155-F47BA3F5A47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62252" y="387612"/>
            <a:ext cx="667496" cy="66749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6F8F229-487A-223A-3BDB-6D4B0A9C1A5E}"/>
              </a:ext>
            </a:extLst>
          </p:cNvPr>
          <p:cNvSpPr txBox="1"/>
          <p:nvPr/>
        </p:nvSpPr>
        <p:spPr>
          <a:xfrm>
            <a:off x="680722" y="4326839"/>
            <a:ext cx="4579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Nezobrazuje se vám na první stránce všechny dlaždice? </a:t>
            </a:r>
          </a:p>
          <a:p>
            <a:endParaRPr lang="cs-CZ" dirty="0"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cs-CZ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Klikněte na možnost “</a:t>
            </a:r>
            <a:r>
              <a:rPr lang="cs-CZ" sz="1800" b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Více aplikací</a:t>
            </a:r>
            <a:r>
              <a:rPr lang="cs-CZ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” pod poslední řadou dlaždic.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9.jpg">
            <a:extLst>
              <a:ext uri="{FF2B5EF4-FFF2-40B4-BE49-F238E27FC236}">
                <a16:creationId xmlns:a16="http://schemas.microsoft.com/office/drawing/2014/main" id="{62B9878A-9B60-8CDF-783C-034A3082CB2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61360" y="4178250"/>
            <a:ext cx="5997520" cy="1958390"/>
          </a:xfrm>
          <a:prstGeom prst="rect">
            <a:avLst/>
          </a:prstGeom>
          <a:ln/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3C8A8AFE-1D2C-E014-9BC3-7667B42A7025}"/>
              </a:ext>
            </a:extLst>
          </p:cNvPr>
          <p:cNvSpPr txBox="1"/>
          <p:nvPr/>
        </p:nvSpPr>
        <p:spPr>
          <a:xfrm>
            <a:off x="767080" y="1401205"/>
            <a:ext cx="10657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IS optimalizuje zobrazení pro každého uživatele individuálně.</a:t>
            </a:r>
          </a:p>
          <a:p>
            <a:pPr algn="ctr"/>
            <a:endParaRPr lang="cs-CZ" sz="2800" dirty="0"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cs-CZ" sz="2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Proto každý vidí specifický výběr aplikací, rozdělených do tzv. “dlaždic”.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00" y="1055496"/>
            <a:ext cx="8648700" cy="4791075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C935111D-2CF4-3298-14D0-0EC9E2F3C93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Rozpisy témat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1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4BF17-20D4-FDAE-EB16-8A3A0D7C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Interaktivní osnova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8" y="4197426"/>
            <a:ext cx="11815854" cy="184991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71" y="1027906"/>
            <a:ext cx="3353268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51C01-CE1F-6075-EA22-CEA9CCAF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Odpovědníky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3818"/>
            <a:ext cx="4245752" cy="196615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873" y="569827"/>
            <a:ext cx="5461727" cy="55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2" y="509587"/>
            <a:ext cx="87153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20" y="0"/>
            <a:ext cx="6683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42F50-BB9D-1042-1BB9-DC387E1B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KvIS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1" y="1916936"/>
            <a:ext cx="3592296" cy="166354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68" y="1586429"/>
            <a:ext cx="7425827" cy="43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6" y="1757362"/>
            <a:ext cx="11009707" cy="33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0" y="909292"/>
            <a:ext cx="11435273" cy="49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952010"/>
            <a:ext cx="10058400" cy="46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61" y="1105031"/>
            <a:ext cx="6024521" cy="486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AB7D4E7-C952-88A1-ABE6-4B36D422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160" y="519306"/>
            <a:ext cx="8412480" cy="5973569"/>
          </a:xfrm>
        </p:spPr>
      </p:pic>
    </p:spTree>
    <p:extLst>
      <p:ext uri="{BB962C8B-B14F-4D97-AF65-F5344CB8AC3E}">
        <p14:creationId xmlns:p14="http://schemas.microsoft.com/office/powerpoint/2010/main" val="32364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5" y="578156"/>
            <a:ext cx="11393203" cy="53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08" y="2275038"/>
            <a:ext cx="6003417" cy="21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FFC239-56EA-E1A7-5159-F9E856B0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Poznámkové bloky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25" y="1825625"/>
            <a:ext cx="93783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33" y="0"/>
            <a:ext cx="7259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D24E2-8F76-445D-29BB-9977A68F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 předmětů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52" y="1872356"/>
            <a:ext cx="5613295" cy="3621947"/>
          </a:xfrm>
        </p:spPr>
      </p:pic>
    </p:spTree>
    <p:extLst>
      <p:ext uri="{BB962C8B-B14F-4D97-AF65-F5344CB8AC3E}">
        <p14:creationId xmlns:p14="http://schemas.microsoft.com/office/powerpoint/2010/main" val="17155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47" y="0"/>
            <a:ext cx="9945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70E35-E556-087F-BBB7-C5C2548F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E-kurzy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02" y="506486"/>
            <a:ext cx="6021622" cy="58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D6130-64A1-E292-4BA0-6FF32D55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Tudle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23" y="0"/>
            <a:ext cx="8952177" cy="5947498"/>
          </a:xfrm>
        </p:spPr>
      </p:pic>
    </p:spTree>
    <p:extLst>
      <p:ext uri="{BB962C8B-B14F-4D97-AF65-F5344CB8AC3E}">
        <p14:creationId xmlns:p14="http://schemas.microsoft.com/office/powerpoint/2010/main" val="36186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9" y="944821"/>
            <a:ext cx="12448325" cy="49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" y="557212"/>
            <a:ext cx="10058400" cy="53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0F94A-06DC-16E0-6D98-16EEB120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49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</a:rPr>
              <a:t/>
            </a:r>
            <a:br>
              <a:rPr lang="cs-CZ" sz="3200" b="1" dirty="0">
                <a:latin typeface="Arial" panose="020B0604020202020204" pitchFamily="34" charset="0"/>
              </a:rPr>
            </a:br>
            <a:r>
              <a:rPr lang="cs-CZ" sz="3200" b="1" dirty="0">
                <a:latin typeface="Arial" panose="020B0604020202020204" pitchFamily="34" charset="0"/>
              </a:rPr>
              <a:t>Kde hledat pomoc?</a:t>
            </a:r>
            <a:br>
              <a:rPr lang="cs-CZ" sz="3200" b="1" dirty="0">
                <a:latin typeface="Arial" panose="020B0604020202020204" pitchFamily="34" charset="0"/>
              </a:rPr>
            </a:br>
            <a:r>
              <a:rPr lang="cs-CZ" sz="3200" b="1" dirty="0">
                <a:latin typeface="Arial" panose="020B0604020202020204" pitchFamily="34" charset="0"/>
              </a:rPr>
              <a:t/>
            </a:r>
            <a:br>
              <a:rPr lang="cs-CZ" sz="3200" b="1" dirty="0">
                <a:latin typeface="Arial" panose="020B0604020202020204" pitchFamily="34" charset="0"/>
              </a:rPr>
            </a:br>
            <a:r>
              <a:rPr lang="cs-CZ" sz="3200" b="1" dirty="0">
                <a:latin typeface="Arial" panose="020B0604020202020204" pitchFamily="34" charset="0"/>
              </a:rPr>
              <a:t>V </a:t>
            </a:r>
            <a:r>
              <a:rPr lang="cs-CZ" sz="3200" b="1" dirty="0" err="1">
                <a:latin typeface="Arial" panose="020B0604020202020204" pitchFamily="34" charset="0"/>
              </a:rPr>
              <a:t>ISu</a:t>
            </a:r>
            <a:r>
              <a:rPr lang="cs-CZ" sz="3200" b="1" dirty="0">
                <a:latin typeface="Arial" panose="020B0604020202020204" pitchFamily="34" charset="0"/>
              </a:rPr>
              <a:t> na konci stránky</a:t>
            </a:r>
            <a:r>
              <a:rPr lang="cs-CZ" sz="1800" b="1" kern="0" dirty="0">
                <a:effectLst/>
                <a:latin typeface="Arial" panose="020B0604020202020204" pitchFamily="34" charset="0"/>
              </a:rPr>
              <a:t/>
            </a:r>
            <a:br>
              <a:rPr lang="cs-CZ" sz="1800" b="1" kern="0" dirty="0">
                <a:effectLst/>
                <a:latin typeface="Arial" panose="020B0604020202020204" pitchFamily="34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cs-CZ" sz="3200" b="1" dirty="0"/>
          </a:p>
        </p:txBody>
      </p:sp>
      <p:pic>
        <p:nvPicPr>
          <p:cNvPr id="13" name="image4.jpg">
            <a:extLst>
              <a:ext uri="{FF2B5EF4-FFF2-40B4-BE49-F238E27FC236}">
                <a16:creationId xmlns:a16="http://schemas.microsoft.com/office/drawing/2014/main" id="{DF7E428E-3FB2-1271-8809-6491536CC32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1225" y="1825624"/>
            <a:ext cx="10442575" cy="1331042"/>
          </a:xfrm>
          <a:prstGeom prst="rect">
            <a:avLst/>
          </a:prstGeom>
          <a:ln/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59788E9-8FA5-D511-A58E-F7DA66D72776}"/>
              </a:ext>
            </a:extLst>
          </p:cNvPr>
          <p:cNvSpPr txBox="1"/>
          <p:nvPr/>
        </p:nvSpPr>
        <p:spPr>
          <a:xfrm>
            <a:off x="858354" y="3374529"/>
            <a:ext cx="7825409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cs-CZ" sz="180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Komplexní kontaktní informace na IS-tech, E-tech a další služby</a:t>
            </a:r>
            <a:endParaRPr lang="cs-CZ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cs-CZ" sz="180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Přímý e-mail na IS-tech</a:t>
            </a:r>
            <a:endParaRPr lang="cs-CZ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cs-CZ" sz="180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Nápověda - vždy relevantní k té části </a:t>
            </a:r>
            <a:r>
              <a:rPr lang="cs-CZ" sz="1800" u="none" strike="noStrike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ISu</a:t>
            </a:r>
            <a:r>
              <a:rPr lang="cs-CZ" sz="180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, kde se právě nacházíte</a:t>
            </a:r>
            <a:endParaRPr lang="cs-CZ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6DFF133A-934F-D46E-D2AD-5C9CED69B0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8358" y="4985080"/>
          <a:ext cx="4924122" cy="1331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4122">
                  <a:extLst>
                    <a:ext uri="{9D8B030D-6E8A-4147-A177-3AD203B41FA5}">
                      <a16:colId xmlns:a16="http://schemas.microsoft.com/office/drawing/2014/main" val="1280734332"/>
                    </a:ext>
                  </a:extLst>
                </a:gridCol>
              </a:tblGrid>
              <a:tr h="478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 1: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682615099"/>
                  </a:ext>
                </a:extLst>
              </a:tr>
              <a:tr h="852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Doporučujeme vždy posílat požadavky na sdílený e-mail </a:t>
                      </a:r>
                      <a:r>
                        <a:rPr lang="cs-CZ" sz="20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istech@fi.muni.cz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883856843"/>
                  </a:ext>
                </a:extLst>
              </a:tr>
            </a:tbl>
          </a:graphicData>
        </a:graphic>
      </p:graphicFrame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C1C808A4-15FF-9B4E-4AD1-94708FE347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67120" y="4985080"/>
          <a:ext cx="5186680" cy="1331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6680">
                  <a:extLst>
                    <a:ext uri="{9D8B030D-6E8A-4147-A177-3AD203B41FA5}">
                      <a16:colId xmlns:a16="http://schemas.microsoft.com/office/drawing/2014/main" val="3314603566"/>
                    </a:ext>
                  </a:extLst>
                </a:gridCol>
              </a:tblGrid>
              <a:tr h="478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 2: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38727153"/>
                  </a:ext>
                </a:extLst>
              </a:tr>
              <a:tr h="852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e-mailu vložte co nejkonkrétnější data: odkaz, 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screeny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přesný čas…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906273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8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" y="566737"/>
            <a:ext cx="10058400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576262"/>
            <a:ext cx="94773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F6EB7-4570-B20E-9513-2B853BDA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Dril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23" y="854915"/>
            <a:ext cx="8447480" cy="4958491"/>
          </a:xfrm>
        </p:spPr>
      </p:pic>
    </p:spTree>
    <p:extLst>
      <p:ext uri="{BB962C8B-B14F-4D97-AF65-F5344CB8AC3E}">
        <p14:creationId xmlns:p14="http://schemas.microsoft.com/office/powerpoint/2010/main" val="23664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6" y="1243012"/>
            <a:ext cx="11002989" cy="44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DA380-031A-814D-F846-9136CF3C9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06" y="2832903"/>
            <a:ext cx="2423711" cy="1342489"/>
          </a:xfrm>
        </p:spPr>
        <p:txBody>
          <a:bodyPr>
            <a:normAutofit/>
          </a:bodyPr>
          <a:lstStyle/>
          <a:p>
            <a:r>
              <a:rPr lang="cs-CZ" sz="3600" dirty="0"/>
              <a:t>Průzkumy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45" y="365125"/>
            <a:ext cx="9040312" cy="6006052"/>
          </a:xfrm>
        </p:spPr>
      </p:pic>
    </p:spTree>
    <p:extLst>
      <p:ext uri="{BB962C8B-B14F-4D97-AF65-F5344CB8AC3E}">
        <p14:creationId xmlns:p14="http://schemas.microsoft.com/office/powerpoint/2010/main" val="31418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Písmo, Grafika, symbol, logo&#10;&#10;Popis byl vytvořen automaticky">
            <a:extLst>
              <a:ext uri="{FF2B5EF4-FFF2-40B4-BE49-F238E27FC236}">
                <a16:creationId xmlns:a16="http://schemas.microsoft.com/office/drawing/2014/main" id="{579E0CBB-0BBA-DB10-F454-0455B9EE4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960438"/>
            <a:ext cx="7008813" cy="134778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CC10DB0-A1C5-9D8B-E7E3-C1A330332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14" y="3182889"/>
            <a:ext cx="1982530" cy="1754871"/>
          </a:xfrm>
          <a:prstGeom prst="rect">
            <a:avLst/>
          </a:prstGeom>
        </p:spPr>
      </p:pic>
      <p:pic>
        <p:nvPicPr>
          <p:cNvPr id="9" name="Obrázek 8" descr="Obsah obrázku symbol, logo&#10;&#10;Popis byl vytvořen automaticky">
            <a:extLst>
              <a:ext uri="{FF2B5EF4-FFF2-40B4-BE49-F238E27FC236}">
                <a16:creationId xmlns:a16="http://schemas.microsoft.com/office/drawing/2014/main" id="{3B646667-1473-CC05-E8DC-70583A88B2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5"/>
          <a:stretch/>
        </p:blipFill>
        <p:spPr>
          <a:xfrm>
            <a:off x="8167688" y="3428999"/>
            <a:ext cx="1665629" cy="1381493"/>
          </a:xfrm>
          <a:prstGeom prst="rect">
            <a:avLst/>
          </a:prstGeom>
        </p:spPr>
      </p:pic>
      <p:sp>
        <p:nvSpPr>
          <p:cNvPr id="11" name="Nadpis 10">
            <a:extLst>
              <a:ext uri="{FF2B5EF4-FFF2-40B4-BE49-F238E27FC236}">
                <a16:creationId xmlns:a16="http://schemas.microsoft.com/office/drawing/2014/main" id="{4C733662-2290-D8C9-95F5-067C95E7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5" y="0"/>
            <a:ext cx="11155679" cy="6724357"/>
          </a:xfrm>
        </p:spPr>
        <p:txBody>
          <a:bodyPr>
            <a:normAutofit fontScale="90000"/>
          </a:bodyPr>
          <a:lstStyle/>
          <a:p>
            <a:r>
              <a:rPr lang="cs-CZ" dirty="0"/>
              <a:t>Lupa = vpravo nahoře, vyhledávání v </a:t>
            </a:r>
            <a:r>
              <a:rPr lang="cs-CZ" dirty="0" err="1"/>
              <a:t>ISu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Připínáček = připněte si do svého levého menu oblíbenou/často používanou aplikaci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?+ = klikněte pro zobrazení drobné </a:t>
            </a:r>
            <a:r>
              <a:rPr lang="cs-CZ" dirty="0" err="1"/>
              <a:t>nápovědky</a:t>
            </a:r>
            <a:r>
              <a:rPr lang="cs-CZ" dirty="0"/>
              <a:t> přímo v aplikaci</a:t>
            </a:r>
          </a:p>
        </p:txBody>
      </p:sp>
    </p:spTree>
    <p:extLst>
      <p:ext uri="{BB962C8B-B14F-4D97-AF65-F5344CB8AC3E}">
        <p14:creationId xmlns:p14="http://schemas.microsoft.com/office/powerpoint/2010/main" val="15967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5D33F-8AA7-1027-ECE5-E72B0DFF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Kde najít návody, inspiraci a doporučení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CE678C-D017-648E-2037-3D86406AF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Začínáme s IS MU: Tipy k </a:t>
            </a:r>
            <a:r>
              <a:rPr lang="cs-CZ" dirty="0" err="1"/>
              <a:t>ISu</a:t>
            </a:r>
            <a:r>
              <a:rPr lang="cs-CZ" dirty="0"/>
              <a:t> pro nové vyučující: </a:t>
            </a:r>
            <a:r>
              <a:rPr lang="cs-CZ" dirty="0">
                <a:hlinkClick r:id="rId2"/>
              </a:rPr>
              <a:t>https://is.muni.cz/do/mu/zaciname-is/index.html</a:t>
            </a:r>
            <a:endParaRPr lang="cs-CZ" dirty="0"/>
          </a:p>
          <a:p>
            <a:r>
              <a:rPr lang="cs-CZ" dirty="0"/>
              <a:t>Inspirace – </a:t>
            </a:r>
            <a:r>
              <a:rPr lang="cs-CZ" dirty="0" err="1"/>
              <a:t>Elportál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https://is.muni.cz/elportal/</a:t>
            </a:r>
            <a:endParaRPr lang="cs-CZ" dirty="0"/>
          </a:p>
          <a:p>
            <a:r>
              <a:rPr lang="cs-CZ" dirty="0"/>
              <a:t>Akademie IS: </a:t>
            </a:r>
            <a:r>
              <a:rPr lang="cs-CZ" dirty="0">
                <a:hlinkClick r:id="rId4"/>
              </a:rPr>
              <a:t>https://is.muni.cz/auth/akademie/</a:t>
            </a:r>
            <a:endParaRPr lang="cs-CZ" dirty="0"/>
          </a:p>
          <a:p>
            <a:r>
              <a:rPr lang="cs-CZ" dirty="0"/>
              <a:t>Konference o e-learningu: </a:t>
            </a:r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is.muni.cz/do/rect/el/prezentace/osk2024/index.html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1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92" y="0"/>
            <a:ext cx="6478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CAF590-4983-D81C-2A85-B921A308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31"/>
            <a:ext cx="10515600" cy="1325563"/>
          </a:xfrm>
        </p:spPr>
        <p:txBody>
          <a:bodyPr/>
          <a:lstStyle/>
          <a:p>
            <a:r>
              <a:rPr lang="cs-CZ" dirty="0"/>
              <a:t>Kde hledat pomoc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D3835-0C21-462D-077B-921D56C5F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809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Uživatelská podpora Informačního systému Masarykovy univerzity</a:t>
            </a:r>
          </a:p>
          <a:p>
            <a:pPr lvl="1"/>
            <a:r>
              <a:rPr lang="cs-CZ" dirty="0" smtClean="0"/>
              <a:t>IS-technici </a:t>
            </a:r>
            <a:r>
              <a:rPr lang="cs-CZ" dirty="0"/>
              <a:t>(administrativní agendy): </a:t>
            </a:r>
            <a:r>
              <a:rPr lang="cs-CZ" b="1" dirty="0"/>
              <a:t>istech@fi.muni.cz  </a:t>
            </a:r>
            <a:r>
              <a:rPr lang="cs-CZ" dirty="0"/>
              <a:t>(</a:t>
            </a:r>
            <a:r>
              <a:rPr lang="cs-CZ" dirty="0">
                <a:hlinkClick r:id="rId3"/>
              </a:rPr>
              <a:t>https://is.muni.cz/auth/podpora/istech</a:t>
            </a:r>
            <a:r>
              <a:rPr lang="cs-CZ" dirty="0"/>
              <a:t> )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E-technici (e-learningové agendy): </a:t>
            </a:r>
            <a:r>
              <a:rPr lang="cs-CZ" b="1" dirty="0"/>
              <a:t>etech@fi.muni.cz </a:t>
            </a:r>
            <a:r>
              <a:rPr lang="cs-CZ" dirty="0"/>
              <a:t>(</a:t>
            </a:r>
            <a:r>
              <a:rPr lang="cs-CZ" dirty="0">
                <a:hlinkClick r:id="rId4"/>
              </a:rPr>
              <a:t>https://is.muni.cz/elportal/etech/</a:t>
            </a:r>
            <a:r>
              <a:rPr lang="cs-CZ" dirty="0"/>
              <a:t> )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S-technici (vytvoří multimédia do výuky): </a:t>
            </a:r>
            <a:r>
              <a:rPr lang="cs-CZ" b="1" dirty="0"/>
              <a:t>servistech@fi.muni.cz </a:t>
            </a:r>
            <a:r>
              <a:rPr lang="cs-CZ" dirty="0"/>
              <a:t>(</a:t>
            </a:r>
            <a:r>
              <a:rPr lang="cs-CZ" dirty="0">
                <a:hlinkClick r:id="rId5"/>
              </a:rPr>
              <a:t>https://is.muni.cz/elportal/stech/</a:t>
            </a:r>
            <a:r>
              <a:rPr lang="cs-CZ" dirty="0"/>
              <a:t> ) 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9" y="5053776"/>
            <a:ext cx="9211961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37" y="0"/>
            <a:ext cx="6317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0F94A-06DC-16E0-6D98-16EEB120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99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</a:rPr>
              <a:t>Co můžete řešit s IS-</a:t>
            </a:r>
            <a:r>
              <a:rPr lang="cs-CZ" sz="3200" b="1" dirty="0" err="1">
                <a:latin typeface="Arial" panose="020B0604020202020204" pitchFamily="34" charset="0"/>
              </a:rPr>
              <a:t>techem</a:t>
            </a:r>
            <a:endParaRPr lang="cs-CZ" sz="3200" b="1" dirty="0"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05F648B-FC61-47AC-EFF4-5772A638FD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97226" y="1622784"/>
            <a:ext cx="345550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Katalog předmětů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80154B4-A6D1-F8F0-4A04-98ACB3AC0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418" y="1626737"/>
            <a:ext cx="42771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Státní závěrečné zkoušky (SZZ)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95BFBEB3-D975-0BD0-B25C-8E422F766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226" y="4178782"/>
            <a:ext cx="4459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Rozpisy témat - závěrečné práce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C5360096-AA18-A128-4C5A-08BF62983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418" y="4178782"/>
            <a:ext cx="175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Publikace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  <p:pic>
        <p:nvPicPr>
          <p:cNvPr id="15" name="image7.jpg">
            <a:extLst>
              <a:ext uri="{FF2B5EF4-FFF2-40B4-BE49-F238E27FC236}">
                <a16:creationId xmlns:a16="http://schemas.microsoft.com/office/drawing/2014/main" id="{77088124-660C-FD33-44D5-8A6DCC17881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2026847"/>
            <a:ext cx="3238500" cy="1800225"/>
          </a:xfrm>
          <a:prstGeom prst="rect">
            <a:avLst/>
          </a:prstGeom>
          <a:ln/>
        </p:spPr>
      </p:pic>
      <p:pic>
        <p:nvPicPr>
          <p:cNvPr id="16" name="image11.jpg">
            <a:extLst>
              <a:ext uri="{FF2B5EF4-FFF2-40B4-BE49-F238E27FC236}">
                <a16:creationId xmlns:a16="http://schemas.microsoft.com/office/drawing/2014/main" id="{650227DF-7A84-6D0F-B59D-8CF98383CC5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672471" y="2160197"/>
            <a:ext cx="3324225" cy="1666875"/>
          </a:xfrm>
          <a:prstGeom prst="rect">
            <a:avLst/>
          </a:prstGeom>
          <a:ln/>
        </p:spPr>
      </p:pic>
      <p:pic>
        <p:nvPicPr>
          <p:cNvPr id="17" name="image5.jpg">
            <a:extLst>
              <a:ext uri="{FF2B5EF4-FFF2-40B4-BE49-F238E27FC236}">
                <a16:creationId xmlns:a16="http://schemas.microsoft.com/office/drawing/2014/main" id="{43122A54-4C38-5C7C-01CE-687BF19DD1C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20818" y="4930602"/>
            <a:ext cx="2657475" cy="1435100"/>
          </a:xfrm>
          <a:prstGeom prst="rect">
            <a:avLst/>
          </a:prstGeom>
          <a:ln/>
        </p:spPr>
      </p:pic>
      <p:pic>
        <p:nvPicPr>
          <p:cNvPr id="18" name="image1.jpg">
            <a:extLst>
              <a:ext uri="{FF2B5EF4-FFF2-40B4-BE49-F238E27FC236}">
                <a16:creationId xmlns:a16="http://schemas.microsoft.com/office/drawing/2014/main" id="{52877CB0-00F7-2333-8498-CDD4A1512DBB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565210" y="4698827"/>
            <a:ext cx="3295650" cy="16668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773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0F94A-06DC-16E0-6D98-16EEB120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99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</a:rPr>
              <a:t>Katalog předmětů</a:t>
            </a:r>
          </a:p>
        </p:txBody>
      </p:sp>
      <p:pic>
        <p:nvPicPr>
          <p:cNvPr id="3" name="image7.jpg">
            <a:extLst>
              <a:ext uri="{FF2B5EF4-FFF2-40B4-BE49-F238E27FC236}">
                <a16:creationId xmlns:a16="http://schemas.microsoft.com/office/drawing/2014/main" id="{647FB0EE-B2F0-2107-64DE-72A0DB98A45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71046" y="1023517"/>
            <a:ext cx="3238500" cy="1800225"/>
          </a:xfrm>
          <a:prstGeom prst="rect">
            <a:avLst/>
          </a:prstGeom>
          <a:ln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CBEBBEA-6221-D0F2-EC59-50A8A053C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026" y="1323471"/>
            <a:ext cx="3791479" cy="120031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0F4F80F-3C9C-1F3F-57B9-2708B1E33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046" y="2968133"/>
            <a:ext cx="8649907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0F94A-06DC-16E0-6D98-16EEB120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99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</a:rPr>
              <a:t>Katalog předmětů</a:t>
            </a:r>
          </a:p>
        </p:txBody>
      </p:sp>
      <p:pic>
        <p:nvPicPr>
          <p:cNvPr id="4" name="image14.png">
            <a:extLst>
              <a:ext uri="{FF2B5EF4-FFF2-40B4-BE49-F238E27FC236}">
                <a16:creationId xmlns:a16="http://schemas.microsoft.com/office/drawing/2014/main" id="{8681EC66-2B47-AE0D-3158-60DB989D4B0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888918" y="2312855"/>
            <a:ext cx="6251768" cy="3841234"/>
          </a:xfrm>
          <a:prstGeom prst="rect">
            <a:avLst/>
          </a:prstGeom>
          <a:ln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65BA22-E2D1-E1FB-8505-625680F93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9648"/>
            <a:ext cx="12192000" cy="4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0F94A-06DC-16E0-6D98-16EEB120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99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</a:rPr>
              <a:t>Nevidíte své předměty?</a:t>
            </a:r>
          </a:p>
        </p:txBody>
      </p:sp>
      <p:pic>
        <p:nvPicPr>
          <p:cNvPr id="3" name="image3.jpg">
            <a:extLst>
              <a:ext uri="{FF2B5EF4-FFF2-40B4-BE49-F238E27FC236}">
                <a16:creationId xmlns:a16="http://schemas.microsoft.com/office/drawing/2014/main" id="{E79ACDAC-9A76-0CBD-F32A-1592A75F660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85849" y="2650757"/>
            <a:ext cx="8646477" cy="962342"/>
          </a:xfrm>
          <a:prstGeom prst="rect">
            <a:avLst/>
          </a:prstGeom>
          <a:ln/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46EF2B9-A55F-C003-A823-94164E887F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5849" y="1402428"/>
          <a:ext cx="10059671" cy="1196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59671">
                  <a:extLst>
                    <a:ext uri="{9D8B030D-6E8A-4147-A177-3AD203B41FA5}">
                      <a16:colId xmlns:a16="http://schemas.microsoft.com/office/drawing/2014/main" val="2197244700"/>
                    </a:ext>
                  </a:extLst>
                </a:gridCol>
              </a:tblGrid>
              <a:tr h="43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 1: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157294884"/>
                  </a:ext>
                </a:extLst>
              </a:tr>
              <a:tr h="71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třeba mít vybranou správnou fakultu a období v pravém horním rohu!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181826245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56D39BC-5C4B-DEDC-E727-C41B57686B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6164" y="4190174"/>
          <a:ext cx="10059671" cy="200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59671">
                  <a:extLst>
                    <a:ext uri="{9D8B030D-6E8A-4147-A177-3AD203B41FA5}">
                      <a16:colId xmlns:a16="http://schemas.microsoft.com/office/drawing/2014/main" val="22790424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 2: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36193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 svých předmětů musíte být přidáni jako vyučující.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cs-CZ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Pokud nejste, může vás přidat osoba, která je u daného předmětu vedená jako “garant” nebo “přednášející”.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199372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8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1606</Words>
  <Application>Microsoft Office PowerPoint</Application>
  <PresentationFormat>Širokoúhlá obrazovka</PresentationFormat>
  <Paragraphs>237</Paragraphs>
  <Slides>59</Slides>
  <Notes>43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Motiv Office</vt:lpstr>
      <vt:lpstr>Seznámení s Lékařskou fakultou  . Úvod do studijní agendy </vt:lpstr>
      <vt:lpstr>Základní orientace v ISu</vt:lpstr>
      <vt:lpstr>Prezentace aplikace PowerPoint</vt:lpstr>
      <vt:lpstr>Prezentace aplikace PowerPoint</vt:lpstr>
      <vt:lpstr> Kde hledat pomoc?  V ISu na konci stránky  </vt:lpstr>
      <vt:lpstr>Co můžete řešit s IS-techem</vt:lpstr>
      <vt:lpstr>Katalog předmětů</vt:lpstr>
      <vt:lpstr>Katalog předmětů</vt:lpstr>
      <vt:lpstr>Nevidíte své předměty?</vt:lpstr>
      <vt:lpstr>Státní závěrečné zkoušky (SZZ)</vt:lpstr>
      <vt:lpstr>Rozpisy témat - závěrečné práce</vt:lpstr>
      <vt:lpstr>Publikace</vt:lpstr>
      <vt:lpstr>Seznámení s Lékařskou fakultou  . Úvod do studijní agendy </vt:lpstr>
      <vt:lpstr>Jak se dostat do Záznamníku učitele?</vt:lpstr>
      <vt:lpstr>1 Volba jiné fakulty. 2 Volba jiného období. </vt:lpstr>
      <vt:lpstr>Vstup do Záznamníku, omezení seznamu zpracovávaných studentů</vt:lpstr>
      <vt:lpstr>Poslání dopisu (emailu)</vt:lpstr>
      <vt:lpstr>Seminární skupiny</vt:lpstr>
      <vt:lpstr>Evidence docházky </vt:lpstr>
      <vt:lpstr>Zkušební termíny</vt:lpstr>
      <vt:lpstr>Hodnocení studentů</vt:lpstr>
      <vt:lpstr>Diskuzní fóra </vt:lpstr>
      <vt:lpstr>Online výuka</vt:lpstr>
      <vt:lpstr> Studijní materiály </vt:lpstr>
      <vt:lpstr>Kopírování a sdílení studijních materiálů</vt:lpstr>
      <vt:lpstr>Odevzdávárny</vt:lpstr>
      <vt:lpstr>Prezentace aplikace PowerPoint</vt:lpstr>
      <vt:lpstr>Prezentace aplikace PowerPoint</vt:lpstr>
      <vt:lpstr>Prezentace aplikace PowerPoint</vt:lpstr>
      <vt:lpstr>Prezentace aplikace PowerPoint</vt:lpstr>
      <vt:lpstr>Interaktivní osnova </vt:lpstr>
      <vt:lpstr>Odpovědníky</vt:lpstr>
      <vt:lpstr>Prezentace aplikace PowerPoint</vt:lpstr>
      <vt:lpstr>Prezentace aplikace PowerPoint</vt:lpstr>
      <vt:lpstr>KvIS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Poznámkové bloky</vt:lpstr>
      <vt:lpstr>Prezentace aplikace PowerPoint</vt:lpstr>
      <vt:lpstr>Katalog předmětů</vt:lpstr>
      <vt:lpstr>Prezentace aplikace PowerPoint</vt:lpstr>
      <vt:lpstr>E-kurzy</vt:lpstr>
      <vt:lpstr>Tudle</vt:lpstr>
      <vt:lpstr>Prezentace aplikace PowerPoint</vt:lpstr>
      <vt:lpstr>Prezentace aplikace PowerPoint</vt:lpstr>
      <vt:lpstr>Prezentace aplikace PowerPoint</vt:lpstr>
      <vt:lpstr>Prezentace aplikace PowerPoint</vt:lpstr>
      <vt:lpstr>Dril</vt:lpstr>
      <vt:lpstr>Prezentace aplikace PowerPoint</vt:lpstr>
      <vt:lpstr>Průzkumy</vt:lpstr>
      <vt:lpstr>Lupa = vpravo nahoře, vyhledávání v ISu    Připínáček = připněte si do svého levého menu oblíbenou/často používanou aplikaci    ?+ = klikněte pro zobrazení drobné nápovědky přímo v aplikaci</vt:lpstr>
      <vt:lpstr>Kde najít návody, inspiraci a doporučení</vt:lpstr>
      <vt:lpstr>Prezentace aplikace PowerPoint</vt:lpstr>
      <vt:lpstr>Kde hledat pomoc</vt:lpstr>
      <vt:lpstr>Prezentace aplikace PowerPoint</vt:lpstr>
    </vt:vector>
  </TitlesOfParts>
  <Company>Springer Nature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Seznámení s Lékařskou fakultou  . Úvod do studijní agendy</dc:title>
  <dc:creator>Dominika Rebhanova</dc:creator>
  <cp:lastModifiedBy>admin</cp:lastModifiedBy>
  <cp:revision>11</cp:revision>
  <dcterms:created xsi:type="dcterms:W3CDTF">2023-08-31T18:22:39Z</dcterms:created>
  <dcterms:modified xsi:type="dcterms:W3CDTF">2024-09-11T07:51:50Z</dcterms:modified>
</cp:coreProperties>
</file>