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  <p:sldMasterId id="2147483756" r:id="rId3"/>
  </p:sldMasterIdLst>
  <p:sldIdLst>
    <p:sldId id="269" r:id="rId4"/>
    <p:sldId id="260" r:id="rId5"/>
    <p:sldId id="259" r:id="rId6"/>
    <p:sldId id="261" r:id="rId7"/>
    <p:sldId id="267" r:id="rId8"/>
    <p:sldId id="262" r:id="rId9"/>
    <p:sldId id="263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104" autoAdjust="0"/>
    <p:restoredTop sz="94660"/>
  </p:normalViewPr>
  <p:slideViewPr>
    <p:cSldViewPr>
      <p:cViewPr varScale="1">
        <p:scale>
          <a:sx n="69" d="100"/>
          <a:sy n="69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3DBF2-5977-4F3A-82F6-A9683AB552E2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D9F62-6053-4C5A-AEEE-08A4A4AA8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FA9-EC2D-4714-8E4D-80473375B580}" type="datetimeFigureOut">
              <a:rPr lang="cs-CZ" smtClean="0"/>
              <a:pPr/>
              <a:t>16.2.2009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204B3-87DF-4ADC-9F47-B2415D940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cestovního ruchu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4071966"/>
          </a:xfrm>
        </p:spPr>
        <p:txBody>
          <a:bodyPr/>
          <a:lstStyle/>
          <a:p>
            <a:pPr marL="541782" indent="-514350" algn="ctr"/>
            <a:r>
              <a:rPr lang="cs-CZ" sz="3600" b="1" dirty="0" smtClean="0"/>
              <a:t>1. </a:t>
            </a:r>
            <a:r>
              <a:rPr lang="cs-CZ" sz="3600" b="1" dirty="0" smtClean="0"/>
              <a:t>Přednáška</a:t>
            </a:r>
          </a:p>
          <a:p>
            <a:pPr marL="541782" indent="-514350" algn="ctr"/>
            <a:r>
              <a:rPr lang="cs-CZ" dirty="0" smtClean="0"/>
              <a:t>Úvod, základní pojmy, formy CR</a:t>
            </a:r>
            <a:endParaRPr lang="cs-CZ" dirty="0" smtClean="0"/>
          </a:p>
          <a:p>
            <a:pPr marL="541782" indent="-514350" algn="ctr"/>
            <a:endParaRPr lang="cs-CZ" dirty="0" smtClean="0"/>
          </a:p>
          <a:p>
            <a:pPr marL="541782" indent="-514350" algn="ctr"/>
            <a:endParaRPr lang="cs-CZ" dirty="0" smtClean="0"/>
          </a:p>
          <a:p>
            <a:pPr marL="541782" indent="-514350" algn="ctr"/>
            <a:endParaRPr lang="cs-CZ" dirty="0" smtClean="0"/>
          </a:p>
          <a:p>
            <a:pPr marL="541782" indent="-514350" algn="ctr"/>
            <a:r>
              <a:rPr lang="cs-CZ" dirty="0" smtClean="0"/>
              <a:t>Ing. Ida </a:t>
            </a:r>
            <a:r>
              <a:rPr lang="cs-CZ" dirty="0" err="1" smtClean="0"/>
              <a:t>Vajčnerová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pPr marL="541782" indent="-514350" algn="ctr"/>
            <a:r>
              <a:rPr lang="cs-CZ" dirty="0" err="1" smtClean="0"/>
              <a:t>idava</a:t>
            </a:r>
            <a:r>
              <a:rPr lang="cs-CZ" dirty="0" smtClean="0"/>
              <a:t>@</a:t>
            </a:r>
            <a:r>
              <a:rPr lang="cs-CZ" dirty="0" err="1" smtClean="0"/>
              <a:t>mendelu.cz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2900"/>
            <a:ext cx="7772400" cy="1200150"/>
          </a:xfrm>
        </p:spPr>
        <p:txBody>
          <a:bodyPr>
            <a:normAutofit fontScale="90000"/>
          </a:bodyPr>
          <a:lstStyle/>
          <a:p>
            <a:r>
              <a:rPr lang="cs-CZ" sz="4000" b="1"/>
              <a:t>FORMY CESTOVNÍHO RUCHU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518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b="1"/>
              <a:t>Základní CR</a:t>
            </a:r>
          </a:p>
          <a:p>
            <a:pPr>
              <a:lnSpc>
                <a:spcPct val="90000"/>
              </a:lnSpc>
            </a:pPr>
            <a:r>
              <a:rPr lang="cs-CZ" sz="2800"/>
              <a:t>Rekreační </a:t>
            </a:r>
          </a:p>
          <a:p>
            <a:pPr>
              <a:lnSpc>
                <a:spcPct val="90000"/>
              </a:lnSpc>
            </a:pPr>
            <a:r>
              <a:rPr lang="cs-CZ" sz="2800"/>
              <a:t>Kulturně poznávací </a:t>
            </a:r>
          </a:p>
          <a:p>
            <a:pPr>
              <a:lnSpc>
                <a:spcPct val="90000"/>
              </a:lnSpc>
            </a:pPr>
            <a:r>
              <a:rPr lang="cs-CZ" sz="2800"/>
              <a:t>Sportovně turistický </a:t>
            </a:r>
          </a:p>
          <a:p>
            <a:pPr>
              <a:lnSpc>
                <a:spcPct val="90000"/>
              </a:lnSpc>
            </a:pPr>
            <a:r>
              <a:rPr lang="cs-CZ" sz="2800"/>
              <a:t>Léčebný a lázeňský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/>
              <a:t>Specifický CR</a:t>
            </a:r>
          </a:p>
          <a:p>
            <a:pPr>
              <a:lnSpc>
                <a:spcPct val="90000"/>
              </a:lnSpc>
            </a:pPr>
            <a:r>
              <a:rPr lang="cs-CZ" sz="2800"/>
              <a:t>Mládežnický, seniorů, kongresový, mototuristika, sportovní lov, rybolov, městský, venkovský, rodinný, gastronomický, chatařský a chalupářský, karavanový, náboženský, incentivní, rurární, zábavní a atrakční, cykloturistika, cestovní ruch zdravotně postižených, nákupní turistika… </a:t>
            </a:r>
          </a:p>
          <a:p>
            <a:pPr>
              <a:lnSpc>
                <a:spcPct val="90000"/>
              </a:lnSpc>
            </a:pPr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 advAuto="1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Vymezení cestovního ruchu, základní pojmy</a:t>
            </a:r>
          </a:p>
          <a:p>
            <a:pPr lvl="0"/>
            <a:r>
              <a:rPr lang="cs-CZ" dirty="0" smtClean="0"/>
              <a:t>Činitelé ovlivňující rozvoj a rozmístění CR</a:t>
            </a:r>
          </a:p>
          <a:p>
            <a:pPr lvl="0"/>
            <a:r>
              <a:rPr lang="cs-CZ" dirty="0" smtClean="0"/>
              <a:t>Ubytovací, stravovací a dopravní služby </a:t>
            </a:r>
          </a:p>
          <a:p>
            <a:pPr lvl="0"/>
            <a:r>
              <a:rPr lang="cs-CZ" dirty="0" smtClean="0"/>
              <a:t>Cestovní kanceláře, cestovní agentury, průvodci</a:t>
            </a:r>
          </a:p>
          <a:p>
            <a:pPr lvl="0"/>
            <a:r>
              <a:rPr lang="cs-CZ" dirty="0" smtClean="0"/>
              <a:t>Marketing cestovního ruchu, destinační management</a:t>
            </a:r>
          </a:p>
          <a:p>
            <a:pPr lvl="0"/>
            <a:r>
              <a:rPr lang="cs-CZ" dirty="0" smtClean="0"/>
              <a:t>Moderní produkty cestovního ruchu, agroturistika, kongresový a </a:t>
            </a:r>
            <a:r>
              <a:rPr lang="cs-CZ" dirty="0" err="1" smtClean="0"/>
              <a:t>incentivní</a:t>
            </a:r>
            <a:r>
              <a:rPr lang="cs-CZ" dirty="0" smtClean="0"/>
              <a:t> cestovní ruch</a:t>
            </a:r>
          </a:p>
          <a:p>
            <a:pPr lvl="0"/>
            <a:r>
              <a:rPr lang="cs-CZ" dirty="0" smtClean="0"/>
              <a:t>Význam cestovního ruchu</a:t>
            </a:r>
          </a:p>
          <a:p>
            <a:pPr lvl="0"/>
            <a:r>
              <a:rPr lang="cs-CZ" dirty="0" smtClean="0"/>
              <a:t>Instituce v cestovním ruchu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400050"/>
            <a:ext cx="7772400" cy="914400"/>
          </a:xfrm>
        </p:spPr>
        <p:txBody>
          <a:bodyPr/>
          <a:lstStyle/>
          <a:p>
            <a:r>
              <a:rPr lang="cs-CZ" sz="3600" b="1" dirty="0" smtClean="0">
                <a:cs typeface="Times New Roman" pitchFamily="18" charset="0"/>
              </a:rPr>
              <a:t>Doporučená literatura</a:t>
            </a:r>
            <a:endParaRPr lang="cs-CZ" sz="3600" b="1" dirty="0">
              <a:cs typeface="Times New Roman" pitchFamily="18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06400" y="1600200"/>
            <a:ext cx="8534400" cy="50292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RYGLOVÁ, K. </a:t>
            </a:r>
            <a:r>
              <a:rPr lang="cs-CZ" sz="2400" i="1" dirty="0" smtClean="0"/>
              <a:t>Cestovní ruch : učební texty pro studenty BA (Hons) in Business Management a studenty PEF MZLU v Brně.</a:t>
            </a:r>
            <a:r>
              <a:rPr lang="cs-CZ" sz="2400" dirty="0" smtClean="0"/>
              <a:t> 1. </a:t>
            </a:r>
            <a:r>
              <a:rPr lang="cs-CZ" sz="2400" dirty="0" err="1" smtClean="0"/>
              <a:t>vyd</a:t>
            </a:r>
            <a:r>
              <a:rPr lang="cs-CZ" sz="2400" dirty="0" smtClean="0"/>
              <a:t>. Brno: B.I.B.S., 2003. 67 s. ISBN 80-86575-92-6</a:t>
            </a:r>
          </a:p>
          <a:p>
            <a:pPr lvl="0"/>
            <a:r>
              <a:rPr lang="cs-CZ" sz="2400" dirty="0" smtClean="0"/>
              <a:t>HESKOVÁ, M. </a:t>
            </a:r>
            <a:r>
              <a:rPr lang="cs-CZ" sz="2400" i="1" dirty="0" smtClean="0"/>
              <a:t>Cestovní ruch : pro vyšší odborné školy a vysoké školy.</a:t>
            </a:r>
            <a:r>
              <a:rPr lang="cs-CZ" sz="2400" dirty="0" smtClean="0"/>
              <a:t> 1. 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Fortuna, 2006. 223 s. ISBN 80-7168-948-3</a:t>
            </a:r>
          </a:p>
          <a:p>
            <a:pPr lvl="0"/>
            <a:r>
              <a:rPr lang="cs-CZ" sz="2400" dirty="0" smtClean="0"/>
              <a:t>ČERTÍK, M. Cestovní ruch, OFF, s.r.o., 2001,347 s. ISBN 80-238-6275-8</a:t>
            </a:r>
          </a:p>
          <a:p>
            <a:pPr lvl="0"/>
            <a:r>
              <a:rPr lang="cs-CZ" sz="2400" dirty="0" smtClean="0"/>
              <a:t>MORRISON, A. </a:t>
            </a:r>
            <a:r>
              <a:rPr lang="cs-CZ" sz="2400" i="1" dirty="0" smtClean="0"/>
              <a:t>Marketing pohostinství a cestovního ruchu.</a:t>
            </a:r>
            <a:r>
              <a:rPr lang="cs-CZ" sz="2400" dirty="0" smtClean="0"/>
              <a:t> 1. 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VICTORIA PUBL., 1995. 523 s. ISBN 80-85605-90-2.</a:t>
            </a:r>
          </a:p>
          <a:p>
            <a:pPr lvl="0"/>
            <a:endParaRPr lang="cs-CZ" sz="2400" dirty="0" smtClean="0"/>
          </a:p>
          <a:p>
            <a:endParaRPr lang="cs-CZ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08000" y="342900"/>
            <a:ext cx="82296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cs-CZ" sz="2600" b="1">
                <a:cs typeface="Arial" pitchFamily="34" charset="0"/>
              </a:rPr>
              <a:t>Cestovní ruch - souhrn jevů a vztahů, které vyplývají z cestování nebo pohybu osob, přičemž místo pobytu není trvalým místem bydlení a zaměstnání.</a:t>
            </a:r>
          </a:p>
          <a:p>
            <a:pPr algn="l" eaLnBrk="0" hangingPunct="0"/>
            <a:endParaRPr lang="cs-CZ" sz="2600" b="1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200025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b="1">
                <a:cs typeface="Times New Roman" pitchFamily="18" charset="0"/>
              </a:rPr>
              <a:t>Hlavní sektory průmyslu cestovního ruchu</a:t>
            </a:r>
            <a:r>
              <a:rPr lang="cs-CZ" sz="3200" b="1"/>
              <a:t> </a:t>
            </a:r>
          </a:p>
        </p:txBody>
      </p:sp>
      <p:sp>
        <p:nvSpPr>
          <p:cNvPr id="26678" name="Oval 54"/>
          <p:cNvSpPr>
            <a:spLocks noChangeArrowheads="1"/>
          </p:cNvSpPr>
          <p:nvPr/>
        </p:nvSpPr>
        <p:spPr bwMode="auto">
          <a:xfrm>
            <a:off x="2641600" y="3829050"/>
            <a:ext cx="3251200" cy="742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cs typeface="Times New Roman" pitchFamily="18" charset="0"/>
              </a:rPr>
              <a:t>DOPRAVA</a:t>
            </a:r>
          </a:p>
          <a:p>
            <a:pPr algn="l" eaLnBrk="0" hangingPunct="0"/>
            <a:r>
              <a:rPr lang="cs-CZ" sz="1000" dirty="0">
                <a:cs typeface="Times New Roman" pitchFamily="18" charset="0"/>
              </a:rPr>
              <a:t> </a:t>
            </a:r>
          </a:p>
          <a:p>
            <a:pPr algn="l" eaLnBrk="0" hangingPunct="0"/>
            <a:endParaRPr lang="cs-CZ" dirty="0"/>
          </a:p>
        </p:txBody>
      </p:sp>
      <p:sp>
        <p:nvSpPr>
          <p:cNvPr id="26677" name="Oval 53"/>
          <p:cNvSpPr>
            <a:spLocks noChangeArrowheads="1"/>
          </p:cNvSpPr>
          <p:nvPr/>
        </p:nvSpPr>
        <p:spPr bwMode="auto">
          <a:xfrm>
            <a:off x="304800" y="3086100"/>
            <a:ext cx="3454400" cy="778669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sz="2000" b="1" dirty="0"/>
              <a:t>UBYTOVÁNÍ</a:t>
            </a:r>
          </a:p>
          <a:p>
            <a:pPr algn="l" eaLnBrk="0" hangingPunct="0"/>
            <a:r>
              <a:rPr lang="cs-CZ" sz="2000" dirty="0">
                <a:cs typeface="Times New Roman" pitchFamily="18" charset="0"/>
              </a:rPr>
              <a:t> </a:t>
            </a:r>
          </a:p>
          <a:p>
            <a:pPr algn="l" eaLnBrk="0" hangingPunct="0"/>
            <a:endParaRPr lang="cs-CZ" sz="2000" dirty="0"/>
          </a:p>
        </p:txBody>
      </p:sp>
      <p:sp>
        <p:nvSpPr>
          <p:cNvPr id="26676" name="Oval 52"/>
          <p:cNvSpPr>
            <a:spLocks noChangeArrowheads="1"/>
          </p:cNvSpPr>
          <p:nvPr/>
        </p:nvSpPr>
        <p:spPr bwMode="auto">
          <a:xfrm>
            <a:off x="0" y="4572000"/>
            <a:ext cx="4064000" cy="742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cs-CZ" sz="2000" b="1" dirty="0" smtClean="0">
                <a:cs typeface="Times New Roman" pitchFamily="18" charset="0"/>
              </a:rPr>
              <a:t>Zprostředkovatelé CR</a:t>
            </a:r>
            <a:endParaRPr lang="cs-CZ" sz="2000" b="1" dirty="0">
              <a:cs typeface="Times New Roman" pitchFamily="18" charset="0"/>
            </a:endParaRPr>
          </a:p>
          <a:p>
            <a:pPr algn="l" eaLnBrk="0" hangingPunct="0"/>
            <a:endParaRPr lang="cs-CZ" sz="2000" dirty="0"/>
          </a:p>
        </p:txBody>
      </p:sp>
      <p:sp>
        <p:nvSpPr>
          <p:cNvPr id="26675" name="Oval 51"/>
          <p:cNvSpPr>
            <a:spLocks noChangeArrowheads="1"/>
          </p:cNvSpPr>
          <p:nvPr/>
        </p:nvSpPr>
        <p:spPr bwMode="auto">
          <a:xfrm>
            <a:off x="5080000" y="4457700"/>
            <a:ext cx="3759200" cy="8001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sz="2000" b="1">
                <a:cs typeface="Times New Roman" pitchFamily="18" charset="0"/>
              </a:rPr>
              <a:t>ORGANIZACE  CR</a:t>
            </a:r>
          </a:p>
          <a:p>
            <a:pPr algn="ctr" eaLnBrk="0" hangingPunct="0"/>
            <a:endParaRPr lang="cs-CZ" sz="2000"/>
          </a:p>
        </p:txBody>
      </p:sp>
      <p:sp>
        <p:nvSpPr>
          <p:cNvPr id="26674" name="Oval 50"/>
          <p:cNvSpPr>
            <a:spLocks noChangeArrowheads="1"/>
          </p:cNvSpPr>
          <p:nvPr/>
        </p:nvSpPr>
        <p:spPr bwMode="auto">
          <a:xfrm>
            <a:off x="5080000" y="3086100"/>
            <a:ext cx="3352800" cy="742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cs typeface="Times New Roman" pitchFamily="18" charset="0"/>
              </a:rPr>
              <a:t>ATRAKCE</a:t>
            </a:r>
          </a:p>
          <a:p>
            <a:pPr algn="l" eaLnBrk="0" hangingPunct="0"/>
            <a:endParaRPr lang="cs-CZ" sz="2000" dirty="0"/>
          </a:p>
        </p:txBody>
      </p:sp>
      <p:sp>
        <p:nvSpPr>
          <p:cNvPr id="26673" name="Line 49"/>
          <p:cNvSpPr>
            <a:spLocks noChangeShapeType="1"/>
          </p:cNvSpPr>
          <p:nvPr/>
        </p:nvSpPr>
        <p:spPr bwMode="auto">
          <a:xfrm>
            <a:off x="3556000" y="3657601"/>
            <a:ext cx="304800" cy="1940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72" name="Line 48"/>
          <p:cNvSpPr>
            <a:spLocks noChangeShapeType="1"/>
          </p:cNvSpPr>
          <p:nvPr/>
        </p:nvSpPr>
        <p:spPr bwMode="auto">
          <a:xfrm flipV="1">
            <a:off x="2540000" y="4400550"/>
            <a:ext cx="406400" cy="171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71" name="Line 47"/>
          <p:cNvSpPr>
            <a:spLocks noChangeShapeType="1"/>
          </p:cNvSpPr>
          <p:nvPr/>
        </p:nvSpPr>
        <p:spPr bwMode="auto">
          <a:xfrm flipH="1">
            <a:off x="4978401" y="3657600"/>
            <a:ext cx="378884" cy="171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70" name="Oval 46"/>
          <p:cNvSpPr>
            <a:spLocks noChangeArrowheads="1"/>
          </p:cNvSpPr>
          <p:nvPr/>
        </p:nvSpPr>
        <p:spPr bwMode="auto">
          <a:xfrm>
            <a:off x="2540000" y="5486400"/>
            <a:ext cx="4165600" cy="9715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sz="2000" b="1" dirty="0" smtClean="0">
                <a:cs typeface="Times New Roman" pitchFamily="18" charset="0"/>
              </a:rPr>
              <a:t>STRAVOVÁNÍ</a:t>
            </a:r>
            <a:endParaRPr lang="cs-CZ" sz="2000" dirty="0">
              <a:cs typeface="Times New Roman" pitchFamily="18" charset="0"/>
            </a:endParaRPr>
          </a:p>
          <a:p>
            <a:pPr algn="l" eaLnBrk="0" hangingPunct="0"/>
            <a:r>
              <a:rPr lang="cs-CZ" sz="1000" dirty="0">
                <a:cs typeface="Times New Roman" pitchFamily="18" charset="0"/>
              </a:rPr>
              <a:t> </a:t>
            </a:r>
          </a:p>
          <a:p>
            <a:pPr algn="l" eaLnBrk="0" hangingPunct="0"/>
            <a:endParaRPr lang="cs-CZ" dirty="0"/>
          </a:p>
        </p:txBody>
      </p:sp>
      <p:sp>
        <p:nvSpPr>
          <p:cNvPr id="26669" name="Line 45"/>
          <p:cNvSpPr>
            <a:spLocks noChangeShapeType="1"/>
          </p:cNvSpPr>
          <p:nvPr/>
        </p:nvSpPr>
        <p:spPr bwMode="auto">
          <a:xfrm>
            <a:off x="4470400" y="45720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68" name="Line 44"/>
          <p:cNvSpPr>
            <a:spLocks noChangeShapeType="1"/>
          </p:cNvSpPr>
          <p:nvPr/>
        </p:nvSpPr>
        <p:spPr bwMode="auto">
          <a:xfrm>
            <a:off x="5689600" y="4400551"/>
            <a:ext cx="245533" cy="1369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79" name="Rectangle 55"/>
          <p:cNvSpPr>
            <a:spLocks noChangeArrowheads="1"/>
          </p:cNvSpPr>
          <p:nvPr/>
        </p:nvSpPr>
        <p:spPr bwMode="auto">
          <a:xfrm>
            <a:off x="304800" y="3200400"/>
            <a:ext cx="914400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28600" algn="just"/>
            <a:r>
              <a:rPr lang="cs-CZ" sz="1200">
                <a:latin typeface="Arial" pitchFamily="34" charset="0"/>
                <a:cs typeface="Arial" pitchFamily="34" charset="0"/>
              </a:rPr>
              <a:t> </a:t>
            </a:r>
          </a:p>
          <a:p>
            <a:pPr indent="228600" algn="just" eaLnBrk="0" hangingPunct="0"/>
            <a:r>
              <a:rPr lang="cs-CZ" sz="1200">
                <a:latin typeface="Arial" pitchFamily="34" charset="0"/>
                <a:cs typeface="Arial" pitchFamily="34" charset="0"/>
              </a:rPr>
              <a:t> </a:t>
            </a:r>
          </a:p>
          <a:p>
            <a:pPr indent="228600" eaLnBrk="0" hangingPunct="0"/>
            <a:r>
              <a:rPr lang="cs-CZ" sz="1200" b="1">
                <a:latin typeface="Arial" pitchFamily="34" charset="0"/>
                <a:cs typeface="Arial" pitchFamily="34" charset="0"/>
              </a:rPr>
              <a:t> </a:t>
            </a:r>
            <a:endParaRPr lang="cs-CZ" sz="1200">
              <a:latin typeface="Arial" pitchFamily="34" charset="0"/>
              <a:cs typeface="Arial" pitchFamily="34" charset="0"/>
            </a:endParaRPr>
          </a:p>
          <a:p>
            <a:pPr indent="228600" algn="just" eaLnBrk="0" hangingPunct="0"/>
            <a:r>
              <a:rPr lang="cs-CZ" sz="1200" b="1">
                <a:latin typeface="Arial" pitchFamily="34" charset="0"/>
                <a:cs typeface="Arial" pitchFamily="34" charset="0"/>
              </a:rPr>
              <a:t> </a:t>
            </a:r>
            <a:endParaRPr lang="cs-CZ" sz="1200">
              <a:latin typeface="Arial" pitchFamily="34" charset="0"/>
              <a:cs typeface="Arial" pitchFamily="34" charset="0"/>
            </a:endParaRPr>
          </a:p>
          <a:p>
            <a:pPr indent="228600" algn="just" eaLnBrk="0" hangingPunct="0"/>
            <a:r>
              <a:rPr lang="cs-CZ" sz="1000">
                <a:cs typeface="Times New Roman" pitchFamily="18" charset="0"/>
              </a:rPr>
              <a:t> </a:t>
            </a:r>
            <a:endParaRPr lang="cs-CZ" sz="1200">
              <a:latin typeface="Arial" pitchFamily="34" charset="0"/>
              <a:cs typeface="Arial" pitchFamily="34" charset="0"/>
            </a:endParaRPr>
          </a:p>
          <a:p>
            <a:pPr indent="228600" algn="just" eaLnBrk="0" hangingPunct="0"/>
            <a:r>
              <a:rPr lang="cs-CZ" sz="1000">
                <a:cs typeface="Times New Roman" pitchFamily="18" charset="0"/>
              </a:rPr>
              <a:t> </a:t>
            </a:r>
            <a:endParaRPr lang="cs-CZ" sz="1200">
              <a:latin typeface="Arial" pitchFamily="34" charset="0"/>
              <a:cs typeface="Arial" pitchFamily="34" charset="0"/>
            </a:endParaRPr>
          </a:p>
          <a:p>
            <a:pPr indent="228600" algn="just" eaLnBrk="0" hangingPunct="0"/>
            <a:r>
              <a:rPr lang="cs-CZ" sz="800"/>
              <a:t/>
            </a:r>
            <a:br>
              <a:rPr lang="cs-CZ" sz="800"/>
            </a:br>
            <a:endParaRPr lang="cs-CZ"/>
          </a:p>
        </p:txBody>
      </p:sp>
      <p:sp>
        <p:nvSpPr>
          <p:cNvPr id="26686" name="Rectangle 62"/>
          <p:cNvSpPr>
            <a:spLocks noChangeArrowheads="1"/>
          </p:cNvSpPr>
          <p:nvPr/>
        </p:nvSpPr>
        <p:spPr bwMode="auto">
          <a:xfrm>
            <a:off x="296333" y="2244328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cs-CZ" sz="1200">
                <a:latin typeface="Arial" pitchFamily="34" charset="0"/>
                <a:cs typeface="Arial" pitchFamily="34" charset="0"/>
              </a:rPr>
              <a:t> </a:t>
            </a:r>
          </a:p>
          <a:p>
            <a:pPr algn="l" eaLnBrk="0" hangingPunct="0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cs typeface="Arial" pitchFamily="34" charset="0"/>
              </a:rPr>
              <a:t>Objekt cestovního ruchu</a:t>
            </a:r>
            <a:r>
              <a:rPr lang="cs-CZ" sz="4000" dirty="0">
                <a:cs typeface="Arial" pitchFamily="34" charset="0"/>
              </a:rPr>
              <a:t/>
            </a:r>
            <a:br>
              <a:rPr lang="cs-CZ" sz="4000" dirty="0">
                <a:cs typeface="Arial" pitchFamily="34" charset="0"/>
              </a:rPr>
            </a:br>
            <a:endParaRPr lang="cs-CZ" sz="4000" dirty="0">
              <a:cs typeface="Arial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28670"/>
            <a:ext cx="7772400" cy="1857388"/>
          </a:xfrm>
        </p:spPr>
        <p:txBody>
          <a:bodyPr>
            <a:normAutofit/>
          </a:bodyPr>
          <a:lstStyle/>
          <a:p>
            <a:pPr algn="just"/>
            <a:r>
              <a:rPr lang="cs-CZ" sz="3500" dirty="0"/>
              <a:t>Rekreační </a:t>
            </a:r>
            <a:r>
              <a:rPr lang="cs-CZ" sz="3500" dirty="0" smtClean="0"/>
              <a:t>prostor - destinace</a:t>
            </a:r>
            <a:endParaRPr lang="cs-CZ" sz="3500" dirty="0"/>
          </a:p>
          <a:p>
            <a:pPr algn="just"/>
            <a:r>
              <a:rPr lang="cs-CZ" sz="3500" dirty="0"/>
              <a:t>Materiálně-technická </a:t>
            </a:r>
            <a:r>
              <a:rPr lang="cs-CZ" sz="3500" dirty="0" smtClean="0"/>
              <a:t>základna</a:t>
            </a:r>
          </a:p>
          <a:p>
            <a:pPr algn="just"/>
            <a:r>
              <a:rPr lang="cs-CZ" sz="3500" dirty="0" smtClean="0"/>
              <a:t>Orgány a organizace zabývající se CR</a:t>
            </a:r>
          </a:p>
          <a:p>
            <a:pPr algn="just"/>
            <a:endParaRPr lang="cs-CZ" sz="2800" dirty="0"/>
          </a:p>
          <a:p>
            <a:pPr algn="just"/>
            <a:endParaRPr lang="cs-CZ" sz="2800" dirty="0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14400" y="3214686"/>
            <a:ext cx="777240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000" b="1" dirty="0" smtClean="0">
                <a:solidFill>
                  <a:schemeClr val="tx2"/>
                </a:solidFill>
                <a:cs typeface="Arial" pitchFamily="34" charset="0"/>
              </a:rPr>
              <a:t>  </a:t>
            </a:r>
          </a:p>
          <a:p>
            <a:r>
              <a:rPr lang="cs-CZ" sz="4000" b="1" dirty="0" smtClean="0">
                <a:solidFill>
                  <a:schemeClr val="tx2"/>
                </a:solidFill>
                <a:cs typeface="Arial" pitchFamily="34" charset="0"/>
              </a:rPr>
              <a:t>S</a:t>
            </a:r>
            <a:r>
              <a:rPr lang="cs-CZ" sz="3600" b="1" dirty="0" smtClean="0">
                <a:solidFill>
                  <a:schemeClr val="tx2"/>
                </a:solidFill>
                <a:cs typeface="Arial" pitchFamily="34" charset="0"/>
              </a:rPr>
              <a:t>ubjekt </a:t>
            </a:r>
            <a:r>
              <a:rPr lang="cs-CZ" sz="3600" b="1" dirty="0">
                <a:solidFill>
                  <a:schemeClr val="tx2"/>
                </a:solidFill>
                <a:cs typeface="Arial" pitchFamily="34" charset="0"/>
              </a:rPr>
              <a:t>cestovního ruchu</a:t>
            </a:r>
            <a:r>
              <a:rPr lang="cs-CZ" sz="4000" dirty="0">
                <a:solidFill>
                  <a:schemeClr val="tx2"/>
                </a:solidFill>
                <a:cs typeface="Arial" pitchFamily="34" charset="0"/>
              </a:rPr>
              <a:t/>
            </a:r>
            <a:br>
              <a:rPr lang="cs-CZ" sz="4000" dirty="0">
                <a:solidFill>
                  <a:schemeClr val="tx2"/>
                </a:solidFill>
                <a:cs typeface="Arial" pitchFamily="34" charset="0"/>
              </a:rPr>
            </a:br>
            <a:endParaRPr lang="cs-CZ" sz="400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812800" y="3500438"/>
            <a:ext cx="767080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endParaRPr lang="cs-CZ" sz="2800" dirty="0" smtClean="0"/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sz="2800" dirty="0" smtClean="0"/>
              <a:t>Účastníci </a:t>
            </a:r>
            <a:r>
              <a:rPr lang="cs-CZ" sz="2800" dirty="0"/>
              <a:t>cestovního </a:t>
            </a:r>
            <a:r>
              <a:rPr lang="cs-CZ" sz="2800" dirty="0" smtClean="0"/>
              <a:t>ruchu</a:t>
            </a:r>
          </a:p>
          <a:p>
            <a:pPr marL="800100" lvl="1" indent="-342900" algn="just">
              <a:spcBef>
                <a:spcPct val="20000"/>
              </a:spcBef>
              <a:buFontTx/>
              <a:buChar char="•"/>
            </a:pPr>
            <a:r>
              <a:rPr lang="cs-CZ" sz="2800" dirty="0" smtClean="0"/>
              <a:t>Stálí obyvatelé</a:t>
            </a:r>
          </a:p>
          <a:p>
            <a:pPr marL="800100" lvl="1" indent="-342900" algn="just">
              <a:spcBef>
                <a:spcPct val="20000"/>
              </a:spcBef>
              <a:buFontTx/>
              <a:buChar char="•"/>
            </a:pPr>
            <a:r>
              <a:rPr lang="cs-CZ" sz="2800" dirty="0" smtClean="0"/>
              <a:t>Návštěvníci</a:t>
            </a:r>
          </a:p>
          <a:p>
            <a:pPr marL="800100" lvl="1" indent="-342900" algn="just">
              <a:spcBef>
                <a:spcPct val="20000"/>
              </a:spcBef>
              <a:buFontTx/>
              <a:buChar char="•"/>
            </a:pPr>
            <a:r>
              <a:rPr lang="cs-CZ" sz="2800" dirty="0" smtClean="0"/>
              <a:t>Turisté</a:t>
            </a:r>
          </a:p>
          <a:p>
            <a:pPr marL="800100" lvl="1" indent="-342900" algn="just">
              <a:spcBef>
                <a:spcPct val="20000"/>
              </a:spcBef>
              <a:buFontTx/>
              <a:buChar char="•"/>
            </a:pPr>
            <a:r>
              <a:rPr lang="cs-CZ" sz="2800" dirty="0" smtClean="0"/>
              <a:t>Výletníci</a:t>
            </a:r>
            <a:endParaRPr lang="cs-CZ" sz="2800" dirty="0"/>
          </a:p>
          <a:p>
            <a:pPr marL="342900" indent="-342900" algn="just">
              <a:spcBef>
                <a:spcPct val="20000"/>
              </a:spcBef>
            </a:pP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cs-CZ" b="1"/>
              <a:t>Specifika trhu CR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1650"/>
            <a:ext cx="8051800" cy="4800600"/>
          </a:xfrm>
        </p:spPr>
        <p:txBody>
          <a:bodyPr>
            <a:normAutofit lnSpcReduction="10000"/>
          </a:bodyPr>
          <a:lstStyle/>
          <a:p>
            <a:r>
              <a:rPr lang="cs-CZ"/>
              <a:t>Rozvoj CR je podmíněn politicko-správními podmínkami</a:t>
            </a:r>
          </a:p>
          <a:p>
            <a:r>
              <a:rPr lang="cs-CZ"/>
              <a:t>Produkt CR nelze vyrábět na sklad</a:t>
            </a:r>
          </a:p>
          <a:p>
            <a:r>
              <a:rPr lang="cs-CZ"/>
              <a:t>Místní vázanost</a:t>
            </a:r>
          </a:p>
          <a:p>
            <a:r>
              <a:rPr lang="cs-CZ"/>
              <a:t>Výrazná sezónnost</a:t>
            </a:r>
          </a:p>
          <a:p>
            <a:r>
              <a:rPr lang="cs-CZ"/>
              <a:t>Trh je silně determinován přírodními faktory a dalšími nepředvídatelnými vlivy</a:t>
            </a:r>
          </a:p>
          <a:p>
            <a:r>
              <a:rPr lang="cs-CZ"/>
              <a:t>Vysoký podíl lidské práce</a:t>
            </a:r>
          </a:p>
          <a:p>
            <a:r>
              <a:rPr lang="cs-CZ"/>
              <a:t>Těsný vztah nabídky a poptávky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2900"/>
            <a:ext cx="7772400" cy="1409700"/>
          </a:xfrm>
        </p:spPr>
        <p:txBody>
          <a:bodyPr/>
          <a:lstStyle/>
          <a:p>
            <a:r>
              <a:rPr lang="cs-CZ" sz="4000" b="1" dirty="0"/>
              <a:t>ZÁKLADNÍ POJMY </a:t>
            </a:r>
            <a:r>
              <a:rPr lang="cs-CZ" sz="4000" b="1" dirty="0" smtClean="0"/>
              <a:t>V CR</a:t>
            </a:r>
            <a:endParaRPr lang="cs-CZ" sz="4000" b="1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51800" cy="4419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Cestovní ruch</a:t>
            </a:r>
          </a:p>
          <a:p>
            <a:r>
              <a:rPr lang="cs-CZ" dirty="0" smtClean="0"/>
              <a:t>Destinace </a:t>
            </a:r>
            <a:endParaRPr lang="cs-CZ" dirty="0"/>
          </a:p>
          <a:p>
            <a:r>
              <a:rPr lang="cs-CZ" dirty="0"/>
              <a:t>Zdrojová země </a:t>
            </a:r>
          </a:p>
          <a:p>
            <a:r>
              <a:rPr lang="cs-CZ" dirty="0" smtClean="0"/>
              <a:t>Rezident </a:t>
            </a:r>
          </a:p>
          <a:p>
            <a:r>
              <a:rPr lang="cs-CZ" dirty="0" smtClean="0"/>
              <a:t>Návštěvník </a:t>
            </a:r>
          </a:p>
          <a:p>
            <a:r>
              <a:rPr lang="cs-CZ" dirty="0" smtClean="0"/>
              <a:t>Turista </a:t>
            </a:r>
            <a:endParaRPr lang="cs-CZ" dirty="0"/>
          </a:p>
          <a:p>
            <a:r>
              <a:rPr lang="cs-CZ" dirty="0"/>
              <a:t>Výletník (</a:t>
            </a:r>
            <a:r>
              <a:rPr lang="cs-CZ" dirty="0" err="1"/>
              <a:t>exurzionista</a:t>
            </a:r>
            <a:r>
              <a:rPr lang="cs-CZ" dirty="0"/>
              <a:t>) </a:t>
            </a:r>
          </a:p>
          <a:p>
            <a:r>
              <a:rPr lang="cs-CZ" dirty="0"/>
              <a:t>Aktivní cestovní ruch – </a:t>
            </a:r>
            <a:r>
              <a:rPr lang="cs-CZ" dirty="0" err="1"/>
              <a:t>Incoming</a:t>
            </a:r>
            <a:r>
              <a:rPr lang="cs-CZ" dirty="0"/>
              <a:t> </a:t>
            </a:r>
          </a:p>
          <a:p>
            <a:r>
              <a:rPr lang="cs-CZ" dirty="0"/>
              <a:t>Pasivní cestovní ruch – </a:t>
            </a:r>
            <a:r>
              <a:rPr lang="cs-CZ" dirty="0" err="1"/>
              <a:t>Outgoing</a:t>
            </a:r>
            <a:r>
              <a:rPr lang="cs-CZ" dirty="0"/>
              <a:t> 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0050"/>
            <a:ext cx="7772400" cy="1352550"/>
          </a:xfrm>
        </p:spPr>
        <p:txBody>
          <a:bodyPr/>
          <a:lstStyle/>
          <a:p>
            <a:r>
              <a:rPr lang="cs-CZ" sz="4000" b="1" dirty="0"/>
              <a:t>ZÁKLADNÍ </a:t>
            </a:r>
            <a:r>
              <a:rPr lang="cs-CZ" sz="4000" b="1" dirty="0" smtClean="0"/>
              <a:t>POJMY  V CR</a:t>
            </a:r>
            <a:endParaRPr lang="cs-CZ" sz="40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828800"/>
            <a:ext cx="8636000" cy="4857750"/>
          </a:xfrm>
        </p:spPr>
        <p:txBody>
          <a:bodyPr>
            <a:normAutofit/>
          </a:bodyPr>
          <a:lstStyle/>
          <a:p>
            <a:r>
              <a:rPr lang="cs-CZ" b="1" dirty="0"/>
              <a:t>Vnitřní cestovní ruch –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sz="3600" b="1" dirty="0"/>
              <a:t> </a:t>
            </a:r>
          </a:p>
          <a:p>
            <a:r>
              <a:rPr lang="cs-CZ" b="1" dirty="0"/>
              <a:t>Národní cestovní ruch -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b="1" dirty="0"/>
              <a:t> </a:t>
            </a:r>
          </a:p>
          <a:p>
            <a:r>
              <a:rPr lang="cs-CZ" b="1" dirty="0"/>
              <a:t>Mezinárodní cestovní ruch -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b="1" dirty="0"/>
              <a:t> </a:t>
            </a:r>
          </a:p>
          <a:p>
            <a:r>
              <a:rPr lang="cs-CZ" b="1" dirty="0"/>
              <a:t>Volný cestovní ruch (</a:t>
            </a:r>
            <a:r>
              <a:rPr lang="cs-CZ" b="1" dirty="0" err="1"/>
              <a:t>org</a:t>
            </a:r>
            <a:r>
              <a:rPr lang="cs-CZ" b="1" dirty="0"/>
              <a:t>., </a:t>
            </a:r>
            <a:r>
              <a:rPr lang="cs-CZ" b="1" dirty="0" err="1"/>
              <a:t>neorg</a:t>
            </a:r>
            <a:r>
              <a:rPr lang="cs-CZ" b="1" dirty="0"/>
              <a:t>.)</a:t>
            </a:r>
          </a:p>
          <a:p>
            <a:r>
              <a:rPr lang="cs-CZ" b="1" dirty="0"/>
              <a:t>Vázaný cestovní ruch </a:t>
            </a:r>
          </a:p>
          <a:p>
            <a:r>
              <a:rPr lang="cs-CZ" b="1" dirty="0"/>
              <a:t>Tranzitní cestovní ruch </a:t>
            </a:r>
          </a:p>
          <a:p>
            <a:r>
              <a:rPr lang="cs-CZ" b="1" dirty="0"/>
              <a:t>Satelitní účet cestovního </a:t>
            </a:r>
            <a:r>
              <a:rPr lang="cs-CZ" b="1" dirty="0" smtClean="0"/>
              <a:t>ruchu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0050"/>
            <a:ext cx="7772400" cy="1028686"/>
          </a:xfrm>
        </p:spPr>
        <p:txBody>
          <a:bodyPr>
            <a:normAutofit/>
          </a:bodyPr>
          <a:lstStyle/>
          <a:p>
            <a:r>
              <a:rPr lang="cs-CZ" sz="3200" b="1" dirty="0"/>
              <a:t>KRITÉRIA TŘÍDĚNÍ </a:t>
            </a:r>
            <a:r>
              <a:rPr lang="cs-CZ" sz="3200" b="1" dirty="0" smtClean="0"/>
              <a:t>CR</a:t>
            </a:r>
            <a:endParaRPr lang="cs-CZ" sz="3200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dirty="0" smtClean="0"/>
              <a:t>místo </a:t>
            </a:r>
            <a:r>
              <a:rPr lang="cs-CZ" dirty="0"/>
              <a:t>realizace</a:t>
            </a:r>
          </a:p>
          <a:p>
            <a:r>
              <a:rPr lang="cs-CZ" dirty="0"/>
              <a:t>způsob a forma úhrady nákladů </a:t>
            </a:r>
          </a:p>
          <a:p>
            <a:r>
              <a:rPr lang="cs-CZ" dirty="0"/>
              <a:t>délka pobytu </a:t>
            </a:r>
          </a:p>
          <a:p>
            <a:r>
              <a:rPr lang="cs-CZ" dirty="0"/>
              <a:t>způsob účasti</a:t>
            </a:r>
          </a:p>
          <a:p>
            <a:r>
              <a:rPr lang="cs-CZ" dirty="0"/>
              <a:t>roční období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287</Words>
  <PresentationFormat>Předvádění na obrazovce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Slunovrat</vt:lpstr>
      <vt:lpstr>Vlastní návrh</vt:lpstr>
      <vt:lpstr>1_Vlastní návrh</vt:lpstr>
      <vt:lpstr>Management cestovního ruchu</vt:lpstr>
      <vt:lpstr>Struktura přednášek</vt:lpstr>
      <vt:lpstr>Doporučená literatura</vt:lpstr>
      <vt:lpstr>Snímek 4</vt:lpstr>
      <vt:lpstr>Objekt cestovního ruchu </vt:lpstr>
      <vt:lpstr>Specifika trhu CR</vt:lpstr>
      <vt:lpstr>ZÁKLADNÍ POJMY V CR</vt:lpstr>
      <vt:lpstr>ZÁKLADNÍ POJMY  V CR</vt:lpstr>
      <vt:lpstr>KRITÉRIA TŘÍDĚNÍ CR</vt:lpstr>
      <vt:lpstr>FORMY CESTOVNÍHO RUCHU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cestovního ruchu</dc:title>
  <cp:lastModifiedBy>IDA</cp:lastModifiedBy>
  <cp:revision>11</cp:revision>
  <dcterms:modified xsi:type="dcterms:W3CDTF">2009-02-16T20:21:23Z</dcterms:modified>
</cp:coreProperties>
</file>