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8" r:id="rId3"/>
    <p:sldId id="265" r:id="rId4"/>
    <p:sldId id="356" r:id="rId5"/>
    <p:sldId id="361" r:id="rId6"/>
    <p:sldId id="357" r:id="rId7"/>
    <p:sldId id="358" r:id="rId8"/>
    <p:sldId id="359" r:id="rId9"/>
    <p:sldId id="360" r:id="rId10"/>
    <p:sldId id="444" r:id="rId11"/>
    <p:sldId id="438" r:id="rId12"/>
    <p:sldId id="329" r:id="rId13"/>
    <p:sldId id="442" r:id="rId14"/>
    <p:sldId id="443" r:id="rId15"/>
    <p:sldId id="370" r:id="rId16"/>
    <p:sldId id="439" r:id="rId17"/>
    <p:sldId id="440" r:id="rId18"/>
    <p:sldId id="441" r:id="rId19"/>
    <p:sldId id="330" r:id="rId20"/>
    <p:sldId id="331" r:id="rId21"/>
    <p:sldId id="332" r:id="rId22"/>
    <p:sldId id="333" r:id="rId23"/>
    <p:sldId id="365" r:id="rId24"/>
    <p:sldId id="366" r:id="rId25"/>
    <p:sldId id="367" r:id="rId26"/>
    <p:sldId id="368" r:id="rId27"/>
    <p:sldId id="369" r:id="rId28"/>
    <p:sldId id="334" r:id="rId29"/>
    <p:sldId id="335" r:id="rId30"/>
    <p:sldId id="336" r:id="rId31"/>
    <p:sldId id="371" r:id="rId32"/>
    <p:sldId id="355" r:id="rId33"/>
    <p:sldId id="372" r:id="rId34"/>
    <p:sldId id="373" r:id="rId35"/>
    <p:sldId id="374" r:id="rId36"/>
    <p:sldId id="337" r:id="rId37"/>
    <p:sldId id="375" r:id="rId38"/>
    <p:sldId id="376" r:id="rId39"/>
    <p:sldId id="377" r:id="rId40"/>
    <p:sldId id="379" r:id="rId41"/>
    <p:sldId id="380" r:id="rId42"/>
    <p:sldId id="383" r:id="rId43"/>
    <p:sldId id="381" r:id="rId44"/>
    <p:sldId id="382" r:id="rId45"/>
    <p:sldId id="385" r:id="rId46"/>
    <p:sldId id="384" r:id="rId47"/>
    <p:sldId id="338" r:id="rId48"/>
    <p:sldId id="339" r:id="rId49"/>
    <p:sldId id="340" r:id="rId50"/>
    <p:sldId id="341" r:id="rId51"/>
    <p:sldId id="387" r:id="rId52"/>
    <p:sldId id="342" r:id="rId53"/>
    <p:sldId id="445" r:id="rId54"/>
    <p:sldId id="388" r:id="rId55"/>
    <p:sldId id="386" r:id="rId56"/>
    <p:sldId id="343" r:id="rId57"/>
    <p:sldId id="446" r:id="rId58"/>
    <p:sldId id="344" r:id="rId59"/>
    <p:sldId id="345" r:id="rId60"/>
    <p:sldId id="346" r:id="rId61"/>
    <p:sldId id="347" r:id="rId62"/>
    <p:sldId id="348" r:id="rId63"/>
    <p:sldId id="389" r:id="rId64"/>
    <p:sldId id="390" r:id="rId65"/>
    <p:sldId id="392" r:id="rId66"/>
    <p:sldId id="393" r:id="rId67"/>
    <p:sldId id="349" r:id="rId68"/>
    <p:sldId id="350" r:id="rId69"/>
    <p:sldId id="351" r:id="rId70"/>
    <p:sldId id="352" r:id="rId71"/>
    <p:sldId id="353" r:id="rId72"/>
    <p:sldId id="354" r:id="rId73"/>
    <p:sldId id="267" r:id="rId74"/>
    <p:sldId id="298" r:id="rId75"/>
    <p:sldId id="268" r:id="rId76"/>
    <p:sldId id="269" r:id="rId77"/>
    <p:sldId id="270" r:id="rId78"/>
    <p:sldId id="450" r:id="rId79"/>
    <p:sldId id="451" r:id="rId80"/>
    <p:sldId id="452" r:id="rId81"/>
    <p:sldId id="284" r:id="rId82"/>
    <p:sldId id="286" r:id="rId83"/>
    <p:sldId id="288" r:id="rId84"/>
    <p:sldId id="293" r:id="rId85"/>
    <p:sldId id="276" r:id="rId86"/>
    <p:sldId id="295" r:id="rId87"/>
    <p:sldId id="447" r:id="rId88"/>
    <p:sldId id="448" r:id="rId89"/>
    <p:sldId id="296" r:id="rId90"/>
    <p:sldId id="297" r:id="rId91"/>
    <p:sldId id="281" r:id="rId92"/>
    <p:sldId id="394" r:id="rId93"/>
    <p:sldId id="395" r:id="rId94"/>
    <p:sldId id="437" r:id="rId95"/>
    <p:sldId id="299" r:id="rId96"/>
    <p:sldId id="300" r:id="rId97"/>
    <p:sldId id="301" r:id="rId98"/>
    <p:sldId id="303" r:id="rId99"/>
    <p:sldId id="302" r:id="rId100"/>
    <p:sldId id="304" r:id="rId101"/>
    <p:sldId id="312" r:id="rId102"/>
    <p:sldId id="308" r:id="rId103"/>
    <p:sldId id="309" r:id="rId104"/>
    <p:sldId id="305" r:id="rId105"/>
    <p:sldId id="310" r:id="rId106"/>
    <p:sldId id="311" r:id="rId107"/>
    <p:sldId id="307" r:id="rId108"/>
    <p:sldId id="313" r:id="rId109"/>
    <p:sldId id="314" r:id="rId110"/>
    <p:sldId id="316" r:id="rId111"/>
    <p:sldId id="399" r:id="rId112"/>
    <p:sldId id="398" r:id="rId113"/>
    <p:sldId id="396" r:id="rId114"/>
    <p:sldId id="400" r:id="rId115"/>
    <p:sldId id="401" r:id="rId116"/>
    <p:sldId id="402" r:id="rId117"/>
    <p:sldId id="403" r:id="rId118"/>
    <p:sldId id="404" r:id="rId119"/>
    <p:sldId id="315" r:id="rId120"/>
    <p:sldId id="317" r:id="rId121"/>
    <p:sldId id="406" r:id="rId122"/>
    <p:sldId id="407" r:id="rId123"/>
    <p:sldId id="408" r:id="rId124"/>
    <p:sldId id="409" r:id="rId125"/>
    <p:sldId id="410" r:id="rId126"/>
    <p:sldId id="411" r:id="rId127"/>
    <p:sldId id="412" r:id="rId128"/>
    <p:sldId id="413" r:id="rId129"/>
    <p:sldId id="414" r:id="rId130"/>
    <p:sldId id="415" r:id="rId131"/>
    <p:sldId id="416" r:id="rId132"/>
    <p:sldId id="417" r:id="rId133"/>
    <p:sldId id="418" r:id="rId134"/>
    <p:sldId id="419" r:id="rId135"/>
    <p:sldId id="420" r:id="rId136"/>
    <p:sldId id="405" r:id="rId137"/>
    <p:sldId id="421" r:id="rId138"/>
    <p:sldId id="422" r:id="rId139"/>
    <p:sldId id="423" r:id="rId140"/>
    <p:sldId id="318" r:id="rId141"/>
    <p:sldId id="424" r:id="rId142"/>
    <p:sldId id="319" r:id="rId143"/>
    <p:sldId id="425" r:id="rId144"/>
    <p:sldId id="426" r:id="rId145"/>
    <p:sldId id="427" r:id="rId146"/>
    <p:sldId id="428" r:id="rId147"/>
    <p:sldId id="429" r:id="rId148"/>
    <p:sldId id="430" r:id="rId149"/>
    <p:sldId id="431" r:id="rId150"/>
    <p:sldId id="432" r:id="rId151"/>
    <p:sldId id="434" r:id="rId152"/>
    <p:sldId id="320" r:id="rId153"/>
    <p:sldId id="322" r:id="rId154"/>
    <p:sldId id="323" r:id="rId155"/>
    <p:sldId id="324" r:id="rId156"/>
    <p:sldId id="321" r:id="rId157"/>
    <p:sldId id="325" r:id="rId158"/>
    <p:sldId id="326" r:id="rId159"/>
    <p:sldId id="327" r:id="rId160"/>
    <p:sldId id="328" r:id="rId16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1F4081"/>
    <a:srgbClr val="F0EFE0"/>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9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35"/>
          <p:cNvGrpSpPr>
            <a:grpSpLocks/>
          </p:cNvGrpSpPr>
          <p:nvPr/>
        </p:nvGrpSpPr>
        <p:grpSpPr bwMode="auto">
          <a:xfrm>
            <a:off x="19050" y="1109663"/>
            <a:ext cx="9156700" cy="757237"/>
            <a:chOff x="0" y="0"/>
            <a:chExt cx="5768" cy="477"/>
          </a:xfrm>
        </p:grpSpPr>
        <p:sp>
          <p:nvSpPr>
            <p:cNvPr id="5" name="Freeform 36"/>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6" name="Freeform 37"/>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7" name="Freeform 38"/>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8" name="Freeform 39"/>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9" name="Freeform 40"/>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0" name="Freeform 41"/>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1" name="Freeform 42"/>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2" name="Freeform 43"/>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3" name="Freeform 44"/>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4" name="Freeform 45"/>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5" name="Freeform 46"/>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6" name="Freeform 47"/>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7" name="Freeform 48"/>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8" name="Freeform 49"/>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9" name="Freeform 50"/>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0" name="Freeform 51"/>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1" name="Freeform 52"/>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2" name="Freeform 53"/>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3" name="Freeform 54"/>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4" name="Freeform 55"/>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25" name="Freeform 56"/>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26" name="Freeform 57"/>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27" name="Group 58"/>
          <p:cNvGrpSpPr>
            <a:grpSpLocks/>
          </p:cNvGrpSpPr>
          <p:nvPr/>
        </p:nvGrpSpPr>
        <p:grpSpPr bwMode="auto">
          <a:xfrm>
            <a:off x="20638" y="6161088"/>
            <a:ext cx="9169400" cy="138112"/>
            <a:chOff x="0" y="4032"/>
            <a:chExt cx="5776" cy="87"/>
          </a:xfrm>
        </p:grpSpPr>
        <p:sp>
          <p:nvSpPr>
            <p:cNvPr id="28" name="Freeform 59"/>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9" name="Freeform 60"/>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30" name="Freeform 61"/>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537662" name="Rectangle 62"/>
          <p:cNvSpPr>
            <a:spLocks noGrp="1" noChangeArrowheads="1"/>
          </p:cNvSpPr>
          <p:nvPr>
            <p:ph type="ctrTitle" sz="quarter"/>
          </p:nvPr>
        </p:nvSpPr>
        <p:spPr>
          <a:xfrm>
            <a:off x="685800" y="1868488"/>
            <a:ext cx="7772400" cy="1600200"/>
          </a:xfrm>
        </p:spPr>
        <p:txBody>
          <a:bodyPr anchorCtr="1"/>
          <a:lstStyle>
            <a:lvl1pPr>
              <a:defRPr/>
            </a:lvl1pPr>
          </a:lstStyle>
          <a:p>
            <a:r>
              <a:rPr lang="sk-SK"/>
              <a:t>Klepnutím lze upravit styl předlohy nadpisů.</a:t>
            </a:r>
          </a:p>
        </p:txBody>
      </p:sp>
      <p:sp>
        <p:nvSpPr>
          <p:cNvPr id="537663" name="Rectangle 63"/>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sk-SK"/>
              <a:t>Klepnutím lze upravit styl předlohy podnadpisů.</a:t>
            </a:r>
          </a:p>
        </p:txBody>
      </p:sp>
      <p:sp>
        <p:nvSpPr>
          <p:cNvPr id="31" name="Rectangle 64"/>
          <p:cNvSpPr>
            <a:spLocks noGrp="1" noChangeArrowheads="1"/>
          </p:cNvSpPr>
          <p:nvPr>
            <p:ph type="dt" sz="quarter" idx="10"/>
          </p:nvPr>
        </p:nvSpPr>
        <p:spPr>
          <a:xfrm>
            <a:off x="685800" y="6348413"/>
            <a:ext cx="1905000" cy="457200"/>
          </a:xfrm>
        </p:spPr>
        <p:txBody>
          <a:bodyPr/>
          <a:lstStyle>
            <a:lvl1pPr>
              <a:defRPr/>
            </a:lvl1pPr>
          </a:lstStyle>
          <a:p>
            <a:pPr>
              <a:defRPr/>
            </a:pPr>
            <a:endParaRPr lang="sk-SK"/>
          </a:p>
        </p:txBody>
      </p:sp>
      <p:sp>
        <p:nvSpPr>
          <p:cNvPr id="32" name="Rectangle 65"/>
          <p:cNvSpPr>
            <a:spLocks noGrp="1" noChangeArrowheads="1"/>
          </p:cNvSpPr>
          <p:nvPr>
            <p:ph type="ftr" sz="quarter" idx="11"/>
          </p:nvPr>
        </p:nvSpPr>
        <p:spPr>
          <a:xfrm>
            <a:off x="3124200" y="6348413"/>
            <a:ext cx="2895600" cy="457200"/>
          </a:xfrm>
        </p:spPr>
        <p:txBody>
          <a:bodyPr/>
          <a:lstStyle>
            <a:lvl1pPr>
              <a:defRPr/>
            </a:lvl1pPr>
          </a:lstStyle>
          <a:p>
            <a:pPr>
              <a:defRPr/>
            </a:pPr>
            <a:endParaRPr lang="sk-SK"/>
          </a:p>
        </p:txBody>
      </p:sp>
      <p:sp>
        <p:nvSpPr>
          <p:cNvPr id="33" name="Rectangle 66"/>
          <p:cNvSpPr>
            <a:spLocks noGrp="1" noChangeArrowheads="1"/>
          </p:cNvSpPr>
          <p:nvPr>
            <p:ph type="sldNum" sz="quarter" idx="12"/>
          </p:nvPr>
        </p:nvSpPr>
        <p:spPr>
          <a:xfrm>
            <a:off x="6553200" y="6348413"/>
            <a:ext cx="1905000" cy="457200"/>
          </a:xfrm>
        </p:spPr>
        <p:txBody>
          <a:bodyPr/>
          <a:lstStyle>
            <a:lvl1pPr>
              <a:defRPr/>
            </a:lvl1pPr>
          </a:lstStyle>
          <a:p>
            <a:pPr>
              <a:defRPr/>
            </a:pPr>
            <a:fld id="{B9935FE5-59FD-495F-AB6B-8925C87BA5B1}"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35A30A3E-0EA6-46A2-B2D1-829E1D05EA36}"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768350"/>
            <a:ext cx="1943100" cy="532765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768350"/>
            <a:ext cx="5676900" cy="53276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B5712470-FB83-4078-A61F-08930F34507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76835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F4C4CDA1-26B8-4348-A6EF-CEA09BE0D41E}"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9BB6F50C-C8BC-4182-88B9-8010D0EB1A3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234153EC-1C01-4EA9-AC0B-6394394138D7}"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8991F543-9C4B-4E2E-AC0F-26FFF92B3CD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4"/>
          <p:cNvSpPr>
            <a:spLocks noGrp="1" noChangeArrowheads="1"/>
          </p:cNvSpPr>
          <p:nvPr>
            <p:ph type="dt" sz="half" idx="10"/>
          </p:nvPr>
        </p:nvSpPr>
        <p:spPr>
          <a:ln/>
        </p:spPr>
        <p:txBody>
          <a:bodyPr/>
          <a:lstStyle>
            <a:lvl1pPr>
              <a:defRPr/>
            </a:lvl1pPr>
          </a:lstStyle>
          <a:p>
            <a:pPr>
              <a:defRPr/>
            </a:pPr>
            <a:endParaRPr lang="sk-SK"/>
          </a:p>
        </p:txBody>
      </p:sp>
      <p:sp>
        <p:nvSpPr>
          <p:cNvPr id="8" name="Rectangle 65"/>
          <p:cNvSpPr>
            <a:spLocks noGrp="1" noChangeArrowheads="1"/>
          </p:cNvSpPr>
          <p:nvPr>
            <p:ph type="ftr" sz="quarter" idx="11"/>
          </p:nvPr>
        </p:nvSpPr>
        <p:spPr>
          <a:ln/>
        </p:spPr>
        <p:txBody>
          <a:bodyPr/>
          <a:lstStyle>
            <a:lvl1pPr>
              <a:defRPr/>
            </a:lvl1pPr>
          </a:lstStyle>
          <a:p>
            <a:pPr>
              <a:defRPr/>
            </a:pPr>
            <a:endParaRPr lang="sk-SK"/>
          </a:p>
        </p:txBody>
      </p:sp>
      <p:sp>
        <p:nvSpPr>
          <p:cNvPr id="9" name="Rectangle 66"/>
          <p:cNvSpPr>
            <a:spLocks noGrp="1" noChangeArrowheads="1"/>
          </p:cNvSpPr>
          <p:nvPr>
            <p:ph type="sldNum" sz="quarter" idx="12"/>
          </p:nvPr>
        </p:nvSpPr>
        <p:spPr>
          <a:ln/>
        </p:spPr>
        <p:txBody>
          <a:bodyPr/>
          <a:lstStyle>
            <a:lvl1pPr>
              <a:defRPr/>
            </a:lvl1pPr>
          </a:lstStyle>
          <a:p>
            <a:pPr>
              <a:defRPr/>
            </a:pPr>
            <a:fld id="{4AD58508-D494-47C3-B17F-3BE4867CB9BE}"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4"/>
          <p:cNvSpPr>
            <a:spLocks noGrp="1" noChangeArrowheads="1"/>
          </p:cNvSpPr>
          <p:nvPr>
            <p:ph type="dt" sz="half" idx="10"/>
          </p:nvPr>
        </p:nvSpPr>
        <p:spPr>
          <a:ln/>
        </p:spPr>
        <p:txBody>
          <a:bodyPr/>
          <a:lstStyle>
            <a:lvl1pPr>
              <a:defRPr/>
            </a:lvl1pPr>
          </a:lstStyle>
          <a:p>
            <a:pPr>
              <a:defRPr/>
            </a:pPr>
            <a:endParaRPr lang="sk-SK"/>
          </a:p>
        </p:txBody>
      </p:sp>
      <p:sp>
        <p:nvSpPr>
          <p:cNvPr id="4" name="Rectangle 65"/>
          <p:cNvSpPr>
            <a:spLocks noGrp="1" noChangeArrowheads="1"/>
          </p:cNvSpPr>
          <p:nvPr>
            <p:ph type="ftr" sz="quarter" idx="11"/>
          </p:nvPr>
        </p:nvSpPr>
        <p:spPr>
          <a:ln/>
        </p:spPr>
        <p:txBody>
          <a:bodyPr/>
          <a:lstStyle>
            <a:lvl1pPr>
              <a:defRPr/>
            </a:lvl1pPr>
          </a:lstStyle>
          <a:p>
            <a:pPr>
              <a:defRPr/>
            </a:pPr>
            <a:endParaRPr lang="sk-SK"/>
          </a:p>
        </p:txBody>
      </p:sp>
      <p:sp>
        <p:nvSpPr>
          <p:cNvPr id="5" name="Rectangle 66"/>
          <p:cNvSpPr>
            <a:spLocks noGrp="1" noChangeArrowheads="1"/>
          </p:cNvSpPr>
          <p:nvPr>
            <p:ph type="sldNum" sz="quarter" idx="12"/>
          </p:nvPr>
        </p:nvSpPr>
        <p:spPr>
          <a:ln/>
        </p:spPr>
        <p:txBody>
          <a:bodyPr/>
          <a:lstStyle>
            <a:lvl1pPr>
              <a:defRPr/>
            </a:lvl1pPr>
          </a:lstStyle>
          <a:p>
            <a:pPr>
              <a:defRPr/>
            </a:pPr>
            <a:fld id="{DBD35AAE-7FD5-432E-84C1-3B4C82F3D5DE}"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4"/>
          <p:cNvSpPr>
            <a:spLocks noGrp="1" noChangeArrowheads="1"/>
          </p:cNvSpPr>
          <p:nvPr>
            <p:ph type="dt" sz="half" idx="10"/>
          </p:nvPr>
        </p:nvSpPr>
        <p:spPr>
          <a:ln/>
        </p:spPr>
        <p:txBody>
          <a:bodyPr/>
          <a:lstStyle>
            <a:lvl1pPr>
              <a:defRPr/>
            </a:lvl1pPr>
          </a:lstStyle>
          <a:p>
            <a:pPr>
              <a:defRPr/>
            </a:pPr>
            <a:endParaRPr lang="sk-SK"/>
          </a:p>
        </p:txBody>
      </p:sp>
      <p:sp>
        <p:nvSpPr>
          <p:cNvPr id="3" name="Rectangle 65"/>
          <p:cNvSpPr>
            <a:spLocks noGrp="1" noChangeArrowheads="1"/>
          </p:cNvSpPr>
          <p:nvPr>
            <p:ph type="ftr" sz="quarter" idx="11"/>
          </p:nvPr>
        </p:nvSpPr>
        <p:spPr>
          <a:ln/>
        </p:spPr>
        <p:txBody>
          <a:bodyPr/>
          <a:lstStyle>
            <a:lvl1pPr>
              <a:defRPr/>
            </a:lvl1pPr>
          </a:lstStyle>
          <a:p>
            <a:pPr>
              <a:defRPr/>
            </a:pPr>
            <a:endParaRPr lang="sk-SK"/>
          </a:p>
        </p:txBody>
      </p:sp>
      <p:sp>
        <p:nvSpPr>
          <p:cNvPr id="4" name="Rectangle 66"/>
          <p:cNvSpPr>
            <a:spLocks noGrp="1" noChangeArrowheads="1"/>
          </p:cNvSpPr>
          <p:nvPr>
            <p:ph type="sldNum" sz="quarter" idx="12"/>
          </p:nvPr>
        </p:nvSpPr>
        <p:spPr>
          <a:ln/>
        </p:spPr>
        <p:txBody>
          <a:bodyPr/>
          <a:lstStyle>
            <a:lvl1pPr>
              <a:defRPr/>
            </a:lvl1pPr>
          </a:lstStyle>
          <a:p>
            <a:pPr>
              <a:defRPr/>
            </a:pPr>
            <a:fld id="{07E2E2E8-0683-4395-8CD6-2B6BA8E6B0F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55B7A0AF-231C-4F52-BD0D-7DF3F994FDEC}"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B368A897-DFA6-4D85-8549-B115132305E3}"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0" y="0"/>
            <a:ext cx="9156700" cy="757238"/>
            <a:chOff x="0" y="0"/>
            <a:chExt cx="5768" cy="477"/>
          </a:xfrm>
        </p:grpSpPr>
        <p:sp>
          <p:nvSpPr>
            <p:cNvPr id="536610" name="Freeform 34"/>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536611" name="Freeform 35"/>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12" name="Freeform 36"/>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3" name="Freeform 37"/>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4" name="Freeform 38"/>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5" name="Freeform 39"/>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6" name="Freeform 40"/>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7" name="Freeform 41"/>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8" name="Freeform 42"/>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9" name="Freeform 43"/>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0" name="Freeform 44"/>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1" name="Freeform 45"/>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2" name="Freeform 46"/>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3" name="Freeform 47"/>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4" name="Freeform 48"/>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5" name="Freeform 49"/>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6" name="Freeform 50"/>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7" name="Freeform 51"/>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8" name="Freeform 52"/>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9" name="Freeform 53"/>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30" name="Freeform 54"/>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536631" name="Freeform 55"/>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1027" name="Group 61"/>
          <p:cNvGrpSpPr>
            <a:grpSpLocks/>
          </p:cNvGrpSpPr>
          <p:nvPr/>
        </p:nvGrpSpPr>
        <p:grpSpPr bwMode="auto">
          <a:xfrm>
            <a:off x="0" y="6180138"/>
            <a:ext cx="9169400" cy="138112"/>
            <a:chOff x="0" y="4032"/>
            <a:chExt cx="5776" cy="87"/>
          </a:xfrm>
        </p:grpSpPr>
        <p:sp>
          <p:nvSpPr>
            <p:cNvPr id="536633" name="Freeform 5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4" name="Freeform 58"/>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5" name="Freeform 5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1028" name="Rectangle 62"/>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k-SK" smtClean="0"/>
              <a:t>Klepnutím lze upravit styl předlohy nadpisů.</a:t>
            </a:r>
          </a:p>
        </p:txBody>
      </p:sp>
      <p:sp>
        <p:nvSpPr>
          <p:cNvPr id="1029" name="Rectangle 6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Klepnutím lze upravit styly předlohy textu.</a:t>
            </a:r>
          </a:p>
          <a:p>
            <a:pPr lvl="1"/>
            <a:r>
              <a:rPr lang="sk-SK" smtClean="0"/>
              <a:t>Druhá úroveň</a:t>
            </a:r>
          </a:p>
          <a:p>
            <a:pPr lvl="2"/>
            <a:r>
              <a:rPr lang="sk-SK" smtClean="0"/>
              <a:t>Třetí úroveň</a:t>
            </a:r>
          </a:p>
          <a:p>
            <a:pPr lvl="3"/>
            <a:r>
              <a:rPr lang="sk-SK" smtClean="0"/>
              <a:t>Čtvrtá úroveň</a:t>
            </a:r>
          </a:p>
          <a:p>
            <a:pPr lvl="4"/>
            <a:r>
              <a:rPr lang="sk-SK" smtClean="0"/>
              <a:t>Pátá úroveň</a:t>
            </a:r>
          </a:p>
        </p:txBody>
      </p:sp>
      <p:sp>
        <p:nvSpPr>
          <p:cNvPr id="536640" name="Rectangle 64"/>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charset="0"/>
              </a:defRPr>
            </a:lvl1pPr>
          </a:lstStyle>
          <a:p>
            <a:pPr>
              <a:defRPr/>
            </a:pPr>
            <a:endParaRPr lang="sk-SK"/>
          </a:p>
        </p:txBody>
      </p:sp>
      <p:sp>
        <p:nvSpPr>
          <p:cNvPr id="536641" name="Rectangle 65"/>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charset="0"/>
              </a:defRPr>
            </a:lvl1pPr>
          </a:lstStyle>
          <a:p>
            <a:pPr>
              <a:defRPr/>
            </a:pPr>
            <a:endParaRPr lang="sk-SK"/>
          </a:p>
        </p:txBody>
      </p:sp>
      <p:sp>
        <p:nvSpPr>
          <p:cNvPr id="536642" name="Rectangle 66"/>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charset="0"/>
              </a:defRPr>
            </a:lvl1pPr>
          </a:lstStyle>
          <a:p>
            <a:pPr>
              <a:defRPr/>
            </a:pPr>
            <a:fld id="{3CA007FA-6049-48D1-9740-75720C5CDE4D}"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4240"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youtube.com/watch?v=ouRrvpenGRw&amp;feature=player_embedded"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lascaux.culture.f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hyperlink" Target="http://www.mlahanas.de/Greeks/Athletes.htm"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hyperlink" Target="http://www.routledge.com/search/"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r.org/films/resources/riteofpassage.pdf" TargetMode="External"/><Relationship Id="rId2" Type="http://schemas.openxmlformats.org/officeDocument/2006/relationships/hyperlink" Target="http://video.nationalgeographic.com/video/places/countries-places/benin/benin_fulaniinitiation/"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r.org/resources/study-guides/the-ax-fight.pdf" TargetMode="External"/><Relationship Id="rId2" Type="http://schemas.openxmlformats.org/officeDocument/2006/relationships/hyperlink" Target="http://www.youtube.com/watch?v=nnQqxDTA04Y"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youtube.com/watch?v=a7XuXi3mqYM" TargetMode="External"/><Relationship Id="rId4" Type="http://schemas.openxmlformats.org/officeDocument/2006/relationships/hyperlink" Target="http://der.org/films/resources/tugofwa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attmetzgar.com/matt_metzgar/files/persistence_hunting.pdf" TargetMode="External"/><Relationship Id="rId2" Type="http://schemas.openxmlformats.org/officeDocument/2006/relationships/hyperlink" Target="http://www.webpages.uidaho.edu/~rfrey/PDF/220/220%20persistent%20hunting.pdf" TargetMode="External"/><Relationship Id="rId1" Type="http://schemas.openxmlformats.org/officeDocument/2006/relationships/slideLayout" Target="../slideLayouts/slideLayout2.xml"/><Relationship Id="rId5" Type="http://schemas.openxmlformats.org/officeDocument/2006/relationships/hyperlink" Target="http://www.anth.uconn.edu/faculty/munro/assets/articles/Marlowe2005.pdf" TargetMode="External"/><Relationship Id="rId4" Type="http://schemas.openxmlformats.org/officeDocument/2006/relationships/hyperlink" Target="http://www.youtube.com/watch?v=826HMLoiE_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cience.discovery.com/videos/unearthing-ancient-secrets-weapons-of-gladiator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ommons.wikimedia.org/wiki/Jean-L%C3%A9on_G%C3%A9r%C3%B4me"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blip.tv/play/AcStCY6GcQ" TargetMode="External"/><Relationship Id="rId3" Type="http://schemas.openxmlformats.org/officeDocument/2006/relationships/hyperlink" Target="http://blip.tv/file/get/IronDoorStudio-RenaissanceMartialArtsTheWebDocumentaryPart1of10273.m4v" TargetMode="External"/><Relationship Id="rId7" Type="http://schemas.openxmlformats.org/officeDocument/2006/relationships/hyperlink" Target="http://blip.tv/play/AcSaEI6GcQ" TargetMode="External"/><Relationship Id="rId12" Type="http://schemas.openxmlformats.org/officeDocument/2006/relationships/hyperlink" Target="http://www.thearma.org/Videos/RMAWDpart10.m4v" TargetMode="External"/><Relationship Id="rId2" Type="http://schemas.openxmlformats.org/officeDocument/2006/relationships/hyperlink" Target="http://www.youtube.com/watch?v=XZNNW3oLFD0" TargetMode="External"/><Relationship Id="rId1" Type="http://schemas.openxmlformats.org/officeDocument/2006/relationships/slideLayout" Target="../slideLayouts/slideLayout2.xml"/><Relationship Id="rId6" Type="http://schemas.openxmlformats.org/officeDocument/2006/relationships/hyperlink" Target="http://blip.tv/play/AcSYPo6GcQ" TargetMode="External"/><Relationship Id="rId11" Type="http://schemas.openxmlformats.org/officeDocument/2006/relationships/hyperlink" Target="http://blip.tv/play/AcSeVY6GcQ" TargetMode="External"/><Relationship Id="rId5" Type="http://schemas.openxmlformats.org/officeDocument/2006/relationships/hyperlink" Target="http://blip.tv/play/AcSaLY6GcQ" TargetMode="External"/><Relationship Id="rId10" Type="http://schemas.openxmlformats.org/officeDocument/2006/relationships/hyperlink" Target="http://blip.tv/play/AcSeHI6GcQ" TargetMode="External"/><Relationship Id="rId4" Type="http://schemas.openxmlformats.org/officeDocument/2006/relationships/hyperlink" Target="http://blip.tv/play/AcSTc46GcQ" TargetMode="External"/><Relationship Id="rId9" Type="http://schemas.openxmlformats.org/officeDocument/2006/relationships/hyperlink" Target="http://blip.tv/play/AcSdHI6GcQ"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youtube.com/watch?v=IKDkBlKEY1g&amp;feature=related"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worldcombatgames.com/en/"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youtube.com/user/combatgamechanne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games2011.org/"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latin typeface="Times New Roman" pitchFamily="18" charset="0"/>
              </a:rPr>
              <a:t>D</a:t>
            </a:r>
            <a:r>
              <a:rPr lang="cs-CZ" smtClean="0">
                <a:latin typeface="Times New Roman" pitchFamily="18" charset="0"/>
              </a:rPr>
              <a:t>ějiny úpolových sportů</a:t>
            </a:r>
            <a:endParaRPr lang="sk-SK" smtClean="0">
              <a:latin typeface="Times New Roman" pitchFamily="18" charset="0"/>
            </a:endParaRPr>
          </a:p>
        </p:txBody>
      </p:sp>
      <p:sp>
        <p:nvSpPr>
          <p:cNvPr id="3075" name="Rectangle 3"/>
          <p:cNvSpPr>
            <a:spLocks noGrp="1" noChangeArrowheads="1"/>
          </p:cNvSpPr>
          <p:nvPr>
            <p:ph type="subTitle" idx="1"/>
          </p:nvPr>
        </p:nvSpPr>
        <p:spPr>
          <a:xfrm>
            <a:off x="762000" y="3729038"/>
            <a:ext cx="7620000" cy="1371600"/>
          </a:xfrm>
        </p:spPr>
        <p:txBody>
          <a:bodyPr/>
          <a:lstStyle/>
          <a:p>
            <a:pPr eaLnBrk="1" hangingPunct="1"/>
            <a:endParaRPr lang="cs-CZ" smtClean="0">
              <a:latin typeface="Times New Roman" pitchFamily="18" charset="0"/>
            </a:endParaRPr>
          </a:p>
          <a:p>
            <a:pPr eaLnBrk="1" hangingPunct="1"/>
            <a:r>
              <a:rPr lang="cs-CZ" smtClean="0">
                <a:latin typeface="Times New Roman" pitchFamily="18" charset="0"/>
              </a:rPr>
              <a:t>doc. PhDr. Zdenko Reguli, Ph.D.</a:t>
            </a:r>
            <a:endParaRPr lang="sk-SK" smtClean="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Boj ve vývoji lidstva</a:t>
            </a:r>
          </a:p>
        </p:txBody>
      </p:sp>
      <p:sp>
        <p:nvSpPr>
          <p:cNvPr id="13315" name="Zástupný symbol pro obsah 2"/>
          <p:cNvSpPr>
            <a:spLocks noGrp="1"/>
          </p:cNvSpPr>
          <p:nvPr>
            <p:ph idx="1"/>
          </p:nvPr>
        </p:nvSpPr>
        <p:spPr/>
        <p:txBody>
          <a:bodyPr/>
          <a:lstStyle/>
          <a:p>
            <a:r>
              <a:rPr lang="cs-CZ" smtClean="0"/>
              <a:t>Člověk – lovec</a:t>
            </a:r>
          </a:p>
          <a:p>
            <a:r>
              <a:rPr lang="cs-CZ" smtClean="0"/>
              <a:t>Člověk – lovná zvěř</a:t>
            </a:r>
          </a:p>
          <a:p>
            <a:endParaRPr lang="cs-CZ" smtClean="0"/>
          </a:p>
          <a:p>
            <a:r>
              <a:rPr lang="cs-CZ" sz="1400" b="1" smtClean="0"/>
              <a:t>M. Tyrš považoval válku za „matku a roditelku všech téměř cvičení tělesných“.</a:t>
            </a:r>
          </a:p>
          <a:p>
            <a:endParaRPr lang="cs-CZ" smtClean="0"/>
          </a:p>
          <a:p>
            <a:r>
              <a:rPr lang="cs-CZ" smtClean="0"/>
              <a:t>Zvyšování fyzické zdatnosti a otužilosti</a:t>
            </a:r>
          </a:p>
          <a:p>
            <a:r>
              <a:rPr lang="cs-CZ" smtClean="0"/>
              <a:t>Nácvik bojových technik, zacházení se zbraněmi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09571" name="Rectangle 3"/>
          <p:cNvSpPr>
            <a:spLocks noGrp="1" noChangeArrowheads="1"/>
          </p:cNvSpPr>
          <p:nvPr>
            <p:ph type="body" idx="1"/>
          </p:nvPr>
        </p:nvSpPr>
        <p:spPr/>
        <p:txBody>
          <a:bodyPr/>
          <a:lstStyle/>
          <a:p>
            <a:pPr eaLnBrk="1" hangingPunct="1"/>
            <a:r>
              <a:rPr lang="cs-CZ" sz="2800" smtClean="0"/>
              <a:t>760-700 pnl. Homér</a:t>
            </a:r>
          </a:p>
          <a:p>
            <a:pPr eaLnBrk="1" hangingPunct="1"/>
            <a:r>
              <a:rPr lang="cs-CZ" sz="2800" smtClean="0"/>
              <a:t>708 pnl. zápas palé a pentatlon na olympijských hrách</a:t>
            </a:r>
          </a:p>
          <a:p>
            <a:pPr eaLnBrk="1" hangingPunct="1"/>
            <a:r>
              <a:rPr lang="cs-CZ" sz="2800" smtClean="0"/>
              <a:t>688 pnl. box pygmé na olympijských hrách</a:t>
            </a:r>
          </a:p>
          <a:p>
            <a:pPr eaLnBrk="1" hangingPunct="1"/>
            <a:r>
              <a:rPr lang="cs-CZ" sz="2800" smtClean="0"/>
              <a:t>648 pnl. Pankration  na olympijských hrách</a:t>
            </a:r>
          </a:p>
          <a:p>
            <a:pPr eaLnBrk="1" hangingPunct="1"/>
            <a:r>
              <a:rPr lang="cs-CZ" sz="2800" smtClean="0"/>
              <a:t>586-582 pnl. Pýtijské hry (Delfy)</a:t>
            </a:r>
          </a:p>
          <a:p>
            <a:pPr eaLnBrk="1" hangingPunct="1"/>
            <a:r>
              <a:rPr lang="cs-CZ" sz="2800" smtClean="0"/>
              <a:t>582 pnl. Istmijské hry</a:t>
            </a:r>
          </a:p>
          <a:p>
            <a:pPr eaLnBrk="1" hangingPunct="1"/>
            <a:r>
              <a:rPr lang="cs-CZ" sz="2800" smtClean="0"/>
              <a:t>580 pnl. Hérine hry</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10595" name="Rectangle 3"/>
          <p:cNvSpPr>
            <a:spLocks noGrp="1" noChangeArrowheads="1"/>
          </p:cNvSpPr>
          <p:nvPr>
            <p:ph type="body" idx="1"/>
          </p:nvPr>
        </p:nvSpPr>
        <p:spPr/>
        <p:txBody>
          <a:bodyPr/>
          <a:lstStyle/>
          <a:p>
            <a:pPr eaLnBrk="1" hangingPunct="1"/>
            <a:r>
              <a:rPr lang="cs-CZ" smtClean="0"/>
              <a:t>573 pnl. Nemejské hry</a:t>
            </a:r>
          </a:p>
          <a:p>
            <a:pPr eaLnBrk="1" hangingPunct="1"/>
            <a:r>
              <a:rPr lang="cs-CZ" smtClean="0"/>
              <a:t>566 pnl. Panatenajské hry</a:t>
            </a:r>
          </a:p>
          <a:p>
            <a:pPr eaLnBrk="1" hangingPunct="1"/>
            <a:r>
              <a:rPr lang="cs-CZ" smtClean="0"/>
              <a:t>560 pnl. První zmínka o gymnáziu</a:t>
            </a:r>
          </a:p>
          <a:p>
            <a:pPr eaLnBrk="1" hangingPunct="1"/>
            <a:r>
              <a:rPr lang="cs-CZ" smtClean="0"/>
              <a:t>550-450 pnl. zlaté století Řeckého sportu</a:t>
            </a:r>
          </a:p>
          <a:p>
            <a:pPr eaLnBrk="1" hangingPunct="1"/>
            <a:r>
              <a:rPr lang="cs-CZ" smtClean="0"/>
              <a:t>498-446 pnl. Pindarova poezie</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60363" y="20638"/>
            <a:ext cx="8388350" cy="5227637"/>
          </a:xfrm>
          <a:prstGeom prst="rect">
            <a:avLst/>
          </a:prstGeom>
          <a:noFill/>
          <a:ln w="9525">
            <a:noFill/>
            <a:miter lim="800000"/>
            <a:headEnd/>
            <a:tailEnd/>
          </a:ln>
        </p:spPr>
      </p:pic>
      <p:sp>
        <p:nvSpPr>
          <p:cNvPr id="111619"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pic>
        <p:nvPicPr>
          <p:cNvPr id="112643" name="Picture 4" descr="G:\obr do kn\gr0216.jpg"/>
          <p:cNvPicPr>
            <a:picLocks noChangeAspect="1" noChangeArrowheads="1"/>
          </p:cNvPicPr>
          <p:nvPr/>
        </p:nvPicPr>
        <p:blipFill>
          <a:blip r:embed="rId2" cstate="print"/>
          <a:srcRect/>
          <a:stretch>
            <a:fillRect/>
          </a:stretch>
        </p:blipFill>
        <p:spPr bwMode="auto">
          <a:xfrm>
            <a:off x="0" y="76200"/>
            <a:ext cx="9144000" cy="543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sz="4000" smtClean="0"/>
              <a:t>Klasická doba	480-323 pnl.</a:t>
            </a:r>
            <a:br>
              <a:rPr lang="cs-CZ" sz="4000" smtClean="0"/>
            </a:br>
            <a:endParaRPr lang="sk-SK" sz="4000" smtClean="0"/>
          </a:p>
        </p:txBody>
      </p:sp>
      <p:sp>
        <p:nvSpPr>
          <p:cNvPr id="113667" name="Rectangle 3"/>
          <p:cNvSpPr>
            <a:spLocks noGrp="1" noChangeArrowheads="1"/>
          </p:cNvSpPr>
          <p:nvPr>
            <p:ph type="body" idx="1"/>
          </p:nvPr>
        </p:nvSpPr>
        <p:spPr/>
        <p:txBody>
          <a:bodyPr/>
          <a:lstStyle/>
          <a:p>
            <a:pPr eaLnBrk="1" hangingPunct="1"/>
            <a:r>
              <a:rPr lang="cs-CZ" smtClean="0"/>
              <a:t>480-479 pnl. Peržané v Řecku</a:t>
            </a:r>
          </a:p>
          <a:p>
            <a:pPr eaLnBrk="1" hangingPunct="1"/>
            <a:r>
              <a:rPr lang="cs-CZ" smtClean="0"/>
              <a:t>431-404 pnl. Začátek peloponézské války</a:t>
            </a:r>
          </a:p>
          <a:p>
            <a:pPr eaLnBrk="1" hangingPunct="1"/>
            <a:r>
              <a:rPr lang="cs-CZ" smtClean="0"/>
              <a:t>399 pnl. smrt Sokrata</a:t>
            </a:r>
          </a:p>
          <a:p>
            <a:pPr eaLnBrk="1" hangingPunct="1"/>
            <a:r>
              <a:rPr lang="cs-CZ" smtClean="0"/>
              <a:t>380-323 Alexander Velký</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sz="4000" smtClean="0"/>
              <a:t>Helenistická doba	323-146 pnl.</a:t>
            </a:r>
            <a:endParaRPr lang="sk-SK" sz="4000" smtClean="0"/>
          </a:p>
        </p:txBody>
      </p:sp>
      <p:sp>
        <p:nvSpPr>
          <p:cNvPr id="114691" name="Rectangle 3"/>
          <p:cNvSpPr>
            <a:spLocks noGrp="1" noChangeArrowheads="1"/>
          </p:cNvSpPr>
          <p:nvPr>
            <p:ph type="body" idx="1"/>
          </p:nvPr>
        </p:nvSpPr>
        <p:spPr/>
        <p:txBody>
          <a:bodyPr/>
          <a:lstStyle/>
          <a:p>
            <a:pPr eaLnBrk="1" hangingPunct="1"/>
            <a:r>
              <a:rPr lang="cs-CZ" smtClean="0"/>
              <a:t>200 pnl. Pankration pro chlapce</a:t>
            </a:r>
          </a:p>
          <a:p>
            <a:pPr eaLnBrk="1" hangingPunct="1"/>
            <a:endParaRPr lang="sk-SK"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cs-CZ" sz="4000" smtClean="0"/>
              <a:t>Římská doba		146 pnl. -</a:t>
            </a:r>
            <a:br>
              <a:rPr lang="cs-CZ" sz="4000" smtClean="0"/>
            </a:br>
            <a:endParaRPr lang="sk-SK" sz="4000" smtClean="0"/>
          </a:p>
        </p:txBody>
      </p:sp>
      <p:sp>
        <p:nvSpPr>
          <p:cNvPr id="115715" name="Rectangle 3"/>
          <p:cNvSpPr>
            <a:spLocks noGrp="1" noChangeArrowheads="1"/>
          </p:cNvSpPr>
          <p:nvPr>
            <p:ph type="body" idx="1"/>
          </p:nvPr>
        </p:nvSpPr>
        <p:spPr/>
        <p:txBody>
          <a:bodyPr/>
          <a:lstStyle/>
          <a:p>
            <a:pPr eaLnBrk="1" hangingPunct="1"/>
            <a:r>
              <a:rPr lang="cs-CZ" smtClean="0"/>
              <a:t>146 pnl. Řecko se stalo římskou provincií</a:t>
            </a:r>
          </a:p>
          <a:p>
            <a:pPr eaLnBrk="1" hangingPunct="1"/>
            <a:r>
              <a:rPr lang="cs-CZ" smtClean="0"/>
              <a:t>385 nl. Poslední známý vítěz z Olympie</a:t>
            </a:r>
          </a:p>
          <a:p>
            <a:pPr eaLnBrk="1" hangingPunct="1"/>
            <a:r>
              <a:rPr lang="cs-CZ" smtClean="0"/>
              <a:t>393 nl. Theodosius I zakázal pohanské svátky</a:t>
            </a:r>
            <a:endParaRPr lang="sk-SK"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14400" y="0"/>
            <a:ext cx="7239000" cy="1524000"/>
          </a:xfrm>
          <a:noFill/>
        </p:spPr>
        <p:txBody>
          <a:bodyPr lIns="90488" tIns="44450" rIns="90488" bIns="44450" anchor="ctr"/>
          <a:lstStyle/>
          <a:p>
            <a:pPr eaLnBrk="1" hangingPunct="1"/>
            <a:r>
              <a:rPr lang="en-US" smtClean="0"/>
              <a:t>   </a:t>
            </a:r>
            <a:r>
              <a:rPr lang="cs-CZ" smtClean="0"/>
              <a:t>Celořecké hry</a:t>
            </a:r>
            <a:endParaRPr lang="en-US" smtClean="0"/>
          </a:p>
        </p:txBody>
      </p:sp>
      <p:sp>
        <p:nvSpPr>
          <p:cNvPr id="116739" name="Rectangle 3"/>
          <p:cNvSpPr>
            <a:spLocks noGrp="1" noChangeArrowheads="1"/>
          </p:cNvSpPr>
          <p:nvPr>
            <p:ph type="body" idx="1"/>
          </p:nvPr>
        </p:nvSpPr>
        <p:spPr>
          <a:xfrm>
            <a:off x="228600" y="2057400"/>
            <a:ext cx="8686800" cy="3581400"/>
          </a:xfrm>
          <a:noFill/>
        </p:spPr>
        <p:txBody>
          <a:bodyPr lIns="90488" tIns="44450" rIns="90488" bIns="44450"/>
          <a:lstStyle/>
          <a:p>
            <a:pPr marL="285750" indent="-285750" algn="ctr" defTabSz="514350" eaLnBrk="1" hangingPunct="1">
              <a:buFontTx/>
              <a:buNone/>
            </a:pPr>
            <a:r>
              <a:rPr lang="en-US" smtClean="0"/>
              <a:t>   </a:t>
            </a:r>
            <a:r>
              <a:rPr lang="cs-CZ" smtClean="0"/>
              <a:t>Čtyři nejvýznamnější</a:t>
            </a:r>
            <a:endParaRPr lang="en-US" smtClean="0"/>
          </a:p>
          <a:p>
            <a:pPr marL="285750" indent="-285750" defTabSz="514350" eaLnBrk="1" hangingPunct="1">
              <a:buFontTx/>
              <a:buNone/>
            </a:pPr>
            <a:r>
              <a:rPr lang="en-US" sz="2000" smtClean="0"/>
              <a:t>			     	     					</a:t>
            </a:r>
          </a:p>
          <a:p>
            <a:pPr marL="285750" indent="-285750" defTabSz="514350" eaLnBrk="1" hangingPunct="1">
              <a:buFontTx/>
              <a:buNone/>
            </a:pPr>
            <a:r>
              <a:rPr lang="cs-CZ" sz="2000" smtClean="0">
                <a:solidFill>
                  <a:schemeClr val="tx2"/>
                </a:solidFill>
              </a:rPr>
              <a:t>Hry			Místo</a:t>
            </a:r>
            <a:r>
              <a:rPr lang="en-US" sz="2000" smtClean="0">
                <a:solidFill>
                  <a:schemeClr val="tx2"/>
                </a:solidFill>
              </a:rPr>
              <a:t>	   </a:t>
            </a:r>
            <a:r>
              <a:rPr lang="cs-CZ" sz="2000" smtClean="0">
                <a:solidFill>
                  <a:schemeClr val="tx2"/>
                </a:solidFill>
              </a:rPr>
              <a:t>	Zasvěcení	věnec</a:t>
            </a:r>
            <a:r>
              <a:rPr lang="en-US" sz="2000" smtClean="0">
                <a:solidFill>
                  <a:schemeClr val="tx2"/>
                </a:solidFill>
              </a:rPr>
              <a:t>	  Interval    </a:t>
            </a:r>
            <a:r>
              <a:rPr lang="cs-CZ" sz="2000" smtClean="0">
                <a:solidFill>
                  <a:schemeClr val="tx2"/>
                </a:solidFill>
              </a:rPr>
              <a:t>Založení</a:t>
            </a:r>
            <a:endParaRPr lang="en-US" sz="2000" smtClean="0">
              <a:solidFill>
                <a:schemeClr val="tx2"/>
              </a:solidFill>
            </a:endParaRPr>
          </a:p>
          <a:p>
            <a:pPr marL="285750" indent="-285750" defTabSz="514350" eaLnBrk="1" hangingPunct="1">
              <a:buFontTx/>
              <a:buNone/>
            </a:pPr>
            <a:endParaRPr lang="en-US" sz="2000" smtClean="0">
              <a:solidFill>
                <a:schemeClr val="tx2"/>
              </a:solidFill>
            </a:endParaRPr>
          </a:p>
          <a:p>
            <a:pPr marL="285750" indent="-285750" defTabSz="514350" eaLnBrk="1" hangingPunct="1">
              <a:buFontTx/>
              <a:buNone/>
            </a:pPr>
            <a:r>
              <a:rPr lang="en-US" sz="2000" smtClean="0"/>
              <a:t>Olympi</a:t>
            </a:r>
            <a:r>
              <a:rPr lang="cs-CZ" sz="2000" smtClean="0"/>
              <a:t>jské</a:t>
            </a:r>
            <a:r>
              <a:rPr lang="en-US" sz="2000" smtClean="0"/>
              <a:t>	Olympia</a:t>
            </a:r>
            <a:r>
              <a:rPr lang="cs-CZ" sz="2000" smtClean="0"/>
              <a:t>		</a:t>
            </a:r>
            <a:r>
              <a:rPr lang="en-US" sz="2000" smtClean="0"/>
              <a:t>Zeus		oliv</a:t>
            </a:r>
            <a:r>
              <a:rPr lang="cs-CZ" sz="2000" smtClean="0"/>
              <a:t>ový</a:t>
            </a:r>
            <a:r>
              <a:rPr lang="en-US" sz="2000" smtClean="0"/>
              <a:t>		4	   776 </a:t>
            </a:r>
            <a:r>
              <a:rPr lang="cs-CZ" sz="2000" smtClean="0"/>
              <a:t>pnl.</a:t>
            </a:r>
            <a:endParaRPr lang="en-US" sz="2000" smtClean="0"/>
          </a:p>
          <a:p>
            <a:pPr marL="285750" indent="-285750" defTabSz="514350" eaLnBrk="1" hangingPunct="1">
              <a:buFontTx/>
              <a:buNone/>
            </a:pPr>
            <a:r>
              <a:rPr lang="en-US" sz="2000" smtClean="0"/>
              <a:t>P</a:t>
            </a:r>
            <a:r>
              <a:rPr lang="cs-CZ" sz="2000" smtClean="0"/>
              <a:t>ý</a:t>
            </a:r>
            <a:r>
              <a:rPr lang="en-US" sz="2000" smtClean="0"/>
              <a:t>ti</a:t>
            </a:r>
            <a:r>
              <a:rPr lang="cs-CZ" sz="2000" smtClean="0"/>
              <a:t>jské</a:t>
            </a:r>
            <a:r>
              <a:rPr lang="en-US" sz="2000" smtClean="0"/>
              <a:t>		Del</a:t>
            </a:r>
            <a:r>
              <a:rPr lang="cs-CZ" sz="2000" smtClean="0"/>
              <a:t>fy</a:t>
            </a:r>
            <a:r>
              <a:rPr lang="en-US" sz="2000" smtClean="0"/>
              <a:t>	</a:t>
            </a:r>
            <a:r>
              <a:rPr lang="cs-CZ" sz="2000" smtClean="0"/>
              <a:t>	</a:t>
            </a:r>
            <a:r>
              <a:rPr lang="en-US" sz="2000" smtClean="0"/>
              <a:t>Apol</a:t>
            </a:r>
            <a:r>
              <a:rPr lang="cs-CZ" sz="2000" smtClean="0"/>
              <a:t>o</a:t>
            </a:r>
            <a:r>
              <a:rPr lang="en-US" sz="2000" smtClean="0"/>
              <a:t>		</a:t>
            </a:r>
            <a:r>
              <a:rPr lang="cs-CZ" sz="2000" smtClean="0"/>
              <a:t>vavřínový</a:t>
            </a:r>
            <a:r>
              <a:rPr lang="en-US" sz="2000" smtClean="0"/>
              <a:t> 	4	   582 </a:t>
            </a:r>
            <a:r>
              <a:rPr lang="cs-CZ" sz="2000" smtClean="0"/>
              <a:t>pnl.</a:t>
            </a:r>
            <a:endParaRPr lang="en-US" sz="2000" smtClean="0"/>
          </a:p>
          <a:p>
            <a:pPr marL="285750" indent="-285750" defTabSz="514350" eaLnBrk="1" hangingPunct="1">
              <a:buFontTx/>
              <a:buNone/>
            </a:pPr>
            <a:r>
              <a:rPr lang="en-US" sz="2000" smtClean="0"/>
              <a:t>Ist</a:t>
            </a:r>
            <a:r>
              <a:rPr lang="cs-CZ" sz="2000" smtClean="0"/>
              <a:t>m</a:t>
            </a:r>
            <a:r>
              <a:rPr lang="en-US" sz="2000" smtClean="0"/>
              <a:t>i</a:t>
            </a:r>
            <a:r>
              <a:rPr lang="cs-CZ" sz="2000" smtClean="0"/>
              <a:t>jské</a:t>
            </a:r>
            <a:r>
              <a:rPr lang="en-US" sz="2000" smtClean="0"/>
              <a:t>	</a:t>
            </a:r>
            <a:r>
              <a:rPr lang="cs-CZ" sz="2000" smtClean="0"/>
              <a:t>	</a:t>
            </a:r>
            <a:r>
              <a:rPr lang="en-US" sz="2000" smtClean="0"/>
              <a:t>Istmia</a:t>
            </a:r>
            <a:r>
              <a:rPr lang="cs-CZ" sz="2000" smtClean="0"/>
              <a:t>		</a:t>
            </a:r>
            <a:r>
              <a:rPr lang="en-US" sz="2000" smtClean="0"/>
              <a:t>Poseidon		</a:t>
            </a:r>
            <a:r>
              <a:rPr lang="cs-CZ" sz="2000" smtClean="0"/>
              <a:t>piniový</a:t>
            </a:r>
            <a:r>
              <a:rPr lang="en-US" sz="2000" smtClean="0"/>
              <a:t>		2	   582 </a:t>
            </a:r>
            <a:r>
              <a:rPr lang="cs-CZ" sz="2000" smtClean="0"/>
              <a:t>pnl.</a:t>
            </a:r>
            <a:endParaRPr lang="en-US" sz="2000" smtClean="0"/>
          </a:p>
          <a:p>
            <a:pPr marL="285750" indent="-285750" defTabSz="514350" eaLnBrk="1" hangingPunct="1">
              <a:buFontTx/>
              <a:buNone/>
            </a:pPr>
            <a:r>
              <a:rPr lang="en-US" sz="2000" smtClean="0"/>
              <a:t>Neme</a:t>
            </a:r>
            <a:r>
              <a:rPr lang="cs-CZ" sz="2000" smtClean="0"/>
              <a:t>jské</a:t>
            </a:r>
            <a:r>
              <a:rPr lang="en-US" sz="2000" smtClean="0"/>
              <a:t>	Nemea</a:t>
            </a:r>
            <a:r>
              <a:rPr lang="cs-CZ" sz="2000" smtClean="0"/>
              <a:t>		</a:t>
            </a:r>
            <a:r>
              <a:rPr lang="en-US" sz="2000" smtClean="0"/>
              <a:t>Zeus  		</a:t>
            </a:r>
            <a:r>
              <a:rPr lang="cs-CZ" sz="2000" smtClean="0"/>
              <a:t>celerový	</a:t>
            </a:r>
            <a:r>
              <a:rPr lang="en-US" sz="2000" smtClean="0"/>
              <a:t>	2	   573 </a:t>
            </a:r>
            <a:r>
              <a:rPr lang="cs-CZ" sz="2000" smtClean="0"/>
              <a:t>pnl.</a:t>
            </a:r>
            <a:endParaRPr lang="en-US" sz="2000" smtClean="0"/>
          </a:p>
        </p:txBody>
      </p:sp>
      <p:sp>
        <p:nvSpPr>
          <p:cNvPr id="116740" name="Line 4"/>
          <p:cNvSpPr>
            <a:spLocks noChangeShapeType="1"/>
          </p:cNvSpPr>
          <p:nvPr/>
        </p:nvSpPr>
        <p:spPr bwMode="auto">
          <a:xfrm>
            <a:off x="228600" y="2819400"/>
            <a:ext cx="7924800" cy="0"/>
          </a:xfrm>
          <a:prstGeom prst="line">
            <a:avLst/>
          </a:prstGeom>
          <a:noFill/>
          <a:ln w="12700">
            <a:solidFill>
              <a:schemeClr val="tx1"/>
            </a:solidFill>
            <a:round/>
            <a:headEnd/>
            <a:tailEnd/>
          </a:ln>
        </p:spPr>
        <p:txBody>
          <a:bodyPr/>
          <a:lstStyle/>
          <a:p>
            <a:endParaRPr lang="cs-CZ"/>
          </a:p>
        </p:txBody>
      </p:sp>
      <p:pic>
        <p:nvPicPr>
          <p:cNvPr id="116741" name="Picture 5" descr="SO00846_"/>
          <p:cNvPicPr>
            <a:picLocks noChangeAspect="1" noChangeArrowheads="1"/>
          </p:cNvPicPr>
          <p:nvPr/>
        </p:nvPicPr>
        <p:blipFill>
          <a:blip r:embed="rId2" cstate="print"/>
          <a:srcRect/>
          <a:stretch>
            <a:fillRect/>
          </a:stretch>
        </p:blipFill>
        <p:spPr bwMode="auto">
          <a:xfrm>
            <a:off x="457200" y="304800"/>
            <a:ext cx="1981200" cy="1663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cs-CZ" sz="3200" smtClean="0"/>
              <a:t>Sport jako výchova k vojenství/občanství</a:t>
            </a:r>
            <a:endParaRPr lang="sk-SK" sz="3200" smtClean="0"/>
          </a:p>
        </p:txBody>
      </p:sp>
      <p:sp>
        <p:nvSpPr>
          <p:cNvPr id="117763" name="Rectangle 3"/>
          <p:cNvSpPr>
            <a:spLocks noGrp="1" noChangeArrowheads="1"/>
          </p:cNvSpPr>
          <p:nvPr>
            <p:ph type="body" idx="1"/>
          </p:nvPr>
        </p:nvSpPr>
        <p:spPr/>
        <p:txBody>
          <a:bodyPr/>
          <a:lstStyle/>
          <a:p>
            <a:pPr eaLnBrk="1" hangingPunct="1"/>
            <a:r>
              <a:rPr lang="cs-CZ" sz="2800" smtClean="0"/>
              <a:t>Sparta – osobitý přístup (občan – homois)</a:t>
            </a:r>
          </a:p>
          <a:p>
            <a:pPr eaLnBrk="1" hangingPunct="1"/>
            <a:r>
              <a:rPr lang="cs-CZ" sz="2800" smtClean="0"/>
              <a:t>Sport - příprava občana, v případě potřeby vojáka</a:t>
            </a:r>
          </a:p>
          <a:p>
            <a:pPr lvl="1" eaLnBrk="1" hangingPunct="1"/>
            <a:r>
              <a:rPr lang="cs-CZ" sz="2400" smtClean="0"/>
              <a:t>Ve Spartě znevažovali sport – jediná tělesná příprava je příprava na válku</a:t>
            </a:r>
          </a:p>
          <a:p>
            <a:pPr eaLnBrk="1" hangingPunct="1"/>
            <a:r>
              <a:rPr lang="cs-CZ" sz="2800" smtClean="0"/>
              <a:t>Individuální soutěže s cílem osobního prospěchu (átlon)</a:t>
            </a:r>
          </a:p>
          <a:p>
            <a:pPr lvl="1" eaLnBrk="1" hangingPunct="1"/>
            <a:r>
              <a:rPr lang="cs-CZ" sz="2400" smtClean="0"/>
              <a:t>Týmová práce, skupinový boj</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cs-CZ" smtClean="0"/>
              <a:t>Zápas palé</a:t>
            </a:r>
            <a:endParaRPr lang="sk-SK" smtClean="0"/>
          </a:p>
        </p:txBody>
      </p:sp>
      <p:pic>
        <p:nvPicPr>
          <p:cNvPr id="118787" name="Picture 4" descr="G:\obr do kn\gr0102.jpg"/>
          <p:cNvPicPr>
            <a:picLocks noChangeAspect="1" noChangeArrowheads="1"/>
          </p:cNvPicPr>
          <p:nvPr/>
        </p:nvPicPr>
        <p:blipFill>
          <a:blip r:embed="rId2" cstate="print"/>
          <a:srcRect/>
          <a:stretch>
            <a:fillRect/>
          </a:stretch>
        </p:blipFill>
        <p:spPr bwMode="auto">
          <a:xfrm>
            <a:off x="0" y="2089150"/>
            <a:ext cx="91440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685800" y="115888"/>
            <a:ext cx="7772400" cy="1143000"/>
          </a:xfrm>
        </p:spPr>
        <p:txBody>
          <a:bodyPr/>
          <a:lstStyle/>
          <a:p>
            <a:r>
              <a:rPr lang="cs-CZ" smtClean="0"/>
              <a:t>Prehistorie</a:t>
            </a:r>
          </a:p>
        </p:txBody>
      </p:sp>
      <p:sp>
        <p:nvSpPr>
          <p:cNvPr id="14339" name="Zástupný symbol pro obsah 2"/>
          <p:cNvSpPr>
            <a:spLocks noGrp="1"/>
          </p:cNvSpPr>
          <p:nvPr>
            <p:ph idx="1"/>
          </p:nvPr>
        </p:nvSpPr>
        <p:spPr/>
        <p:txBody>
          <a:bodyPr/>
          <a:lstStyle/>
          <a:p>
            <a:endParaRPr lang="cs-CZ" smtClean="0"/>
          </a:p>
        </p:txBody>
      </p:sp>
      <p:pic>
        <p:nvPicPr>
          <p:cNvPr id="14340" name="Picture 2" descr="http://www.plantsciences.ucdavis.edu/gepts/pb143/LEC03/01homo-ew.jpg"/>
          <p:cNvPicPr>
            <a:picLocks noChangeAspect="1" noChangeArrowheads="1"/>
          </p:cNvPicPr>
          <p:nvPr/>
        </p:nvPicPr>
        <p:blipFill>
          <a:blip r:embed="rId2" cstate="print"/>
          <a:srcRect/>
          <a:stretch>
            <a:fillRect/>
          </a:stretch>
        </p:blipFill>
        <p:spPr bwMode="auto">
          <a:xfrm>
            <a:off x="-6350" y="1196975"/>
            <a:ext cx="9150350" cy="507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19811" name="Rectangle 3"/>
          <p:cNvSpPr>
            <a:spLocks noGrp="1" noChangeArrowheads="1"/>
          </p:cNvSpPr>
          <p:nvPr>
            <p:ph type="body" idx="1"/>
          </p:nvPr>
        </p:nvSpPr>
        <p:spPr>
          <a:xfrm>
            <a:off x="107950" y="1773238"/>
            <a:ext cx="3741738" cy="4114800"/>
          </a:xfrm>
        </p:spPr>
        <p:txBody>
          <a:bodyPr/>
          <a:lstStyle/>
          <a:p>
            <a:pPr eaLnBrk="1" hangingPunct="1"/>
            <a:r>
              <a:rPr lang="cs-CZ" smtClean="0"/>
              <a:t>Orthia palé – v postoji</a:t>
            </a:r>
          </a:p>
          <a:p>
            <a:pPr lvl="1" eaLnBrk="1" hangingPunct="1"/>
            <a:r>
              <a:rPr lang="cs-CZ" smtClean="0"/>
              <a:t>Vítězství na tři hody (triakter)</a:t>
            </a:r>
          </a:p>
          <a:p>
            <a:pPr eaLnBrk="1" hangingPunct="1"/>
            <a:r>
              <a:rPr lang="cs-CZ" smtClean="0"/>
              <a:t>Kato palé – na zemi</a:t>
            </a:r>
          </a:p>
          <a:p>
            <a:pPr lvl="1" eaLnBrk="1" hangingPunct="1"/>
            <a:r>
              <a:rPr lang="cs-CZ" smtClean="0"/>
              <a:t>Donutit soupeře vzdát se, položit ho na zem</a:t>
            </a:r>
          </a:p>
        </p:txBody>
      </p:sp>
      <p:pic>
        <p:nvPicPr>
          <p:cNvPr id="119812" name="Picture 6" descr="113"/>
          <p:cNvPicPr>
            <a:picLocks noChangeAspect="1" noChangeArrowheads="1"/>
          </p:cNvPicPr>
          <p:nvPr/>
        </p:nvPicPr>
        <p:blipFill>
          <a:blip r:embed="rId2" cstate="print"/>
          <a:srcRect b="-201"/>
          <a:stretch>
            <a:fillRect/>
          </a:stretch>
        </p:blipFill>
        <p:spPr bwMode="auto">
          <a:xfrm>
            <a:off x="3708400" y="1916113"/>
            <a:ext cx="5286375"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endParaRPr lang="cs-CZ" smtClean="0"/>
          </a:p>
        </p:txBody>
      </p:sp>
      <p:sp>
        <p:nvSpPr>
          <p:cNvPr id="120835" name="Zástupný symbol pro obsah 2"/>
          <p:cNvSpPr>
            <a:spLocks noGrp="1"/>
          </p:cNvSpPr>
          <p:nvPr>
            <p:ph idx="1"/>
          </p:nvPr>
        </p:nvSpPr>
        <p:spPr/>
        <p:txBody>
          <a:bodyPr/>
          <a:lstStyle/>
          <a:p>
            <a:endParaRPr lang="cs-CZ" smtClean="0"/>
          </a:p>
        </p:txBody>
      </p:sp>
      <p:pic>
        <p:nvPicPr>
          <p:cNvPr id="120836" name="Picture 2" descr="114"/>
          <p:cNvPicPr>
            <a:picLocks noChangeAspect="1" noChangeArrowheads="1"/>
          </p:cNvPicPr>
          <p:nvPr/>
        </p:nvPicPr>
        <p:blipFill>
          <a:blip r:embed="rId2" cstate="print"/>
          <a:srcRect/>
          <a:stretch>
            <a:fillRect/>
          </a:stretch>
        </p:blipFill>
        <p:spPr bwMode="auto">
          <a:xfrm>
            <a:off x="11113" y="228600"/>
            <a:ext cx="9094787" cy="6224588"/>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endParaRPr lang="cs-CZ" smtClean="0"/>
          </a:p>
        </p:txBody>
      </p:sp>
      <p:sp>
        <p:nvSpPr>
          <p:cNvPr id="121859" name="Zástupný symbol pro obsah 2"/>
          <p:cNvSpPr>
            <a:spLocks noGrp="1"/>
          </p:cNvSpPr>
          <p:nvPr>
            <p:ph idx="1"/>
          </p:nvPr>
        </p:nvSpPr>
        <p:spPr/>
        <p:txBody>
          <a:bodyPr/>
          <a:lstStyle/>
          <a:p>
            <a:endParaRPr lang="cs-CZ" smtClean="0"/>
          </a:p>
        </p:txBody>
      </p:sp>
      <p:pic>
        <p:nvPicPr>
          <p:cNvPr id="121860" name="Picture 2" descr="327"/>
          <p:cNvPicPr>
            <a:picLocks noChangeAspect="1" noChangeArrowheads="1"/>
          </p:cNvPicPr>
          <p:nvPr/>
        </p:nvPicPr>
        <p:blipFill>
          <a:blip r:embed="rId2" cstate="print"/>
          <a:srcRect/>
          <a:stretch>
            <a:fillRect/>
          </a:stretch>
        </p:blipFill>
        <p:spPr bwMode="auto">
          <a:xfrm>
            <a:off x="-26988" y="0"/>
            <a:ext cx="9170988" cy="683895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22883" name="Rectangle 3"/>
          <p:cNvSpPr>
            <a:spLocks noGrp="1" noChangeArrowheads="1"/>
          </p:cNvSpPr>
          <p:nvPr>
            <p:ph type="body" idx="1"/>
          </p:nvPr>
        </p:nvSpPr>
        <p:spPr/>
        <p:txBody>
          <a:bodyPr/>
          <a:lstStyle/>
          <a:p>
            <a:pPr eaLnBrk="1" hangingPunct="1"/>
            <a:r>
              <a:rPr lang="cs-CZ" smtClean="0"/>
              <a:t>Místo, délka střetnutí, úprava atlétů, technika</a:t>
            </a:r>
          </a:p>
          <a:p>
            <a:pPr eaLnBrk="1" hangingPunct="1"/>
            <a:r>
              <a:rPr lang="cs-CZ" smtClean="0"/>
              <a:t>(</a:t>
            </a:r>
            <a:r>
              <a:rPr lang="cs-CZ" smtClean="0">
                <a:hlinkClick r:id="rId2"/>
              </a:rPr>
              <a:t>video</a:t>
            </a:r>
            <a:r>
              <a:rPr lang="cs-CZ" smtClean="0"/>
              <a:t>)</a:t>
            </a:r>
            <a:endParaRPr lang="sk-SK"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Nadpis 1"/>
          <p:cNvSpPr>
            <a:spLocks noGrp="1"/>
          </p:cNvSpPr>
          <p:nvPr>
            <p:ph type="title"/>
          </p:nvPr>
        </p:nvSpPr>
        <p:spPr/>
        <p:txBody>
          <a:bodyPr/>
          <a:lstStyle/>
          <a:p>
            <a:endParaRPr lang="cs-CZ" smtClean="0"/>
          </a:p>
        </p:txBody>
      </p:sp>
      <p:sp>
        <p:nvSpPr>
          <p:cNvPr id="123907" name="Zástupný symbol pro obsah 2"/>
          <p:cNvSpPr>
            <a:spLocks noGrp="1"/>
          </p:cNvSpPr>
          <p:nvPr>
            <p:ph idx="1"/>
          </p:nvPr>
        </p:nvSpPr>
        <p:spPr>
          <a:xfrm>
            <a:off x="685800" y="1981200"/>
            <a:ext cx="1941513" cy="4114800"/>
          </a:xfrm>
        </p:spPr>
        <p:txBody>
          <a:bodyPr/>
          <a:lstStyle/>
          <a:p>
            <a:pPr marL="0" indent="0" algn="ctr">
              <a:buFontTx/>
              <a:buNone/>
            </a:pPr>
            <a:r>
              <a:rPr lang="cs-CZ" smtClean="0"/>
              <a:t>meson echein</a:t>
            </a:r>
          </a:p>
          <a:p>
            <a:pPr marL="0" indent="0" algn="ctr">
              <a:buFontTx/>
              <a:buNone/>
            </a:pPr>
            <a:r>
              <a:rPr lang="cs-CZ" smtClean="0"/>
              <a:t>=</a:t>
            </a:r>
          </a:p>
          <a:p>
            <a:pPr marL="0" indent="0" algn="ctr">
              <a:buFontTx/>
              <a:buNone/>
            </a:pPr>
            <a:r>
              <a:rPr lang="cs-CZ" smtClean="0"/>
              <a:t>uchopit uprostřed</a:t>
            </a:r>
          </a:p>
        </p:txBody>
      </p:sp>
      <p:pic>
        <p:nvPicPr>
          <p:cNvPr id="123908" name="Picture 2" descr="115"/>
          <p:cNvPicPr>
            <a:picLocks noChangeAspect="1" noChangeArrowheads="1"/>
          </p:cNvPicPr>
          <p:nvPr/>
        </p:nvPicPr>
        <p:blipFill>
          <a:blip r:embed="rId2" cstate="print"/>
          <a:srcRect/>
          <a:stretch>
            <a:fillRect/>
          </a:stretch>
        </p:blipFill>
        <p:spPr bwMode="auto">
          <a:xfrm>
            <a:off x="2771775" y="765175"/>
            <a:ext cx="2820988" cy="5688013"/>
          </a:xfrm>
          <a:prstGeom prst="rect">
            <a:avLst/>
          </a:prstGeom>
          <a:noFill/>
          <a:ln w="9525">
            <a:noFill/>
            <a:miter lim="800000"/>
            <a:headEnd/>
            <a:tailEnd/>
          </a:ln>
        </p:spPr>
      </p:pic>
      <p:pic>
        <p:nvPicPr>
          <p:cNvPr id="123909" name="Picture 4" descr="116"/>
          <p:cNvPicPr>
            <a:picLocks noChangeAspect="1" noChangeArrowheads="1"/>
          </p:cNvPicPr>
          <p:nvPr/>
        </p:nvPicPr>
        <p:blipFill>
          <a:blip r:embed="rId3" cstate="print"/>
          <a:srcRect/>
          <a:stretch>
            <a:fillRect/>
          </a:stretch>
        </p:blipFill>
        <p:spPr bwMode="auto">
          <a:xfrm>
            <a:off x="5795963" y="765175"/>
            <a:ext cx="3321050" cy="5688013"/>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p:txBody>
          <a:bodyPr/>
          <a:lstStyle/>
          <a:p>
            <a:endParaRPr lang="cs-CZ" smtClean="0"/>
          </a:p>
        </p:txBody>
      </p:sp>
      <p:sp>
        <p:nvSpPr>
          <p:cNvPr id="124931" name="Zástupný symbol pro obsah 2"/>
          <p:cNvSpPr>
            <a:spLocks noGrp="1"/>
          </p:cNvSpPr>
          <p:nvPr>
            <p:ph idx="1"/>
          </p:nvPr>
        </p:nvSpPr>
        <p:spPr/>
        <p:txBody>
          <a:bodyPr/>
          <a:lstStyle/>
          <a:p>
            <a:endParaRPr lang="cs-CZ" smtClean="0"/>
          </a:p>
        </p:txBody>
      </p:sp>
      <p:pic>
        <p:nvPicPr>
          <p:cNvPr id="124932" name="Picture 3" descr="117"/>
          <p:cNvPicPr>
            <a:picLocks noChangeAspect="1" noChangeArrowheads="1"/>
          </p:cNvPicPr>
          <p:nvPr/>
        </p:nvPicPr>
        <p:blipFill>
          <a:blip r:embed="rId2" cstate="print"/>
          <a:srcRect/>
          <a:stretch>
            <a:fillRect/>
          </a:stretch>
        </p:blipFill>
        <p:spPr bwMode="auto">
          <a:xfrm>
            <a:off x="11113" y="115888"/>
            <a:ext cx="9097962" cy="6553200"/>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p:txBody>
          <a:bodyPr/>
          <a:lstStyle/>
          <a:p>
            <a:endParaRPr lang="cs-CZ" smtClean="0"/>
          </a:p>
        </p:txBody>
      </p:sp>
      <p:sp>
        <p:nvSpPr>
          <p:cNvPr id="125955" name="Zástupný symbol pro obsah 2"/>
          <p:cNvSpPr>
            <a:spLocks noGrp="1"/>
          </p:cNvSpPr>
          <p:nvPr>
            <p:ph idx="1"/>
          </p:nvPr>
        </p:nvSpPr>
        <p:spPr>
          <a:xfrm>
            <a:off x="685800" y="6234113"/>
            <a:ext cx="7772400" cy="434975"/>
          </a:xfrm>
        </p:spPr>
        <p:txBody>
          <a:bodyPr/>
          <a:lstStyle/>
          <a:p>
            <a:pPr>
              <a:buFontTx/>
              <a:buNone/>
            </a:pPr>
            <a:r>
              <a:rPr lang="cs-CZ" smtClean="0"/>
              <a:t>trachelizein = držet šíji</a:t>
            </a:r>
          </a:p>
        </p:txBody>
      </p:sp>
      <p:pic>
        <p:nvPicPr>
          <p:cNvPr id="125956" name="Picture 2" descr="118"/>
          <p:cNvPicPr>
            <a:picLocks noChangeAspect="1" noChangeArrowheads="1"/>
          </p:cNvPicPr>
          <p:nvPr/>
        </p:nvPicPr>
        <p:blipFill>
          <a:blip r:embed="rId2" cstate="print"/>
          <a:srcRect/>
          <a:stretch>
            <a:fillRect/>
          </a:stretch>
        </p:blipFill>
        <p:spPr bwMode="auto">
          <a:xfrm>
            <a:off x="468313" y="26988"/>
            <a:ext cx="8064500" cy="6265862"/>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p:txBody>
          <a:bodyPr/>
          <a:lstStyle/>
          <a:p>
            <a:endParaRPr lang="cs-CZ" smtClean="0"/>
          </a:p>
        </p:txBody>
      </p:sp>
      <p:sp>
        <p:nvSpPr>
          <p:cNvPr id="126979" name="Zástupný symbol pro obsah 2"/>
          <p:cNvSpPr>
            <a:spLocks noGrp="1"/>
          </p:cNvSpPr>
          <p:nvPr>
            <p:ph idx="1"/>
          </p:nvPr>
        </p:nvSpPr>
        <p:spPr>
          <a:xfrm>
            <a:off x="685800" y="6308725"/>
            <a:ext cx="7772400" cy="504825"/>
          </a:xfrm>
        </p:spPr>
        <p:txBody>
          <a:bodyPr/>
          <a:lstStyle/>
          <a:p>
            <a:r>
              <a:rPr lang="cs-CZ" smtClean="0"/>
              <a:t>Hedran strephein = otočit se a sednout</a:t>
            </a:r>
          </a:p>
        </p:txBody>
      </p:sp>
      <p:pic>
        <p:nvPicPr>
          <p:cNvPr id="126980" name="Picture 2" descr="119"/>
          <p:cNvPicPr>
            <a:picLocks noChangeAspect="1" noChangeArrowheads="1"/>
          </p:cNvPicPr>
          <p:nvPr/>
        </p:nvPicPr>
        <p:blipFill>
          <a:blip r:embed="rId2" cstate="print"/>
          <a:srcRect/>
          <a:stretch>
            <a:fillRect/>
          </a:stretch>
        </p:blipFill>
        <p:spPr bwMode="auto">
          <a:xfrm>
            <a:off x="468313" y="36513"/>
            <a:ext cx="7775575" cy="6257925"/>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endParaRPr lang="cs-CZ" smtClean="0"/>
          </a:p>
        </p:txBody>
      </p:sp>
      <p:sp>
        <p:nvSpPr>
          <p:cNvPr id="128003" name="Zástupný symbol pro obsah 2"/>
          <p:cNvSpPr>
            <a:spLocks noGrp="1"/>
          </p:cNvSpPr>
          <p:nvPr>
            <p:ph idx="1"/>
          </p:nvPr>
        </p:nvSpPr>
        <p:spPr>
          <a:xfrm>
            <a:off x="685800" y="6308725"/>
            <a:ext cx="7772400" cy="504825"/>
          </a:xfrm>
        </p:spPr>
        <p:txBody>
          <a:bodyPr/>
          <a:lstStyle/>
          <a:p>
            <a:pPr>
              <a:buFontTx/>
              <a:buNone/>
            </a:pPr>
            <a:r>
              <a:rPr lang="cs-CZ" smtClean="0"/>
              <a:t>Létající klisna</a:t>
            </a:r>
          </a:p>
        </p:txBody>
      </p:sp>
      <p:pic>
        <p:nvPicPr>
          <p:cNvPr id="128004" name="Picture 2" descr="120"/>
          <p:cNvPicPr>
            <a:picLocks noChangeAspect="1" noChangeArrowheads="1"/>
          </p:cNvPicPr>
          <p:nvPr/>
        </p:nvPicPr>
        <p:blipFill>
          <a:blip r:embed="rId2" cstate="print"/>
          <a:srcRect/>
          <a:stretch>
            <a:fillRect/>
          </a:stretch>
        </p:blipFill>
        <p:spPr bwMode="auto">
          <a:xfrm>
            <a:off x="34925" y="44450"/>
            <a:ext cx="9074150" cy="5959475"/>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85800"/>
            <a:ext cx="7772400" cy="1143000"/>
          </a:xfrm>
        </p:spPr>
        <p:txBody>
          <a:bodyPr/>
          <a:lstStyle/>
          <a:p>
            <a:pPr eaLnBrk="1" hangingPunct="1"/>
            <a:r>
              <a:rPr lang="cs-CZ" smtClean="0"/>
              <a:t>Box pygmé</a:t>
            </a:r>
            <a:endParaRPr lang="sk-SK" smtClean="0"/>
          </a:p>
        </p:txBody>
      </p:sp>
      <p:pic>
        <p:nvPicPr>
          <p:cNvPr id="129027" name="Picture 4" descr="G:\obr do kn\gr0101.jpg"/>
          <p:cNvPicPr>
            <a:picLocks noChangeAspect="1" noChangeArrowheads="1"/>
          </p:cNvPicPr>
          <p:nvPr/>
        </p:nvPicPr>
        <p:blipFill>
          <a:blip r:embed="rId2" cstate="print"/>
          <a:srcRect/>
          <a:stretch>
            <a:fillRect/>
          </a:stretch>
        </p:blipFill>
        <p:spPr bwMode="auto">
          <a:xfrm>
            <a:off x="0" y="1833563"/>
            <a:ext cx="9144000"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33375"/>
            <a:ext cx="7772400" cy="1143000"/>
          </a:xfrm>
        </p:spPr>
        <p:txBody>
          <a:bodyPr/>
          <a:lstStyle/>
          <a:p>
            <a:pPr eaLnBrk="1" hangingPunct="1"/>
            <a:r>
              <a:rPr lang="sk-SK" b="1" smtClean="0"/>
              <a:t>Prehistorie</a:t>
            </a:r>
            <a:endParaRPr lang="cs-CZ" b="1" smtClean="0"/>
          </a:p>
        </p:txBody>
      </p:sp>
      <p:sp>
        <p:nvSpPr>
          <p:cNvPr id="15363" name="Rectangle 3"/>
          <p:cNvSpPr>
            <a:spLocks noGrp="1" noChangeArrowheads="1"/>
          </p:cNvSpPr>
          <p:nvPr>
            <p:ph type="body" idx="1"/>
          </p:nvPr>
        </p:nvSpPr>
        <p:spPr>
          <a:xfrm>
            <a:off x="1279525" y="1600200"/>
            <a:ext cx="7180263" cy="4525963"/>
          </a:xfrm>
        </p:spPr>
        <p:txBody>
          <a:bodyPr/>
          <a:lstStyle/>
          <a:p>
            <a:pPr eaLnBrk="1" hangingPunct="1">
              <a:buFontTx/>
              <a:buNone/>
            </a:pPr>
            <a:endParaRPr lang="sk-SK" b="1" smtClean="0"/>
          </a:p>
          <a:p>
            <a:pPr eaLnBrk="1" hangingPunct="1">
              <a:buFontTx/>
              <a:buNone/>
            </a:pPr>
            <a:r>
              <a:rPr lang="sk-SK" sz="2800" smtClean="0"/>
              <a:t>Úpolové činnosti na počátku lidstva:</a:t>
            </a:r>
          </a:p>
          <a:p>
            <a:pPr eaLnBrk="1" hangingPunct="1"/>
            <a:r>
              <a:rPr lang="sk-SK" sz="2400" smtClean="0"/>
              <a:t>Lov a získávání potravy</a:t>
            </a:r>
          </a:p>
          <a:p>
            <a:pPr eaLnBrk="1" hangingPunct="1"/>
            <a:r>
              <a:rPr lang="sk-SK" sz="2400" smtClean="0"/>
              <a:t>Boj, ochrana rodu</a:t>
            </a:r>
          </a:p>
          <a:p>
            <a:pPr eaLnBrk="1" hangingPunct="1"/>
            <a:r>
              <a:rPr lang="sk-SK" sz="2400" smtClean="0"/>
              <a:t>Tělesná cvičení, hry</a:t>
            </a:r>
          </a:p>
          <a:p>
            <a:pPr eaLnBrk="1" hangingPunct="1"/>
            <a:endParaRPr lang="sk-SK" sz="2400" smtClean="0"/>
          </a:p>
          <a:p>
            <a:pPr eaLnBrk="1" hangingPunct="1"/>
            <a:r>
              <a:rPr lang="sk-SK" sz="2400" smtClean="0"/>
              <a:t>Iniciační obřady</a:t>
            </a:r>
          </a:p>
          <a:p>
            <a:pPr eaLnBrk="1" hangingPunct="1"/>
            <a:r>
              <a:rPr lang="cs-CZ" sz="2400" smtClean="0"/>
              <a:t>Bojové činnosti jako startér vývoje lidstva</a:t>
            </a:r>
          </a:p>
          <a:p>
            <a:pPr eaLnBrk="1" hangingPunct="1"/>
            <a:r>
              <a:rPr lang="cs-CZ" sz="2400" smtClean="0"/>
              <a:t>Bojové činnosti jako součást fylogeneze člověka</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cs-CZ" smtClean="0"/>
              <a:t>Box pygmé</a:t>
            </a:r>
            <a:endParaRPr lang="sk-SK" smtClean="0"/>
          </a:p>
        </p:txBody>
      </p:sp>
      <p:sp>
        <p:nvSpPr>
          <p:cNvPr id="130051" name="Rectangle 3"/>
          <p:cNvSpPr>
            <a:spLocks noGrp="1" noChangeArrowheads="1"/>
          </p:cNvSpPr>
          <p:nvPr>
            <p:ph type="body" idx="1"/>
          </p:nvPr>
        </p:nvSpPr>
        <p:spPr/>
        <p:txBody>
          <a:bodyPr/>
          <a:lstStyle/>
          <a:p>
            <a:pPr eaLnBrk="1" hangingPunct="1"/>
            <a:r>
              <a:rPr lang="cs-CZ" smtClean="0"/>
              <a:t>Hymantes (myrmex), oxeis hymantes</a:t>
            </a:r>
          </a:p>
          <a:p>
            <a:pPr lvl="1" eaLnBrk="1" hangingPunct="1"/>
            <a:r>
              <a:rPr lang="cs-CZ" smtClean="0"/>
              <a:t>Caestus je římský objev</a:t>
            </a:r>
          </a:p>
          <a:p>
            <a:pPr lvl="1" eaLnBrk="1" hangingPunct="1"/>
            <a:r>
              <a:rPr lang="cs-CZ" smtClean="0"/>
              <a:t>Tréninkové sphirai</a:t>
            </a:r>
          </a:p>
          <a:p>
            <a:pPr eaLnBrk="1" hangingPunct="1"/>
            <a:endParaRPr lang="cs-CZ" smtClean="0"/>
          </a:p>
          <a:p>
            <a:pPr eaLnBrk="1" hangingPunct="1"/>
            <a:r>
              <a:rPr lang="cs-CZ" smtClean="0"/>
              <a:t>Místo, délka střetnutí, úprava atlétů, technika</a:t>
            </a:r>
          </a:p>
          <a:p>
            <a:pPr lvl="1" eaLnBrk="1" hangingPunct="1"/>
            <a:r>
              <a:rPr lang="cs-CZ" smtClean="0"/>
              <a:t>klimax</a:t>
            </a:r>
            <a:endParaRPr lang="sk-SK" smtClean="0"/>
          </a:p>
          <a:p>
            <a:pPr lvl="2" eaLnBrk="1" hangingPunct="1"/>
            <a:endParaRPr lang="sk-SK"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1"/>
          <p:cNvPicPr>
            <a:picLocks noChangeAspect="1" noChangeArrowheads="1"/>
          </p:cNvPicPr>
          <p:nvPr/>
        </p:nvPicPr>
        <p:blipFill>
          <a:blip r:embed="rId2" cstate="print"/>
          <a:srcRect/>
          <a:stretch>
            <a:fillRect/>
          </a:stretch>
        </p:blipFill>
        <p:spPr bwMode="auto">
          <a:xfrm>
            <a:off x="933450" y="914400"/>
            <a:ext cx="7277100" cy="5480050"/>
          </a:xfrm>
          <a:prstGeom prst="rect">
            <a:avLst/>
          </a:prstGeom>
          <a:noFill/>
          <a:ln w="9525">
            <a:noFill/>
            <a:miter lim="800000"/>
            <a:headEnd/>
            <a:tailEnd/>
          </a:ln>
        </p:spPr>
      </p:pic>
      <p:sp>
        <p:nvSpPr>
          <p:cNvPr id="131075" name="Text Box 3"/>
          <p:cNvSpPr txBox="1">
            <a:spLocks noChangeArrowheads="1"/>
          </p:cNvSpPr>
          <p:nvPr/>
        </p:nvSpPr>
        <p:spPr bwMode="auto">
          <a:xfrm>
            <a:off x="1763713" y="6248400"/>
            <a:ext cx="4968875" cy="461963"/>
          </a:xfrm>
          <a:prstGeom prst="rect">
            <a:avLst/>
          </a:prstGeom>
          <a:noFill/>
          <a:ln w="9525">
            <a:noFill/>
            <a:miter lim="800000"/>
            <a:headEnd/>
            <a:tailEnd/>
          </a:ln>
        </p:spPr>
        <p:txBody>
          <a:bodyPr>
            <a:spAutoFit/>
          </a:bodyPr>
          <a:lstStyle/>
          <a:p>
            <a:r>
              <a:rPr lang="en-US" b="1"/>
              <a:t>himantes </a:t>
            </a:r>
            <a:r>
              <a:rPr lang="cs-CZ" b="1"/>
              <a:t>– pásky k zpevnění zápěstí</a:t>
            </a:r>
            <a:endParaRPr lang="en-US" b="1"/>
          </a:p>
        </p:txBody>
      </p:sp>
      <p:sp>
        <p:nvSpPr>
          <p:cNvPr id="131076" name="Text Box 4"/>
          <p:cNvSpPr txBox="1">
            <a:spLocks noChangeArrowheads="1"/>
          </p:cNvSpPr>
          <p:nvPr/>
        </p:nvSpPr>
        <p:spPr bwMode="auto">
          <a:xfrm>
            <a:off x="990600" y="-34925"/>
            <a:ext cx="7162800" cy="830263"/>
          </a:xfrm>
          <a:prstGeom prst="rect">
            <a:avLst/>
          </a:prstGeom>
          <a:noFill/>
          <a:ln w="9525">
            <a:noFill/>
            <a:miter lim="800000"/>
            <a:headEnd/>
            <a:tailEnd/>
          </a:ln>
        </p:spPr>
        <p:txBody>
          <a:bodyPr>
            <a:spAutoFit/>
          </a:bodyPr>
          <a:lstStyle/>
          <a:p>
            <a:pPr algn="ctr"/>
            <a:endParaRPr lang="en-US"/>
          </a:p>
          <a:p>
            <a:pPr algn="ctr"/>
            <a:r>
              <a:rPr lang="en-US" b="1"/>
              <a:t>Pygmachia</a:t>
            </a:r>
            <a:r>
              <a:rPr lang="cs-CZ" b="1"/>
              <a:t> – boxerský zápas</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23"/>
          <p:cNvPicPr>
            <a:picLocks noChangeAspect="1" noChangeArrowheads="1"/>
          </p:cNvPicPr>
          <p:nvPr/>
        </p:nvPicPr>
        <p:blipFill>
          <a:blip r:embed="rId2" cstate="print"/>
          <a:srcRect/>
          <a:stretch>
            <a:fillRect/>
          </a:stretch>
        </p:blipFill>
        <p:spPr bwMode="auto">
          <a:xfrm>
            <a:off x="1116013" y="25400"/>
            <a:ext cx="6480175" cy="680085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24"/>
          <p:cNvPicPr>
            <a:picLocks noChangeAspect="1" noChangeArrowheads="1"/>
          </p:cNvPicPr>
          <p:nvPr/>
        </p:nvPicPr>
        <p:blipFill>
          <a:blip r:embed="rId2" cstate="print"/>
          <a:srcRect/>
          <a:stretch>
            <a:fillRect/>
          </a:stretch>
        </p:blipFill>
        <p:spPr bwMode="auto">
          <a:xfrm>
            <a:off x="985838" y="0"/>
            <a:ext cx="6970712" cy="68580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125"/>
          <p:cNvPicPr>
            <a:picLocks noChangeAspect="1" noChangeArrowheads="1"/>
          </p:cNvPicPr>
          <p:nvPr/>
        </p:nvPicPr>
        <p:blipFill>
          <a:blip r:embed="rId2" cstate="print"/>
          <a:srcRect/>
          <a:stretch>
            <a:fillRect/>
          </a:stretch>
        </p:blipFill>
        <p:spPr bwMode="auto">
          <a:xfrm>
            <a:off x="0" y="-30163"/>
            <a:ext cx="4284663" cy="6858001"/>
          </a:xfrm>
          <a:prstGeom prst="rect">
            <a:avLst/>
          </a:prstGeom>
          <a:noFill/>
          <a:ln w="9525">
            <a:noFill/>
            <a:miter lim="800000"/>
            <a:headEnd/>
            <a:tailEnd/>
          </a:ln>
        </p:spPr>
      </p:pic>
      <p:pic>
        <p:nvPicPr>
          <p:cNvPr id="134147" name="Picture 4" descr="1991"/>
          <p:cNvPicPr>
            <a:picLocks noChangeAspect="1" noChangeArrowheads="1"/>
          </p:cNvPicPr>
          <p:nvPr/>
        </p:nvPicPr>
        <p:blipFill>
          <a:blip r:embed="rId3" cstate="print"/>
          <a:srcRect/>
          <a:stretch>
            <a:fillRect/>
          </a:stretch>
        </p:blipFill>
        <p:spPr bwMode="auto">
          <a:xfrm>
            <a:off x="4356100" y="309563"/>
            <a:ext cx="4787900" cy="3119437"/>
          </a:xfrm>
          <a:prstGeom prst="rect">
            <a:avLst/>
          </a:prstGeom>
          <a:noFill/>
          <a:ln w="9525">
            <a:noFill/>
            <a:miter lim="800000"/>
            <a:headEnd/>
            <a:tailEnd/>
          </a:ln>
        </p:spPr>
      </p:pic>
      <p:sp>
        <p:nvSpPr>
          <p:cNvPr id="134148" name="Text Box 5"/>
          <p:cNvSpPr txBox="1">
            <a:spLocks noChangeArrowheads="1"/>
          </p:cNvSpPr>
          <p:nvPr/>
        </p:nvSpPr>
        <p:spPr bwMode="auto">
          <a:xfrm>
            <a:off x="4356100" y="3851275"/>
            <a:ext cx="4683125" cy="461963"/>
          </a:xfrm>
          <a:prstGeom prst="rect">
            <a:avLst/>
          </a:prstGeom>
          <a:noFill/>
          <a:ln w="9525">
            <a:noFill/>
            <a:miter lim="800000"/>
            <a:headEnd/>
            <a:tailEnd/>
          </a:ln>
        </p:spPr>
        <p:txBody>
          <a:bodyPr wrap="none">
            <a:spAutoFit/>
          </a:bodyPr>
          <a:lstStyle/>
          <a:p>
            <a:r>
              <a:rPr lang="cs-CZ"/>
              <a:t>Na detailu himantes pověšené na zdi</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26"/>
          <p:cNvPicPr>
            <a:picLocks noChangeAspect="1" noChangeArrowheads="1"/>
          </p:cNvPicPr>
          <p:nvPr/>
        </p:nvPicPr>
        <p:blipFill>
          <a:blip r:embed="rId2" cstate="print"/>
          <a:srcRect/>
          <a:stretch>
            <a:fillRect/>
          </a:stretch>
        </p:blipFill>
        <p:spPr bwMode="auto">
          <a:xfrm>
            <a:off x="50800" y="115888"/>
            <a:ext cx="5705475" cy="6049962"/>
          </a:xfrm>
          <a:prstGeom prst="rect">
            <a:avLst/>
          </a:prstGeom>
          <a:noFill/>
          <a:ln w="9525">
            <a:noFill/>
            <a:miter lim="800000"/>
            <a:headEnd/>
            <a:tailEnd/>
          </a:ln>
        </p:spPr>
      </p:pic>
      <p:sp>
        <p:nvSpPr>
          <p:cNvPr id="135171" name="Text Box 3"/>
          <p:cNvSpPr txBox="1">
            <a:spLocks noChangeArrowheads="1"/>
          </p:cNvSpPr>
          <p:nvPr/>
        </p:nvSpPr>
        <p:spPr bwMode="auto">
          <a:xfrm>
            <a:off x="5867400" y="908050"/>
            <a:ext cx="3276600" cy="3416300"/>
          </a:xfrm>
          <a:prstGeom prst="rect">
            <a:avLst/>
          </a:prstGeom>
          <a:noFill/>
          <a:ln w="9525">
            <a:noFill/>
            <a:miter lim="800000"/>
            <a:headEnd/>
            <a:tailEnd/>
          </a:ln>
        </p:spPr>
        <p:txBody>
          <a:bodyPr>
            <a:spAutoFit/>
          </a:bodyPr>
          <a:lstStyle/>
          <a:p>
            <a:r>
              <a:rPr lang="cs-CZ"/>
              <a:t>Místo: skamma</a:t>
            </a:r>
            <a:endParaRPr lang="en-US"/>
          </a:p>
          <a:p>
            <a:endParaRPr lang="en-US"/>
          </a:p>
          <a:p>
            <a:r>
              <a:rPr lang="cs-CZ"/>
              <a:t>Losování soupeřů</a:t>
            </a:r>
            <a:endParaRPr lang="en-US"/>
          </a:p>
          <a:p>
            <a:endParaRPr lang="en-US"/>
          </a:p>
          <a:p>
            <a:r>
              <a:rPr lang="cs-CZ"/>
              <a:t>Simultánní postupové zápasy</a:t>
            </a:r>
            <a:endParaRPr lang="en-US"/>
          </a:p>
          <a:p>
            <a:endParaRPr lang="en-US"/>
          </a:p>
          <a:p>
            <a:r>
              <a:rPr lang="cs-CZ"/>
              <a:t>Použití různých úderů, především na hlavu</a:t>
            </a: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127"/>
          <p:cNvPicPr>
            <a:picLocks noChangeAspect="1" noChangeArrowheads="1"/>
          </p:cNvPicPr>
          <p:nvPr/>
        </p:nvPicPr>
        <p:blipFill>
          <a:blip r:embed="rId2" cstate="print"/>
          <a:srcRect/>
          <a:stretch>
            <a:fillRect/>
          </a:stretch>
        </p:blipFill>
        <p:spPr bwMode="auto">
          <a:xfrm>
            <a:off x="395288" y="-4763"/>
            <a:ext cx="8329612" cy="6862763"/>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descr="1991"/>
          <p:cNvPicPr>
            <a:picLocks noChangeAspect="1" noChangeArrowheads="1"/>
          </p:cNvPicPr>
          <p:nvPr/>
        </p:nvPicPr>
        <p:blipFill>
          <a:blip r:embed="rId2" cstate="print"/>
          <a:srcRect/>
          <a:stretch>
            <a:fillRect/>
          </a:stretch>
        </p:blipFill>
        <p:spPr bwMode="auto">
          <a:xfrm>
            <a:off x="163513" y="792163"/>
            <a:ext cx="8958262" cy="5732462"/>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28"/>
          <p:cNvPicPr>
            <a:picLocks noChangeAspect="1" noChangeArrowheads="1"/>
          </p:cNvPicPr>
          <p:nvPr/>
        </p:nvPicPr>
        <p:blipFill>
          <a:blip r:embed="rId2" cstate="print"/>
          <a:srcRect l="2739" r="3581"/>
          <a:stretch>
            <a:fillRect/>
          </a:stretch>
        </p:blipFill>
        <p:spPr bwMode="auto">
          <a:xfrm>
            <a:off x="0" y="781050"/>
            <a:ext cx="9144000" cy="6032500"/>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129"/>
          <p:cNvPicPr>
            <a:picLocks noChangeAspect="1" noChangeArrowheads="1"/>
          </p:cNvPicPr>
          <p:nvPr/>
        </p:nvPicPr>
        <p:blipFill>
          <a:blip r:embed="rId2" cstate="print"/>
          <a:srcRect/>
          <a:stretch>
            <a:fillRect/>
          </a:stretch>
        </p:blipFill>
        <p:spPr bwMode="auto">
          <a:xfrm>
            <a:off x="2268538" y="57150"/>
            <a:ext cx="4606925" cy="67452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smtClean="0"/>
          </a:p>
        </p:txBody>
      </p:sp>
      <p:graphicFrame>
        <p:nvGraphicFramePr>
          <p:cNvPr id="4" name="Zástupný symbol pro obsah 3"/>
          <p:cNvGraphicFramePr>
            <a:graphicFrameLocks noGrp="1"/>
          </p:cNvGraphicFramePr>
          <p:nvPr>
            <p:ph idx="1"/>
          </p:nvPr>
        </p:nvGraphicFramePr>
        <p:xfrm>
          <a:off x="685800" y="836613"/>
          <a:ext cx="7772400" cy="576580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cs-CZ" dirty="0"/>
                    </a:p>
                  </a:txBody>
                  <a:tcPr/>
                </a:tc>
                <a:tc>
                  <a:txBody>
                    <a:bodyPr/>
                    <a:lstStyle/>
                    <a:p>
                      <a:r>
                        <a:rPr lang="cs-CZ" dirty="0" smtClean="0"/>
                        <a:t>nástroje</a:t>
                      </a:r>
                      <a:endParaRPr lang="cs-CZ" dirty="0"/>
                    </a:p>
                  </a:txBody>
                  <a:tcPr/>
                </a:tc>
                <a:tc>
                  <a:txBody>
                    <a:bodyPr/>
                    <a:lstStyle/>
                    <a:p>
                      <a:r>
                        <a:rPr lang="cs-CZ" dirty="0" smtClean="0"/>
                        <a:t>společenství</a:t>
                      </a:r>
                      <a:endParaRPr lang="cs-CZ" dirty="0"/>
                    </a:p>
                  </a:txBody>
                  <a:tcPr/>
                </a:tc>
                <a:tc>
                  <a:txBody>
                    <a:bodyPr/>
                    <a:lstStyle/>
                    <a:p>
                      <a:r>
                        <a:rPr lang="cs-CZ" dirty="0" smtClean="0"/>
                        <a:t>vedení boje</a:t>
                      </a:r>
                      <a:endParaRPr lang="cs-CZ" dirty="0"/>
                    </a:p>
                  </a:txBody>
                  <a:tcPr/>
                </a:tc>
              </a:tr>
              <a:tr h="370840">
                <a:tc>
                  <a:txBody>
                    <a:bodyPr/>
                    <a:lstStyle/>
                    <a:p>
                      <a:r>
                        <a:rPr lang="cs-CZ" dirty="0" smtClean="0"/>
                        <a:t>Homo </a:t>
                      </a:r>
                      <a:r>
                        <a:rPr lang="cs-CZ" dirty="0" err="1" smtClean="0"/>
                        <a:t>habilis</a:t>
                      </a:r>
                      <a:endParaRPr lang="cs-CZ" dirty="0"/>
                    </a:p>
                  </a:txBody>
                  <a:tcPr/>
                </a:tc>
                <a:tc>
                  <a:txBody>
                    <a:bodyPr/>
                    <a:lstStyle/>
                    <a:p>
                      <a:r>
                        <a:rPr lang="cs-CZ" dirty="0" err="1" smtClean="0"/>
                        <a:t>Pěstný</a:t>
                      </a:r>
                      <a:r>
                        <a:rPr lang="cs-CZ" dirty="0" smtClean="0"/>
                        <a:t> klín (</a:t>
                      </a:r>
                      <a:r>
                        <a:rPr lang="cs-CZ" dirty="0" err="1" smtClean="0"/>
                        <a:t>olduvan</a:t>
                      </a:r>
                      <a:r>
                        <a:rPr lang="cs-CZ" dirty="0" smtClean="0"/>
                        <a:t>),</a:t>
                      </a:r>
                      <a:r>
                        <a:rPr lang="cs-CZ" baseline="0" dirty="0" smtClean="0"/>
                        <a:t> hole</a:t>
                      </a:r>
                      <a:endParaRPr lang="cs-CZ" dirty="0"/>
                    </a:p>
                  </a:txBody>
                  <a:tcPr/>
                </a:tc>
                <a:tc>
                  <a:txBody>
                    <a:bodyPr/>
                    <a:lstStyle/>
                    <a:p>
                      <a:r>
                        <a:rPr lang="cs-CZ" dirty="0" smtClean="0"/>
                        <a:t>Spolupracující skupina lovců - sběračů</a:t>
                      </a:r>
                      <a:endParaRPr lang="cs-CZ" dirty="0"/>
                    </a:p>
                  </a:txBody>
                  <a:tcPr/>
                </a:tc>
                <a:tc>
                  <a:txBody>
                    <a:bodyPr/>
                    <a:lstStyle/>
                    <a:p>
                      <a:r>
                        <a:rPr lang="cs-CZ" dirty="0" smtClean="0"/>
                        <a:t>Přepady a frontální útok</a:t>
                      </a:r>
                      <a:endParaRPr lang="cs-CZ" dirty="0"/>
                    </a:p>
                  </a:txBody>
                  <a:tcPr/>
                </a:tc>
              </a:tr>
              <a:tr h="370840">
                <a:tc>
                  <a:txBody>
                    <a:bodyPr/>
                    <a:lstStyle/>
                    <a:p>
                      <a:r>
                        <a:rPr lang="cs-CZ" dirty="0" smtClean="0"/>
                        <a:t>Homo </a:t>
                      </a:r>
                      <a:r>
                        <a:rPr lang="cs-CZ" dirty="0" err="1" smtClean="0"/>
                        <a:t>erectus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Pěstný</a:t>
                      </a:r>
                      <a:r>
                        <a:rPr lang="cs-CZ" dirty="0" smtClean="0"/>
                        <a:t> klín (</a:t>
                      </a:r>
                      <a:r>
                        <a:rPr lang="cs-CZ" dirty="0" err="1" smtClean="0"/>
                        <a:t>acheuléen</a:t>
                      </a:r>
                      <a:r>
                        <a:rPr lang="cs-CZ" dirty="0" smtClean="0"/>
                        <a:t>),</a:t>
                      </a:r>
                      <a:r>
                        <a:rPr lang="cs-CZ" baseline="0" dirty="0" smtClean="0"/>
                        <a:t> hole, oštěp(?)</a:t>
                      </a:r>
                      <a:endParaRPr lang="cs-CZ" dirty="0" smtClean="0"/>
                    </a:p>
                    <a:p>
                      <a:endParaRPr lang="cs-CZ" dirty="0"/>
                    </a:p>
                  </a:txBody>
                  <a:tcPr/>
                </a:tc>
                <a:tc>
                  <a:txBody>
                    <a:bodyPr/>
                    <a:lstStyle/>
                    <a:p>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sapiens</a:t>
                      </a:r>
                      <a:endParaRPr lang="cs-CZ" dirty="0"/>
                    </a:p>
                  </a:txBody>
                  <a:tcPr/>
                </a:tc>
                <a:tc>
                  <a:txBody>
                    <a:bodyPr/>
                    <a:lstStyle/>
                    <a:p>
                      <a:r>
                        <a:rPr lang="cs-CZ" dirty="0" smtClean="0"/>
                        <a:t>Různé nástroje, hole, oštěpy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a:t>
                      </a:r>
                      <a:r>
                        <a:rPr lang="cs-CZ" dirty="0" err="1" smtClean="0"/>
                        <a:t>neanderthalensis</a:t>
                      </a:r>
                      <a:endParaRPr lang="cs-CZ" dirty="0"/>
                    </a:p>
                  </a:txBody>
                  <a:tcPr/>
                </a:tc>
                <a:tc>
                  <a:txBody>
                    <a:bodyPr/>
                    <a:lstStyle/>
                    <a:p>
                      <a:r>
                        <a:rPr lang="cs-CZ" dirty="0" err="1" smtClean="0"/>
                        <a:t>Pěstný</a:t>
                      </a:r>
                      <a:r>
                        <a:rPr lang="cs-CZ" dirty="0" smtClean="0"/>
                        <a:t> klín (</a:t>
                      </a:r>
                      <a:r>
                        <a:rPr lang="cs-CZ" dirty="0" err="1" smtClean="0"/>
                        <a:t>moustérien</a:t>
                      </a:r>
                      <a:r>
                        <a:rPr lang="cs-CZ" dirty="0" smtClean="0"/>
                        <a:t>), oštěp</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nájezdy</a:t>
                      </a:r>
                    </a:p>
                  </a:txBody>
                  <a:tcPr/>
                </a:tc>
              </a:tr>
              <a:tr h="370840">
                <a:tc>
                  <a:txBody>
                    <a:bodyPr/>
                    <a:lstStyle/>
                    <a:p>
                      <a:r>
                        <a:rPr lang="cs-CZ" dirty="0" smtClean="0"/>
                        <a:t>Homo sapiens </a:t>
                      </a:r>
                      <a:r>
                        <a:rPr lang="cs-CZ" dirty="0" err="1" smtClean="0"/>
                        <a:t>sapiens</a:t>
                      </a:r>
                      <a:endParaRPr lang="cs-CZ" dirty="0"/>
                    </a:p>
                  </a:txBody>
                  <a:tcPr/>
                </a:tc>
                <a:tc>
                  <a:txBody>
                    <a:bodyPr/>
                    <a:lstStyle/>
                    <a:p>
                      <a:r>
                        <a:rPr lang="cs-CZ" dirty="0" smtClean="0"/>
                        <a:t>Různé zbraně úderové a vrhací (vrhač oštěpu), luk?</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frontální útok, nájezdy</a:t>
                      </a:r>
                    </a:p>
                    <a:p>
                      <a:endParaRPr lang="cs-CZ" dirty="0"/>
                    </a:p>
                  </a:txBody>
                  <a:tcPr/>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30"/>
          <p:cNvPicPr>
            <a:picLocks noChangeAspect="1" noChangeArrowheads="1"/>
          </p:cNvPicPr>
          <p:nvPr/>
        </p:nvPicPr>
        <p:blipFill>
          <a:blip r:embed="rId2" cstate="print"/>
          <a:srcRect/>
          <a:stretch>
            <a:fillRect/>
          </a:stretch>
        </p:blipFill>
        <p:spPr bwMode="auto">
          <a:xfrm>
            <a:off x="512763" y="20638"/>
            <a:ext cx="8091487" cy="6837362"/>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131"/>
          <p:cNvPicPr>
            <a:picLocks noChangeAspect="1" noChangeArrowheads="1"/>
          </p:cNvPicPr>
          <p:nvPr/>
        </p:nvPicPr>
        <p:blipFill>
          <a:blip r:embed="rId2" cstate="print"/>
          <a:srcRect/>
          <a:stretch>
            <a:fillRect/>
          </a:stretch>
        </p:blipFill>
        <p:spPr bwMode="auto">
          <a:xfrm>
            <a:off x="34925" y="0"/>
            <a:ext cx="9074150" cy="6821488"/>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132"/>
          <p:cNvPicPr>
            <a:picLocks noChangeAspect="1" noChangeArrowheads="1"/>
          </p:cNvPicPr>
          <p:nvPr/>
        </p:nvPicPr>
        <p:blipFill>
          <a:blip r:embed="rId2" cstate="print"/>
          <a:srcRect/>
          <a:stretch>
            <a:fillRect/>
          </a:stretch>
        </p:blipFill>
        <p:spPr bwMode="auto">
          <a:xfrm>
            <a:off x="600075" y="0"/>
            <a:ext cx="7067550" cy="6102350"/>
          </a:xfrm>
          <a:prstGeom prst="rect">
            <a:avLst/>
          </a:prstGeom>
          <a:noFill/>
          <a:ln w="9525">
            <a:noFill/>
            <a:miter lim="800000"/>
            <a:headEnd/>
            <a:tailEnd/>
          </a:ln>
        </p:spPr>
      </p:pic>
      <p:sp>
        <p:nvSpPr>
          <p:cNvPr id="142339" name="Text Box 3"/>
          <p:cNvSpPr txBox="1">
            <a:spLocks noChangeArrowheads="1"/>
          </p:cNvSpPr>
          <p:nvPr/>
        </p:nvSpPr>
        <p:spPr bwMode="auto">
          <a:xfrm>
            <a:off x="1355725" y="6137275"/>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133"/>
          <p:cNvPicPr>
            <a:picLocks noChangeAspect="1" noChangeArrowheads="1"/>
          </p:cNvPicPr>
          <p:nvPr/>
        </p:nvPicPr>
        <p:blipFill>
          <a:blip r:embed="rId2" cstate="print"/>
          <a:srcRect/>
          <a:stretch>
            <a:fillRect/>
          </a:stretch>
        </p:blipFill>
        <p:spPr bwMode="auto">
          <a:xfrm>
            <a:off x="1258888" y="-33338"/>
            <a:ext cx="6423025" cy="6270626"/>
          </a:xfrm>
          <a:prstGeom prst="rect">
            <a:avLst/>
          </a:prstGeom>
          <a:noFill/>
          <a:ln w="9525">
            <a:noFill/>
            <a:miter lim="800000"/>
            <a:headEnd/>
            <a:tailEnd/>
          </a:ln>
        </p:spPr>
      </p:pic>
      <p:sp>
        <p:nvSpPr>
          <p:cNvPr id="143363" name="Text Box 3"/>
          <p:cNvSpPr txBox="1">
            <a:spLocks noChangeArrowheads="1"/>
          </p:cNvSpPr>
          <p:nvPr/>
        </p:nvSpPr>
        <p:spPr bwMode="auto">
          <a:xfrm>
            <a:off x="1355725" y="6284913"/>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134"/>
          <p:cNvPicPr>
            <a:picLocks noChangeAspect="1" noChangeArrowheads="1"/>
          </p:cNvPicPr>
          <p:nvPr/>
        </p:nvPicPr>
        <p:blipFill>
          <a:blip r:embed="rId2" cstate="print"/>
          <a:srcRect/>
          <a:stretch>
            <a:fillRect/>
          </a:stretch>
        </p:blipFill>
        <p:spPr bwMode="auto">
          <a:xfrm>
            <a:off x="4662488" y="0"/>
            <a:ext cx="3730625" cy="6159500"/>
          </a:xfrm>
          <a:prstGeom prst="rect">
            <a:avLst/>
          </a:prstGeom>
          <a:noFill/>
          <a:ln w="9525">
            <a:noFill/>
            <a:miter lim="800000"/>
            <a:headEnd/>
            <a:tailEnd/>
          </a:ln>
        </p:spPr>
      </p:pic>
      <p:pic>
        <p:nvPicPr>
          <p:cNvPr id="144387" name="Picture 5" descr="137"/>
          <p:cNvPicPr>
            <a:picLocks noChangeAspect="1" noChangeArrowheads="1"/>
          </p:cNvPicPr>
          <p:nvPr/>
        </p:nvPicPr>
        <p:blipFill>
          <a:blip r:embed="rId3" cstate="print"/>
          <a:srcRect/>
          <a:stretch>
            <a:fillRect/>
          </a:stretch>
        </p:blipFill>
        <p:spPr bwMode="auto">
          <a:xfrm>
            <a:off x="452438" y="0"/>
            <a:ext cx="3759200" cy="6137275"/>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136"/>
          <p:cNvPicPr>
            <a:picLocks noChangeAspect="1" noChangeArrowheads="1"/>
          </p:cNvPicPr>
          <p:nvPr/>
        </p:nvPicPr>
        <p:blipFill>
          <a:blip r:embed="rId2" cstate="print"/>
          <a:srcRect/>
          <a:stretch>
            <a:fillRect/>
          </a:stretch>
        </p:blipFill>
        <p:spPr bwMode="auto">
          <a:xfrm>
            <a:off x="0" y="0"/>
            <a:ext cx="4067175" cy="5751513"/>
          </a:xfrm>
          <a:prstGeom prst="rect">
            <a:avLst/>
          </a:prstGeom>
          <a:noFill/>
          <a:ln w="9525">
            <a:noFill/>
            <a:miter lim="800000"/>
            <a:headEnd/>
            <a:tailEnd/>
          </a:ln>
        </p:spPr>
      </p:pic>
      <p:pic>
        <p:nvPicPr>
          <p:cNvPr id="145411" name="Picture 5" descr="135"/>
          <p:cNvPicPr>
            <a:picLocks noChangeAspect="1" noChangeArrowheads="1"/>
          </p:cNvPicPr>
          <p:nvPr/>
        </p:nvPicPr>
        <p:blipFill>
          <a:blip r:embed="rId3" cstate="print"/>
          <a:srcRect/>
          <a:stretch>
            <a:fillRect/>
          </a:stretch>
        </p:blipFill>
        <p:spPr bwMode="auto">
          <a:xfrm>
            <a:off x="4135438" y="3200400"/>
            <a:ext cx="5008562" cy="3657600"/>
          </a:xfrm>
          <a:prstGeom prst="rect">
            <a:avLst/>
          </a:prstGeom>
          <a:noFill/>
          <a:ln w="9525">
            <a:noFill/>
            <a:miter lim="800000"/>
            <a:headEnd/>
            <a:tailEnd/>
          </a:ln>
        </p:spPr>
      </p:pic>
      <p:sp>
        <p:nvSpPr>
          <p:cNvPr id="145412" name="TextovéPole 3"/>
          <p:cNvSpPr txBox="1">
            <a:spLocks noChangeArrowheads="1"/>
          </p:cNvSpPr>
          <p:nvPr/>
        </p:nvSpPr>
        <p:spPr bwMode="auto">
          <a:xfrm>
            <a:off x="5508625" y="1557338"/>
            <a:ext cx="2447925" cy="460375"/>
          </a:xfrm>
          <a:prstGeom prst="rect">
            <a:avLst/>
          </a:prstGeom>
          <a:noFill/>
          <a:ln w="9525">
            <a:noFill/>
            <a:miter lim="800000"/>
            <a:headEnd/>
            <a:tailEnd/>
          </a:ln>
        </p:spPr>
        <p:txBody>
          <a:bodyPr>
            <a:spAutoFit/>
          </a:bodyPr>
          <a:lstStyle/>
          <a:p>
            <a:r>
              <a:rPr lang="cs-CZ"/>
              <a:t>Boxerská zranění</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122"/>
          <p:cNvPicPr>
            <a:picLocks noChangeAspect="1" noChangeArrowheads="1"/>
          </p:cNvPicPr>
          <p:nvPr/>
        </p:nvPicPr>
        <p:blipFill>
          <a:blip r:embed="rId3" cstate="print"/>
          <a:srcRect/>
          <a:stretch>
            <a:fillRect/>
          </a:stretch>
        </p:blipFill>
        <p:spPr bwMode="auto">
          <a:xfrm>
            <a:off x="385763" y="584200"/>
            <a:ext cx="4186237" cy="5688013"/>
          </a:xfrm>
          <a:prstGeom prst="rect">
            <a:avLst/>
          </a:prstGeom>
          <a:noFill/>
          <a:ln w="9525">
            <a:noFill/>
            <a:miter lim="800000"/>
            <a:headEnd/>
            <a:tailEnd/>
          </a:ln>
        </p:spPr>
      </p:pic>
      <p:sp>
        <p:nvSpPr>
          <p:cNvPr id="17411" name="Text Box 3"/>
          <p:cNvSpPr txBox="1">
            <a:spLocks noChangeArrowheads="1"/>
          </p:cNvSpPr>
          <p:nvPr/>
        </p:nvSpPr>
        <p:spPr bwMode="auto">
          <a:xfrm>
            <a:off x="4572000" y="727075"/>
            <a:ext cx="4673600" cy="3416300"/>
          </a:xfrm>
          <a:prstGeom prst="rect">
            <a:avLst/>
          </a:prstGeom>
          <a:noFill/>
          <a:ln w="9525">
            <a:noFill/>
            <a:miter lim="800000"/>
            <a:headEnd/>
            <a:tailEnd/>
          </a:ln>
        </p:spPr>
        <p:txBody>
          <a:bodyPr>
            <a:spAutoFit/>
          </a:bodyPr>
          <a:lstStyle/>
          <a:p>
            <a:r>
              <a:rPr lang="cs-CZ"/>
              <a:t>Bez váhových kategorií</a:t>
            </a:r>
            <a:endParaRPr lang="en-US"/>
          </a:p>
          <a:p>
            <a:endParaRPr lang="en-US"/>
          </a:p>
          <a:p>
            <a:r>
              <a:rPr lang="cs-CZ"/>
              <a:t>Zápasníci byli losováni:</a:t>
            </a:r>
            <a:endParaRPr lang="en-US"/>
          </a:p>
          <a:p>
            <a:endParaRPr lang="en-US"/>
          </a:p>
          <a:p>
            <a:r>
              <a:rPr lang="en-US" b="1"/>
              <a:t>e</a:t>
            </a:r>
            <a:r>
              <a:rPr lang="cs-CZ" b="1"/>
              <a:t>f</a:t>
            </a:r>
            <a:r>
              <a:rPr lang="en-US" b="1"/>
              <a:t>edros</a:t>
            </a:r>
            <a:r>
              <a:rPr lang="en-US"/>
              <a:t>  = “</a:t>
            </a:r>
            <a:r>
              <a:rPr lang="cs-CZ"/>
              <a:t>na místě</a:t>
            </a:r>
            <a:r>
              <a:rPr lang="en-US"/>
              <a:t>”</a:t>
            </a:r>
          </a:p>
          <a:p>
            <a:r>
              <a:rPr lang="en-US"/>
              <a:t>  </a:t>
            </a:r>
            <a:r>
              <a:rPr lang="cs-CZ"/>
              <a:t>postup bez zápasu</a:t>
            </a:r>
            <a:endParaRPr lang="en-US"/>
          </a:p>
          <a:p>
            <a:endParaRPr lang="en-US"/>
          </a:p>
          <a:p>
            <a:r>
              <a:rPr lang="en-US" b="1"/>
              <a:t>ane</a:t>
            </a:r>
            <a:r>
              <a:rPr lang="cs-CZ" b="1"/>
              <a:t>f</a:t>
            </a:r>
            <a:r>
              <a:rPr lang="en-US" b="1"/>
              <a:t>edros</a:t>
            </a:r>
            <a:r>
              <a:rPr lang="en-US"/>
              <a:t>  </a:t>
            </a:r>
            <a:r>
              <a:rPr lang="cs-CZ"/>
              <a:t>postup vyhraným zápasem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descr="138"/>
          <p:cNvPicPr>
            <a:picLocks noChangeAspect="1" noChangeArrowheads="1"/>
          </p:cNvPicPr>
          <p:nvPr/>
        </p:nvPicPr>
        <p:blipFill>
          <a:blip r:embed="rId2" cstate="print"/>
          <a:srcRect/>
          <a:stretch>
            <a:fillRect/>
          </a:stretch>
        </p:blipFill>
        <p:spPr bwMode="auto">
          <a:xfrm>
            <a:off x="212725" y="0"/>
            <a:ext cx="4446588" cy="6092825"/>
          </a:xfrm>
          <a:prstGeom prst="rect">
            <a:avLst/>
          </a:prstGeom>
          <a:noFill/>
          <a:ln w="9525">
            <a:noFill/>
            <a:miter lim="800000"/>
            <a:headEnd/>
            <a:tailEnd/>
          </a:ln>
        </p:spPr>
      </p:pic>
      <p:pic>
        <p:nvPicPr>
          <p:cNvPr id="147459" name="Picture 4" descr="139"/>
          <p:cNvPicPr>
            <a:picLocks noChangeAspect="1" noChangeArrowheads="1"/>
          </p:cNvPicPr>
          <p:nvPr/>
        </p:nvPicPr>
        <p:blipFill>
          <a:blip r:embed="rId3" cstate="print"/>
          <a:srcRect/>
          <a:stretch>
            <a:fillRect/>
          </a:stretch>
        </p:blipFill>
        <p:spPr bwMode="auto">
          <a:xfrm>
            <a:off x="5292725" y="0"/>
            <a:ext cx="2519363" cy="6159500"/>
          </a:xfrm>
          <a:prstGeom prst="rect">
            <a:avLst/>
          </a:prstGeom>
          <a:noFill/>
          <a:ln w="9525">
            <a:noFill/>
            <a:miter lim="800000"/>
            <a:headEnd/>
            <a:tailEnd/>
          </a:ln>
        </p:spPr>
      </p:pic>
      <p:sp>
        <p:nvSpPr>
          <p:cNvPr id="147460" name="TextovéPole 3"/>
          <p:cNvSpPr txBox="1">
            <a:spLocks noChangeArrowheads="1"/>
          </p:cNvSpPr>
          <p:nvPr/>
        </p:nvSpPr>
        <p:spPr bwMode="auto">
          <a:xfrm>
            <a:off x="2700338" y="6308725"/>
            <a:ext cx="3959225" cy="461963"/>
          </a:xfrm>
          <a:prstGeom prst="rect">
            <a:avLst/>
          </a:prstGeom>
          <a:noFill/>
          <a:ln w="9525">
            <a:noFill/>
            <a:miter lim="800000"/>
            <a:headEnd/>
            <a:tailEnd/>
          </a:ln>
        </p:spPr>
        <p:txBody>
          <a:bodyPr>
            <a:spAutoFit/>
          </a:bodyPr>
          <a:lstStyle/>
          <a:p>
            <a:r>
              <a:rPr lang="cs-CZ"/>
              <a:t>Římský caestus, boxer (zbraň)</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140"/>
          <p:cNvPicPr>
            <a:picLocks noChangeAspect="1" noChangeArrowheads="1"/>
          </p:cNvPicPr>
          <p:nvPr/>
        </p:nvPicPr>
        <p:blipFill>
          <a:blip r:embed="rId2" cstate="print"/>
          <a:srcRect/>
          <a:stretch>
            <a:fillRect/>
          </a:stretch>
        </p:blipFill>
        <p:spPr bwMode="auto">
          <a:xfrm>
            <a:off x="1588" y="765175"/>
            <a:ext cx="9107487" cy="4397375"/>
          </a:xfrm>
          <a:prstGeom prst="rect">
            <a:avLst/>
          </a:prstGeom>
          <a:noFill/>
          <a:ln w="9525">
            <a:noFill/>
            <a:miter lim="800000"/>
            <a:headEnd/>
            <a:tailEnd/>
          </a:ln>
        </p:spPr>
      </p:pic>
      <p:sp>
        <p:nvSpPr>
          <p:cNvPr id="148483" name="Text Box 3"/>
          <p:cNvSpPr txBox="1">
            <a:spLocks noChangeArrowheads="1"/>
          </p:cNvSpPr>
          <p:nvPr/>
        </p:nvSpPr>
        <p:spPr bwMode="auto">
          <a:xfrm>
            <a:off x="1584325" y="6237288"/>
            <a:ext cx="5883275" cy="457200"/>
          </a:xfrm>
          <a:prstGeom prst="rect">
            <a:avLst/>
          </a:prstGeom>
          <a:noFill/>
          <a:ln w="9525">
            <a:noFill/>
            <a:miter lim="800000"/>
            <a:headEnd/>
            <a:tailEnd/>
          </a:ln>
        </p:spPr>
        <p:txBody>
          <a:bodyPr>
            <a:spAutoFit/>
          </a:bodyPr>
          <a:lstStyle/>
          <a:p>
            <a:pPr algn="ctr"/>
            <a:r>
              <a:rPr lang="en-US" b="1"/>
              <a:t>Korykos</a:t>
            </a:r>
            <a:r>
              <a:rPr lang="cs-CZ" b="1"/>
              <a:t>, boxerský pytel</a:t>
            </a:r>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141"/>
          <p:cNvPicPr>
            <a:picLocks noChangeAspect="1" noChangeArrowheads="1"/>
          </p:cNvPicPr>
          <p:nvPr/>
        </p:nvPicPr>
        <p:blipFill>
          <a:blip r:embed="rId2" cstate="print"/>
          <a:srcRect/>
          <a:stretch>
            <a:fillRect/>
          </a:stretch>
        </p:blipFill>
        <p:spPr bwMode="auto">
          <a:xfrm>
            <a:off x="971550" y="-34925"/>
            <a:ext cx="3600450" cy="6027738"/>
          </a:xfrm>
          <a:prstGeom prst="rect">
            <a:avLst/>
          </a:prstGeom>
          <a:noFill/>
          <a:ln w="9525">
            <a:noFill/>
            <a:miter lim="800000"/>
            <a:headEnd/>
            <a:tailEnd/>
          </a:ln>
        </p:spPr>
      </p:pic>
      <p:pic>
        <p:nvPicPr>
          <p:cNvPr id="149507" name="Picture 3" descr="142"/>
          <p:cNvPicPr>
            <a:picLocks noChangeAspect="1" noChangeArrowheads="1"/>
          </p:cNvPicPr>
          <p:nvPr/>
        </p:nvPicPr>
        <p:blipFill>
          <a:blip r:embed="rId3" cstate="print"/>
          <a:srcRect/>
          <a:stretch>
            <a:fillRect/>
          </a:stretch>
        </p:blipFill>
        <p:spPr bwMode="auto">
          <a:xfrm>
            <a:off x="4572000" y="-34925"/>
            <a:ext cx="3600450" cy="6027738"/>
          </a:xfrm>
          <a:prstGeom prst="rect">
            <a:avLst/>
          </a:prstGeom>
          <a:noFill/>
          <a:ln w="9525">
            <a:noFill/>
            <a:miter lim="800000"/>
            <a:headEnd/>
            <a:tailEnd/>
          </a:ln>
        </p:spPr>
      </p:pic>
      <p:sp>
        <p:nvSpPr>
          <p:cNvPr id="149508" name="Text Box 4"/>
          <p:cNvSpPr txBox="1">
            <a:spLocks noChangeArrowheads="1"/>
          </p:cNvSpPr>
          <p:nvPr/>
        </p:nvSpPr>
        <p:spPr bwMode="auto">
          <a:xfrm>
            <a:off x="609600" y="6211888"/>
            <a:ext cx="7848600" cy="457200"/>
          </a:xfrm>
          <a:prstGeom prst="rect">
            <a:avLst/>
          </a:prstGeom>
          <a:noFill/>
          <a:ln w="9525">
            <a:noFill/>
            <a:miter lim="800000"/>
            <a:headEnd/>
            <a:tailEnd/>
          </a:ln>
        </p:spPr>
        <p:txBody>
          <a:bodyPr>
            <a:spAutoFit/>
          </a:bodyPr>
          <a:lstStyle/>
          <a:p>
            <a:pPr algn="ctr"/>
            <a:r>
              <a:rPr lang="cs-CZ"/>
              <a:t>Sochy vítězů (Damoxenos diskvalifikován)</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Efektivní dosah zbraní</a:t>
            </a:r>
          </a:p>
        </p:txBody>
      </p:sp>
      <p:sp>
        <p:nvSpPr>
          <p:cNvPr id="17411" name="Zástupný symbol pro obsah 2"/>
          <p:cNvSpPr>
            <a:spLocks noGrp="1"/>
          </p:cNvSpPr>
          <p:nvPr>
            <p:ph idx="1"/>
          </p:nvPr>
        </p:nvSpPr>
        <p:spPr/>
        <p:txBody>
          <a:bodyPr/>
          <a:lstStyle/>
          <a:p>
            <a:r>
              <a:rPr lang="cs-CZ" smtClean="0"/>
              <a:t>2 m 	kopí</a:t>
            </a:r>
          </a:p>
          <a:p>
            <a:r>
              <a:rPr lang="cs-CZ" smtClean="0"/>
              <a:t>25 m	oštěp</a:t>
            </a:r>
          </a:p>
          <a:p>
            <a:r>
              <a:rPr lang="cs-CZ" smtClean="0"/>
              <a:t>100 m	oštěp s vrhačem (atlatl)</a:t>
            </a:r>
          </a:p>
          <a:p>
            <a:r>
              <a:rPr lang="cs-CZ" smtClean="0"/>
              <a:t>120 m	luk</a:t>
            </a:r>
          </a:p>
          <a:p>
            <a:r>
              <a:rPr lang="cs-CZ" smtClean="0"/>
              <a:t>200 m	kompozitní luk</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cs-CZ" smtClean="0"/>
              <a:t>Pankration</a:t>
            </a:r>
            <a:endParaRPr lang="sk-SK" smtClean="0"/>
          </a:p>
        </p:txBody>
      </p:sp>
      <p:pic>
        <p:nvPicPr>
          <p:cNvPr id="150531" name="Picture 4" descr="G:\obr do kn\gr0103.jpg"/>
          <p:cNvPicPr>
            <a:picLocks noChangeAspect="1" noChangeArrowheads="1"/>
          </p:cNvPicPr>
          <p:nvPr/>
        </p:nvPicPr>
        <p:blipFill>
          <a:blip r:embed="rId2" cstate="print"/>
          <a:srcRect/>
          <a:stretch>
            <a:fillRect/>
          </a:stretch>
        </p:blipFill>
        <p:spPr bwMode="auto">
          <a:xfrm>
            <a:off x="0" y="1960563"/>
            <a:ext cx="9220200"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143"/>
          <p:cNvPicPr>
            <a:picLocks noChangeAspect="1" noChangeArrowheads="1"/>
          </p:cNvPicPr>
          <p:nvPr/>
        </p:nvPicPr>
        <p:blipFill>
          <a:blip r:embed="rId2" cstate="print"/>
          <a:srcRect/>
          <a:stretch>
            <a:fillRect/>
          </a:stretch>
        </p:blipFill>
        <p:spPr bwMode="auto">
          <a:xfrm>
            <a:off x="160338" y="0"/>
            <a:ext cx="8804275" cy="6858000"/>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cs-CZ" smtClean="0"/>
              <a:t>Pankration</a:t>
            </a:r>
            <a:endParaRPr lang="sk-SK" smtClean="0"/>
          </a:p>
        </p:txBody>
      </p:sp>
      <p:sp>
        <p:nvSpPr>
          <p:cNvPr id="152579" name="Rectangle 3"/>
          <p:cNvSpPr>
            <a:spLocks noGrp="1" noChangeArrowheads="1"/>
          </p:cNvSpPr>
          <p:nvPr>
            <p:ph type="body" idx="1"/>
          </p:nvPr>
        </p:nvSpPr>
        <p:spPr/>
        <p:txBody>
          <a:bodyPr/>
          <a:lstStyle/>
          <a:p>
            <a:pPr eaLnBrk="1" hangingPunct="1"/>
            <a:r>
              <a:rPr lang="cs-CZ" smtClean="0"/>
              <a:t>Kato pankration – s pokračováním v boji na zemi</a:t>
            </a:r>
          </a:p>
          <a:p>
            <a:pPr eaLnBrk="1" hangingPunct="1"/>
            <a:r>
              <a:rPr lang="cs-CZ" smtClean="0"/>
              <a:t>Ano pankration – pouze v postoji</a:t>
            </a:r>
          </a:p>
          <a:p>
            <a:pPr eaLnBrk="1" hangingPunct="1"/>
            <a:endParaRPr lang="cs-CZ" smtClean="0"/>
          </a:p>
          <a:p>
            <a:pPr eaLnBrk="1" hangingPunct="1"/>
            <a:r>
              <a:rPr lang="cs-CZ" smtClean="0"/>
              <a:t>Místo, délka střetnutí, úprava atlétů, technika</a:t>
            </a:r>
          </a:p>
          <a:p>
            <a:pPr eaLnBrk="1" hangingPunct="1"/>
            <a:endParaRPr lang="sk-SK"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49"/>
          <p:cNvPicPr>
            <a:picLocks noChangeAspect="1" noChangeArrowheads="1"/>
          </p:cNvPicPr>
          <p:nvPr/>
        </p:nvPicPr>
        <p:blipFill>
          <a:blip r:embed="rId2" cstate="print"/>
          <a:srcRect/>
          <a:stretch>
            <a:fillRect/>
          </a:stretch>
        </p:blipFill>
        <p:spPr bwMode="auto">
          <a:xfrm>
            <a:off x="1403350" y="0"/>
            <a:ext cx="6397625" cy="6792913"/>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030"/>
          <p:cNvPicPr>
            <a:picLocks noChangeAspect="1" noChangeArrowheads="1"/>
          </p:cNvPicPr>
          <p:nvPr/>
        </p:nvPicPr>
        <p:blipFill>
          <a:blip r:embed="rId2" cstate="print"/>
          <a:srcRect/>
          <a:stretch>
            <a:fillRect/>
          </a:stretch>
        </p:blipFill>
        <p:spPr bwMode="auto">
          <a:xfrm>
            <a:off x="0" y="765175"/>
            <a:ext cx="9144000" cy="5637213"/>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144"/>
          <p:cNvPicPr>
            <a:picLocks noChangeAspect="1" noChangeArrowheads="1"/>
          </p:cNvPicPr>
          <p:nvPr/>
        </p:nvPicPr>
        <p:blipFill>
          <a:blip r:embed="rId2" cstate="print"/>
          <a:srcRect/>
          <a:stretch>
            <a:fillRect/>
          </a:stretch>
        </p:blipFill>
        <p:spPr bwMode="auto">
          <a:xfrm>
            <a:off x="0" y="-15875"/>
            <a:ext cx="5292725" cy="6886575"/>
          </a:xfrm>
          <a:prstGeom prst="rect">
            <a:avLst/>
          </a:prstGeom>
          <a:noFill/>
          <a:ln w="9525">
            <a:noFill/>
            <a:miter lim="800000"/>
            <a:headEnd/>
            <a:tailEnd/>
          </a:ln>
        </p:spPr>
      </p:pic>
      <p:sp>
        <p:nvSpPr>
          <p:cNvPr id="155651" name="Text Box 3"/>
          <p:cNvSpPr txBox="1">
            <a:spLocks noChangeArrowheads="1"/>
          </p:cNvSpPr>
          <p:nvPr/>
        </p:nvSpPr>
        <p:spPr bwMode="auto">
          <a:xfrm>
            <a:off x="5318125" y="741363"/>
            <a:ext cx="2773363" cy="3048000"/>
          </a:xfrm>
          <a:prstGeom prst="rect">
            <a:avLst/>
          </a:prstGeom>
          <a:noFill/>
          <a:ln w="9525">
            <a:noFill/>
            <a:miter lim="800000"/>
            <a:headEnd/>
            <a:tailEnd/>
          </a:ln>
        </p:spPr>
        <p:txBody>
          <a:bodyPr wrap="none">
            <a:spAutoFit/>
          </a:bodyPr>
          <a:lstStyle/>
          <a:p>
            <a:r>
              <a:rPr lang="cs-CZ"/>
              <a:t>Dovoleno téměř vše:</a:t>
            </a:r>
          </a:p>
          <a:p>
            <a:pPr>
              <a:buFont typeface="Arial" charset="0"/>
              <a:buChar char="•"/>
            </a:pPr>
            <a:r>
              <a:rPr lang="cs-CZ"/>
              <a:t>Údery</a:t>
            </a:r>
          </a:p>
          <a:p>
            <a:pPr>
              <a:buFont typeface="Arial" charset="0"/>
              <a:buChar char="•"/>
            </a:pPr>
            <a:r>
              <a:rPr lang="cs-CZ"/>
              <a:t>Kopy</a:t>
            </a:r>
          </a:p>
          <a:p>
            <a:pPr>
              <a:buFont typeface="Arial" charset="0"/>
              <a:buChar char="•"/>
            </a:pPr>
            <a:r>
              <a:rPr lang="cs-CZ"/>
              <a:t>Hody</a:t>
            </a:r>
          </a:p>
          <a:p>
            <a:pPr>
              <a:buFont typeface="Arial" charset="0"/>
              <a:buChar char="•"/>
            </a:pPr>
            <a:r>
              <a:rPr lang="cs-CZ"/>
              <a:t>Držení</a:t>
            </a:r>
          </a:p>
          <a:p>
            <a:pPr>
              <a:buFont typeface="Arial" charset="0"/>
              <a:buChar char="•"/>
            </a:pPr>
            <a:r>
              <a:rPr lang="cs-CZ"/>
              <a:t>Škrcení</a:t>
            </a:r>
          </a:p>
          <a:p>
            <a:pPr>
              <a:buFont typeface="Arial" charset="0"/>
              <a:buChar char="•"/>
            </a:pPr>
            <a:r>
              <a:rPr lang="cs-CZ"/>
              <a:t>Páky</a:t>
            </a:r>
          </a:p>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145"/>
          <p:cNvPicPr>
            <a:picLocks noChangeAspect="1" noChangeArrowheads="1"/>
          </p:cNvPicPr>
          <p:nvPr/>
        </p:nvPicPr>
        <p:blipFill>
          <a:blip r:embed="rId2" cstate="print"/>
          <a:srcRect/>
          <a:stretch>
            <a:fillRect/>
          </a:stretch>
        </p:blipFill>
        <p:spPr bwMode="auto">
          <a:xfrm>
            <a:off x="146050" y="0"/>
            <a:ext cx="8890000" cy="6858000"/>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46"/>
          <p:cNvPicPr>
            <a:picLocks noChangeAspect="1" noChangeArrowheads="1"/>
          </p:cNvPicPr>
          <p:nvPr/>
        </p:nvPicPr>
        <p:blipFill>
          <a:blip r:embed="rId2" cstate="print"/>
          <a:srcRect/>
          <a:stretch>
            <a:fillRect/>
          </a:stretch>
        </p:blipFill>
        <p:spPr bwMode="auto">
          <a:xfrm>
            <a:off x="576263" y="-26988"/>
            <a:ext cx="7812087" cy="6823076"/>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47"/>
          <p:cNvPicPr>
            <a:picLocks noChangeAspect="1" noChangeArrowheads="1"/>
          </p:cNvPicPr>
          <p:nvPr/>
        </p:nvPicPr>
        <p:blipFill>
          <a:blip r:embed="rId2" cstate="print"/>
          <a:srcRect/>
          <a:stretch>
            <a:fillRect/>
          </a:stretch>
        </p:blipFill>
        <p:spPr bwMode="auto">
          <a:xfrm>
            <a:off x="2124075" y="0"/>
            <a:ext cx="4176713" cy="6140450"/>
          </a:xfrm>
          <a:prstGeom prst="rect">
            <a:avLst/>
          </a:prstGeom>
          <a:noFill/>
          <a:ln w="9525">
            <a:noFill/>
            <a:miter lim="800000"/>
            <a:headEnd/>
            <a:tailEnd/>
          </a:ln>
        </p:spPr>
      </p:pic>
      <p:sp>
        <p:nvSpPr>
          <p:cNvPr id="158723" name="TextovéPole 2"/>
          <p:cNvSpPr txBox="1">
            <a:spLocks noChangeArrowheads="1"/>
          </p:cNvSpPr>
          <p:nvPr/>
        </p:nvSpPr>
        <p:spPr bwMode="auto">
          <a:xfrm>
            <a:off x="1908175" y="6308725"/>
            <a:ext cx="4967288" cy="461963"/>
          </a:xfrm>
          <a:prstGeom prst="rect">
            <a:avLst/>
          </a:prstGeom>
          <a:noFill/>
          <a:ln w="9525">
            <a:noFill/>
            <a:miter lim="800000"/>
            <a:headEnd/>
            <a:tailEnd/>
          </a:ln>
        </p:spPr>
        <p:txBody>
          <a:bodyPr>
            <a:spAutoFit/>
          </a:bodyPr>
          <a:lstStyle/>
          <a:p>
            <a:r>
              <a:rPr lang="cs-CZ"/>
              <a:t>Kousání a dloubání očí bylo zakázáno</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48"/>
          <p:cNvPicPr>
            <a:picLocks noChangeAspect="1" noChangeArrowheads="1"/>
          </p:cNvPicPr>
          <p:nvPr/>
        </p:nvPicPr>
        <p:blipFill>
          <a:blip r:embed="rId2" cstate="print"/>
          <a:srcRect/>
          <a:stretch>
            <a:fillRect/>
          </a:stretch>
        </p:blipFill>
        <p:spPr bwMode="auto">
          <a:xfrm>
            <a:off x="2016125" y="0"/>
            <a:ext cx="4932363"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endParaRPr lang="cs-CZ" smtClean="0"/>
          </a:p>
        </p:txBody>
      </p:sp>
      <p:pic>
        <p:nvPicPr>
          <p:cNvPr id="18435" name="Zástupný symbol pro obsah 3" descr="Prehistoric.jpg"/>
          <p:cNvPicPr>
            <a:picLocks noGrp="1" noChangeAspect="1"/>
          </p:cNvPicPr>
          <p:nvPr>
            <p:ph idx="1"/>
          </p:nvPr>
        </p:nvPicPr>
        <p:blipFill>
          <a:blip r:embed="rId2" cstate="print"/>
          <a:srcRect/>
          <a:stretch>
            <a:fillRect/>
          </a:stretch>
        </p:blipFill>
        <p:spPr>
          <a:xfrm>
            <a:off x="539750" y="44450"/>
            <a:ext cx="7632700" cy="5891213"/>
          </a:xfrm>
        </p:spPr>
      </p:pic>
      <p:sp>
        <p:nvSpPr>
          <p:cNvPr id="18436" name="TextovéPole 4"/>
          <p:cNvSpPr txBox="1">
            <a:spLocks noChangeArrowheads="1"/>
          </p:cNvSpPr>
          <p:nvPr/>
        </p:nvSpPr>
        <p:spPr bwMode="auto">
          <a:xfrm>
            <a:off x="684213" y="5876925"/>
            <a:ext cx="8064500" cy="831850"/>
          </a:xfrm>
          <a:prstGeom prst="rect">
            <a:avLst/>
          </a:prstGeom>
          <a:noFill/>
          <a:ln w="9525">
            <a:noFill/>
            <a:miter lim="800000"/>
            <a:headEnd/>
            <a:tailEnd/>
          </a:ln>
        </p:spPr>
        <p:txBody>
          <a:bodyPr>
            <a:spAutoFit/>
          </a:bodyPr>
          <a:lstStyle/>
          <a:p>
            <a:r>
              <a:rPr lang="cs-CZ"/>
              <a:t>Fotografie z francouzského jeskyňného komplexu v Lascaux</a:t>
            </a:r>
          </a:p>
          <a:p>
            <a:r>
              <a:rPr lang="cs-CZ">
                <a:hlinkClick r:id="rId3"/>
              </a:rPr>
              <a:t>http://www.lascaux.culture.fr/#/fr/02_00.xml</a:t>
            </a:r>
            <a:endParaRPr lang="cs-CZ"/>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mlahanas.de/Greeks/Olympia/PolydamasLion.jpg"/>
          <p:cNvPicPr>
            <a:picLocks noChangeAspect="1" noChangeArrowheads="1"/>
          </p:cNvPicPr>
          <p:nvPr/>
        </p:nvPicPr>
        <p:blipFill>
          <a:blip r:embed="rId2" cstate="print"/>
          <a:srcRect/>
          <a:stretch>
            <a:fillRect/>
          </a:stretch>
        </p:blipFill>
        <p:spPr bwMode="auto">
          <a:xfrm>
            <a:off x="5003800" y="44450"/>
            <a:ext cx="3313113" cy="3863975"/>
          </a:xfrm>
          <a:prstGeom prst="rect">
            <a:avLst/>
          </a:prstGeom>
          <a:noFill/>
          <a:ln w="9525">
            <a:noFill/>
            <a:miter lim="800000"/>
            <a:headEnd/>
            <a:tailEnd/>
          </a:ln>
        </p:spPr>
      </p:pic>
      <p:pic>
        <p:nvPicPr>
          <p:cNvPr id="160771" name="Picture 4" descr="http://www.mlahanas.de/Greeks/Olympia/PolydamasSkotoussa.jpg"/>
          <p:cNvPicPr>
            <a:picLocks noChangeAspect="1" noChangeArrowheads="1"/>
          </p:cNvPicPr>
          <p:nvPr/>
        </p:nvPicPr>
        <p:blipFill>
          <a:blip r:embed="rId3" cstate="print"/>
          <a:srcRect/>
          <a:stretch>
            <a:fillRect/>
          </a:stretch>
        </p:blipFill>
        <p:spPr bwMode="auto">
          <a:xfrm>
            <a:off x="457200" y="44450"/>
            <a:ext cx="3178175" cy="3870325"/>
          </a:xfrm>
          <a:prstGeom prst="rect">
            <a:avLst/>
          </a:prstGeom>
          <a:noFill/>
          <a:ln w="9525">
            <a:noFill/>
            <a:miter lim="800000"/>
            <a:headEnd/>
            <a:tailEnd/>
          </a:ln>
        </p:spPr>
      </p:pic>
      <p:sp>
        <p:nvSpPr>
          <p:cNvPr id="160772" name="TextovéPole 6"/>
          <p:cNvSpPr txBox="1">
            <a:spLocks noChangeArrowheads="1"/>
          </p:cNvSpPr>
          <p:nvPr/>
        </p:nvSpPr>
        <p:spPr bwMode="auto">
          <a:xfrm>
            <a:off x="468313" y="4221163"/>
            <a:ext cx="8424862" cy="2308225"/>
          </a:xfrm>
          <a:prstGeom prst="rect">
            <a:avLst/>
          </a:prstGeom>
          <a:noFill/>
          <a:ln w="9525">
            <a:noFill/>
            <a:miter lim="800000"/>
            <a:headEnd/>
            <a:tailEnd/>
          </a:ln>
        </p:spPr>
        <p:txBody>
          <a:bodyPr>
            <a:spAutoFit/>
          </a:bodyPr>
          <a:lstStyle/>
          <a:p>
            <a:r>
              <a:rPr lang="en-US" sz="1800" i="1"/>
              <a:t>Pausanias saw the statue of </a:t>
            </a:r>
            <a:r>
              <a:rPr lang="en-US" sz="1800" i="1">
                <a:hlinkClick r:id="rId4"/>
              </a:rPr>
              <a:t>Polydamas</a:t>
            </a:r>
            <a:r>
              <a:rPr lang="en-US" sz="1800" i="1"/>
              <a:t> at Olympia and wrote (VI, 5, 1) "And he on a high pedestal, the work of Lysippus, greater than all men, except for those called heroes,and of any other race that preceded mankind, and of contemporary men, Polydamas the Nicean is the greatest. Julian the African (Euseb. 93rd Olymp.) wrote: The oversize Polydamas won at the pancration, he who in Persia, in front of King Ochon, naked and unarmed, killed lions, had a duel with three of the fully armed bodyguard of the king, of those called the immortals "and killed them. The same man stopped chariots which were moving at full speed.</a:t>
            </a:r>
            <a:endParaRPr lang="cs-CZ" sz="18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12725" y="268288"/>
            <a:ext cx="8474075" cy="3600450"/>
          </a:xfrm>
          <a:prstGeom prst="rect">
            <a:avLst/>
          </a:prstGeom>
          <a:noFill/>
          <a:ln w="9525">
            <a:noFill/>
            <a:miter lim="800000"/>
            <a:headEnd/>
            <a:tailEnd/>
          </a:ln>
        </p:spPr>
        <p:txBody>
          <a:bodyPr>
            <a:spAutoFit/>
          </a:bodyPr>
          <a:lstStyle/>
          <a:p>
            <a:pPr algn="ctr"/>
            <a:r>
              <a:rPr lang="en-US" sz="3600" b="1">
                <a:solidFill>
                  <a:srgbClr val="4E2F2F"/>
                </a:solidFill>
                <a:latin typeface="Arial" charset="0"/>
              </a:rPr>
              <a:t>Arrachion of Phigalia</a:t>
            </a:r>
            <a:r>
              <a:rPr lang="en-US">
                <a:solidFill>
                  <a:srgbClr val="4E2F2F"/>
                </a:solidFill>
                <a:latin typeface="Arial" charset="0"/>
              </a:rPr>
              <a:t/>
            </a:r>
            <a:br>
              <a:rPr lang="en-US">
                <a:solidFill>
                  <a:srgbClr val="4E2F2F"/>
                </a:solidFill>
                <a:latin typeface="Arial" charset="0"/>
              </a:rPr>
            </a:br>
            <a:endParaRPr lang="en-US">
              <a:solidFill>
                <a:srgbClr val="4E2F2F"/>
              </a:solidFill>
              <a:latin typeface="Arial" charset="0"/>
            </a:endParaRPr>
          </a:p>
          <a:p>
            <a:r>
              <a:rPr lang="en-US">
                <a:solidFill>
                  <a:srgbClr val="4E2F2F"/>
                </a:solidFill>
                <a:latin typeface="Arial" charset="0"/>
              </a:rPr>
              <a:t>A heroic and at the same time tragic event took place at Olympia, when the pankratiast Arrachion from Phigalia died during the game. Arrachion being in a difficult position, when his opponent grabbed his neck, managed to make him raise his hand (the sign of defeat) by twisting his leg, while himself was dying. Arrachion, though dead, was pronounced the winner. He won three times at Olympia (572/568/564 BC)</a:t>
            </a:r>
            <a:r>
              <a:rPr lang="cs-CZ">
                <a:solidFill>
                  <a:srgbClr val="4E2F2F"/>
                </a:solidFill>
                <a:latin typeface="Arial" charset="0"/>
              </a:rPr>
              <a:t>.</a:t>
            </a:r>
            <a:endParaRPr lang="en-US">
              <a:solidFill>
                <a:srgbClr val="4E2F2F"/>
              </a:solidFill>
              <a:latin typeface="Arial"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Novo</a:t>
            </a:r>
            <a:r>
              <a:rPr lang="cs-CZ" smtClean="0"/>
              <a:t>dobé olympijské hry</a:t>
            </a:r>
            <a:endParaRPr lang="sk-SK" smtClean="0"/>
          </a:p>
        </p:txBody>
      </p:sp>
      <p:sp>
        <p:nvSpPr>
          <p:cNvPr id="162819" name="Rectangle 3"/>
          <p:cNvSpPr>
            <a:spLocks noGrp="1" noChangeArrowheads="1"/>
          </p:cNvSpPr>
          <p:nvPr>
            <p:ph type="body" idx="1"/>
          </p:nvPr>
        </p:nvSpPr>
        <p:spPr/>
        <p:txBody>
          <a:bodyPr/>
          <a:lstStyle/>
          <a:p>
            <a:pPr eaLnBrk="1" hangingPunct="1">
              <a:lnSpc>
                <a:spcPct val="90000"/>
              </a:lnSpc>
            </a:pPr>
            <a:r>
              <a:rPr lang="cs-CZ" dirty="0" smtClean="0"/>
              <a:t>1894 – založení Mezinárodního olympijského výboru (P. de Coubertin)</a:t>
            </a:r>
          </a:p>
          <a:p>
            <a:pPr eaLnBrk="1" hangingPunct="1">
              <a:lnSpc>
                <a:spcPct val="90000"/>
              </a:lnSpc>
            </a:pPr>
            <a:r>
              <a:rPr lang="cs-CZ" dirty="0" smtClean="0"/>
              <a:t>Evoluce MOV</a:t>
            </a:r>
          </a:p>
          <a:p>
            <a:pPr eaLnBrk="1" hangingPunct="1">
              <a:lnSpc>
                <a:spcPct val="90000"/>
              </a:lnSpc>
            </a:pPr>
            <a:endParaRPr lang="cs-CZ" dirty="0" smtClean="0"/>
          </a:p>
          <a:p>
            <a:pPr eaLnBrk="1" hangingPunct="1">
              <a:lnSpc>
                <a:spcPct val="90000"/>
              </a:lnSpc>
            </a:pPr>
            <a:r>
              <a:rPr lang="cs-CZ" dirty="0" smtClean="0">
                <a:hlinkClick r:id="rId2"/>
              </a:rPr>
              <a:t>Zdroje</a:t>
            </a:r>
            <a:r>
              <a:rPr lang="cs-CZ" dirty="0" smtClean="0"/>
              <a:t> k </a:t>
            </a:r>
            <a:r>
              <a:rPr lang="cs-CZ" dirty="0" err="1" smtClean="0"/>
              <a:t>olympismu</a:t>
            </a:r>
            <a:endParaRPr lang="cs-CZ" dirty="0" smtClean="0"/>
          </a:p>
          <a:p>
            <a:pPr lvl="1" eaLnBrk="1" hangingPunct="1">
              <a:lnSpc>
                <a:spcPct val="90000"/>
              </a:lnSpc>
            </a:pPr>
            <a:r>
              <a:rPr lang="cs-CZ" dirty="0" smtClean="0"/>
              <a:t>Víc než 17.000 publikací</a:t>
            </a:r>
          </a:p>
          <a:p>
            <a:pPr lvl="1" eaLnBrk="1" hangingPunct="1">
              <a:lnSpc>
                <a:spcPct val="90000"/>
              </a:lnSpc>
            </a:pPr>
            <a:r>
              <a:rPr lang="cs-CZ" dirty="0" smtClean="0"/>
              <a:t>Víc než 100.000 webových prezentací</a:t>
            </a:r>
          </a:p>
          <a:p>
            <a:pPr lvl="1" eaLnBrk="1" hangingPunct="1">
              <a:lnSpc>
                <a:spcPct val="90000"/>
              </a:lnSpc>
            </a:pPr>
            <a:r>
              <a:rPr lang="cs-CZ" dirty="0" smtClean="0"/>
              <a:t>Víc než 100 celovečerních </a:t>
            </a:r>
            <a:r>
              <a:rPr lang="cs-CZ" dirty="0" err="1" smtClean="0"/>
              <a:t>dokumetů</a:t>
            </a:r>
            <a:endParaRPr lang="cs-CZ" dirty="0" smtClean="0"/>
          </a:p>
          <a:p>
            <a:pPr eaLnBrk="1" hangingPunct="1">
              <a:lnSpc>
                <a:spcPct val="90000"/>
              </a:lnSpc>
            </a:pPr>
            <a:endParaRPr lang="sk-SK"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cs-CZ" smtClean="0"/>
              <a:t>Základní pojmy</a:t>
            </a:r>
            <a:endParaRPr lang="sk-SK" smtClean="0"/>
          </a:p>
        </p:txBody>
      </p:sp>
      <p:sp>
        <p:nvSpPr>
          <p:cNvPr id="163843" name="Rectangle 3"/>
          <p:cNvSpPr>
            <a:spLocks noGrp="1" noChangeArrowheads="1"/>
          </p:cNvSpPr>
          <p:nvPr>
            <p:ph type="body" idx="1"/>
          </p:nvPr>
        </p:nvSpPr>
        <p:spPr/>
        <p:txBody>
          <a:bodyPr/>
          <a:lstStyle/>
          <a:p>
            <a:pPr eaLnBrk="1" hangingPunct="1"/>
            <a:r>
              <a:rPr lang="cs-CZ" smtClean="0"/>
              <a:t>Olympijské hry</a:t>
            </a:r>
          </a:p>
          <a:p>
            <a:pPr eaLnBrk="1" hangingPunct="1"/>
            <a:r>
              <a:rPr lang="cs-CZ" smtClean="0"/>
              <a:t>Olympiáda</a:t>
            </a:r>
          </a:p>
          <a:p>
            <a:pPr eaLnBrk="1" hangingPunct="1"/>
            <a:r>
              <a:rPr lang="cs-CZ" smtClean="0"/>
              <a:t>Olympismus</a:t>
            </a:r>
          </a:p>
          <a:p>
            <a:pPr eaLnBrk="1" hangingPunct="1"/>
            <a:endParaRPr lang="cs-CZ" smtClean="0"/>
          </a:p>
          <a:p>
            <a:pPr eaLnBrk="1" hangingPunct="1"/>
            <a:r>
              <a:rPr lang="cs-CZ" smtClean="0"/>
              <a:t>Rozdíl mezi antikou a součaností</a:t>
            </a:r>
            <a:endParaRPr lang="sk-SK"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cs-CZ" smtClean="0"/>
              <a:t>Exkluze a inkluze</a:t>
            </a:r>
            <a:endParaRPr lang="sk-SK" smtClean="0"/>
          </a:p>
        </p:txBody>
      </p:sp>
      <p:sp>
        <p:nvSpPr>
          <p:cNvPr id="164867" name="Rectangle 3"/>
          <p:cNvSpPr>
            <a:spLocks noGrp="1" noChangeArrowheads="1"/>
          </p:cNvSpPr>
          <p:nvPr>
            <p:ph type="body" idx="1"/>
          </p:nvPr>
        </p:nvSpPr>
        <p:spPr/>
        <p:txBody>
          <a:bodyPr/>
          <a:lstStyle/>
          <a:p>
            <a:pPr eaLnBrk="1" hangingPunct="1">
              <a:lnSpc>
                <a:spcPct val="90000"/>
              </a:lnSpc>
            </a:pPr>
            <a:r>
              <a:rPr lang="cs-CZ" sz="2800" smtClean="0"/>
              <a:t>Amaterismus a pseudoamaterismus</a:t>
            </a:r>
          </a:p>
          <a:p>
            <a:pPr lvl="1" eaLnBrk="1" hangingPunct="1">
              <a:lnSpc>
                <a:spcPct val="90000"/>
              </a:lnSpc>
            </a:pPr>
            <a:r>
              <a:rPr lang="cs-CZ" sz="2400" smtClean="0"/>
              <a:t>Amaterismus na starořeckých hrách</a:t>
            </a:r>
          </a:p>
          <a:p>
            <a:pPr lvl="1" eaLnBrk="1" hangingPunct="1">
              <a:lnSpc>
                <a:spcPct val="90000"/>
              </a:lnSpc>
            </a:pPr>
            <a:r>
              <a:rPr lang="cs-CZ" sz="2400" smtClean="0"/>
              <a:t>Jak se pozná profesionál?</a:t>
            </a:r>
          </a:p>
          <a:p>
            <a:pPr eaLnBrk="1" hangingPunct="1">
              <a:lnSpc>
                <a:spcPct val="90000"/>
              </a:lnSpc>
            </a:pPr>
            <a:r>
              <a:rPr lang="cs-CZ" sz="2800" smtClean="0"/>
              <a:t>Není důležité vyhrát, ale zúčastnit se?</a:t>
            </a:r>
          </a:p>
          <a:p>
            <a:pPr lvl="1" eaLnBrk="1" hangingPunct="1">
              <a:lnSpc>
                <a:spcPct val="90000"/>
              </a:lnSpc>
            </a:pPr>
            <a:r>
              <a:rPr lang="cs-CZ" sz="2400" smtClean="0"/>
              <a:t>Antická rovnice hrdina = první z X co dosáhl Y</a:t>
            </a:r>
          </a:p>
          <a:p>
            <a:pPr lvl="1" eaLnBrk="1" hangingPunct="1">
              <a:lnSpc>
                <a:spcPct val="90000"/>
              </a:lnSpc>
            </a:pPr>
            <a:r>
              <a:rPr lang="cs-CZ" sz="2400" smtClean="0"/>
              <a:t>Coubertinovo pojetí elitářství a meritokracie</a:t>
            </a:r>
          </a:p>
          <a:p>
            <a:pPr eaLnBrk="1" hangingPunct="1">
              <a:lnSpc>
                <a:spcPct val="90000"/>
              </a:lnSpc>
            </a:pPr>
            <a:r>
              <a:rPr lang="cs-CZ" sz="2800" smtClean="0"/>
              <a:t>Ženy na OH</a:t>
            </a:r>
          </a:p>
          <a:p>
            <a:pPr lvl="1" eaLnBrk="1" hangingPunct="1">
              <a:lnSpc>
                <a:spcPct val="90000"/>
              </a:lnSpc>
            </a:pPr>
            <a:r>
              <a:rPr lang="cs-CZ" sz="2400" smtClean="0"/>
              <a:t>Coubertinův odkaz</a:t>
            </a:r>
          </a:p>
          <a:p>
            <a:pPr eaLnBrk="1" hangingPunct="1">
              <a:lnSpc>
                <a:spcPct val="90000"/>
              </a:lnSpc>
            </a:pPr>
            <a:r>
              <a:rPr lang="cs-CZ" sz="2800" smtClean="0"/>
              <a:t>Paralympiády</a:t>
            </a:r>
            <a:endParaRPr lang="sk-SK" sz="280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5891" name="Rectangle 3"/>
          <p:cNvSpPr>
            <a:spLocks noGrp="1" noChangeArrowheads="1"/>
          </p:cNvSpPr>
          <p:nvPr>
            <p:ph type="body" idx="1"/>
          </p:nvPr>
        </p:nvSpPr>
        <p:spPr/>
        <p:txBody>
          <a:bodyPr/>
          <a:lstStyle/>
          <a:p>
            <a:pPr eaLnBrk="1" hangingPunct="1">
              <a:lnSpc>
                <a:spcPct val="90000"/>
              </a:lnSpc>
            </a:pPr>
            <a:r>
              <a:rPr lang="cs-CZ" sz="2800" smtClean="0"/>
              <a:t>1604 – 1857 Cotswoldské „Olympick Games“ (R. Dover) – obnovené 1952</a:t>
            </a:r>
          </a:p>
          <a:p>
            <a:pPr eaLnBrk="1" hangingPunct="1">
              <a:lnSpc>
                <a:spcPct val="90000"/>
              </a:lnSpc>
            </a:pPr>
            <a:r>
              <a:rPr lang="cs-CZ" sz="2800" smtClean="0"/>
              <a:t>1839 – Švédsko</a:t>
            </a:r>
          </a:p>
          <a:p>
            <a:pPr eaLnBrk="1" hangingPunct="1">
              <a:lnSpc>
                <a:spcPct val="90000"/>
              </a:lnSpc>
            </a:pPr>
            <a:r>
              <a:rPr lang="cs-CZ" sz="2800" smtClean="0"/>
              <a:t>1844 – Montreal</a:t>
            </a:r>
          </a:p>
          <a:p>
            <a:pPr eaLnBrk="1" hangingPunct="1">
              <a:lnSpc>
                <a:spcPct val="90000"/>
              </a:lnSpc>
            </a:pPr>
            <a:r>
              <a:rPr lang="cs-CZ" sz="2800" smtClean="0"/>
              <a:t>1849 – W. P. Brooks – „Olympian Games“, Shrospire</a:t>
            </a:r>
          </a:p>
          <a:p>
            <a:pPr eaLnBrk="1" hangingPunct="1">
              <a:lnSpc>
                <a:spcPct val="90000"/>
              </a:lnSpc>
            </a:pPr>
            <a:r>
              <a:rPr lang="cs-CZ" sz="2800" smtClean="0"/>
              <a:t>1853 – NY, Franconiho hipodrom: „množství těch nejatraktivnějších her starověkého Řecka a Říma“</a:t>
            </a:r>
            <a:endParaRPr lang="sk-SK" sz="28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6915" name="Rectangle 3"/>
          <p:cNvSpPr>
            <a:spLocks noGrp="1" noChangeArrowheads="1"/>
          </p:cNvSpPr>
          <p:nvPr>
            <p:ph type="body" idx="1"/>
          </p:nvPr>
        </p:nvSpPr>
        <p:spPr/>
        <p:txBody>
          <a:bodyPr/>
          <a:lstStyle/>
          <a:p>
            <a:pPr eaLnBrk="1" hangingPunct="1"/>
            <a:r>
              <a:rPr lang="cs-CZ" smtClean="0"/>
              <a:t>1859 – Atény (E. Zappas)</a:t>
            </a:r>
          </a:p>
          <a:p>
            <a:pPr eaLnBrk="1" hangingPunct="1"/>
            <a:r>
              <a:rPr lang="cs-CZ" smtClean="0"/>
              <a:t>1862 – Liverpool, první Olympijský festival liverpoolského atletického klubu</a:t>
            </a:r>
          </a:p>
          <a:p>
            <a:pPr eaLnBrk="1" hangingPunct="1"/>
            <a:r>
              <a:rPr lang="cs-CZ" smtClean="0"/>
              <a:t>1866 – první Olympijský festival Atletické společnosti Velké Británie</a:t>
            </a:r>
          </a:p>
          <a:p>
            <a:pPr eaLnBrk="1" hangingPunct="1"/>
            <a:r>
              <a:rPr lang="cs-CZ" smtClean="0"/>
              <a:t>1866 – první národní olympijské hry v Londýně</a:t>
            </a:r>
            <a:endParaRPr lang="sk-SK"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7939" name="Rectangle 3"/>
          <p:cNvSpPr>
            <a:spLocks noGrp="1" noChangeArrowheads="1"/>
          </p:cNvSpPr>
          <p:nvPr>
            <p:ph type="body" idx="1"/>
          </p:nvPr>
        </p:nvSpPr>
        <p:spPr/>
        <p:txBody>
          <a:bodyPr/>
          <a:lstStyle/>
          <a:p>
            <a:pPr eaLnBrk="1" hangingPunct="1"/>
            <a:r>
              <a:rPr lang="cs-CZ" smtClean="0"/>
              <a:t>1870 – Atény (E. Zappas)</a:t>
            </a:r>
          </a:p>
          <a:p>
            <a:pPr eaLnBrk="1" hangingPunct="1"/>
            <a:r>
              <a:rPr lang="cs-CZ" smtClean="0"/>
              <a:t>1875 – Atény (E. Zappas)</a:t>
            </a:r>
          </a:p>
          <a:p>
            <a:pPr eaLnBrk="1" hangingPunct="1"/>
            <a:r>
              <a:rPr lang="cs-CZ" smtClean="0"/>
              <a:t>1888/89 – Atény (E. Zappas)</a:t>
            </a:r>
          </a:p>
          <a:p>
            <a:pPr eaLnBrk="1" hangingPunct="1"/>
            <a:r>
              <a:rPr lang="cs-CZ" smtClean="0"/>
              <a:t>1892 – myšlenka Anglo – saské olympiády (J. A. Cooper)</a:t>
            </a:r>
          </a:p>
          <a:p>
            <a:pPr eaLnBrk="1" hangingPunct="1"/>
            <a:r>
              <a:rPr lang="cs-CZ" smtClean="0"/>
              <a:t>1894 – Atény, 1. Hry MOV (D. Vikelas)</a:t>
            </a:r>
            <a:endParaRPr lang="sk-SK"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28600"/>
            <a:ext cx="7772400" cy="1143000"/>
          </a:xfrm>
        </p:spPr>
        <p:txBody>
          <a:bodyPr/>
          <a:lstStyle/>
          <a:p>
            <a:pPr eaLnBrk="1" hangingPunct="1"/>
            <a:r>
              <a:rPr lang="cs-CZ" smtClean="0"/>
              <a:t>Paralympijské hry</a:t>
            </a:r>
            <a:endParaRPr lang="sk-SK" smtClean="0"/>
          </a:p>
        </p:txBody>
      </p:sp>
      <p:graphicFrame>
        <p:nvGraphicFramePr>
          <p:cNvPr id="636992" name="Group 64"/>
          <p:cNvGraphicFramePr>
            <a:graphicFrameLocks noGrp="1"/>
          </p:cNvGraphicFramePr>
          <p:nvPr/>
        </p:nvGraphicFramePr>
        <p:xfrm>
          <a:off x="1219200" y="1676400"/>
          <a:ext cx="6096000" cy="5029200"/>
        </p:xfrm>
        <a:graphic>
          <a:graphicData uri="http://schemas.openxmlformats.org/drawingml/2006/table">
            <a:tbl>
              <a:tblPr/>
              <a:tblGrid>
                <a:gridCol w="2032000"/>
                <a:gridCol w="2032000"/>
                <a:gridCol w="2032000"/>
              </a:tblGrid>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1960 Řím</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1964 Tokio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390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1968 Tel Aviv</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29</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750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1972 Heidelberg</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44</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1976 Toronto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1600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1980 Arnhem</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2500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1984 Stoke Mandeville a NY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4080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1988 Soul</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61</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3053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1992 Barcelona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82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3020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1996 Atlanta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3195</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2000 Sydney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3843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2004 Atény</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141</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4000</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2008 Peking</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148</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4200</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Soc</a:t>
            </a:r>
            <a:r>
              <a:rPr lang="cs-CZ" smtClean="0"/>
              <a:t>iální aspekty úpolových sportů na OH</a:t>
            </a:r>
            <a:endParaRPr lang="sk-SK" smtClean="0"/>
          </a:p>
        </p:txBody>
      </p:sp>
      <p:sp>
        <p:nvSpPr>
          <p:cNvPr id="169987" name="Rectangle 3"/>
          <p:cNvSpPr>
            <a:spLocks noGrp="1" noChangeArrowheads="1"/>
          </p:cNvSpPr>
          <p:nvPr>
            <p:ph type="body" idx="1"/>
          </p:nvPr>
        </p:nvSpPr>
        <p:spPr/>
        <p:txBody>
          <a:bodyPr/>
          <a:lstStyle/>
          <a:p>
            <a:pPr eaLnBrk="1" hangingPunct="1"/>
            <a:r>
              <a:rPr lang="cs-CZ" smtClean="0"/>
              <a:t>Násilí</a:t>
            </a:r>
          </a:p>
          <a:p>
            <a:pPr eaLnBrk="1" hangingPunct="1"/>
            <a:r>
              <a:rPr lang="cs-CZ" smtClean="0"/>
              <a:t>Agresivita</a:t>
            </a:r>
          </a:p>
          <a:p>
            <a:pPr eaLnBrk="1" hangingPunct="1"/>
            <a:r>
              <a:rPr lang="cs-CZ" smtClean="0"/>
              <a:t>Zdravotní aspekty vrcholového úpolového sportu</a:t>
            </a:r>
          </a:p>
          <a:p>
            <a:pPr eaLnBrk="1" hangingPunct="1"/>
            <a:r>
              <a:rPr lang="cs-CZ" smtClean="0"/>
              <a:t>Ženy v úpolových sportech</a:t>
            </a:r>
            <a:endParaRPr lang="sk-SK"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smtClean="0"/>
              <a:t>Iniciační obřady</a:t>
            </a:r>
          </a:p>
        </p:txBody>
      </p:sp>
      <p:sp>
        <p:nvSpPr>
          <p:cNvPr id="19459" name="Zástupný symbol pro obsah 2"/>
          <p:cNvSpPr>
            <a:spLocks noGrp="1"/>
          </p:cNvSpPr>
          <p:nvPr>
            <p:ph idx="1"/>
          </p:nvPr>
        </p:nvSpPr>
        <p:spPr/>
        <p:txBody>
          <a:bodyPr/>
          <a:lstStyle/>
          <a:p>
            <a:r>
              <a:rPr lang="cs-CZ" smtClean="0">
                <a:hlinkClick r:id="rId2"/>
              </a:rPr>
              <a:t>Benin</a:t>
            </a:r>
            <a:endParaRPr lang="cs-CZ" smtClean="0"/>
          </a:p>
          <a:p>
            <a:r>
              <a:rPr lang="cs-CZ" smtClean="0">
                <a:hlinkClick r:id="rId3"/>
              </a:rPr>
              <a:t>Afrika</a:t>
            </a:r>
            <a:endParaRPr lang="cs-CZ" smtClean="0"/>
          </a:p>
        </p:txBody>
      </p:sp>
      <p:pic>
        <p:nvPicPr>
          <p:cNvPr id="19460" name="Picture 2" descr="http://content.artofmanliness.com/uploads/2010/02/maasai.jpg"/>
          <p:cNvPicPr>
            <a:picLocks noChangeAspect="1" noChangeArrowheads="1"/>
          </p:cNvPicPr>
          <p:nvPr/>
        </p:nvPicPr>
        <p:blipFill>
          <a:blip r:embed="rId4" cstate="print"/>
          <a:srcRect/>
          <a:stretch>
            <a:fillRect/>
          </a:stretch>
        </p:blipFill>
        <p:spPr bwMode="auto">
          <a:xfrm>
            <a:off x="3708400" y="2065338"/>
            <a:ext cx="5435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cs-CZ" smtClean="0"/>
              <a:t>Budoucnost úpolových sportů na OH</a:t>
            </a:r>
            <a:endParaRPr lang="sk-SK" smtClean="0"/>
          </a:p>
        </p:txBody>
      </p:sp>
      <p:sp>
        <p:nvSpPr>
          <p:cNvPr id="171011" name="Rectangle 3"/>
          <p:cNvSpPr>
            <a:spLocks noGrp="1" noChangeArrowheads="1"/>
          </p:cNvSpPr>
          <p:nvPr>
            <p:ph type="body" idx="1"/>
          </p:nvPr>
        </p:nvSpPr>
        <p:spPr/>
        <p:txBody>
          <a:bodyPr/>
          <a:lstStyle/>
          <a:p>
            <a:pPr eaLnBrk="1" hangingPunct="1">
              <a:lnSpc>
                <a:spcPct val="90000"/>
              </a:lnSpc>
            </a:pPr>
            <a:r>
              <a:rPr lang="cs-CZ" smtClean="0"/>
              <a:t>Tradice vs nové trendy</a:t>
            </a:r>
          </a:p>
          <a:p>
            <a:pPr eaLnBrk="1" hangingPunct="1">
              <a:lnSpc>
                <a:spcPct val="90000"/>
              </a:lnSpc>
            </a:pPr>
            <a:r>
              <a:rPr lang="cs-CZ" smtClean="0"/>
              <a:t>Rovnováha</a:t>
            </a:r>
          </a:p>
          <a:p>
            <a:pPr lvl="1" eaLnBrk="1" hangingPunct="1">
              <a:lnSpc>
                <a:spcPct val="90000"/>
              </a:lnSpc>
            </a:pPr>
            <a:r>
              <a:rPr lang="cs-CZ" smtClean="0"/>
              <a:t>typy soutěží</a:t>
            </a:r>
          </a:p>
          <a:p>
            <a:pPr lvl="1" eaLnBrk="1" hangingPunct="1">
              <a:lnSpc>
                <a:spcPct val="90000"/>
              </a:lnSpc>
            </a:pPr>
            <a:r>
              <a:rPr lang="cs-CZ" smtClean="0"/>
              <a:t>ženské vs mužské disciplíny</a:t>
            </a:r>
          </a:p>
          <a:p>
            <a:pPr lvl="1" eaLnBrk="1" hangingPunct="1">
              <a:lnSpc>
                <a:spcPct val="90000"/>
              </a:lnSpc>
            </a:pPr>
            <a:r>
              <a:rPr lang="cs-CZ" smtClean="0"/>
              <a:t>kulturně – geografické rozložení</a:t>
            </a:r>
          </a:p>
          <a:p>
            <a:pPr lvl="1" eaLnBrk="1" hangingPunct="1">
              <a:lnSpc>
                <a:spcPct val="90000"/>
              </a:lnSpc>
            </a:pPr>
            <a:r>
              <a:rPr lang="cs-CZ" smtClean="0"/>
              <a:t>Společenská poptávka (sportovci/veřejnost/média)</a:t>
            </a:r>
          </a:p>
          <a:p>
            <a:pPr eaLnBrk="1" hangingPunct="1">
              <a:lnSpc>
                <a:spcPct val="90000"/>
              </a:lnSpc>
            </a:pPr>
            <a:r>
              <a:rPr lang="cs-CZ" smtClean="0"/>
              <a:t>Otázky komerce</a:t>
            </a:r>
          </a:p>
          <a:p>
            <a:pPr eaLnBrk="1" hangingPunct="1">
              <a:lnSpc>
                <a:spcPct val="90000"/>
              </a:lnSpc>
            </a:pPr>
            <a:endParaRPr lang="sk-SK"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l"/>
            <a:r>
              <a:rPr lang="cs-CZ" smtClean="0"/>
              <a:t>Války</a:t>
            </a:r>
          </a:p>
        </p:txBody>
      </p:sp>
      <p:sp>
        <p:nvSpPr>
          <p:cNvPr id="20483" name="Zástupný symbol pro obsah 2"/>
          <p:cNvSpPr>
            <a:spLocks noGrp="1"/>
          </p:cNvSpPr>
          <p:nvPr>
            <p:ph idx="1"/>
          </p:nvPr>
        </p:nvSpPr>
        <p:spPr/>
        <p:txBody>
          <a:bodyPr/>
          <a:lstStyle/>
          <a:p>
            <a:r>
              <a:rPr lang="cs-CZ" smtClean="0"/>
              <a:t>Sekulární</a:t>
            </a:r>
          </a:p>
          <a:p>
            <a:r>
              <a:rPr lang="cs-CZ" smtClean="0"/>
              <a:t>Rituální</a:t>
            </a:r>
          </a:p>
          <a:p>
            <a:endParaRPr lang="cs-CZ" smtClean="0"/>
          </a:p>
          <a:p>
            <a:r>
              <a:rPr lang="cs-CZ" smtClean="0"/>
              <a:t>Příklady: </a:t>
            </a:r>
          </a:p>
          <a:p>
            <a:r>
              <a:rPr lang="cs-CZ" smtClean="0"/>
              <a:t>Amazonie, kmen Yanomami (</a:t>
            </a:r>
            <a:r>
              <a:rPr lang="cs-CZ" smtClean="0">
                <a:hlinkClick r:id="rId2"/>
              </a:rPr>
              <a:t>video</a:t>
            </a:r>
            <a:r>
              <a:rPr lang="cs-CZ" smtClean="0"/>
              <a:t>, </a:t>
            </a:r>
            <a:r>
              <a:rPr lang="cs-CZ" smtClean="0">
                <a:hlinkClick r:id="rId3"/>
              </a:rPr>
              <a:t>pdf</a:t>
            </a:r>
            <a:r>
              <a:rPr lang="cs-CZ" smtClean="0"/>
              <a:t>)</a:t>
            </a:r>
          </a:p>
          <a:p>
            <a:r>
              <a:rPr lang="cs-CZ" smtClean="0"/>
              <a:t>Namíbie/Botswana, kmen !Kung (</a:t>
            </a:r>
            <a:r>
              <a:rPr lang="cs-CZ" smtClean="0">
                <a:hlinkClick r:id="rId4"/>
              </a:rPr>
              <a:t>pdf</a:t>
            </a:r>
            <a:r>
              <a:rPr lang="cs-CZ" smtClean="0"/>
              <a:t>)</a:t>
            </a:r>
          </a:p>
          <a:p>
            <a:pPr lvl="1"/>
            <a:r>
              <a:rPr lang="cs-CZ" smtClean="0"/>
              <a:t>„války“ jsou pozorovány i u některých primátů (</a:t>
            </a:r>
            <a:r>
              <a:rPr lang="cs-CZ" smtClean="0">
                <a:hlinkClick r:id="rId5"/>
              </a:rPr>
              <a:t>video</a:t>
            </a:r>
            <a:r>
              <a:rPr lang="cs-CZ" smtClean="0"/>
              <a:t>)</a:t>
            </a:r>
          </a:p>
        </p:txBody>
      </p:sp>
      <p:pic>
        <p:nvPicPr>
          <p:cNvPr id="20484" name="Picture 2" descr="http://farm2.static.flickr.com/1117/887201117_19cc99f489.jpg"/>
          <p:cNvPicPr>
            <a:picLocks noChangeAspect="1" noChangeArrowheads="1"/>
          </p:cNvPicPr>
          <p:nvPr/>
        </p:nvPicPr>
        <p:blipFill>
          <a:blip r:embed="rId6" cstate="print"/>
          <a:srcRect/>
          <a:stretch>
            <a:fillRect/>
          </a:stretch>
        </p:blipFill>
        <p:spPr bwMode="auto">
          <a:xfrm>
            <a:off x="4381500" y="765175"/>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mtClean="0"/>
              <a:t>Lov</a:t>
            </a:r>
          </a:p>
        </p:txBody>
      </p:sp>
      <p:sp>
        <p:nvSpPr>
          <p:cNvPr id="21507" name="Zástupný symbol pro obsah 2"/>
          <p:cNvSpPr>
            <a:spLocks noGrp="1"/>
          </p:cNvSpPr>
          <p:nvPr>
            <p:ph idx="1"/>
          </p:nvPr>
        </p:nvSpPr>
        <p:spPr/>
        <p:txBody>
          <a:bodyPr/>
          <a:lstStyle/>
          <a:p>
            <a:r>
              <a:rPr lang="cs-CZ" smtClean="0"/>
              <a:t>- </a:t>
            </a:r>
            <a:r>
              <a:rPr lang="cs-CZ" smtClean="0">
                <a:hlinkClick r:id="rId2"/>
              </a:rPr>
              <a:t>persistentní</a:t>
            </a:r>
            <a:r>
              <a:rPr lang="cs-CZ" smtClean="0"/>
              <a:t> (</a:t>
            </a:r>
            <a:r>
              <a:rPr lang="cs-CZ" smtClean="0">
                <a:hlinkClick r:id="rId3"/>
              </a:rPr>
              <a:t>vytrvalostní</a:t>
            </a:r>
            <a:r>
              <a:rPr lang="cs-CZ" smtClean="0"/>
              <a:t>) lov (</a:t>
            </a:r>
            <a:r>
              <a:rPr lang="cs-CZ" smtClean="0">
                <a:hlinkClick r:id="rId4"/>
              </a:rPr>
              <a:t>video</a:t>
            </a:r>
            <a:r>
              <a:rPr lang="cs-CZ" smtClean="0"/>
              <a:t>)</a:t>
            </a:r>
          </a:p>
          <a:p>
            <a:r>
              <a:rPr lang="cs-CZ" smtClean="0"/>
              <a:t>Lov ve skupinách umožňoval lovit i velká zvířata</a:t>
            </a:r>
          </a:p>
          <a:p>
            <a:endParaRPr lang="cs-CZ" smtClean="0"/>
          </a:p>
          <a:p>
            <a:r>
              <a:rPr lang="cs-CZ" smtClean="0"/>
              <a:t>Lov v evoluci lidstva (</a:t>
            </a:r>
            <a:r>
              <a:rPr lang="cs-CZ" smtClean="0">
                <a:hlinkClick r:id="rId5"/>
              </a:rPr>
              <a:t>pdf</a:t>
            </a:r>
            <a:r>
              <a:rPr lang="cs-CZ" smtClean="0"/>
              <a:t>)</a:t>
            </a:r>
          </a:p>
          <a:p>
            <a:pPr lvl="1"/>
            <a:r>
              <a:rPr lang="cs-CZ" smtClean="0"/>
              <a:t>Člověk jako predátor</a:t>
            </a:r>
          </a:p>
          <a:p>
            <a:pPr lvl="1"/>
            <a:r>
              <a:rPr lang="cs-CZ" smtClean="0"/>
              <a:t>Člověk jako oběť</a:t>
            </a:r>
          </a:p>
          <a:p>
            <a:pPr lvl="1"/>
            <a:endParaRPr lang="cs-CZ"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sp>
        <p:nvSpPr>
          <p:cNvPr id="22531" name="Rectangle 3"/>
          <p:cNvSpPr>
            <a:spLocks noGrp="1" noChangeArrowheads="1"/>
          </p:cNvSpPr>
          <p:nvPr>
            <p:ph type="body" idx="1"/>
          </p:nvPr>
        </p:nvSpPr>
        <p:spPr>
          <a:xfrm>
            <a:off x="1279525" y="1600200"/>
            <a:ext cx="7396163" cy="4525963"/>
          </a:xfrm>
        </p:spPr>
        <p:txBody>
          <a:bodyPr/>
          <a:lstStyle/>
          <a:p>
            <a:pPr eaLnBrk="1" hangingPunct="1">
              <a:buFontTx/>
              <a:buNone/>
            </a:pPr>
            <a:r>
              <a:rPr lang="sk-SK" b="1" smtClean="0"/>
              <a:t>Starověké civilizace</a:t>
            </a:r>
          </a:p>
          <a:p>
            <a:pPr eaLnBrk="1" hangingPunct="1">
              <a:buFontTx/>
              <a:buNone/>
            </a:pPr>
            <a:r>
              <a:rPr lang="sk-SK" smtClean="0"/>
              <a:t>	Archeologický výzkum dokazuje existenci řízeného nácviku úpolů</a:t>
            </a:r>
          </a:p>
          <a:p>
            <a:pPr eaLnBrk="1" hangingPunct="1">
              <a:buFontTx/>
              <a:buNone/>
            </a:pPr>
            <a:endParaRPr lang="sk-SK" smtClean="0"/>
          </a:p>
          <a:p>
            <a:pPr eaLnBrk="1" hangingPunct="1">
              <a:buFontTx/>
              <a:buChar char="-"/>
            </a:pPr>
            <a:r>
              <a:rPr lang="sk-SK" smtClean="0"/>
              <a:t>Indie</a:t>
            </a:r>
          </a:p>
          <a:p>
            <a:pPr eaLnBrk="1" hangingPunct="1">
              <a:buFontTx/>
              <a:buChar char="-"/>
            </a:pPr>
            <a:r>
              <a:rPr lang="sk-SK" smtClean="0"/>
              <a:t>Mezopotámie</a:t>
            </a:r>
          </a:p>
          <a:p>
            <a:pPr eaLnBrk="1" hangingPunct="1">
              <a:buFontTx/>
              <a:buChar char="-"/>
            </a:pPr>
            <a:r>
              <a:rPr lang="sk-SK" smtClean="0"/>
              <a:t>Egypt</a:t>
            </a:r>
          </a:p>
          <a:p>
            <a:pPr eaLnBrk="1" hangingPunct="1">
              <a:buFontTx/>
              <a:buChar char="-"/>
            </a:pPr>
            <a:r>
              <a:rPr lang="sk-SK" smtClean="0"/>
              <a:t>...</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smtClean="0">
                <a:latin typeface="Times New Roman" pitchFamily="18" charset="0"/>
              </a:rPr>
              <a:t>Úkoly studia dějin úpolových sportů</a:t>
            </a:r>
            <a:endParaRPr lang="sk-SK" smtClean="0">
              <a:latin typeface="Times New Roman" pitchFamily="18" charset="0"/>
            </a:endParaRPr>
          </a:p>
        </p:txBody>
      </p:sp>
      <p:sp>
        <p:nvSpPr>
          <p:cNvPr id="5123" name="Rectangle 3"/>
          <p:cNvSpPr>
            <a:spLocks noGrp="1" noChangeArrowheads="1"/>
          </p:cNvSpPr>
          <p:nvPr>
            <p:ph type="body" idx="1"/>
          </p:nvPr>
        </p:nvSpPr>
        <p:spPr/>
        <p:txBody>
          <a:bodyPr/>
          <a:lstStyle/>
          <a:p>
            <a:pPr eaLnBrk="1" hangingPunct="1"/>
            <a:r>
              <a:rPr lang="cs-CZ" smtClean="0">
                <a:latin typeface="Times New Roman" pitchFamily="18" charset="0"/>
              </a:rPr>
              <a:t>Znát</a:t>
            </a:r>
          </a:p>
          <a:p>
            <a:pPr lvl="1" eaLnBrk="1" hangingPunct="1"/>
            <a:r>
              <a:rPr lang="cs-CZ" smtClean="0">
                <a:latin typeface="Times New Roman" pitchFamily="18" charset="0"/>
              </a:rPr>
              <a:t>Historické události v datech</a:t>
            </a:r>
          </a:p>
          <a:p>
            <a:pPr lvl="1" eaLnBrk="1" hangingPunct="1"/>
            <a:r>
              <a:rPr lang="cs-CZ" smtClean="0">
                <a:latin typeface="Times New Roman" pitchFamily="18" charset="0"/>
              </a:rPr>
              <a:t>Historické události v souvislostech</a:t>
            </a:r>
          </a:p>
          <a:p>
            <a:pPr eaLnBrk="1" hangingPunct="1"/>
            <a:r>
              <a:rPr lang="cs-CZ" smtClean="0">
                <a:latin typeface="Times New Roman" pitchFamily="18" charset="0"/>
              </a:rPr>
              <a:t>Chápat interpretace dějin</a:t>
            </a:r>
          </a:p>
          <a:p>
            <a:pPr eaLnBrk="1" hangingPunct="1"/>
            <a:r>
              <a:rPr lang="cs-CZ" smtClean="0">
                <a:latin typeface="Times New Roman" pitchFamily="18" charset="0"/>
              </a:rPr>
              <a:t>Interpretovat</a:t>
            </a:r>
          </a:p>
          <a:p>
            <a:pPr eaLnBrk="1" hangingPunct="1"/>
            <a:endParaRPr lang="cs-CZ" smtClean="0">
              <a:latin typeface="Times New Roman" pitchFamily="18" charset="0"/>
            </a:endParaRPr>
          </a:p>
          <a:p>
            <a:pPr eaLnBrk="1" hangingPunct="1"/>
            <a:r>
              <a:rPr lang="cs-CZ" smtClean="0">
                <a:latin typeface="Times New Roman" pitchFamily="18" charset="0"/>
              </a:rPr>
              <a:t>Předmět ukončen ústní zkouškou</a:t>
            </a:r>
          </a:p>
          <a:p>
            <a:pPr eaLnBrk="1" hangingPunct="1"/>
            <a:endParaRPr lang="sk-SK"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3555" name="Picture 4"/>
          <p:cNvPicPr>
            <a:picLocks noChangeAspect="1" noChangeArrowheads="1"/>
          </p:cNvPicPr>
          <p:nvPr>
            <p:ph type="body" idx="1"/>
          </p:nvPr>
        </p:nvPicPr>
        <p:blipFill>
          <a:blip r:embed="rId2" cstate="print"/>
          <a:srcRect/>
          <a:stretch>
            <a:fillRect/>
          </a:stretch>
        </p:blipFill>
        <p:spPr>
          <a:xfrm>
            <a:off x="1258888" y="1484313"/>
            <a:ext cx="2336800" cy="4752975"/>
          </a:xfrm>
          <a:noFill/>
        </p:spPr>
      </p:pic>
      <p:sp>
        <p:nvSpPr>
          <p:cNvPr id="23556" name="Rectangle 5"/>
          <p:cNvSpPr>
            <a:spLocks noChangeArrowheads="1"/>
          </p:cNvSpPr>
          <p:nvPr/>
        </p:nvSpPr>
        <p:spPr bwMode="auto">
          <a:xfrm>
            <a:off x="3924300" y="1916113"/>
            <a:ext cx="3455988" cy="1190625"/>
          </a:xfrm>
          <a:prstGeom prst="rect">
            <a:avLst/>
          </a:prstGeom>
          <a:noFill/>
          <a:ln w="9525">
            <a:noFill/>
            <a:miter lim="800000"/>
            <a:headEnd/>
            <a:tailEnd/>
          </a:ln>
        </p:spPr>
        <p:txBody>
          <a:bodyPr>
            <a:spAutoFit/>
          </a:bodyPr>
          <a:lstStyle/>
          <a:p>
            <a:r>
              <a:rPr lang="cs-CZ" b="1"/>
              <a:t>Egypt</a:t>
            </a:r>
          </a:p>
          <a:p>
            <a:r>
              <a:rPr lang="cs-CZ" b="1"/>
              <a:t>3100 př.n.l.</a:t>
            </a:r>
          </a:p>
          <a:p>
            <a:endParaRPr lang="cs-CZ" b="1"/>
          </a:p>
          <a:p>
            <a:r>
              <a:rPr lang="cs-CZ" b="1"/>
              <a:t>Rukojeť obřadního nože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4579" name="Picture 4"/>
          <p:cNvPicPr>
            <a:picLocks noChangeAspect="1" noChangeArrowheads="1"/>
          </p:cNvPicPr>
          <p:nvPr>
            <p:ph type="body" idx="1"/>
          </p:nvPr>
        </p:nvPicPr>
        <p:blipFill>
          <a:blip r:embed="rId2" cstate="print"/>
          <a:srcRect/>
          <a:stretch>
            <a:fillRect/>
          </a:stretch>
        </p:blipFill>
        <p:spPr>
          <a:xfrm>
            <a:off x="1116013" y="1827213"/>
            <a:ext cx="3455987" cy="4410075"/>
          </a:xfrm>
          <a:noFill/>
        </p:spPr>
      </p:pic>
      <p:sp>
        <p:nvSpPr>
          <p:cNvPr id="24580" name="Text Box 5"/>
          <p:cNvSpPr txBox="1">
            <a:spLocks noChangeArrowheads="1"/>
          </p:cNvSpPr>
          <p:nvPr/>
        </p:nvSpPr>
        <p:spPr bwMode="auto">
          <a:xfrm>
            <a:off x="4859338" y="4154488"/>
            <a:ext cx="3725862" cy="1917700"/>
          </a:xfrm>
          <a:prstGeom prst="rect">
            <a:avLst/>
          </a:prstGeom>
          <a:noFill/>
          <a:ln w="9525">
            <a:noFill/>
            <a:miter lim="800000"/>
            <a:headEnd/>
            <a:tailEnd/>
          </a:ln>
        </p:spPr>
        <p:txBody>
          <a:bodyPr wrap="none">
            <a:spAutoFit/>
          </a:bodyPr>
          <a:lstStyle/>
          <a:p>
            <a:r>
              <a:rPr lang="cs-CZ"/>
              <a:t>Sumer</a:t>
            </a:r>
          </a:p>
          <a:p>
            <a:r>
              <a:rPr lang="cs-CZ"/>
              <a:t>Naleziště Džafaja u Bagdádu</a:t>
            </a:r>
          </a:p>
          <a:p>
            <a:endParaRPr lang="cs-CZ"/>
          </a:p>
          <a:p>
            <a:r>
              <a:rPr lang="cs-CZ"/>
              <a:t>2800 př.n.l.</a:t>
            </a:r>
          </a:p>
          <a:p>
            <a:r>
              <a:rPr lang="cs-CZ"/>
              <a:t>Bronzová soška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5603" name="Picture 4"/>
          <p:cNvPicPr>
            <a:picLocks noChangeAspect="1" noChangeArrowheads="1"/>
          </p:cNvPicPr>
          <p:nvPr>
            <p:ph type="body" idx="1"/>
          </p:nvPr>
        </p:nvPicPr>
        <p:blipFill>
          <a:blip r:embed="rId2" cstate="print"/>
          <a:srcRect/>
          <a:stretch>
            <a:fillRect/>
          </a:stretch>
        </p:blipFill>
        <p:spPr>
          <a:xfrm>
            <a:off x="1258888" y="1916113"/>
            <a:ext cx="5421312" cy="3100387"/>
          </a:xfrm>
          <a:noFill/>
        </p:spPr>
      </p:pic>
      <p:sp>
        <p:nvSpPr>
          <p:cNvPr id="25604" name="Rectangle 5"/>
          <p:cNvSpPr>
            <a:spLocks noChangeArrowheads="1"/>
          </p:cNvSpPr>
          <p:nvPr/>
        </p:nvSpPr>
        <p:spPr bwMode="auto">
          <a:xfrm>
            <a:off x="1187450" y="5157788"/>
            <a:ext cx="4572000" cy="915987"/>
          </a:xfrm>
          <a:prstGeom prst="rect">
            <a:avLst/>
          </a:prstGeom>
          <a:noFill/>
          <a:ln w="9525">
            <a:noFill/>
            <a:miter lim="800000"/>
            <a:headEnd/>
            <a:tailEnd/>
          </a:ln>
        </p:spPr>
        <p:txBody>
          <a:bodyPr>
            <a:spAutoFit/>
          </a:bodyPr>
          <a:lstStyle/>
          <a:p>
            <a:r>
              <a:rPr lang="cs-CZ" b="1"/>
              <a:t>Egypt, Ben Hasan</a:t>
            </a:r>
          </a:p>
          <a:p>
            <a:r>
              <a:rPr lang="cs-CZ" b="1"/>
              <a:t>Hrobka prince Chetiho</a:t>
            </a:r>
          </a:p>
          <a:p>
            <a:r>
              <a:rPr lang="cs-CZ" b="1"/>
              <a:t>2050 př.n.l.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685800" y="188913"/>
            <a:ext cx="7772400" cy="1143000"/>
          </a:xfrm>
        </p:spPr>
        <p:txBody>
          <a:bodyPr/>
          <a:lstStyle/>
          <a:p>
            <a:r>
              <a:rPr lang="sk-SK" b="1" smtClean="0"/>
              <a:t>Z historie úpolových činností</a:t>
            </a:r>
            <a:endParaRPr lang="cs-CZ" smtClean="0"/>
          </a:p>
        </p:txBody>
      </p:sp>
      <p:pic>
        <p:nvPicPr>
          <p:cNvPr id="26627" name="Zástupný symbol pro obsah 3" descr="Beni Hassan (Kheti) 1.jpg"/>
          <p:cNvPicPr>
            <a:picLocks noGrp="1" noChangeAspect="1"/>
          </p:cNvPicPr>
          <p:nvPr>
            <p:ph idx="1"/>
          </p:nvPr>
        </p:nvPicPr>
        <p:blipFill>
          <a:blip r:embed="rId2" cstate="print"/>
          <a:srcRect/>
          <a:stretch>
            <a:fillRect/>
          </a:stretch>
        </p:blipFill>
        <p:spPr>
          <a:xfrm>
            <a:off x="1908175" y="1274763"/>
            <a:ext cx="5327650" cy="55276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endParaRPr lang="cs-CZ" smtClean="0"/>
          </a:p>
        </p:txBody>
      </p:sp>
      <p:pic>
        <p:nvPicPr>
          <p:cNvPr id="27651" name="Zástupný symbol pro obsah 5" descr="Beni Hassan (Amenemhet) 1.jpg"/>
          <p:cNvPicPr>
            <a:picLocks noGrp="1" noChangeAspect="1"/>
          </p:cNvPicPr>
          <p:nvPr>
            <p:ph idx="1"/>
          </p:nvPr>
        </p:nvPicPr>
        <p:blipFill>
          <a:blip r:embed="rId2" cstate="print"/>
          <a:srcRect/>
          <a:stretch>
            <a:fillRect/>
          </a:stretch>
        </p:blipFill>
        <p:spPr>
          <a:xfrm>
            <a:off x="587375" y="765175"/>
            <a:ext cx="7872413" cy="59039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endParaRPr lang="cs-CZ" smtClean="0"/>
          </a:p>
        </p:txBody>
      </p:sp>
      <p:pic>
        <p:nvPicPr>
          <p:cNvPr id="28675" name="Zástupný symbol pro obsah 3" descr="Beni Hassan (Amenemhet) 2.jpg"/>
          <p:cNvPicPr>
            <a:picLocks noGrp="1" noChangeAspect="1"/>
          </p:cNvPicPr>
          <p:nvPr>
            <p:ph idx="1"/>
          </p:nvPr>
        </p:nvPicPr>
        <p:blipFill>
          <a:blip r:embed="rId2" cstate="print"/>
          <a:srcRect/>
          <a:stretch>
            <a:fillRect/>
          </a:stretch>
        </p:blipFill>
        <p:spPr>
          <a:xfrm>
            <a:off x="1763713" y="101600"/>
            <a:ext cx="5400675" cy="67119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endParaRPr lang="cs-CZ" smtClean="0"/>
          </a:p>
        </p:txBody>
      </p:sp>
      <p:pic>
        <p:nvPicPr>
          <p:cNvPr id="29699" name="Zástupný symbol pro obsah 3" descr="Beni Hassan (Baqet111) 1.jpg"/>
          <p:cNvPicPr>
            <a:picLocks noGrp="1" noChangeAspect="1"/>
          </p:cNvPicPr>
          <p:nvPr>
            <p:ph idx="1"/>
          </p:nvPr>
        </p:nvPicPr>
        <p:blipFill>
          <a:blip r:embed="rId2" cstate="print"/>
          <a:srcRect/>
          <a:stretch>
            <a:fillRect/>
          </a:stretch>
        </p:blipFill>
        <p:spPr>
          <a:xfrm>
            <a:off x="34925" y="842963"/>
            <a:ext cx="9101138" cy="52530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smtClean="0"/>
          </a:p>
        </p:txBody>
      </p:sp>
      <p:pic>
        <p:nvPicPr>
          <p:cNvPr id="30723" name="Zástupný symbol pro obsah 3" descr="Beni Hassan (Khnumhotep) 2.jpg"/>
          <p:cNvPicPr>
            <a:picLocks noGrp="1" noChangeAspect="1"/>
          </p:cNvPicPr>
          <p:nvPr>
            <p:ph idx="1"/>
          </p:nvPr>
        </p:nvPicPr>
        <p:blipFill>
          <a:blip r:embed="rId2" cstate="print"/>
          <a:srcRect/>
          <a:stretch>
            <a:fillRect/>
          </a:stretch>
        </p:blipFill>
        <p:spPr>
          <a:xfrm>
            <a:off x="1547813" y="6350"/>
            <a:ext cx="5111750" cy="68167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b="1" smtClean="0"/>
              <a:t>Sociálně – historické aspekty</a:t>
            </a:r>
          </a:p>
        </p:txBody>
      </p:sp>
      <p:sp>
        <p:nvSpPr>
          <p:cNvPr id="31747"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b="1" smtClean="0"/>
              <a:t>Sociálně – historické aspekty</a:t>
            </a:r>
          </a:p>
        </p:txBody>
      </p:sp>
      <p:sp>
        <p:nvSpPr>
          <p:cNvPr id="32771"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endParaRPr lang="sk-SK" sz="2400" smtClean="0"/>
          </a:p>
          <a:p>
            <a:r>
              <a:rPr lang="sk-SK" sz="2400" smtClean="0"/>
              <a:t>Bohové nebo jejich potomci</a:t>
            </a:r>
          </a:p>
          <a:p>
            <a:r>
              <a:rPr lang="sk-SK" sz="2400" smtClean="0"/>
              <a:t>Potomek boha a člověka</a:t>
            </a:r>
          </a:p>
          <a:p>
            <a:r>
              <a:rPr lang="sk-SK" sz="2400" smtClean="0"/>
              <a:t>Člověk ve spojení s božskou silou (předmětem)</a:t>
            </a:r>
          </a:p>
          <a:p>
            <a:pPr eaLnBrk="1" hangingPunct="1"/>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smtClean="0">
                <a:latin typeface="Times New Roman" pitchFamily="18" charset="0"/>
              </a:rPr>
              <a:t>Obsah předmětu</a:t>
            </a:r>
            <a:endParaRPr lang="sk-SK" smtClean="0">
              <a:latin typeface="Times New Roman" pitchFamily="18" charset="0"/>
            </a:endParaRPr>
          </a:p>
        </p:txBody>
      </p:sp>
      <p:sp>
        <p:nvSpPr>
          <p:cNvPr id="6147" name="Rectangle 3"/>
          <p:cNvSpPr>
            <a:spLocks noGrp="1" noChangeArrowheads="1"/>
          </p:cNvSpPr>
          <p:nvPr>
            <p:ph type="body" idx="1"/>
          </p:nvPr>
        </p:nvSpPr>
        <p:spPr/>
        <p:txBody>
          <a:bodyPr/>
          <a:lstStyle/>
          <a:p>
            <a:pPr eaLnBrk="1" hangingPunct="1">
              <a:lnSpc>
                <a:spcPct val="90000"/>
              </a:lnSpc>
            </a:pPr>
            <a:r>
              <a:rPr lang="cs-CZ" sz="2800" dirty="0" smtClean="0">
                <a:latin typeface="Times New Roman" pitchFamily="18" charset="0"/>
              </a:rPr>
              <a:t>Úvod do dějin úpolových sportů</a:t>
            </a:r>
          </a:p>
          <a:p>
            <a:pPr eaLnBrk="1" hangingPunct="1">
              <a:lnSpc>
                <a:spcPct val="90000"/>
              </a:lnSpc>
            </a:pPr>
            <a:r>
              <a:rPr lang="en-US" sz="2800" dirty="0" err="1" smtClean="0">
                <a:latin typeface="Times New Roman" pitchFamily="18" charset="0"/>
              </a:rPr>
              <a:t>Starov</a:t>
            </a:r>
            <a:r>
              <a:rPr lang="cs-CZ" sz="2800" dirty="0" err="1" smtClean="0">
                <a:latin typeface="Times New Roman" pitchFamily="18" charset="0"/>
              </a:rPr>
              <a:t>ěké</a:t>
            </a:r>
            <a:r>
              <a:rPr lang="cs-CZ" sz="2800" dirty="0" smtClean="0">
                <a:latin typeface="Times New Roman" pitchFamily="18" charset="0"/>
              </a:rPr>
              <a:t> olympijské a moderní olympijské hry</a:t>
            </a:r>
          </a:p>
          <a:p>
            <a:pPr eaLnBrk="1" hangingPunct="1">
              <a:lnSpc>
                <a:spcPct val="90000"/>
              </a:lnSpc>
            </a:pPr>
            <a:r>
              <a:rPr lang="cs-CZ" sz="2800" dirty="0" smtClean="0">
                <a:latin typeface="Times New Roman" pitchFamily="18" charset="0"/>
              </a:rPr>
              <a:t>Úpolové sporty na území ČR</a:t>
            </a:r>
          </a:p>
          <a:p>
            <a:pPr eaLnBrk="1" hangingPunct="1">
              <a:lnSpc>
                <a:spcPct val="90000"/>
              </a:lnSpc>
            </a:pPr>
            <a:endParaRPr lang="cs-CZ" sz="2800" dirty="0" smtClean="0">
              <a:latin typeface="Times New Roman" pitchFamily="18" charset="0"/>
            </a:endParaRPr>
          </a:p>
          <a:p>
            <a:pPr eaLnBrk="1" hangingPunct="1">
              <a:lnSpc>
                <a:spcPct val="90000"/>
              </a:lnSpc>
            </a:pPr>
            <a:r>
              <a:rPr lang="cs-CZ" sz="2400" dirty="0" smtClean="0">
                <a:latin typeface="Times New Roman" pitchFamily="18" charset="0"/>
              </a:rPr>
              <a:t>Základní literatura </a:t>
            </a:r>
            <a:r>
              <a:rPr lang="cs-CZ" sz="1800" dirty="0" smtClean="0">
                <a:latin typeface="Times New Roman" pitchFamily="18" charset="0"/>
              </a:rPr>
              <a:t>(další odkazy u jednotlivých témat)</a:t>
            </a:r>
            <a:endParaRPr lang="cs-CZ" sz="2400" dirty="0" smtClean="0">
              <a:latin typeface="Times New Roman" pitchFamily="18" charset="0"/>
              <a:cs typeface="Times New Roman" pitchFamily="18" charset="0"/>
            </a:endParaRPr>
          </a:p>
          <a:p>
            <a:pPr lvl="1" eaLnBrk="1" hangingPunct="1">
              <a:lnSpc>
                <a:spcPct val="90000"/>
              </a:lnSpc>
            </a:pPr>
            <a:r>
              <a:rPr lang="cs-CZ" sz="2000" dirty="0" smtClean="0">
                <a:latin typeface="Times New Roman" pitchFamily="18" charset="0"/>
                <a:cs typeface="Times New Roman" pitchFamily="18" charset="0"/>
              </a:rPr>
              <a:t>Grexa, J. Přehled světových dějin sportu.</a:t>
            </a:r>
          </a:p>
          <a:p>
            <a:pPr lvl="1" eaLnBrk="1" hangingPunct="1">
              <a:lnSpc>
                <a:spcPct val="90000"/>
              </a:lnSpc>
            </a:pPr>
            <a:r>
              <a:rPr lang="cs-CZ" sz="2000" dirty="0" smtClean="0">
                <a:latin typeface="Times New Roman" pitchFamily="18" charset="0"/>
              </a:rPr>
              <a:t>Reguli, Z. Úpolové sporty</a:t>
            </a:r>
          </a:p>
          <a:p>
            <a:pPr lvl="1" eaLnBrk="1" hangingPunct="1">
              <a:lnSpc>
                <a:spcPct val="90000"/>
              </a:lnSpc>
            </a:pPr>
            <a:r>
              <a:rPr lang="cs-CZ" sz="2000" dirty="0" smtClean="0">
                <a:latin typeface="Times New Roman" pitchFamily="18" charset="0"/>
              </a:rPr>
              <a:t>Přednášky předmětu Dějiny úpolových sportů</a:t>
            </a:r>
          </a:p>
          <a:p>
            <a:pPr lvl="1" eaLnBrk="1" hangingPunct="1">
              <a:lnSpc>
                <a:spcPct val="90000"/>
              </a:lnSpc>
            </a:pPr>
            <a:r>
              <a:rPr lang="cs-CZ" sz="2000" dirty="0" smtClean="0">
                <a:latin typeface="Times New Roman" pitchFamily="18" charset="0"/>
              </a:rPr>
              <a:t>Olivová, V. Lidé a hry</a:t>
            </a:r>
          </a:p>
          <a:p>
            <a:pPr lvl="1" eaLnBrk="1" hangingPunct="1">
              <a:lnSpc>
                <a:spcPct val="90000"/>
              </a:lnSpc>
            </a:pPr>
            <a:r>
              <a:rPr lang="cs-CZ" sz="2000" dirty="0" err="1" smtClean="0">
                <a:latin typeface="Times New Roman" pitchFamily="18" charset="0"/>
              </a:rPr>
              <a:t>Zamarovský</a:t>
            </a:r>
            <a:r>
              <a:rPr lang="cs-CZ" sz="2000" dirty="0" smtClean="0">
                <a:latin typeface="Times New Roman" pitchFamily="18" charset="0"/>
              </a:rPr>
              <a:t>, V. Vzkříšení Olympie</a:t>
            </a:r>
          </a:p>
          <a:p>
            <a:pPr lvl="1" eaLnBrk="1" hangingPunct="1">
              <a:lnSpc>
                <a:spcPct val="90000"/>
              </a:lnSpc>
            </a:pPr>
            <a:r>
              <a:rPr lang="cs-CZ" sz="2000" dirty="0" err="1" smtClean="0">
                <a:latin typeface="Times New Roman" pitchFamily="18" charset="0"/>
              </a:rPr>
              <a:t>Leakey</a:t>
            </a:r>
            <a:r>
              <a:rPr lang="cs-CZ" sz="2000" dirty="0" smtClean="0">
                <a:latin typeface="Times New Roman" pitchFamily="18" charset="0"/>
              </a:rPr>
              <a:t>, R. Původ lidstva</a:t>
            </a:r>
          </a:p>
          <a:p>
            <a:pPr lvl="1" eaLnBrk="1" hangingPunct="1">
              <a:lnSpc>
                <a:spcPct val="90000"/>
              </a:lnSpc>
            </a:pPr>
            <a:r>
              <a:rPr lang="cs-CZ" sz="2000" dirty="0" err="1" smtClean="0">
                <a:latin typeface="Times New Roman" pitchFamily="18" charset="0"/>
              </a:rPr>
              <a:t>Flori</a:t>
            </a:r>
            <a:r>
              <a:rPr lang="cs-CZ" sz="2000" dirty="0" smtClean="0">
                <a:latin typeface="Times New Roman" pitchFamily="18" charset="0"/>
              </a:rPr>
              <a:t>, J. Rytíři a rytířství ve středověku</a:t>
            </a:r>
            <a:endParaRPr lang="cs-CZ" sz="2400" dirty="0" smtClean="0">
              <a:latin typeface="Times New Roman" pitchFamily="18" charset="0"/>
            </a:endParaRPr>
          </a:p>
          <a:p>
            <a:pPr eaLnBrk="1" hangingPunct="1">
              <a:lnSpc>
                <a:spcPct val="90000"/>
              </a:lnSpc>
            </a:pPr>
            <a:endParaRPr lang="sk-SK"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b="1" smtClean="0"/>
              <a:t>Sociálně – historické aspekty</a:t>
            </a:r>
          </a:p>
        </p:txBody>
      </p:sp>
      <p:sp>
        <p:nvSpPr>
          <p:cNvPr id="33795" name="Rectangle 3"/>
          <p:cNvSpPr>
            <a:spLocks noGrp="1" noChangeArrowheads="1"/>
          </p:cNvSpPr>
          <p:nvPr>
            <p:ph type="body" idx="1"/>
          </p:nvPr>
        </p:nvSpPr>
        <p:spPr/>
        <p:txBody>
          <a:bodyPr/>
          <a:lstStyle/>
          <a:p>
            <a:pPr eaLnBrk="1" hangingPunct="1">
              <a:buFontTx/>
              <a:buNone/>
            </a:pPr>
            <a:endParaRPr lang="sk-SK" smtClean="0"/>
          </a:p>
          <a:p>
            <a:pPr eaLnBrk="1" hangingPunct="1"/>
            <a:r>
              <a:rPr lang="sk-SK" smtClean="0"/>
              <a:t>Sakralizace – posvěcení boje (i násilí)</a:t>
            </a:r>
          </a:p>
          <a:p>
            <a:pPr lvl="1" eaLnBrk="1" hangingPunct="1"/>
            <a:r>
              <a:rPr lang="sk-SK" smtClean="0"/>
              <a:t>Potřeba omluvy</a:t>
            </a:r>
          </a:p>
          <a:p>
            <a:pPr lvl="2" eaLnBrk="1" hangingPunct="1"/>
            <a:r>
              <a:rPr lang="sk-SK" smtClean="0"/>
              <a:t>boží vůle</a:t>
            </a:r>
          </a:p>
          <a:p>
            <a:pPr lvl="2" eaLnBrk="1" hangingPunct="1"/>
            <a:r>
              <a:rPr lang="sk-SK" smtClean="0"/>
              <a:t>vyšší ideály</a:t>
            </a:r>
          </a:p>
          <a:p>
            <a:pPr lvl="2" eaLnBrk="1" hangingPunct="1"/>
            <a:r>
              <a:rPr lang="sk-SK" smtClean="0"/>
              <a:t>společenská nevyhnutelnost – sebeochrana)</a:t>
            </a:r>
          </a:p>
          <a:p>
            <a:pPr lvl="2" eaLnBrk="1" hangingPunct="1"/>
            <a:endParaRPr lang="sk-SK" smtClean="0"/>
          </a:p>
          <a:p>
            <a:pPr lvl="1" eaLnBrk="1" hangingPunct="1"/>
            <a:r>
              <a:rPr lang="sk-SK" smtClean="0"/>
              <a:t>Bojové činnosti jako nedílná součást vzdělání a dobrých mravů</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685800" y="44450"/>
            <a:ext cx="7772400" cy="711200"/>
          </a:xfrm>
        </p:spPr>
        <p:txBody>
          <a:bodyPr/>
          <a:lstStyle/>
          <a:p>
            <a:r>
              <a:rPr lang="cs-CZ" smtClean="0"/>
              <a:t>Sakralizace (v průběhu dějin)</a:t>
            </a:r>
          </a:p>
        </p:txBody>
      </p:sp>
      <p:sp>
        <p:nvSpPr>
          <p:cNvPr id="34819" name="Zástupný symbol pro obsah 2"/>
          <p:cNvSpPr>
            <a:spLocks noGrp="1"/>
          </p:cNvSpPr>
          <p:nvPr>
            <p:ph idx="1"/>
          </p:nvPr>
        </p:nvSpPr>
        <p:spPr>
          <a:xfrm>
            <a:off x="685800" y="836613"/>
            <a:ext cx="7772400" cy="4114800"/>
          </a:xfrm>
        </p:spPr>
        <p:txBody>
          <a:bodyPr/>
          <a:lstStyle/>
          <a:p>
            <a:r>
              <a:rPr lang="cs-CZ" sz="2800" smtClean="0"/>
              <a:t>spiritualizace (boj je součástí náboženství, nástrojem božstev)</a:t>
            </a:r>
          </a:p>
          <a:p>
            <a:r>
              <a:rPr lang="cs-CZ" sz="2800" smtClean="0"/>
              <a:t>ritualizace (boj je součástí iniciačních obřadů, ritualizovaných her, společenských rituálů)</a:t>
            </a:r>
          </a:p>
          <a:p>
            <a:r>
              <a:rPr lang="cs-CZ" sz="2800" smtClean="0"/>
              <a:t>heroizace (boj je prostředkem k hrdinství)</a:t>
            </a:r>
          </a:p>
          <a:p>
            <a:r>
              <a:rPr lang="cs-CZ" sz="2800" smtClean="0"/>
              <a:t>nobilitace (boj je společným znakem vyšších vrstev)</a:t>
            </a:r>
          </a:p>
          <a:p>
            <a:r>
              <a:rPr lang="cs-CZ" sz="2800" smtClean="0"/>
              <a:t>intelektualizace (boj je součástí výchovy)</a:t>
            </a:r>
          </a:p>
          <a:p>
            <a:r>
              <a:rPr lang="cs-CZ" sz="2800" smtClean="0"/>
              <a:t>humanizace (boj je způsobem rozvoje osobnosti)</a:t>
            </a:r>
          </a:p>
          <a:p>
            <a:r>
              <a:rPr lang="cs-CZ" sz="2800" smtClean="0"/>
              <a:t>sportizace (boj je sportovní, soutěžní disciplínou)</a:t>
            </a:r>
          </a:p>
          <a:p>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35843"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smtClean="0"/>
          </a:p>
        </p:txBody>
      </p:sp>
      <p:pic>
        <p:nvPicPr>
          <p:cNvPr id="36867" name="Zástupný symbol pro obsah 3" descr="Peleus_Atalante_Staatliche_Antikensammlungen_1541.jpg"/>
          <p:cNvPicPr>
            <a:picLocks noGrp="1" noChangeAspect="1"/>
          </p:cNvPicPr>
          <p:nvPr>
            <p:ph idx="1"/>
          </p:nvPr>
        </p:nvPicPr>
        <p:blipFill>
          <a:blip r:embed="rId2" cstate="print"/>
          <a:srcRect/>
          <a:stretch>
            <a:fillRect/>
          </a:stretch>
        </p:blipFill>
        <p:spPr>
          <a:xfrm>
            <a:off x="2268538" y="44450"/>
            <a:ext cx="4967287" cy="66278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smtClean="0"/>
          </a:p>
        </p:txBody>
      </p:sp>
      <p:pic>
        <p:nvPicPr>
          <p:cNvPr id="37891" name="Zástupný symbol pro obsah 3" descr="Thermae_boxer_Massimo_Inv1055.jpg"/>
          <p:cNvPicPr>
            <a:picLocks noGrp="1" noChangeAspect="1"/>
          </p:cNvPicPr>
          <p:nvPr>
            <p:ph idx="1"/>
          </p:nvPr>
        </p:nvPicPr>
        <p:blipFill>
          <a:blip r:embed="rId2" cstate="print"/>
          <a:srcRect/>
          <a:stretch>
            <a:fillRect/>
          </a:stretch>
        </p:blipFill>
        <p:spPr>
          <a:xfrm>
            <a:off x="2484438" y="44450"/>
            <a:ext cx="4175125" cy="67691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smtClean="0"/>
          </a:p>
        </p:txBody>
      </p:sp>
      <p:pic>
        <p:nvPicPr>
          <p:cNvPr id="38915" name="Zástupný symbol pro obsah 3" descr="Uffizi_wrestlers_Magnier_Louvre_MR2040_n2.jpg"/>
          <p:cNvPicPr>
            <a:picLocks noGrp="1" noChangeAspect="1"/>
          </p:cNvPicPr>
          <p:nvPr>
            <p:ph idx="1"/>
          </p:nvPr>
        </p:nvPicPr>
        <p:blipFill>
          <a:blip r:embed="rId2" cstate="print"/>
          <a:srcRect/>
          <a:stretch>
            <a:fillRect/>
          </a:stretch>
        </p:blipFill>
        <p:spPr>
          <a:xfrm>
            <a:off x="1331913" y="115888"/>
            <a:ext cx="6553200" cy="6553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k-SK" b="1" smtClean="0"/>
              <a:t>Řím – úpadek sportu?</a:t>
            </a:r>
            <a:endParaRPr lang="cs-CZ" b="1" smtClean="0"/>
          </a:p>
        </p:txBody>
      </p:sp>
      <p:sp>
        <p:nvSpPr>
          <p:cNvPr id="39939" name="Rectangle 3"/>
          <p:cNvSpPr>
            <a:spLocks noGrp="1" noChangeArrowheads="1"/>
          </p:cNvSpPr>
          <p:nvPr>
            <p:ph type="body" idx="1"/>
          </p:nvPr>
        </p:nvSpPr>
        <p:spPr/>
        <p:txBody>
          <a:bodyPr/>
          <a:lstStyle/>
          <a:p>
            <a:pPr eaLnBrk="1" hangingPunct="1">
              <a:buFontTx/>
              <a:buNone/>
            </a:pPr>
            <a:r>
              <a:rPr lang="sk-SK" smtClean="0"/>
              <a:t>Gladiatorské zápasy:</a:t>
            </a:r>
          </a:p>
          <a:p>
            <a:pPr eaLnBrk="1" hangingPunct="1"/>
            <a:r>
              <a:rPr lang="sk-SK" smtClean="0"/>
              <a:t>Profesionalizmus</a:t>
            </a:r>
          </a:p>
          <a:p>
            <a:pPr eaLnBrk="1" hangingPunct="1"/>
            <a:r>
              <a:rPr lang="sk-SK" smtClean="0"/>
              <a:t>Specializace</a:t>
            </a:r>
          </a:p>
          <a:p>
            <a:pPr eaLnBrk="1" hangingPunct="1"/>
            <a:r>
              <a:rPr lang="sk-SK" smtClean="0"/>
              <a:t>Brutalizace</a:t>
            </a:r>
          </a:p>
          <a:p>
            <a:pPr eaLnBrk="1" hangingPunct="1">
              <a:buFontTx/>
              <a:buNone/>
            </a:pPr>
            <a:endParaRPr lang="sk-SK" smtClean="0"/>
          </a:p>
          <a:p>
            <a:pPr eaLnBrk="1" hangingPunct="1">
              <a:buFontTx/>
              <a:buChar char="•"/>
            </a:pPr>
            <a:r>
              <a:rPr lang="sk-SK" sz="2400" smtClean="0"/>
              <a:t>Rozvoj vojenství, medicíny</a:t>
            </a:r>
          </a:p>
          <a:p>
            <a:pPr eaLnBrk="1" hangingPunct="1">
              <a:buFontTx/>
              <a:buChar char="•"/>
            </a:pPr>
            <a:r>
              <a:rPr lang="sk-SK" sz="2400" smtClean="0"/>
              <a:t>Cíle gladiátorských her z hlediska jejich současníků</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sk-SK" b="1" smtClean="0"/>
              <a:t>Řím – úpadek sportu?</a:t>
            </a:r>
            <a:endParaRPr lang="cs-CZ" smtClean="0"/>
          </a:p>
        </p:txBody>
      </p:sp>
      <p:sp>
        <p:nvSpPr>
          <p:cNvPr id="40963" name="Zástupný symbol pro obsah 2"/>
          <p:cNvSpPr>
            <a:spLocks noGrp="1"/>
          </p:cNvSpPr>
          <p:nvPr>
            <p:ph idx="1"/>
          </p:nvPr>
        </p:nvSpPr>
        <p:spPr/>
        <p:txBody>
          <a:bodyPr/>
          <a:lstStyle/>
          <a:p>
            <a:r>
              <a:rPr lang="cs-CZ" smtClean="0"/>
              <a:t>Co je to sport, kdy a proč vzniknul?</a:t>
            </a:r>
          </a:p>
          <a:p>
            <a:r>
              <a:rPr lang="cs-CZ" smtClean="0"/>
              <a:t>Římské hry:</a:t>
            </a:r>
          </a:p>
          <a:p>
            <a:pPr lvl="1"/>
            <a:r>
              <a:rPr lang="cs-CZ" smtClean="0"/>
              <a:t>Ludi – organizované státem (vozatajské závody, hon na divoká zvířata)</a:t>
            </a:r>
          </a:p>
          <a:p>
            <a:pPr lvl="1"/>
            <a:r>
              <a:rPr lang="cs-CZ" smtClean="0"/>
              <a:t>Munera – soukromé hry (zahrnovaly i gladiátorské zápasy)</a:t>
            </a:r>
          </a:p>
          <a:p>
            <a:endParaRPr lang="cs-CZ" smtClean="0"/>
          </a:p>
          <a:p>
            <a:r>
              <a:rPr lang="cs-CZ" smtClean="0"/>
              <a:t>42 př. n. l. – první státem organizované gladiátorské hry</a:t>
            </a:r>
          </a:p>
          <a:p>
            <a:endParaRPr lang="cs-CZ"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r>
              <a:rPr lang="cs-CZ" smtClean="0"/>
              <a:t>Gladiátoři</a:t>
            </a:r>
          </a:p>
        </p:txBody>
      </p:sp>
      <p:sp>
        <p:nvSpPr>
          <p:cNvPr id="41987" name="Zástupný symbol pro obsah 2"/>
          <p:cNvSpPr>
            <a:spLocks noGrp="1"/>
          </p:cNvSpPr>
          <p:nvPr>
            <p:ph idx="1"/>
          </p:nvPr>
        </p:nvSpPr>
        <p:spPr/>
        <p:txBody>
          <a:bodyPr/>
          <a:lstStyle/>
          <a:p>
            <a:r>
              <a:rPr lang="cs-CZ" smtClean="0"/>
              <a:t>Gladius – meč</a:t>
            </a:r>
          </a:p>
          <a:p>
            <a:r>
              <a:rPr lang="cs-CZ" smtClean="0"/>
              <a:t>Gladiátor – ten, kdo používá meč</a:t>
            </a:r>
          </a:p>
          <a:p>
            <a:r>
              <a:rPr lang="cs-CZ" smtClean="0"/>
              <a:t>3. – 2. stol. př. n. l. vyzbrojeni převážně konvenčně (kopí, meč, štít, přilbice)</a:t>
            </a:r>
          </a:p>
          <a:p>
            <a:r>
              <a:rPr lang="cs-CZ" smtClean="0"/>
              <a:t>Od 1. stol. př. n. l. různé zbraně, souboj jako představení</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new-dream.de/image/wallpaper/film/gladiator/gladiator-08.jpg"/>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43011" name="Nadpis 1"/>
          <p:cNvSpPr>
            <a:spLocks noGrp="1"/>
          </p:cNvSpPr>
          <p:nvPr>
            <p:ph type="title"/>
          </p:nvPr>
        </p:nvSpPr>
        <p:spPr/>
        <p:txBody>
          <a:bodyPr/>
          <a:lstStyle/>
          <a:p>
            <a:endParaRPr lang="cs-CZ" smtClean="0"/>
          </a:p>
        </p:txBody>
      </p:sp>
      <p:sp>
        <p:nvSpPr>
          <p:cNvPr id="43012" name="Zástupný symbol pro obsah 2"/>
          <p:cNvSpPr>
            <a:spLocks noGrp="1"/>
          </p:cNvSpPr>
          <p:nvPr>
            <p:ph idx="1"/>
          </p:nvPr>
        </p:nvSpPr>
        <p:spPr>
          <a:xfrm>
            <a:off x="3203575" y="5229225"/>
            <a:ext cx="5976938" cy="1154113"/>
          </a:xfrm>
        </p:spPr>
        <p:txBody>
          <a:bodyPr/>
          <a:lstStyle/>
          <a:p>
            <a:pPr algn="just"/>
            <a:r>
              <a:rPr lang="cs-CZ" sz="2000" smtClean="0">
                <a:solidFill>
                  <a:schemeClr val="bg1"/>
                </a:solidFill>
              </a:rPr>
              <a:t>Samnita, Thrák, Hoplomachos, Murmillus, Retiarius, Secutor, Andabates, Dimachaerus, Eques, Essedarius, Laquerius, Sagittarius, Veles</a:t>
            </a:r>
          </a:p>
          <a:p>
            <a:endParaRPr lang="cs-CZ"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z="4000" smtClean="0"/>
              <a:t>Vztah s jinými předměty (SEBS)</a:t>
            </a:r>
            <a:endParaRPr lang="cs-CZ" smtClean="0"/>
          </a:p>
        </p:txBody>
      </p:sp>
      <p:sp>
        <p:nvSpPr>
          <p:cNvPr id="7171" name="Zástupný symbol pro obsah 2"/>
          <p:cNvSpPr>
            <a:spLocks noGrp="1"/>
          </p:cNvSpPr>
          <p:nvPr>
            <p:ph idx="1"/>
          </p:nvPr>
        </p:nvSpPr>
        <p:spPr/>
        <p:txBody>
          <a:bodyPr/>
          <a:lstStyle/>
          <a:p>
            <a:r>
              <a:rPr lang="cs-CZ" smtClean="0"/>
              <a:t>Dějiny úpolových sportů – převážně okcidentální tradice</a:t>
            </a:r>
          </a:p>
          <a:p>
            <a:r>
              <a:rPr lang="cs-CZ" smtClean="0"/>
              <a:t>Bojová umění – převážně východoasijská tradice</a:t>
            </a:r>
          </a:p>
          <a:p>
            <a:r>
              <a:rPr lang="cs-CZ" smtClean="0"/>
              <a:t>Box, Karate, Džúdó, Zápas, Aikidó – základy dějin v jednotlivých předmětech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85800" y="333375"/>
            <a:ext cx="7772400" cy="1143000"/>
          </a:xfrm>
        </p:spPr>
        <p:txBody>
          <a:bodyPr/>
          <a:lstStyle/>
          <a:p>
            <a:r>
              <a:rPr lang="cs-CZ" smtClean="0"/>
              <a:t>Program her</a:t>
            </a:r>
          </a:p>
        </p:txBody>
      </p:sp>
      <p:sp>
        <p:nvSpPr>
          <p:cNvPr id="3" name="Zástupný symbol pro obsah 2"/>
          <p:cNvSpPr>
            <a:spLocks noGrp="1"/>
          </p:cNvSpPr>
          <p:nvPr>
            <p:ph idx="1"/>
          </p:nvPr>
        </p:nvSpPr>
        <p:spPr>
          <a:xfrm>
            <a:off x="685800" y="1557338"/>
            <a:ext cx="7772400" cy="4114800"/>
          </a:xfrm>
        </p:spPr>
        <p:txBody>
          <a:bodyPr/>
          <a:lstStyle/>
          <a:p>
            <a:pPr>
              <a:defRPr/>
            </a:pPr>
            <a:r>
              <a:rPr lang="cs-CZ" sz="2800" dirty="0" smtClean="0"/>
              <a:t>Dopoledne</a:t>
            </a:r>
          </a:p>
          <a:p>
            <a:pPr lvl="1">
              <a:defRPr/>
            </a:pPr>
            <a:r>
              <a:rPr lang="cs-CZ" sz="2000" dirty="0" smtClean="0">
                <a:ea typeface="+mn-ea"/>
                <a:cs typeface="+mn-cs"/>
              </a:rPr>
              <a:t>zápasy divokých zvířat,</a:t>
            </a:r>
          </a:p>
          <a:p>
            <a:pPr lvl="1">
              <a:defRPr/>
            </a:pPr>
            <a:r>
              <a:rPr lang="cs-CZ" sz="2000" dirty="0" smtClean="0">
                <a:ea typeface="+mn-ea"/>
                <a:cs typeface="+mn-cs"/>
              </a:rPr>
              <a:t>představení s cvičenými zvířaty, </a:t>
            </a:r>
          </a:p>
          <a:p>
            <a:pPr lvl="1">
              <a:defRPr/>
            </a:pPr>
            <a:r>
              <a:rPr lang="cs-CZ" sz="2000" dirty="0" smtClean="0">
                <a:ea typeface="+mn-ea"/>
                <a:cs typeface="+mn-cs"/>
              </a:rPr>
              <a:t>lov zvířat (</a:t>
            </a:r>
            <a:r>
              <a:rPr lang="cs-CZ" sz="2000" i="1" dirty="0" err="1" smtClean="0">
                <a:ea typeface="+mn-ea"/>
                <a:cs typeface="+mn-cs"/>
              </a:rPr>
              <a:t>venatio</a:t>
            </a:r>
            <a:r>
              <a:rPr lang="cs-CZ" sz="2000" dirty="0" smtClean="0">
                <a:ea typeface="+mn-ea"/>
                <a:cs typeface="+mn-cs"/>
              </a:rPr>
              <a:t>)</a:t>
            </a:r>
          </a:p>
          <a:p>
            <a:pPr lvl="1">
              <a:defRPr/>
            </a:pPr>
            <a:r>
              <a:rPr lang="cs-CZ" sz="2000" dirty="0" smtClean="0">
                <a:ea typeface="+mn-ea"/>
                <a:cs typeface="+mn-cs"/>
              </a:rPr>
              <a:t>souboj člověka se zvířetem (</a:t>
            </a:r>
            <a:r>
              <a:rPr lang="cs-CZ" sz="2000" i="1" dirty="0" err="1" smtClean="0">
                <a:ea typeface="+mn-ea"/>
                <a:cs typeface="+mn-cs"/>
              </a:rPr>
              <a:t>bestiarius</a:t>
            </a:r>
            <a:r>
              <a:rPr lang="cs-CZ" sz="2000" dirty="0" smtClean="0">
                <a:ea typeface="+mn-ea"/>
                <a:cs typeface="+mn-cs"/>
              </a:rPr>
              <a:t>).</a:t>
            </a:r>
          </a:p>
          <a:p>
            <a:pPr>
              <a:defRPr/>
            </a:pPr>
            <a:r>
              <a:rPr lang="cs-CZ" sz="2800" dirty="0" smtClean="0"/>
              <a:t>V poledne</a:t>
            </a:r>
          </a:p>
          <a:p>
            <a:pPr lvl="1">
              <a:defRPr/>
            </a:pPr>
            <a:r>
              <a:rPr lang="cs-CZ" sz="2000" dirty="0" smtClean="0">
                <a:ea typeface="+mn-ea"/>
                <a:cs typeface="+mn-cs"/>
              </a:rPr>
              <a:t>popravy zločinců a uprchlých otroků (smrt mečem,  ukřižování, upálení nebo roztrhání divokými zvířaty). </a:t>
            </a:r>
          </a:p>
          <a:p>
            <a:pPr lvl="1">
              <a:defRPr/>
            </a:pPr>
            <a:r>
              <a:rPr lang="cs-CZ" sz="2000" dirty="0" smtClean="0">
                <a:ea typeface="+mn-ea"/>
                <a:cs typeface="+mn-cs"/>
              </a:rPr>
              <a:t>Inscenované popravy (divadelní hra, končící smrtí)</a:t>
            </a:r>
          </a:p>
          <a:p>
            <a:pPr>
              <a:defRPr/>
            </a:pPr>
            <a:r>
              <a:rPr lang="cs-CZ" sz="2800" dirty="0" smtClean="0"/>
              <a:t>Odpoledne</a:t>
            </a:r>
          </a:p>
          <a:p>
            <a:pPr lvl="1">
              <a:defRPr/>
            </a:pPr>
            <a:r>
              <a:rPr lang="cs-CZ" sz="2000" smtClean="0">
                <a:ea typeface="+mn-ea"/>
                <a:cs typeface="+mn-cs"/>
              </a:rPr>
              <a:t>gladiátorské zápasy (</a:t>
            </a:r>
            <a:r>
              <a:rPr lang="cs-CZ" sz="2000" smtClean="0">
                <a:ea typeface="+mn-ea"/>
                <a:cs typeface="+mn-cs"/>
                <a:hlinkClick r:id="rId2"/>
              </a:rPr>
              <a:t>video</a:t>
            </a:r>
            <a:r>
              <a:rPr lang="cs-CZ" sz="2000" smtClean="0">
                <a:ea typeface="+mn-ea"/>
                <a:cs typeface="+mn-cs"/>
              </a:rPr>
              <a:t>)</a:t>
            </a:r>
            <a:endParaRPr lang="cs-CZ" sz="2400" dirty="0" smtClean="0">
              <a:ea typeface="+mn-ea"/>
              <a:cs typeface="+mn-cs"/>
            </a:endParaRPr>
          </a:p>
          <a:p>
            <a:pPr>
              <a:defRPr/>
            </a:pP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c/c5/Jean-Leon_Gerome_Pollice_Verso.jpg"/>
          <p:cNvPicPr>
            <a:picLocks noChangeAspect="1" noChangeArrowheads="1"/>
          </p:cNvPicPr>
          <p:nvPr/>
        </p:nvPicPr>
        <p:blipFill>
          <a:blip r:embed="rId2" cstate="print"/>
          <a:srcRect/>
          <a:stretch>
            <a:fillRect/>
          </a:stretch>
        </p:blipFill>
        <p:spPr bwMode="auto">
          <a:xfrm>
            <a:off x="0" y="396875"/>
            <a:ext cx="9144000" cy="6083300"/>
          </a:xfrm>
          <a:prstGeom prst="rect">
            <a:avLst/>
          </a:prstGeom>
          <a:noFill/>
          <a:ln w="9525">
            <a:noFill/>
            <a:miter lim="800000"/>
            <a:headEnd/>
            <a:tailEnd/>
          </a:ln>
        </p:spPr>
      </p:pic>
      <p:sp>
        <p:nvSpPr>
          <p:cNvPr id="45059" name="Nadpis 1"/>
          <p:cNvSpPr>
            <a:spLocks noGrp="1"/>
          </p:cNvSpPr>
          <p:nvPr>
            <p:ph type="title"/>
          </p:nvPr>
        </p:nvSpPr>
        <p:spPr/>
        <p:txBody>
          <a:bodyPr/>
          <a:lstStyle/>
          <a:p>
            <a:endParaRPr lang="cs-CZ" smtClean="0"/>
          </a:p>
        </p:txBody>
      </p:sp>
      <p:sp>
        <p:nvSpPr>
          <p:cNvPr id="3" name="Zástupný symbol pro obsah 2"/>
          <p:cNvSpPr>
            <a:spLocks noGrp="1"/>
          </p:cNvSpPr>
          <p:nvPr>
            <p:ph idx="1"/>
          </p:nvPr>
        </p:nvSpPr>
        <p:spPr>
          <a:xfrm>
            <a:off x="4572000" y="1981200"/>
            <a:ext cx="4392613" cy="4327525"/>
          </a:xfrm>
        </p:spPr>
        <p:txBody>
          <a:bodyPr/>
          <a:lstStyle/>
          <a:p>
            <a:pPr algn="r">
              <a:defRPr/>
            </a:pPr>
            <a:r>
              <a:rPr lang="cs-CZ" sz="2000" dirty="0" smtClean="0">
                <a:solidFill>
                  <a:srgbClr val="FFFF00"/>
                </a:solidFill>
              </a:rPr>
              <a:t>Pravidla:</a:t>
            </a:r>
          </a:p>
          <a:p>
            <a:pPr lvl="1" algn="r">
              <a:defRPr/>
            </a:pPr>
            <a:r>
              <a:rPr lang="cs-CZ" sz="1800" dirty="0" smtClean="0">
                <a:solidFill>
                  <a:schemeClr val="bg1"/>
                </a:solidFill>
                <a:ea typeface="+mn-ea"/>
                <a:cs typeface="+mn-cs"/>
              </a:rPr>
              <a:t>gladiátor zápas vyhrál a přežil</a:t>
            </a:r>
          </a:p>
          <a:p>
            <a:pPr lvl="1" algn="r">
              <a:defRPr/>
            </a:pPr>
            <a:r>
              <a:rPr lang="cs-CZ" sz="1800" dirty="0" smtClean="0">
                <a:solidFill>
                  <a:schemeClr val="bg1"/>
                </a:solidFill>
                <a:ea typeface="+mn-ea"/>
                <a:cs typeface="+mn-cs"/>
              </a:rPr>
              <a:t>gladiátor byl zabit (10 – 25%)</a:t>
            </a:r>
          </a:p>
          <a:p>
            <a:pPr lvl="1" algn="r">
              <a:defRPr/>
            </a:pPr>
            <a:r>
              <a:rPr lang="cs-CZ" sz="1800" dirty="0" smtClean="0">
                <a:solidFill>
                  <a:schemeClr val="bg1"/>
                </a:solidFill>
                <a:ea typeface="+mn-ea"/>
                <a:cs typeface="+mn-cs"/>
              </a:rPr>
              <a:t>prohrál a následně byl zabit</a:t>
            </a:r>
          </a:p>
          <a:p>
            <a:pPr lvl="1" algn="r">
              <a:defRPr/>
            </a:pPr>
            <a:r>
              <a:rPr lang="cs-CZ" sz="1800" dirty="0" smtClean="0">
                <a:solidFill>
                  <a:schemeClr val="bg1"/>
                </a:solidFill>
                <a:ea typeface="+mn-ea"/>
                <a:cs typeface="+mn-cs"/>
              </a:rPr>
              <a:t>prohrál a dostal milost</a:t>
            </a:r>
          </a:p>
          <a:p>
            <a:pPr lvl="1" algn="r">
              <a:defRPr/>
            </a:pPr>
            <a:r>
              <a:rPr lang="cs-CZ" sz="1800" dirty="0" smtClean="0">
                <a:solidFill>
                  <a:schemeClr val="bg1"/>
                </a:solidFill>
                <a:ea typeface="+mn-ea"/>
                <a:cs typeface="+mn-cs"/>
              </a:rPr>
              <a:t>souboj dopadl nerozhodně</a:t>
            </a:r>
          </a:p>
          <a:p>
            <a:pPr lvl="1" algn="r">
              <a:defRPr/>
            </a:pPr>
            <a:endParaRPr lang="cs-CZ" sz="1800" dirty="0" smtClean="0">
              <a:solidFill>
                <a:schemeClr val="bg1"/>
              </a:solidFill>
              <a:ea typeface="+mn-ea"/>
              <a:cs typeface="+mn-cs"/>
            </a:endParaRPr>
          </a:p>
          <a:p>
            <a:pPr algn="r">
              <a:defRPr/>
            </a:pPr>
            <a:r>
              <a:rPr lang="cs-CZ" sz="2000" dirty="0" smtClean="0">
                <a:solidFill>
                  <a:srgbClr val="FFFF00"/>
                </a:solidFill>
              </a:rPr>
              <a:t>Gladiátoři:</a:t>
            </a:r>
          </a:p>
          <a:p>
            <a:pPr lvl="1" algn="r">
              <a:defRPr/>
            </a:pPr>
            <a:r>
              <a:rPr lang="cs-CZ" sz="1800" dirty="0" smtClean="0">
                <a:solidFill>
                  <a:schemeClr val="bg1"/>
                </a:solidFill>
                <a:ea typeface="+mn-ea"/>
                <a:cs typeface="+mn-cs"/>
              </a:rPr>
              <a:t>Zločinci</a:t>
            </a:r>
          </a:p>
          <a:p>
            <a:pPr lvl="1" algn="r">
              <a:defRPr/>
            </a:pPr>
            <a:r>
              <a:rPr lang="cs-CZ" sz="1800" dirty="0" smtClean="0">
                <a:solidFill>
                  <a:schemeClr val="bg1"/>
                </a:solidFill>
              </a:rPr>
              <a:t>Otroci</a:t>
            </a:r>
          </a:p>
          <a:p>
            <a:pPr lvl="1" algn="r">
              <a:defRPr/>
            </a:pPr>
            <a:r>
              <a:rPr lang="cs-CZ" sz="1800" dirty="0" smtClean="0">
                <a:solidFill>
                  <a:schemeClr val="bg1"/>
                </a:solidFill>
                <a:ea typeface="+mn-ea"/>
                <a:cs typeface="+mn-cs"/>
              </a:rPr>
              <a:t>Zajatci</a:t>
            </a:r>
          </a:p>
          <a:p>
            <a:pPr lvl="1" algn="r">
              <a:defRPr/>
            </a:pPr>
            <a:r>
              <a:rPr lang="cs-CZ" sz="1800" dirty="0" smtClean="0">
                <a:solidFill>
                  <a:schemeClr val="bg1"/>
                </a:solidFill>
              </a:rPr>
              <a:t>Profesionálové</a:t>
            </a:r>
          </a:p>
          <a:p>
            <a:pPr lvl="1" algn="r">
              <a:buFont typeface="Arial" pitchFamily="34" charset="0"/>
              <a:buChar char="•"/>
              <a:defRPr/>
            </a:pPr>
            <a:endParaRPr lang="cs-CZ" sz="1200" dirty="0" smtClean="0">
              <a:solidFill>
                <a:schemeClr val="bg1"/>
              </a:solidFill>
            </a:endParaRPr>
          </a:p>
          <a:p>
            <a:pPr lvl="1" algn="r">
              <a:buFont typeface="Arial" pitchFamily="34" charset="0"/>
              <a:buChar char="•"/>
              <a:defRPr/>
            </a:pPr>
            <a:r>
              <a:rPr lang="cs-CZ" sz="1200" b="1" dirty="0" err="1" smtClean="0">
                <a:solidFill>
                  <a:srgbClr val="FFFFFF"/>
                </a:solidFill>
              </a:rPr>
              <a:t>Pollice</a:t>
            </a:r>
            <a:r>
              <a:rPr lang="cs-CZ" sz="1200" b="1" dirty="0" smtClean="0">
                <a:solidFill>
                  <a:srgbClr val="FFFFFF"/>
                </a:solidFill>
              </a:rPr>
              <a:t> </a:t>
            </a:r>
            <a:r>
              <a:rPr lang="cs-CZ" sz="1200" b="1" dirty="0" err="1" smtClean="0">
                <a:solidFill>
                  <a:srgbClr val="FFFFFF"/>
                </a:solidFill>
              </a:rPr>
              <a:t>Verso</a:t>
            </a:r>
            <a:r>
              <a:rPr lang="cs-CZ" sz="1200" dirty="0" smtClean="0">
                <a:solidFill>
                  <a:srgbClr val="FFFFFF"/>
                </a:solidFill>
              </a:rPr>
              <a:t>, </a:t>
            </a:r>
            <a:r>
              <a:rPr lang="cs-CZ" sz="1200" dirty="0" err="1" smtClean="0">
                <a:solidFill>
                  <a:srgbClr val="FFFFFF"/>
                </a:solidFill>
                <a:hlinkClick r:id="rId3"/>
              </a:rPr>
              <a:t>Jean</a:t>
            </a:r>
            <a:r>
              <a:rPr lang="cs-CZ" sz="1200" dirty="0" smtClean="0">
                <a:solidFill>
                  <a:srgbClr val="FFFFFF"/>
                </a:solidFill>
                <a:hlinkClick r:id="rId3"/>
              </a:rPr>
              <a:t>-</a:t>
            </a:r>
            <a:r>
              <a:rPr lang="cs-CZ" sz="1200" dirty="0" err="1" smtClean="0">
                <a:solidFill>
                  <a:srgbClr val="FFFFFF"/>
                </a:solidFill>
                <a:hlinkClick r:id="rId3"/>
              </a:rPr>
              <a:t>Léon</a:t>
            </a:r>
            <a:r>
              <a:rPr lang="cs-CZ" sz="1200" dirty="0" smtClean="0">
                <a:solidFill>
                  <a:srgbClr val="FFFFFF"/>
                </a:solidFill>
                <a:hlinkClick r:id="rId3"/>
              </a:rPr>
              <a:t> </a:t>
            </a:r>
            <a:r>
              <a:rPr lang="cs-CZ" sz="1200" dirty="0" err="1" smtClean="0">
                <a:solidFill>
                  <a:srgbClr val="FFFFFF"/>
                </a:solidFill>
                <a:hlinkClick r:id="rId3"/>
              </a:rPr>
              <a:t>Gérôme</a:t>
            </a:r>
            <a:r>
              <a:rPr lang="cs-CZ" sz="1200" dirty="0" smtClean="0">
                <a:solidFill>
                  <a:srgbClr val="FFFFFF"/>
                </a:solidFill>
              </a:rPr>
              <a:t> (1824–1904)</a:t>
            </a:r>
            <a:endParaRPr lang="cs-CZ" sz="1200" dirty="0">
              <a:solidFill>
                <a:srgbClr val="FF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611188" y="6092825"/>
            <a:ext cx="8353425" cy="639763"/>
          </a:xfrm>
        </p:spPr>
        <p:txBody>
          <a:bodyPr/>
          <a:lstStyle/>
          <a:p>
            <a:pPr algn="r"/>
            <a:r>
              <a:rPr lang="cs-CZ" sz="2000" smtClean="0">
                <a:solidFill>
                  <a:schemeClr val="tx1"/>
                </a:solidFill>
              </a:rPr>
              <a:t>Začátek 15. století, manuskript</a:t>
            </a:r>
          </a:p>
        </p:txBody>
      </p:sp>
      <p:sp>
        <p:nvSpPr>
          <p:cNvPr id="46083" name="Zástupný symbol pro obsah 2"/>
          <p:cNvSpPr>
            <a:spLocks noGrp="1"/>
          </p:cNvSpPr>
          <p:nvPr>
            <p:ph idx="1"/>
          </p:nvPr>
        </p:nvSpPr>
        <p:spPr/>
        <p:txBody>
          <a:bodyPr/>
          <a:lstStyle/>
          <a:p>
            <a:endParaRPr lang="cs-CZ" smtClean="0"/>
          </a:p>
        </p:txBody>
      </p:sp>
      <p:pic>
        <p:nvPicPr>
          <p:cNvPr id="46084" name="Picture 2" descr=". Alexander the Great and his knights battling dragons, early 15th. The dragons have emeralds set into their foreheads. One of the dragons seems to have been killed. From &quot;Le Livre et la vraye hystoire du bon roy Alixandre&quot; &#10;ID: Roy 20 B XX fol. 73"/>
          <p:cNvPicPr>
            <a:picLocks noChangeAspect="1" noChangeArrowheads="1"/>
          </p:cNvPicPr>
          <p:nvPr/>
        </p:nvPicPr>
        <p:blipFill>
          <a:blip r:embed="rId2" cstate="print"/>
          <a:srcRect/>
          <a:stretch>
            <a:fillRect/>
          </a:stretch>
        </p:blipFill>
        <p:spPr bwMode="auto">
          <a:xfrm>
            <a:off x="-36513" y="954088"/>
            <a:ext cx="9180513"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smtClean="0"/>
              <a:t>Rytířství - etymologie</a:t>
            </a:r>
          </a:p>
        </p:txBody>
      </p:sp>
      <p:sp>
        <p:nvSpPr>
          <p:cNvPr id="47107" name="Zástupný symbol pro obsah 2"/>
          <p:cNvSpPr>
            <a:spLocks noGrp="1"/>
          </p:cNvSpPr>
          <p:nvPr>
            <p:ph idx="1"/>
          </p:nvPr>
        </p:nvSpPr>
        <p:spPr/>
        <p:txBody>
          <a:bodyPr/>
          <a:lstStyle/>
          <a:p>
            <a:r>
              <a:rPr lang="cs-CZ" sz="2800" smtClean="0"/>
              <a:t>Rytíř</a:t>
            </a:r>
          </a:p>
          <a:p>
            <a:pPr lvl="1"/>
            <a:r>
              <a:rPr lang="cs-CZ" sz="2400" smtClean="0"/>
              <a:t>Ritter – jezdec (něm.)</a:t>
            </a:r>
          </a:p>
          <a:p>
            <a:r>
              <a:rPr lang="cs-CZ" sz="2800" smtClean="0"/>
              <a:t>Knight (angl.)</a:t>
            </a:r>
          </a:p>
          <a:p>
            <a:pPr lvl="1"/>
            <a:r>
              <a:rPr lang="cs-CZ" sz="2400" smtClean="0"/>
              <a:t>Knecht – služebník, vazal (něm.)</a:t>
            </a:r>
          </a:p>
          <a:p>
            <a:r>
              <a:rPr lang="cs-CZ" sz="2800" smtClean="0"/>
              <a:t>Miles (lat.) – voják</a:t>
            </a:r>
          </a:p>
          <a:p>
            <a:r>
              <a:rPr lang="cs-CZ" sz="2800" smtClean="0"/>
              <a:t>Chevalier (fr.)</a:t>
            </a:r>
          </a:p>
          <a:p>
            <a:pPr lvl="1"/>
            <a:r>
              <a:rPr lang="cs-CZ" sz="2400" smtClean="0"/>
              <a:t>Caballus – kůň (lat.)</a:t>
            </a:r>
          </a:p>
          <a:p>
            <a:pPr lvl="1"/>
            <a:endParaRPr lang="cs-CZ" sz="2400" smtClean="0"/>
          </a:p>
          <a:p>
            <a:r>
              <a:rPr lang="cs-CZ" sz="2800" smtClean="0"/>
              <a:t>Rytíř je voják (válečník), šlechtic, jezdec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smtClean="0"/>
              <a:t>Rytířství - vznik</a:t>
            </a:r>
          </a:p>
        </p:txBody>
      </p:sp>
      <p:sp>
        <p:nvSpPr>
          <p:cNvPr id="3" name="Zástupný symbol pro obsah 2"/>
          <p:cNvSpPr>
            <a:spLocks noGrp="1"/>
          </p:cNvSpPr>
          <p:nvPr>
            <p:ph idx="1"/>
          </p:nvPr>
        </p:nvSpPr>
        <p:spPr/>
        <p:txBody>
          <a:bodyPr/>
          <a:lstStyle/>
          <a:p>
            <a:pPr>
              <a:defRPr/>
            </a:pPr>
            <a:r>
              <a:rPr lang="cs-CZ" dirty="0" smtClean="0"/>
              <a:t>Ve všech obdobích existovala skupina elitních válečníků</a:t>
            </a:r>
          </a:p>
          <a:p>
            <a:pPr lvl="1">
              <a:defRPr/>
            </a:pPr>
            <a:r>
              <a:rPr lang="cs-CZ" dirty="0" smtClean="0"/>
              <a:t>Bohatých</a:t>
            </a:r>
          </a:p>
          <a:p>
            <a:pPr lvl="1">
              <a:defRPr/>
            </a:pPr>
            <a:r>
              <a:rPr lang="cs-CZ" dirty="0" smtClean="0"/>
              <a:t>Bohatě placených (</a:t>
            </a:r>
            <a:r>
              <a:rPr lang="cs-CZ" dirty="0" err="1" smtClean="0">
                <a:ea typeface="+mn-ea"/>
                <a:cs typeface="+mn-cs"/>
              </a:rPr>
              <a:t>Bucellarius</a:t>
            </a:r>
            <a:r>
              <a:rPr lang="cs-CZ" dirty="0" smtClean="0">
                <a:ea typeface="+mn-ea"/>
                <a:cs typeface="+mn-cs"/>
              </a:rPr>
              <a:t>)</a:t>
            </a:r>
          </a:p>
          <a:p>
            <a:pPr>
              <a:defRPr/>
            </a:pPr>
            <a:r>
              <a:rPr lang="cs-CZ" dirty="0" smtClean="0"/>
              <a:t>Ve středověké Evropě od 11. století</a:t>
            </a:r>
          </a:p>
          <a:p>
            <a:pPr lvl="1">
              <a:defRPr/>
            </a:pPr>
            <a:r>
              <a:rPr lang="cs-CZ" dirty="0" smtClean="0"/>
              <a:t>Od 13. století rytíř = šlechtic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endParaRPr lang="cs-CZ" smtClean="0"/>
          </a:p>
        </p:txBody>
      </p:sp>
      <p:sp>
        <p:nvSpPr>
          <p:cNvPr id="49155" name="Zástupný symbol pro obsah 2"/>
          <p:cNvSpPr>
            <a:spLocks noGrp="1"/>
          </p:cNvSpPr>
          <p:nvPr>
            <p:ph idx="1"/>
          </p:nvPr>
        </p:nvSpPr>
        <p:spPr>
          <a:xfrm>
            <a:off x="755650" y="6494463"/>
            <a:ext cx="7772400" cy="363537"/>
          </a:xfrm>
        </p:spPr>
        <p:txBody>
          <a:bodyPr/>
          <a:lstStyle/>
          <a:p>
            <a:pPr algn="r"/>
            <a:r>
              <a:rPr lang="cs-CZ" sz="1800" smtClean="0"/>
              <a:t>Tapiserie, 11. století</a:t>
            </a:r>
          </a:p>
        </p:txBody>
      </p:sp>
      <p:pic>
        <p:nvPicPr>
          <p:cNvPr id="49156" name="Picture 2" descr="http://larsbrownworth.com/blog/wp-content/uploads/2010/08/Harold.jpg"/>
          <p:cNvPicPr>
            <a:picLocks noChangeAspect="1" noChangeArrowheads="1"/>
          </p:cNvPicPr>
          <p:nvPr/>
        </p:nvPicPr>
        <p:blipFill>
          <a:blip r:embed="rId2" cstate="print"/>
          <a:srcRect/>
          <a:stretch>
            <a:fillRect/>
          </a:stretch>
        </p:blipFill>
        <p:spPr bwMode="auto">
          <a:xfrm>
            <a:off x="0" y="1125538"/>
            <a:ext cx="9167813"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endParaRPr lang="cs-CZ" smtClean="0"/>
          </a:p>
        </p:txBody>
      </p:sp>
      <p:sp>
        <p:nvSpPr>
          <p:cNvPr id="50179" name="Zástupný symbol pro obsah 2"/>
          <p:cNvSpPr>
            <a:spLocks noGrp="1"/>
          </p:cNvSpPr>
          <p:nvPr>
            <p:ph idx="1"/>
          </p:nvPr>
        </p:nvSpPr>
        <p:spPr/>
        <p:txBody>
          <a:bodyPr/>
          <a:lstStyle/>
          <a:p>
            <a:endParaRPr lang="cs-CZ" smtClean="0"/>
          </a:p>
        </p:txBody>
      </p:sp>
      <p:pic>
        <p:nvPicPr>
          <p:cNvPr id="50180" name="Picture 2" descr="http://warandgame.files.wordpress.com/2010/03/crusadefg.jpg"/>
          <p:cNvPicPr>
            <a:picLocks noChangeAspect="1" noChangeArrowheads="1"/>
          </p:cNvPicPr>
          <p:nvPr/>
        </p:nvPicPr>
        <p:blipFill>
          <a:blip r:embed="rId2" cstate="print"/>
          <a:srcRect/>
          <a:stretch>
            <a:fillRect/>
          </a:stretch>
        </p:blipFill>
        <p:spPr bwMode="auto">
          <a:xfrm>
            <a:off x="0" y="765175"/>
            <a:ext cx="9144000"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sk-SK" b="1" smtClean="0"/>
              <a:t>Rytíři - Evropa</a:t>
            </a:r>
            <a:endParaRPr lang="cs-CZ" b="1" smtClean="0"/>
          </a:p>
        </p:txBody>
      </p:sp>
      <p:sp>
        <p:nvSpPr>
          <p:cNvPr id="51203" name="Rectangle 3"/>
          <p:cNvSpPr>
            <a:spLocks noGrp="1" noChangeArrowheads="1"/>
          </p:cNvSpPr>
          <p:nvPr>
            <p:ph type="body" idx="1"/>
          </p:nvPr>
        </p:nvSpPr>
        <p:spPr/>
        <p:txBody>
          <a:bodyPr/>
          <a:lstStyle/>
          <a:p>
            <a:pPr eaLnBrk="1" hangingPunct="1">
              <a:lnSpc>
                <a:spcPct val="90000"/>
              </a:lnSpc>
              <a:buFontTx/>
              <a:buNone/>
            </a:pPr>
            <a:r>
              <a:rPr lang="sk-SK" smtClean="0"/>
              <a:t>7 ctností (septem probitates):</a:t>
            </a:r>
          </a:p>
          <a:p>
            <a:pPr eaLnBrk="1" hangingPunct="1">
              <a:lnSpc>
                <a:spcPct val="90000"/>
              </a:lnSpc>
              <a:buFontTx/>
              <a:buNone/>
            </a:pPr>
            <a:r>
              <a:rPr lang="cs-CZ" smtClean="0"/>
              <a:t>- </a:t>
            </a:r>
            <a:r>
              <a:rPr lang="cs-CZ" smtClean="0">
                <a:cs typeface="Times New Roman" pitchFamily="18" charset="0"/>
              </a:rPr>
              <a:t>jízda na koni (equitare)</a:t>
            </a:r>
            <a:endParaRPr lang="cs-CZ" smtClean="0"/>
          </a:p>
          <a:p>
            <a:pPr eaLnBrk="1" hangingPunct="1">
              <a:lnSpc>
                <a:spcPct val="90000"/>
              </a:lnSpc>
              <a:buFontTx/>
              <a:buNone/>
            </a:pPr>
            <a:r>
              <a:rPr lang="cs-CZ" smtClean="0"/>
              <a:t>- </a:t>
            </a:r>
            <a:r>
              <a:rPr lang="cs-CZ" smtClean="0">
                <a:cs typeface="Times New Roman" pitchFamily="18" charset="0"/>
              </a:rPr>
              <a:t>plavání (natare)</a:t>
            </a:r>
            <a:endParaRPr lang="cs-CZ" smtClean="0"/>
          </a:p>
          <a:p>
            <a:pPr eaLnBrk="1" hangingPunct="1">
              <a:lnSpc>
                <a:spcPct val="90000"/>
              </a:lnSpc>
              <a:buFontTx/>
              <a:buNone/>
            </a:pPr>
            <a:r>
              <a:rPr lang="cs-CZ" smtClean="0"/>
              <a:t>- </a:t>
            </a:r>
            <a:r>
              <a:rPr lang="cs-CZ" smtClean="0">
                <a:cs typeface="Times New Roman" pitchFamily="18" charset="0"/>
              </a:rPr>
              <a:t>lukostřelba (sagitare)</a:t>
            </a:r>
            <a:endParaRPr lang="cs-CZ" smtClean="0"/>
          </a:p>
          <a:p>
            <a:pPr eaLnBrk="1" hangingPunct="1">
              <a:lnSpc>
                <a:spcPct val="90000"/>
              </a:lnSpc>
              <a:buFontTx/>
              <a:buNone/>
            </a:pPr>
            <a:r>
              <a:rPr lang="cs-CZ" smtClean="0"/>
              <a:t>- </a:t>
            </a:r>
            <a:r>
              <a:rPr lang="cs-CZ" smtClean="0">
                <a:cs typeface="Times New Roman" pitchFamily="18" charset="0"/>
              </a:rPr>
              <a:t>zápas (caestibus), šerm (certare)</a:t>
            </a:r>
            <a:endParaRPr lang="cs-CZ" smtClean="0"/>
          </a:p>
          <a:p>
            <a:pPr eaLnBrk="1" hangingPunct="1">
              <a:lnSpc>
                <a:spcPct val="90000"/>
              </a:lnSpc>
              <a:buFontTx/>
              <a:buNone/>
            </a:pPr>
            <a:r>
              <a:rPr lang="cs-CZ" smtClean="0"/>
              <a:t>- </a:t>
            </a:r>
            <a:r>
              <a:rPr lang="cs-CZ" smtClean="0">
                <a:cs typeface="Times New Roman" pitchFamily="18" charset="0"/>
              </a:rPr>
              <a:t>lov (aucupari)</a:t>
            </a:r>
            <a:endParaRPr lang="cs-CZ" smtClean="0"/>
          </a:p>
          <a:p>
            <a:pPr eaLnBrk="1" hangingPunct="1">
              <a:lnSpc>
                <a:spcPct val="90000"/>
              </a:lnSpc>
              <a:buFontTx/>
              <a:buNone/>
            </a:pPr>
            <a:r>
              <a:rPr lang="cs-CZ" smtClean="0"/>
              <a:t>- </a:t>
            </a:r>
            <a:r>
              <a:rPr lang="cs-CZ" smtClean="0">
                <a:cs typeface="Times New Roman" pitchFamily="18" charset="0"/>
              </a:rPr>
              <a:t>šach (scacis ludere)</a:t>
            </a:r>
            <a:endParaRPr lang="cs-CZ" smtClean="0"/>
          </a:p>
          <a:p>
            <a:pPr eaLnBrk="1" hangingPunct="1">
              <a:lnSpc>
                <a:spcPct val="90000"/>
              </a:lnSpc>
              <a:buFontTx/>
              <a:buNone/>
            </a:pPr>
            <a:r>
              <a:rPr lang="cs-CZ" smtClean="0"/>
              <a:t>- </a:t>
            </a:r>
            <a:r>
              <a:rPr lang="cs-CZ" smtClean="0">
                <a:cs typeface="Times New Roman" pitchFamily="18" charset="0"/>
              </a:rPr>
              <a:t>veršování (versificare)</a:t>
            </a:r>
            <a:r>
              <a:rPr lang="en-US" smtClean="0"/>
              <a:t> </a:t>
            </a:r>
          </a:p>
          <a:p>
            <a:pPr eaLnBrk="1" hangingPunct="1">
              <a:lnSpc>
                <a:spcPct val="90000"/>
              </a:lnSpc>
            </a:pPr>
            <a:endParaRPr lang="cs-CZ"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sk-SK" b="1" smtClean="0"/>
              <a:t>Rytíři – samurajové, Japonsko</a:t>
            </a:r>
            <a:endParaRPr lang="en-US" b="1" smtClean="0"/>
          </a:p>
        </p:txBody>
      </p:sp>
      <p:sp>
        <p:nvSpPr>
          <p:cNvPr id="52227" name="Rectangle 3"/>
          <p:cNvSpPr>
            <a:spLocks noGrp="1" noChangeArrowheads="1"/>
          </p:cNvSpPr>
          <p:nvPr>
            <p:ph type="body" idx="1"/>
          </p:nvPr>
        </p:nvSpPr>
        <p:spPr/>
        <p:txBody>
          <a:bodyPr/>
          <a:lstStyle/>
          <a:p>
            <a:r>
              <a:rPr lang="sk-SK" smtClean="0"/>
              <a:t>Bunbu rjódó:</a:t>
            </a:r>
          </a:p>
          <a:p>
            <a:pPr lvl="1"/>
            <a:r>
              <a:rPr lang="sk-SK" smtClean="0"/>
              <a:t>Dvojí cesta – vzdělání v boji i kultuře</a:t>
            </a: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k-SK" b="1" smtClean="0"/>
              <a:t>Rytířská výchova</a:t>
            </a:r>
            <a:endParaRPr lang="en-US" b="1" smtClean="0"/>
          </a:p>
        </p:txBody>
      </p:sp>
      <p:sp>
        <p:nvSpPr>
          <p:cNvPr id="53251" name="Rectangle 3"/>
          <p:cNvSpPr>
            <a:spLocks noGrp="1" noChangeArrowheads="1"/>
          </p:cNvSpPr>
          <p:nvPr>
            <p:ph type="body" idx="1"/>
          </p:nvPr>
        </p:nvSpPr>
        <p:spPr/>
        <p:txBody>
          <a:bodyPr/>
          <a:lstStyle/>
          <a:p>
            <a:r>
              <a:rPr lang="sk-SK" smtClean="0"/>
              <a:t>Od 7 let páže</a:t>
            </a:r>
          </a:p>
          <a:p>
            <a:r>
              <a:rPr lang="sk-SK" smtClean="0"/>
              <a:t>Od 14 let panoš</a:t>
            </a:r>
          </a:p>
          <a:p>
            <a:r>
              <a:rPr lang="sk-SK" smtClean="0"/>
              <a:t>Od 21 let rytíř (iniciace)</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Časová osa</a:t>
            </a:r>
          </a:p>
        </p:txBody>
      </p:sp>
      <p:sp>
        <p:nvSpPr>
          <p:cNvPr id="8195" name="Zástupný symbol pro obsah 2"/>
          <p:cNvSpPr>
            <a:spLocks noGrp="1"/>
          </p:cNvSpPr>
          <p:nvPr>
            <p:ph idx="1"/>
          </p:nvPr>
        </p:nvSpPr>
        <p:spPr/>
        <p:txBody>
          <a:bodyPr/>
          <a:lstStyle/>
          <a:p>
            <a:r>
              <a:rPr lang="cs-CZ" smtClean="0"/>
              <a:t>Pravěk			3 mil. – 3500 př.n.l.</a:t>
            </a:r>
          </a:p>
          <a:p>
            <a:r>
              <a:rPr lang="cs-CZ" smtClean="0"/>
              <a:t>Starověk		- 5. stol n.l.</a:t>
            </a:r>
          </a:p>
          <a:p>
            <a:r>
              <a:rPr lang="cs-CZ" smtClean="0"/>
              <a:t>Středověk		- 15. stol n.l.</a:t>
            </a:r>
          </a:p>
          <a:p>
            <a:r>
              <a:rPr lang="cs-CZ" smtClean="0"/>
              <a:t>Novověk		- 18.-20. stol. n.l.</a:t>
            </a:r>
          </a:p>
          <a:p>
            <a:r>
              <a:rPr lang="cs-CZ" smtClean="0"/>
              <a:t>Moderní dějiny	- současnost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k-SK" b="1" smtClean="0"/>
              <a:t>Praxe rytířů</a:t>
            </a:r>
            <a:endParaRPr lang="en-US" b="1" smtClean="0"/>
          </a:p>
        </p:txBody>
      </p:sp>
      <p:sp>
        <p:nvSpPr>
          <p:cNvPr id="54275" name="Rectangle 3"/>
          <p:cNvSpPr>
            <a:spLocks noGrp="1" noChangeArrowheads="1"/>
          </p:cNvSpPr>
          <p:nvPr>
            <p:ph type="body" idx="1"/>
          </p:nvPr>
        </p:nvSpPr>
        <p:spPr/>
        <p:txBody>
          <a:bodyPr/>
          <a:lstStyle/>
          <a:p>
            <a:r>
              <a:rPr lang="sk-SK" smtClean="0"/>
              <a:t>Boj, války</a:t>
            </a:r>
          </a:p>
          <a:p>
            <a:r>
              <a:rPr lang="sk-SK" smtClean="0"/>
              <a:t>Lov</a:t>
            </a:r>
          </a:p>
          <a:p>
            <a:r>
              <a:rPr lang="sk-SK" smtClean="0"/>
              <a:t>Rytířské turnaje:</a:t>
            </a:r>
          </a:p>
          <a:p>
            <a:pPr lvl="1"/>
            <a:r>
              <a:rPr lang="sk-SK" smtClean="0"/>
              <a:t>Do 15. – 16. století bojový charakter</a:t>
            </a:r>
          </a:p>
          <a:p>
            <a:pPr lvl="1"/>
            <a:r>
              <a:rPr lang="sk-SK" smtClean="0"/>
              <a:t>Fiktivní systém inscenovaných soubojů</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p:txBody>
          <a:bodyPr/>
          <a:lstStyle/>
          <a:p>
            <a:r>
              <a:rPr lang="cs-CZ" smtClean="0"/>
              <a:t>Praxe rytířů - turnaje</a:t>
            </a:r>
          </a:p>
        </p:txBody>
      </p:sp>
      <p:sp>
        <p:nvSpPr>
          <p:cNvPr id="55299" name="Zástupný symbol pro obsah 2"/>
          <p:cNvSpPr>
            <a:spLocks noGrp="1"/>
          </p:cNvSpPr>
          <p:nvPr>
            <p:ph idx="1"/>
          </p:nvPr>
        </p:nvSpPr>
        <p:spPr/>
        <p:txBody>
          <a:bodyPr/>
          <a:lstStyle/>
          <a:p>
            <a:r>
              <a:rPr lang="cs-CZ" sz="2800" dirty="0" err="1" smtClean="0"/>
              <a:t>Buhurt</a:t>
            </a:r>
            <a:r>
              <a:rPr lang="cs-CZ" sz="2800" dirty="0" smtClean="0"/>
              <a:t> (</a:t>
            </a:r>
            <a:r>
              <a:rPr lang="cs-CZ" sz="2800" dirty="0" err="1" smtClean="0"/>
              <a:t>melee</a:t>
            </a:r>
            <a:r>
              <a:rPr lang="cs-CZ" sz="2800" dirty="0" smtClean="0"/>
              <a:t>, od 9. – 10. století)</a:t>
            </a:r>
          </a:p>
          <a:p>
            <a:pPr lvl="1"/>
            <a:r>
              <a:rPr lang="cs-CZ" sz="2400" dirty="0" smtClean="0"/>
              <a:t>Skupinový boj s cílem porazit (zajmout) jiného rytíře</a:t>
            </a:r>
          </a:p>
          <a:p>
            <a:pPr lvl="1"/>
            <a:r>
              <a:rPr lang="cs-CZ" sz="2400" dirty="0" smtClean="0"/>
              <a:t>Ve skutečném prostředí, se skutečnou zbrojí</a:t>
            </a:r>
          </a:p>
          <a:p>
            <a:pPr lvl="1"/>
            <a:r>
              <a:rPr lang="cs-CZ" sz="2400" dirty="0" smtClean="0"/>
              <a:t>Sir William </a:t>
            </a:r>
            <a:r>
              <a:rPr lang="cs-CZ" sz="2400" dirty="0" err="1" smtClean="0"/>
              <a:t>Marshal</a:t>
            </a:r>
            <a:r>
              <a:rPr lang="cs-CZ" sz="2400" dirty="0" smtClean="0"/>
              <a:t>, 1146–1219)</a:t>
            </a:r>
          </a:p>
          <a:p>
            <a:r>
              <a:rPr lang="cs-CZ" sz="2800" dirty="0" err="1" smtClean="0"/>
              <a:t>Tjost</a:t>
            </a:r>
            <a:r>
              <a:rPr lang="cs-CZ" sz="2800" dirty="0" smtClean="0"/>
              <a:t> (od 14. 15. století)</a:t>
            </a:r>
          </a:p>
          <a:p>
            <a:pPr lvl="1"/>
            <a:r>
              <a:rPr lang="cs-CZ" sz="2400" dirty="0" smtClean="0"/>
              <a:t>Souboj dvou rytířů</a:t>
            </a:r>
          </a:p>
          <a:p>
            <a:r>
              <a:rPr lang="cs-CZ" sz="2800" dirty="0" smtClean="0"/>
              <a:t>Kolba</a:t>
            </a:r>
          </a:p>
          <a:p>
            <a:r>
              <a:rPr lang="cs-CZ" sz="2800" dirty="0" smtClean="0"/>
              <a:t>Karusel</a:t>
            </a:r>
          </a:p>
          <a:p>
            <a:endParaRPr lang="cs-CZ"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k-SK" b="1" smtClean="0"/>
              <a:t>Měšťanská a lidová kultura</a:t>
            </a:r>
            <a:endParaRPr lang="en-US" b="1" smtClean="0"/>
          </a:p>
        </p:txBody>
      </p:sp>
      <p:sp>
        <p:nvSpPr>
          <p:cNvPr id="56323" name="Rectangle 3"/>
          <p:cNvSpPr>
            <a:spLocks noGrp="1" noChangeArrowheads="1"/>
          </p:cNvSpPr>
          <p:nvPr>
            <p:ph type="body" idx="1"/>
          </p:nvPr>
        </p:nvSpPr>
        <p:spPr/>
        <p:txBody>
          <a:bodyPr/>
          <a:lstStyle/>
          <a:p>
            <a:r>
              <a:rPr lang="sk-SK" smtClean="0"/>
              <a:t>Křesťanství : Ora et labora </a:t>
            </a:r>
          </a:p>
          <a:p>
            <a:pPr>
              <a:buFont typeface="Wingdings" pitchFamily="2" charset="2"/>
              <a:buNone/>
            </a:pPr>
            <a:r>
              <a:rPr lang="sk-SK" smtClean="0"/>
              <a:t>			(modli se a pracuj)</a:t>
            </a:r>
          </a:p>
          <a:p>
            <a:endParaRPr lang="sk-SK" smtClean="0"/>
          </a:p>
          <a:p>
            <a:r>
              <a:rPr lang="sk-SK" smtClean="0"/>
              <a:t>Společenské vrstvy:</a:t>
            </a:r>
          </a:p>
          <a:p>
            <a:pPr lvl="1"/>
            <a:r>
              <a:rPr lang="cs-CZ" smtClean="0">
                <a:cs typeface="Times New Roman" pitchFamily="18" charset="0"/>
              </a:rPr>
              <a:t>bellatores (ti, kteří válčí)</a:t>
            </a:r>
            <a:endParaRPr lang="cs-CZ" smtClean="0"/>
          </a:p>
          <a:p>
            <a:pPr lvl="1"/>
            <a:r>
              <a:rPr lang="cs-CZ" smtClean="0">
                <a:cs typeface="Times New Roman" pitchFamily="18" charset="0"/>
              </a:rPr>
              <a:t>oratores (ti, kteří se modlí, duchovenstvo)</a:t>
            </a:r>
            <a:endParaRPr lang="sk-SK" smtClean="0"/>
          </a:p>
          <a:p>
            <a:pPr lvl="1"/>
            <a:r>
              <a:rPr lang="cs-CZ" smtClean="0">
                <a:cs typeface="Times New Roman" pitchFamily="18" charset="0"/>
              </a:rPr>
              <a:t>laboratores (ti, kteří pracují)</a:t>
            </a: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r>
              <a:rPr lang="cs-CZ" smtClean="0"/>
              <a:t>Sedm umění, ctností, snah</a:t>
            </a:r>
          </a:p>
        </p:txBody>
      </p:sp>
      <p:sp>
        <p:nvSpPr>
          <p:cNvPr id="3" name="Zástupný symbol pro obsah 2"/>
          <p:cNvSpPr>
            <a:spLocks noGrp="1"/>
          </p:cNvSpPr>
          <p:nvPr>
            <p:ph idx="1"/>
          </p:nvPr>
        </p:nvSpPr>
        <p:spPr/>
        <p:txBody>
          <a:bodyPr/>
          <a:lstStyle/>
          <a:p>
            <a:pPr marL="438912" indent="-320040" fontAlgn="auto">
              <a:spcBef>
                <a:spcPts val="0"/>
              </a:spcBef>
              <a:spcAft>
                <a:spcPts val="0"/>
              </a:spcAft>
              <a:buFont typeface="Wingdings 2"/>
              <a:buChar char=""/>
              <a:defRPr/>
            </a:pPr>
            <a:r>
              <a:rPr lang="cs-CZ" sz="2000" dirty="0" err="1" smtClean="0"/>
              <a:t>Martianus</a:t>
            </a:r>
            <a:r>
              <a:rPr lang="cs-CZ" sz="2000" dirty="0" smtClean="0"/>
              <a:t> </a:t>
            </a:r>
            <a:r>
              <a:rPr lang="cs-CZ" sz="2000" dirty="0" err="1" smtClean="0"/>
              <a:t>Minneus</a:t>
            </a:r>
            <a:r>
              <a:rPr lang="cs-CZ" sz="2000" dirty="0" smtClean="0"/>
              <a:t> Felix </a:t>
            </a:r>
            <a:r>
              <a:rPr lang="cs-CZ" sz="2000" dirty="0" err="1" smtClean="0"/>
              <a:t>Capella</a:t>
            </a:r>
            <a:r>
              <a:rPr lang="cs-CZ" sz="2000" dirty="0" smtClean="0"/>
              <a:t> (5. století) </a:t>
            </a:r>
            <a:r>
              <a:rPr lang="cs-CZ" sz="2000" b="1" dirty="0" smtClean="0"/>
              <a:t>Satira de </a:t>
            </a:r>
            <a:r>
              <a:rPr lang="cs-CZ" sz="2000" b="1" dirty="0" err="1" smtClean="0"/>
              <a:t>nuptiis</a:t>
            </a:r>
            <a:r>
              <a:rPr lang="cs-CZ" sz="2000" b="1" dirty="0" smtClean="0"/>
              <a:t> </a:t>
            </a:r>
            <a:r>
              <a:rPr lang="cs-CZ" sz="2000" b="1" dirty="0" err="1" smtClean="0"/>
              <a:t>Philologiae</a:t>
            </a:r>
            <a:r>
              <a:rPr lang="cs-CZ" sz="2000" b="1" dirty="0" smtClean="0"/>
              <a:t> </a:t>
            </a:r>
            <a:r>
              <a:rPr lang="cs-CZ" sz="2000" b="1" dirty="0" err="1" smtClean="0"/>
              <a:t>at</a:t>
            </a:r>
            <a:r>
              <a:rPr lang="cs-CZ" sz="2000" b="1" dirty="0" smtClean="0"/>
              <a:t> </a:t>
            </a:r>
            <a:r>
              <a:rPr lang="cs-CZ" sz="2000" b="1" dirty="0" err="1" smtClean="0"/>
              <a:t>Mercurii</a:t>
            </a:r>
            <a:endParaRPr lang="cs-CZ" sz="2000" b="1" dirty="0" smtClean="0"/>
          </a:p>
          <a:p>
            <a:pPr marL="438912" indent="-320040" fontAlgn="auto">
              <a:spcBef>
                <a:spcPts val="0"/>
              </a:spcBef>
              <a:spcAft>
                <a:spcPts val="0"/>
              </a:spcAft>
              <a:buFont typeface="Wingdings 2"/>
              <a:buChar char=""/>
              <a:defRPr/>
            </a:pPr>
            <a:endParaRPr lang="cs-CZ" sz="2000" b="1" dirty="0" smtClean="0"/>
          </a:p>
          <a:p>
            <a:pPr marL="438912" indent="-320040" fontAlgn="auto">
              <a:spcBef>
                <a:spcPts val="0"/>
              </a:spcBef>
              <a:spcAft>
                <a:spcPts val="0"/>
              </a:spcAft>
              <a:buFont typeface="Wingdings 2"/>
              <a:buChar char=""/>
              <a:defRPr/>
            </a:pPr>
            <a:r>
              <a:rPr lang="cs-CZ" sz="2000" dirty="0" err="1" smtClean="0"/>
              <a:t>Petrus</a:t>
            </a:r>
            <a:r>
              <a:rPr lang="cs-CZ" sz="2000" dirty="0" smtClean="0"/>
              <a:t> </a:t>
            </a:r>
            <a:r>
              <a:rPr lang="cs-CZ" sz="2000" dirty="0" err="1" smtClean="0"/>
              <a:t>Alphonsi</a:t>
            </a:r>
            <a:r>
              <a:rPr lang="cs-CZ" sz="2000" dirty="0" smtClean="0"/>
              <a:t> (12. – 13. století) </a:t>
            </a:r>
            <a:r>
              <a:rPr lang="cs-CZ" sz="2000" b="1" dirty="0" err="1" smtClean="0"/>
              <a:t>Dialectica</a:t>
            </a:r>
            <a:r>
              <a:rPr lang="cs-CZ" sz="2000" b="1" dirty="0" smtClean="0"/>
              <a:t> </a:t>
            </a:r>
            <a:r>
              <a:rPr lang="cs-CZ" sz="2000" b="1" dirty="0" err="1" smtClean="0"/>
              <a:t>clerici</a:t>
            </a:r>
            <a:endParaRPr lang="cs-CZ" sz="2000" b="1" dirty="0" smtClean="0"/>
          </a:p>
          <a:p>
            <a:pPr marL="731520" lvl="1" indent="-274320" fontAlgn="auto">
              <a:spcAft>
                <a:spcPts val="0"/>
              </a:spcAft>
              <a:buFont typeface="Wingdings"/>
              <a:buChar char=""/>
              <a:defRPr/>
            </a:pPr>
            <a:r>
              <a:rPr lang="cs-CZ" sz="1800" dirty="0" err="1" smtClean="0"/>
              <a:t>Quum</a:t>
            </a:r>
            <a:r>
              <a:rPr lang="cs-CZ" sz="1800" dirty="0" smtClean="0"/>
              <a:t> </a:t>
            </a:r>
            <a:r>
              <a:rPr lang="cs-CZ" sz="1800" b="1" dirty="0" smtClean="0"/>
              <a:t>septem </a:t>
            </a:r>
            <a:r>
              <a:rPr lang="cs-CZ" sz="1800" b="1" dirty="0" err="1" smtClean="0"/>
              <a:t>sint</a:t>
            </a:r>
            <a:r>
              <a:rPr lang="cs-CZ" sz="1800" b="1" dirty="0" smtClean="0"/>
              <a:t> </a:t>
            </a:r>
            <a:r>
              <a:rPr lang="cs-CZ" sz="1800" b="1" dirty="0" err="1" smtClean="0"/>
              <a:t>artes</a:t>
            </a:r>
            <a:r>
              <a:rPr lang="cs-CZ" sz="1800" dirty="0" smtClean="0"/>
              <a:t>, </a:t>
            </a:r>
            <a:r>
              <a:rPr lang="cs-CZ" sz="1800" dirty="0" err="1" smtClean="0"/>
              <a:t>et</a:t>
            </a:r>
            <a:r>
              <a:rPr lang="cs-CZ" sz="1800" dirty="0" smtClean="0"/>
              <a:t> </a:t>
            </a:r>
            <a:r>
              <a:rPr lang="cs-CZ" sz="1800" b="1" dirty="0" smtClean="0"/>
              <a:t>septem </a:t>
            </a:r>
            <a:r>
              <a:rPr lang="cs-CZ" sz="1800" b="1" dirty="0" err="1" smtClean="0"/>
              <a:t>probitates</a:t>
            </a:r>
            <a:r>
              <a:rPr lang="cs-CZ" sz="1800" dirty="0" smtClean="0"/>
              <a:t>, </a:t>
            </a:r>
            <a:r>
              <a:rPr lang="cs-CZ" sz="1800" dirty="0" err="1" smtClean="0"/>
              <a:t>et</a:t>
            </a:r>
            <a:r>
              <a:rPr lang="cs-CZ" sz="1800" dirty="0" smtClean="0"/>
              <a:t> </a:t>
            </a:r>
            <a:r>
              <a:rPr lang="cs-CZ" sz="1800" b="1" dirty="0" smtClean="0"/>
              <a:t>septem </a:t>
            </a:r>
            <a:r>
              <a:rPr lang="cs-CZ" sz="1800" b="1" dirty="0" err="1" smtClean="0"/>
              <a:t>industriae</a:t>
            </a:r>
            <a:r>
              <a:rPr lang="cs-CZ" sz="1800" dirty="0" smtClean="0"/>
              <a:t>; </a:t>
            </a:r>
            <a:r>
              <a:rPr lang="cs-CZ" sz="1800" dirty="0" err="1" smtClean="0"/>
              <a:t>vellem</a:t>
            </a:r>
            <a:r>
              <a:rPr lang="cs-CZ" sz="1800" dirty="0" smtClean="0"/>
              <a:t> </a:t>
            </a:r>
            <a:r>
              <a:rPr lang="cs-CZ" sz="1800" dirty="0" err="1" smtClean="0"/>
              <a:t>ut</a:t>
            </a:r>
            <a:r>
              <a:rPr lang="cs-CZ" sz="1800" dirty="0" smtClean="0"/>
              <a:t> </a:t>
            </a:r>
            <a:r>
              <a:rPr lang="cs-CZ" sz="1800" dirty="0" err="1" smtClean="0"/>
              <a:t>haec</a:t>
            </a:r>
            <a:r>
              <a:rPr lang="cs-CZ" sz="1800" dirty="0" smtClean="0"/>
              <a:t> </a:t>
            </a:r>
            <a:r>
              <a:rPr lang="cs-CZ" sz="1800" dirty="0" err="1" smtClean="0"/>
              <a:t>mihi</a:t>
            </a:r>
            <a:r>
              <a:rPr lang="cs-CZ" sz="1800" dirty="0" smtClean="0"/>
              <a:t> </a:t>
            </a:r>
            <a:r>
              <a:rPr lang="cs-CZ" sz="1800" dirty="0" err="1" smtClean="0"/>
              <a:t>sicut</a:t>
            </a:r>
            <a:r>
              <a:rPr lang="cs-CZ" sz="1800" dirty="0" smtClean="0"/>
              <a:t> se </a:t>
            </a:r>
            <a:r>
              <a:rPr lang="cs-CZ" sz="1800" dirty="0" err="1" smtClean="0"/>
              <a:t>habent</a:t>
            </a:r>
            <a:r>
              <a:rPr lang="cs-CZ" sz="1800" dirty="0" smtClean="0"/>
              <a:t> </a:t>
            </a:r>
            <a:r>
              <a:rPr lang="cs-CZ" sz="1800" dirty="0" err="1" smtClean="0"/>
              <a:t>enumerares</a:t>
            </a:r>
            <a:r>
              <a:rPr lang="cs-CZ" sz="1800" dirty="0" smtClean="0"/>
              <a:t>.</a:t>
            </a:r>
          </a:p>
          <a:p>
            <a:pPr marL="438912" indent="-320040" fontAlgn="auto">
              <a:spcBef>
                <a:spcPts val="0"/>
              </a:spcBef>
              <a:spcAft>
                <a:spcPts val="0"/>
              </a:spcAft>
              <a:buFont typeface="Wingdings 2"/>
              <a:buChar char=""/>
              <a:defRPr/>
            </a:pPr>
            <a:endParaRPr lang="cs-CZ" sz="2000" dirty="0" smtClean="0"/>
          </a:p>
          <a:p>
            <a:pPr marL="731520" lvl="1" indent="-274320" fontAlgn="auto">
              <a:spcAft>
                <a:spcPts val="0"/>
              </a:spcAft>
              <a:buFont typeface="Wingdings"/>
              <a:buChar char=""/>
              <a:defRPr/>
            </a:pPr>
            <a:r>
              <a:rPr lang="cs-CZ" sz="1800" dirty="0" err="1" smtClean="0"/>
              <a:t>Hae</a:t>
            </a:r>
            <a:r>
              <a:rPr lang="cs-CZ" sz="1800" dirty="0" smtClean="0"/>
              <a:t> </a:t>
            </a:r>
            <a:r>
              <a:rPr lang="cs-CZ" sz="1800" dirty="0" err="1" smtClean="0"/>
              <a:t>sunt</a:t>
            </a:r>
            <a:r>
              <a:rPr lang="cs-CZ" sz="1800" dirty="0" smtClean="0"/>
              <a:t> </a:t>
            </a:r>
            <a:r>
              <a:rPr lang="cs-CZ" sz="1800" dirty="0" err="1" smtClean="0"/>
              <a:t>artes</a:t>
            </a:r>
            <a:r>
              <a:rPr lang="cs-CZ" sz="1800" dirty="0" smtClean="0"/>
              <a:t>: </a:t>
            </a:r>
            <a:r>
              <a:rPr lang="cs-CZ" sz="1800" b="1" dirty="0" err="1" smtClean="0"/>
              <a:t>dialectica</a:t>
            </a:r>
            <a:r>
              <a:rPr lang="cs-CZ" sz="1800" b="1" dirty="0" smtClean="0"/>
              <a:t>, </a:t>
            </a:r>
            <a:r>
              <a:rPr lang="cs-CZ" sz="1800" b="1" dirty="0" err="1" smtClean="0"/>
              <a:t>arithmetica</a:t>
            </a:r>
            <a:r>
              <a:rPr lang="cs-CZ" sz="1800" b="1" dirty="0" smtClean="0"/>
              <a:t>, </a:t>
            </a:r>
            <a:r>
              <a:rPr lang="cs-CZ" sz="1800" b="1" dirty="0" err="1" smtClean="0"/>
              <a:t>geometria</a:t>
            </a:r>
            <a:r>
              <a:rPr lang="cs-CZ" sz="1800" b="1" dirty="0" smtClean="0"/>
              <a:t>, </a:t>
            </a:r>
            <a:r>
              <a:rPr lang="cs-CZ" sz="1800" b="1" dirty="0" err="1" smtClean="0"/>
              <a:t>physica</a:t>
            </a:r>
            <a:r>
              <a:rPr lang="cs-CZ" sz="1800" b="1" dirty="0" smtClean="0"/>
              <a:t>, </a:t>
            </a:r>
            <a:r>
              <a:rPr lang="cs-CZ" sz="1800" b="1" dirty="0" err="1" smtClean="0"/>
              <a:t>musica</a:t>
            </a:r>
            <a:r>
              <a:rPr lang="cs-CZ" sz="1800" b="1" dirty="0" smtClean="0"/>
              <a:t>, </a:t>
            </a:r>
            <a:r>
              <a:rPr lang="cs-CZ" sz="1800" b="1" dirty="0" err="1" smtClean="0"/>
              <a:t>astronomia</a:t>
            </a:r>
            <a:r>
              <a:rPr lang="cs-CZ" sz="1800" b="1" dirty="0" smtClean="0"/>
              <a:t>, </a:t>
            </a:r>
            <a:r>
              <a:rPr lang="cs-CZ" sz="1800" b="1" dirty="0" err="1" smtClean="0"/>
              <a:t>rethorica</a:t>
            </a:r>
            <a:r>
              <a:rPr lang="cs-CZ" sz="1800" b="1" dirty="0" smtClean="0"/>
              <a:t>.</a:t>
            </a:r>
          </a:p>
          <a:p>
            <a:pPr marL="731520" lvl="1" indent="-274320" fontAlgn="auto">
              <a:spcAft>
                <a:spcPts val="0"/>
              </a:spcAft>
              <a:buFont typeface="Wingdings"/>
              <a:buChar char=""/>
              <a:defRPr/>
            </a:pPr>
            <a:r>
              <a:rPr lang="cs-CZ" sz="1800" dirty="0" err="1" smtClean="0"/>
              <a:t>Probitates</a:t>
            </a:r>
            <a:r>
              <a:rPr lang="cs-CZ" sz="1800" dirty="0" smtClean="0"/>
              <a:t> </a:t>
            </a:r>
            <a:r>
              <a:rPr lang="cs-CZ" sz="1800" dirty="0" err="1" smtClean="0"/>
              <a:t>vero</a:t>
            </a:r>
            <a:r>
              <a:rPr lang="cs-CZ" sz="1800" dirty="0" smtClean="0"/>
              <a:t> </a:t>
            </a:r>
            <a:r>
              <a:rPr lang="cs-CZ" sz="1800" dirty="0" err="1" smtClean="0"/>
              <a:t>hae</a:t>
            </a:r>
            <a:r>
              <a:rPr lang="cs-CZ" sz="1800" dirty="0" smtClean="0"/>
              <a:t> </a:t>
            </a:r>
            <a:r>
              <a:rPr lang="cs-CZ" sz="1800" dirty="0" err="1" smtClean="0"/>
              <a:t>sunt</a:t>
            </a:r>
            <a:r>
              <a:rPr lang="cs-CZ" sz="1800" dirty="0" smtClean="0"/>
              <a:t>: </a:t>
            </a:r>
            <a:r>
              <a:rPr lang="cs-CZ" sz="1800" b="1" dirty="0" err="1" smtClean="0"/>
              <a:t>Equitare</a:t>
            </a:r>
            <a:r>
              <a:rPr lang="cs-CZ" sz="1800" b="1" dirty="0" smtClean="0"/>
              <a:t>, </a:t>
            </a:r>
            <a:r>
              <a:rPr lang="cs-CZ" sz="1800" b="1" dirty="0" err="1" smtClean="0"/>
              <a:t>natare</a:t>
            </a:r>
            <a:r>
              <a:rPr lang="cs-CZ" sz="1800" b="1" dirty="0" smtClean="0"/>
              <a:t>, </a:t>
            </a:r>
            <a:r>
              <a:rPr lang="cs-CZ" sz="1800" b="1" dirty="0" err="1" smtClean="0"/>
              <a:t>sagittare</a:t>
            </a:r>
            <a:r>
              <a:rPr lang="cs-CZ" sz="1800" b="1" dirty="0" smtClean="0"/>
              <a:t>, </a:t>
            </a:r>
            <a:r>
              <a:rPr lang="cs-CZ" sz="1800" b="1" dirty="0" err="1" smtClean="0"/>
              <a:t>cestibus</a:t>
            </a:r>
            <a:r>
              <a:rPr lang="cs-CZ" sz="1800" b="1" dirty="0" smtClean="0"/>
              <a:t>, </a:t>
            </a:r>
            <a:r>
              <a:rPr lang="cs-CZ" sz="1800" b="1" dirty="0" err="1" smtClean="0"/>
              <a:t>certare</a:t>
            </a:r>
            <a:r>
              <a:rPr lang="cs-CZ" sz="1800" b="1" dirty="0" smtClean="0"/>
              <a:t>, </a:t>
            </a:r>
            <a:r>
              <a:rPr lang="cs-CZ" sz="1800" b="1" dirty="0" err="1" smtClean="0"/>
              <a:t>aucupare</a:t>
            </a:r>
            <a:r>
              <a:rPr lang="cs-CZ" sz="1800" b="1" dirty="0" smtClean="0"/>
              <a:t>, </a:t>
            </a:r>
            <a:r>
              <a:rPr lang="cs-CZ" sz="1800" b="1" dirty="0" err="1" smtClean="0"/>
              <a:t>scacis</a:t>
            </a:r>
            <a:r>
              <a:rPr lang="cs-CZ" sz="1800" b="1" dirty="0" smtClean="0"/>
              <a:t> </a:t>
            </a:r>
            <a:r>
              <a:rPr lang="cs-CZ" sz="1800" b="1" dirty="0" err="1" smtClean="0"/>
              <a:t>ludere</a:t>
            </a:r>
            <a:r>
              <a:rPr lang="cs-CZ" sz="1800" b="1" dirty="0" smtClean="0"/>
              <a:t>, </a:t>
            </a:r>
            <a:r>
              <a:rPr lang="cs-CZ" sz="1800" b="1" dirty="0" err="1" smtClean="0"/>
              <a:t>versificari</a:t>
            </a:r>
            <a:r>
              <a:rPr lang="cs-CZ" sz="1800" b="1" dirty="0" smtClean="0"/>
              <a:t>.</a:t>
            </a:r>
            <a:r>
              <a:rPr lang="cs-CZ" sz="1800" dirty="0" smtClean="0"/>
              <a:t> </a:t>
            </a:r>
          </a:p>
          <a:p>
            <a:pPr marL="731520" lvl="1" indent="-274320" fontAlgn="auto">
              <a:spcAft>
                <a:spcPts val="0"/>
              </a:spcAft>
              <a:buFont typeface="Wingdings"/>
              <a:buChar char=""/>
              <a:defRPr/>
            </a:pPr>
            <a:r>
              <a:rPr lang="cs-CZ" sz="1800" dirty="0" err="1" smtClean="0"/>
              <a:t>Industriae</a:t>
            </a:r>
            <a:r>
              <a:rPr lang="cs-CZ" sz="1800" dirty="0" smtClean="0"/>
              <a:t> </a:t>
            </a:r>
            <a:r>
              <a:rPr lang="cs-CZ" sz="1800" dirty="0" err="1" smtClean="0"/>
              <a:t>sunt</a:t>
            </a:r>
            <a:r>
              <a:rPr lang="cs-CZ" sz="1800" dirty="0" smtClean="0"/>
              <a:t>: </a:t>
            </a:r>
            <a:r>
              <a:rPr lang="cs-CZ" sz="1800" b="1" dirty="0" smtClean="0"/>
              <a:t>Ne </a:t>
            </a:r>
            <a:r>
              <a:rPr lang="cs-CZ" sz="1800" b="1" dirty="0" err="1" smtClean="0"/>
              <a:t>sit</a:t>
            </a:r>
            <a:r>
              <a:rPr lang="cs-CZ" sz="1800" b="1" dirty="0" smtClean="0"/>
              <a:t> </a:t>
            </a:r>
            <a:r>
              <a:rPr lang="cs-CZ" sz="1800" b="1" dirty="0" err="1" smtClean="0"/>
              <a:t>vorax</a:t>
            </a:r>
            <a:r>
              <a:rPr lang="cs-CZ" sz="1800" b="1" dirty="0" smtClean="0"/>
              <a:t>, </a:t>
            </a:r>
            <a:r>
              <a:rPr lang="cs-CZ" sz="1800" b="1" dirty="0" err="1" smtClean="0"/>
              <a:t>potator</a:t>
            </a:r>
            <a:r>
              <a:rPr lang="cs-CZ" sz="1800" b="1" dirty="0" smtClean="0"/>
              <a:t>, </a:t>
            </a:r>
            <a:r>
              <a:rPr lang="cs-CZ" sz="1800" b="1" dirty="0" err="1" smtClean="0"/>
              <a:t>luxuriosus</a:t>
            </a:r>
            <a:r>
              <a:rPr lang="cs-CZ" sz="1800" b="1" dirty="0" smtClean="0"/>
              <a:t>, </a:t>
            </a:r>
            <a:r>
              <a:rPr lang="cs-CZ" sz="1800" b="1" dirty="0" err="1" smtClean="0"/>
              <a:t>violentus</a:t>
            </a:r>
            <a:r>
              <a:rPr lang="cs-CZ" sz="1800" b="1" dirty="0" smtClean="0"/>
              <a:t>, </a:t>
            </a:r>
            <a:r>
              <a:rPr lang="cs-CZ" sz="1800" b="1" dirty="0" err="1" smtClean="0"/>
              <a:t>mendax</a:t>
            </a:r>
            <a:r>
              <a:rPr lang="cs-CZ" sz="1800" b="1" dirty="0" smtClean="0"/>
              <a:t>, </a:t>
            </a:r>
            <a:r>
              <a:rPr lang="cs-CZ" sz="1800" b="1" dirty="0" err="1" smtClean="0"/>
              <a:t>avarus</a:t>
            </a:r>
            <a:r>
              <a:rPr lang="cs-CZ" sz="1800" b="1" dirty="0" smtClean="0"/>
              <a:t> </a:t>
            </a:r>
            <a:r>
              <a:rPr lang="cs-CZ" sz="1800" b="1" dirty="0" err="1" smtClean="0"/>
              <a:t>et</a:t>
            </a:r>
            <a:r>
              <a:rPr lang="cs-CZ" sz="1800" b="1" dirty="0" smtClean="0"/>
              <a:t> de mala </a:t>
            </a:r>
            <a:r>
              <a:rPr lang="cs-CZ" sz="1800" b="1" dirty="0" err="1" smtClean="0"/>
              <a:t>conversatione</a:t>
            </a:r>
            <a:r>
              <a:rPr lang="cs-CZ" sz="1800" b="1" dirty="0" smtClean="0"/>
              <a:t>.</a:t>
            </a:r>
            <a:r>
              <a:rPr lang="cs-CZ" sz="1800" dirty="0" smtClean="0"/>
              <a:t> </a:t>
            </a:r>
            <a:endParaRPr lang="cs-CZ" sz="2400" dirty="0" smtClean="0"/>
          </a:p>
          <a:p>
            <a:pPr>
              <a:defRPr/>
            </a:pPr>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smtClean="0"/>
              <a:t>Současná rytířská praxe</a:t>
            </a:r>
          </a:p>
        </p:txBody>
      </p:sp>
      <p:sp>
        <p:nvSpPr>
          <p:cNvPr id="58371" name="Zástupný symbol pro obsah 2"/>
          <p:cNvSpPr>
            <a:spLocks noGrp="1"/>
          </p:cNvSpPr>
          <p:nvPr>
            <p:ph idx="1"/>
          </p:nvPr>
        </p:nvSpPr>
        <p:spPr/>
        <p:txBody>
          <a:bodyPr/>
          <a:lstStyle/>
          <a:p>
            <a:r>
              <a:rPr lang="cs-CZ" sz="2800" smtClean="0"/>
              <a:t>Historický šerm</a:t>
            </a:r>
          </a:p>
          <a:p>
            <a:pPr lvl="1"/>
            <a:r>
              <a:rPr lang="cs-CZ" sz="2400" smtClean="0"/>
              <a:t>Snaží se o obnovení původních technik, postupů</a:t>
            </a:r>
          </a:p>
          <a:p>
            <a:pPr lvl="1"/>
            <a:r>
              <a:rPr lang="cs-CZ" sz="2400" smtClean="0"/>
              <a:t>Považujeme za bojové umění</a:t>
            </a:r>
          </a:p>
          <a:p>
            <a:r>
              <a:rPr lang="cs-CZ" sz="2800" smtClean="0"/>
              <a:t>Scénický šerm</a:t>
            </a:r>
          </a:p>
          <a:p>
            <a:pPr lvl="1"/>
            <a:r>
              <a:rPr lang="cs-CZ" sz="2400" smtClean="0"/>
              <a:t>Umělecké ztvárnění boje</a:t>
            </a:r>
          </a:p>
          <a:p>
            <a:pPr lvl="1"/>
            <a:r>
              <a:rPr lang="cs-CZ" sz="2400" smtClean="0"/>
              <a:t>Divadlo, film, interaktivní představení</a:t>
            </a:r>
          </a:p>
          <a:p>
            <a:pPr lvl="1"/>
            <a:r>
              <a:rPr lang="cs-CZ" sz="2400" smtClean="0"/>
              <a:t>Šermíři jsou zde herci</a:t>
            </a:r>
          </a:p>
          <a:p>
            <a:r>
              <a:rPr lang="cs-CZ" sz="2800" smtClean="0"/>
              <a:t>Dřevárny</a:t>
            </a:r>
          </a:p>
          <a:p>
            <a:pPr lvl="1"/>
            <a:r>
              <a:rPr lang="cs-CZ" sz="2400" smtClean="0"/>
              <a:t>Zábava a hra v přírodě, hra na hrdiny</a:t>
            </a:r>
          </a:p>
          <a:p>
            <a:pPr lvl="1"/>
            <a:r>
              <a:rPr lang="cs-CZ" sz="2400" smtClean="0"/>
              <a:t>Alternativa stolních her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85800" y="908050"/>
            <a:ext cx="7772400" cy="1143000"/>
          </a:xfrm>
        </p:spPr>
        <p:txBody>
          <a:bodyPr/>
          <a:lstStyle/>
          <a:p>
            <a:r>
              <a:rPr lang="cs-CZ" b="1" smtClean="0"/>
              <a:t>Renaissance Martial Arts - the Web Documentary</a:t>
            </a:r>
            <a:endParaRPr lang="cs-CZ" smtClean="0"/>
          </a:p>
        </p:txBody>
      </p:sp>
      <p:sp>
        <p:nvSpPr>
          <p:cNvPr id="59395" name="Zástupný symbol pro obsah 2"/>
          <p:cNvSpPr>
            <a:spLocks noGrp="1"/>
          </p:cNvSpPr>
          <p:nvPr>
            <p:ph idx="1"/>
          </p:nvPr>
        </p:nvSpPr>
        <p:spPr>
          <a:xfrm>
            <a:off x="685800" y="1981200"/>
            <a:ext cx="4533900" cy="4114800"/>
          </a:xfrm>
        </p:spPr>
        <p:txBody>
          <a:bodyPr/>
          <a:lstStyle/>
          <a:p>
            <a:r>
              <a:rPr lang="cs-CZ" smtClean="0">
                <a:hlinkClick r:id="rId2"/>
              </a:rPr>
              <a:t>Autor: John Clements</a:t>
            </a:r>
            <a:endParaRPr lang="cs-CZ" smtClean="0"/>
          </a:p>
          <a:p>
            <a:endParaRPr lang="cs-CZ" sz="1800" b="1" smtClean="0">
              <a:hlinkClick r:id="rId3"/>
            </a:endParaRPr>
          </a:p>
          <a:p>
            <a:r>
              <a:rPr lang="en-US" sz="1800" b="1" smtClean="0">
                <a:hlinkClick r:id="rId3"/>
              </a:rPr>
              <a:t>Part 1</a:t>
            </a:r>
            <a:br>
              <a:rPr lang="en-US" sz="1800" b="1" smtClean="0">
                <a:hlinkClick r:id="rId3"/>
              </a:rPr>
            </a:br>
            <a:r>
              <a:rPr lang="en-US" sz="1800" b="1" smtClean="0">
                <a:hlinkClick r:id="rId3"/>
              </a:rPr>
              <a:t>The Arts of Mars</a:t>
            </a:r>
            <a:endParaRPr lang="cs-CZ" sz="1800" b="1" smtClean="0"/>
          </a:p>
          <a:p>
            <a:r>
              <a:rPr lang="en-US" sz="1800" b="1" smtClean="0">
                <a:hlinkClick r:id="rId4"/>
              </a:rPr>
              <a:t>Part 2</a:t>
            </a:r>
            <a:br>
              <a:rPr lang="en-US" sz="1800" b="1" smtClean="0">
                <a:hlinkClick r:id="rId4"/>
              </a:rPr>
            </a:br>
            <a:r>
              <a:rPr lang="en-US" sz="1800" b="1" smtClean="0">
                <a:hlinkClick r:id="rId4"/>
              </a:rPr>
              <a:t>War, Violence, and Duels</a:t>
            </a:r>
            <a:endParaRPr lang="cs-CZ" sz="1800" b="1" smtClean="0"/>
          </a:p>
          <a:p>
            <a:r>
              <a:rPr lang="en-US" sz="1800" b="1" smtClean="0">
                <a:hlinkClick r:id="rId5"/>
              </a:rPr>
              <a:t>Part 3</a:t>
            </a:r>
            <a:br>
              <a:rPr lang="en-US" sz="1800" b="1" smtClean="0">
                <a:hlinkClick r:id="rId5"/>
              </a:rPr>
            </a:br>
            <a:r>
              <a:rPr lang="en-US" sz="1800" b="1" smtClean="0">
                <a:hlinkClick r:id="rId5"/>
              </a:rPr>
              <a:t>Masters of Defence</a:t>
            </a:r>
            <a:endParaRPr lang="cs-CZ" sz="1800" b="1" smtClean="0"/>
          </a:p>
          <a:p>
            <a:r>
              <a:rPr lang="en-US" sz="1800" b="1" smtClean="0">
                <a:hlinkClick r:id="rId6"/>
              </a:rPr>
              <a:t>Part 4</a:t>
            </a:r>
            <a:br>
              <a:rPr lang="en-US" sz="1800" b="1" smtClean="0">
                <a:hlinkClick r:id="rId6"/>
              </a:rPr>
            </a:br>
            <a:r>
              <a:rPr lang="en-US" sz="1800" b="1" smtClean="0">
                <a:hlinkClick r:id="rId6"/>
              </a:rPr>
              <a:t>The Noble Science</a:t>
            </a:r>
            <a:endParaRPr lang="cs-CZ" sz="1800" b="1" smtClean="0"/>
          </a:p>
          <a:p>
            <a:r>
              <a:rPr lang="en-US" sz="1800" b="1" smtClean="0">
                <a:hlinkClick r:id="rId7"/>
              </a:rPr>
              <a:t>Part 5</a:t>
            </a:r>
            <a:br>
              <a:rPr lang="en-US" sz="1800" b="1" smtClean="0">
                <a:hlinkClick r:id="rId7"/>
              </a:rPr>
            </a:br>
            <a:r>
              <a:rPr lang="en-US" sz="1800" b="1" smtClean="0">
                <a:hlinkClick r:id="rId7"/>
              </a:rPr>
              <a:t>Longsword to Rapier</a:t>
            </a:r>
            <a:endParaRPr lang="cs-CZ" sz="1800" b="1" smtClean="0"/>
          </a:p>
        </p:txBody>
      </p:sp>
      <p:sp>
        <p:nvSpPr>
          <p:cNvPr id="5" name="TextovéPole 4"/>
          <p:cNvSpPr txBox="1"/>
          <p:nvPr/>
        </p:nvSpPr>
        <p:spPr>
          <a:xfrm>
            <a:off x="5867400" y="2840038"/>
            <a:ext cx="2736850" cy="3540125"/>
          </a:xfrm>
          <a:prstGeom prst="rect">
            <a:avLst/>
          </a:prstGeom>
          <a:noFill/>
        </p:spPr>
        <p:txBody>
          <a:bodyPr>
            <a:spAutoFit/>
          </a:bodyPr>
          <a:lstStyle/>
          <a:p>
            <a:pPr>
              <a:defRPr/>
            </a:pPr>
            <a:r>
              <a:rPr lang="en-US" sz="1600" b="1" dirty="0">
                <a:latin typeface="+mn-lt"/>
                <a:hlinkClick r:id="rId8"/>
              </a:rPr>
              <a:t>Part 6</a:t>
            </a:r>
            <a:br>
              <a:rPr lang="en-US" sz="1600" b="1" dirty="0">
                <a:latin typeface="+mn-lt"/>
                <a:hlinkClick r:id="rId8"/>
              </a:rPr>
            </a:br>
            <a:r>
              <a:rPr lang="en-US" sz="1600" b="1" dirty="0">
                <a:latin typeface="+mn-lt"/>
                <a:hlinkClick r:id="rId8"/>
              </a:rPr>
              <a:t>Spirit of the Age</a:t>
            </a:r>
            <a:endParaRPr lang="cs-CZ" sz="1600" b="1" dirty="0">
              <a:latin typeface="+mn-lt"/>
            </a:endParaRPr>
          </a:p>
          <a:p>
            <a:pPr>
              <a:defRPr/>
            </a:pPr>
            <a:r>
              <a:rPr lang="en-US" sz="1600" b="1" dirty="0">
                <a:latin typeface="+mn-lt"/>
                <a:hlinkClick r:id="rId9"/>
              </a:rPr>
              <a:t>Part 7</a:t>
            </a:r>
            <a:br>
              <a:rPr lang="en-US" sz="1600" b="1" dirty="0">
                <a:latin typeface="+mn-lt"/>
                <a:hlinkClick r:id="rId9"/>
              </a:rPr>
            </a:br>
            <a:r>
              <a:rPr lang="en-US" sz="1600" b="1" dirty="0">
                <a:latin typeface="+mn-lt"/>
                <a:hlinkClick r:id="rId9"/>
              </a:rPr>
              <a:t>The Fighting Man</a:t>
            </a:r>
            <a:endParaRPr lang="cs-CZ" sz="1600" b="1" dirty="0">
              <a:latin typeface="+mn-lt"/>
            </a:endParaRPr>
          </a:p>
          <a:p>
            <a:pPr>
              <a:defRPr/>
            </a:pPr>
            <a:r>
              <a:rPr lang="cs-CZ" sz="1600" b="1" dirty="0">
                <a:latin typeface="+mn-lt"/>
                <a:hlinkClick r:id="rId10"/>
              </a:rPr>
              <a:t>Part 8</a:t>
            </a:r>
            <a:br>
              <a:rPr lang="cs-CZ" sz="1600" b="1" dirty="0">
                <a:latin typeface="+mn-lt"/>
                <a:hlinkClick r:id="rId10"/>
              </a:rPr>
            </a:br>
            <a:r>
              <a:rPr lang="cs-CZ" sz="1600" b="1" dirty="0" err="1">
                <a:latin typeface="+mn-lt"/>
                <a:hlinkClick r:id="rId10"/>
              </a:rPr>
              <a:t>Transition</a:t>
            </a:r>
            <a:endParaRPr lang="cs-CZ" sz="1600" b="1" dirty="0">
              <a:latin typeface="+mn-lt"/>
            </a:endParaRPr>
          </a:p>
          <a:p>
            <a:pPr>
              <a:defRPr/>
            </a:pPr>
            <a:r>
              <a:rPr lang="cs-CZ" sz="1600" b="1" dirty="0">
                <a:latin typeface="+mn-lt"/>
                <a:hlinkClick r:id="rId11"/>
              </a:rPr>
              <a:t>Part 9</a:t>
            </a:r>
            <a:br>
              <a:rPr lang="cs-CZ" sz="1600" b="1" dirty="0">
                <a:latin typeface="+mn-lt"/>
                <a:hlinkClick r:id="rId11"/>
              </a:rPr>
            </a:br>
            <a:r>
              <a:rPr lang="cs-CZ" sz="1600" b="1" dirty="0" err="1">
                <a:latin typeface="+mn-lt"/>
                <a:hlinkClick r:id="rId11"/>
              </a:rPr>
              <a:t>Loss</a:t>
            </a:r>
            <a:endParaRPr lang="cs-CZ" sz="1600" b="1" dirty="0">
              <a:latin typeface="+mn-lt"/>
            </a:endParaRPr>
          </a:p>
          <a:p>
            <a:pPr>
              <a:defRPr/>
            </a:pPr>
            <a:r>
              <a:rPr lang="cs-CZ" sz="1600" b="1" dirty="0">
                <a:latin typeface="+mn-lt"/>
                <a:hlinkClick r:id="rId12"/>
              </a:rPr>
              <a:t>Part 10</a:t>
            </a:r>
            <a:br>
              <a:rPr lang="cs-CZ" sz="1600" b="1" dirty="0">
                <a:latin typeface="+mn-lt"/>
                <a:hlinkClick r:id="rId12"/>
              </a:rPr>
            </a:br>
            <a:r>
              <a:rPr lang="cs-CZ" sz="1600" b="1" dirty="0">
                <a:latin typeface="+mn-lt"/>
                <a:hlinkClick r:id="rId12"/>
              </a:rPr>
              <a:t>'</a:t>
            </a:r>
            <a:r>
              <a:rPr lang="cs-CZ" sz="1600" b="1" dirty="0" err="1">
                <a:latin typeface="+mn-lt"/>
                <a:hlinkClick r:id="rId12"/>
              </a:rPr>
              <a:t>Renaissance</a:t>
            </a:r>
            <a:r>
              <a:rPr lang="cs-CZ" sz="1600" b="1" dirty="0">
                <a:latin typeface="+mn-lt"/>
                <a:hlinkClick r:id="rId12"/>
              </a:rPr>
              <a:t>' </a:t>
            </a:r>
            <a:r>
              <a:rPr lang="cs-CZ" sz="1600" b="1" dirty="0" err="1">
                <a:latin typeface="+mn-lt"/>
                <a:hlinkClick r:id="rId12"/>
              </a:rPr>
              <a:t>and</a:t>
            </a:r>
            <a:r>
              <a:rPr lang="cs-CZ" sz="1600" b="1" dirty="0">
                <a:latin typeface="+mn-lt"/>
                <a:hlinkClick r:id="rId12"/>
              </a:rPr>
              <a:t> </a:t>
            </a:r>
            <a:r>
              <a:rPr lang="cs-CZ" sz="1600" b="1" dirty="0" err="1">
                <a:latin typeface="+mn-lt"/>
                <a:hlinkClick r:id="rId12"/>
              </a:rPr>
              <a:t>Revival</a:t>
            </a:r>
            <a:endParaRPr lang="cs-CZ" sz="1600" b="1" dirty="0">
              <a:latin typeface="+mn-lt"/>
            </a:endParaRPr>
          </a:p>
          <a:p>
            <a:pPr>
              <a:defRPr/>
            </a:pPr>
            <a:r>
              <a:rPr lang="fr-FR" sz="1600" b="1" dirty="0">
                <a:latin typeface="+mn-lt"/>
              </a:rPr>
              <a:t>Epilogue</a:t>
            </a:r>
            <a:br>
              <a:rPr lang="fr-FR" sz="1600" b="1" dirty="0">
                <a:latin typeface="+mn-lt"/>
              </a:rPr>
            </a:br>
            <a:r>
              <a:rPr lang="fr-FR" sz="1600" b="1" dirty="0">
                <a:latin typeface="+mn-lt"/>
              </a:rPr>
              <a:t>Studying Renaissance Martial Arts</a:t>
            </a:r>
            <a:endParaRPr lang="cs-CZ" sz="16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sk-SK" sz="3200" b="1" smtClean="0"/>
              <a:t>Rytířské akademie (17., 18. stol.)</a:t>
            </a:r>
            <a:endParaRPr lang="cs-CZ" sz="3200" b="1" smtClean="0"/>
          </a:p>
        </p:txBody>
      </p:sp>
      <p:sp>
        <p:nvSpPr>
          <p:cNvPr id="60419" name="Rectangle 3"/>
          <p:cNvSpPr>
            <a:spLocks noGrp="1" noChangeArrowheads="1"/>
          </p:cNvSpPr>
          <p:nvPr>
            <p:ph type="body" idx="1"/>
          </p:nvPr>
        </p:nvSpPr>
        <p:spPr/>
        <p:txBody>
          <a:bodyPr/>
          <a:lstStyle/>
          <a:p>
            <a:pPr eaLnBrk="1" hangingPunct="1"/>
            <a:r>
              <a:rPr lang="sk-SK" smtClean="0"/>
              <a:t>Nástup humanizmu, znovuobjevování antických i rytířských ideálů</a:t>
            </a:r>
          </a:p>
          <a:p>
            <a:pPr eaLnBrk="1" hangingPunct="1"/>
            <a:endParaRPr lang="sk-SK" smtClean="0"/>
          </a:p>
          <a:p>
            <a:pPr eaLnBrk="1" hangingPunct="1"/>
            <a:r>
              <a:rPr lang="sk-SK" smtClean="0"/>
              <a:t>Rytířské akademie</a:t>
            </a:r>
          </a:p>
          <a:p>
            <a:pPr eaLnBrk="1" hangingPunct="1"/>
            <a:r>
              <a:rPr lang="sk-SK" smtClean="0"/>
              <a:t>Filantropina (Guts-Muts ve Shephentalu)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lstStyle/>
          <a:p>
            <a:endParaRPr lang="cs-CZ" smtClean="0"/>
          </a:p>
        </p:txBody>
      </p:sp>
      <p:sp>
        <p:nvSpPr>
          <p:cNvPr id="61443" name="Zástupný symbol pro obsah 2"/>
          <p:cNvSpPr>
            <a:spLocks noGrp="1"/>
          </p:cNvSpPr>
          <p:nvPr>
            <p:ph idx="1"/>
          </p:nvPr>
        </p:nvSpPr>
        <p:spPr/>
        <p:txBody>
          <a:bodyPr/>
          <a:lstStyle/>
          <a:p>
            <a:endParaRPr lang="cs-CZ" smtClean="0"/>
          </a:p>
        </p:txBody>
      </p:sp>
      <p:pic>
        <p:nvPicPr>
          <p:cNvPr id="61444" name="Picture 2" descr="http://opac.bbf.dipf.de/bildarchiv/JpegClip/ad01476/ad01476_006a.jpg"/>
          <p:cNvPicPr>
            <a:picLocks noChangeAspect="1" noChangeArrowheads="1"/>
          </p:cNvPicPr>
          <p:nvPr/>
        </p:nvPicPr>
        <p:blipFill>
          <a:blip r:embed="rId2" cstate="print"/>
          <a:srcRect/>
          <a:stretch>
            <a:fillRect/>
          </a:stretch>
        </p:blipFill>
        <p:spPr bwMode="auto">
          <a:xfrm>
            <a:off x="2484438" y="44450"/>
            <a:ext cx="4048125" cy="677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sk-SK" sz="3200" b="1" smtClean="0"/>
              <a:t>Úpoly v tělovýchovných systémech (19. stol.)</a:t>
            </a:r>
            <a:endParaRPr lang="cs-CZ" sz="3200" b="1" smtClean="0"/>
          </a:p>
        </p:txBody>
      </p:sp>
      <p:sp>
        <p:nvSpPr>
          <p:cNvPr id="62467" name="Rectangle 3"/>
          <p:cNvSpPr>
            <a:spLocks noGrp="1" noChangeArrowheads="1"/>
          </p:cNvSpPr>
          <p:nvPr>
            <p:ph type="body" idx="1"/>
          </p:nvPr>
        </p:nvSpPr>
        <p:spPr>
          <a:xfrm>
            <a:off x="1258888" y="1844675"/>
            <a:ext cx="5257800" cy="4525963"/>
          </a:xfrm>
        </p:spPr>
        <p:txBody>
          <a:bodyPr/>
          <a:lstStyle/>
          <a:p>
            <a:pPr eaLnBrk="1" hangingPunct="1">
              <a:lnSpc>
                <a:spcPct val="90000"/>
              </a:lnSpc>
            </a:pPr>
            <a:r>
              <a:rPr lang="sk-SK" sz="2800" smtClean="0"/>
              <a:t>Německo – turnérské hnutí (vlastenectví+branná příprava+gymnastika)</a:t>
            </a:r>
          </a:p>
          <a:p>
            <a:pPr eaLnBrk="1" hangingPunct="1">
              <a:lnSpc>
                <a:spcPct val="90000"/>
              </a:lnSpc>
            </a:pPr>
            <a:r>
              <a:rPr lang="sk-SK" sz="2800" smtClean="0"/>
              <a:t>Švédsko – gymnastika vojenská, pedagogická, zdravotní, estetická</a:t>
            </a:r>
          </a:p>
          <a:p>
            <a:pPr eaLnBrk="1" hangingPunct="1">
              <a:lnSpc>
                <a:spcPct val="90000"/>
              </a:lnSpc>
            </a:pPr>
            <a:r>
              <a:rPr lang="sk-SK" sz="2800" smtClean="0"/>
              <a:t>Francie – F. Amoros, tělesná výchova pro mládež</a:t>
            </a:r>
          </a:p>
          <a:p>
            <a:pPr eaLnBrk="1" hangingPunct="1">
              <a:lnSpc>
                <a:spcPct val="90000"/>
              </a:lnSpc>
            </a:pPr>
            <a:r>
              <a:rPr lang="sk-SK" sz="2800" smtClean="0"/>
              <a:t>Anglie – orientace na sport</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sk-SK" b="1" smtClean="0"/>
              <a:t>Úpoly na našich územích</a:t>
            </a:r>
            <a:endParaRPr lang="cs-CZ" b="1" smtClean="0"/>
          </a:p>
        </p:txBody>
      </p:sp>
      <p:sp>
        <p:nvSpPr>
          <p:cNvPr id="63491" name="Rectangle 3"/>
          <p:cNvSpPr>
            <a:spLocks noGrp="1" noChangeArrowheads="1"/>
          </p:cNvSpPr>
          <p:nvPr>
            <p:ph type="body" idx="1"/>
          </p:nvPr>
        </p:nvSpPr>
        <p:spPr/>
        <p:txBody>
          <a:bodyPr/>
          <a:lstStyle/>
          <a:p>
            <a:pPr eaLnBrk="1" hangingPunct="1">
              <a:buFontTx/>
              <a:buNone/>
            </a:pPr>
            <a:r>
              <a:rPr lang="sk-SK" smtClean="0"/>
              <a:t>Staří Slované</a:t>
            </a:r>
          </a:p>
          <a:p>
            <a:pPr eaLnBrk="1" hangingPunct="1"/>
            <a:r>
              <a:rPr lang="sk-SK" smtClean="0"/>
              <a:t>5. – 6. stol.:</a:t>
            </a:r>
          </a:p>
          <a:p>
            <a:pPr lvl="1" eaLnBrk="1" hangingPunct="1"/>
            <a:r>
              <a:rPr lang="sk-SK" smtClean="0"/>
              <a:t>Různé samostatné rody</a:t>
            </a:r>
          </a:p>
          <a:p>
            <a:pPr lvl="1" eaLnBrk="1" hangingPunct="1"/>
            <a:r>
              <a:rPr lang="sk-SK" smtClean="0"/>
              <a:t>Neměli stálé vojsko</a:t>
            </a:r>
          </a:p>
          <a:p>
            <a:pPr lvl="1" eaLnBrk="1" hangingPunct="1"/>
            <a:r>
              <a:rPr lang="sk-SK" smtClean="0"/>
              <a:t>Upřednostňování partyzánského vedení války</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www.arthursclipart.org/prehistoricman/cave/homo%20habilis.gif"/>
          <p:cNvPicPr>
            <a:picLocks noChangeAspect="1" noChangeArrowheads="1"/>
          </p:cNvPicPr>
          <p:nvPr/>
        </p:nvPicPr>
        <p:blipFill>
          <a:blip r:embed="rId2" cstate="print"/>
          <a:srcRect/>
          <a:stretch>
            <a:fillRect/>
          </a:stretch>
        </p:blipFill>
        <p:spPr bwMode="auto">
          <a:xfrm>
            <a:off x="5580063" y="1533525"/>
            <a:ext cx="3455987" cy="4097338"/>
          </a:xfrm>
          <a:prstGeom prst="rect">
            <a:avLst/>
          </a:prstGeom>
          <a:noFill/>
          <a:ln w="9525">
            <a:noFill/>
            <a:miter lim="800000"/>
            <a:headEnd/>
            <a:tailEnd/>
          </a:ln>
        </p:spPr>
      </p:pic>
      <p:sp>
        <p:nvSpPr>
          <p:cNvPr id="9219" name="Nadpis 1"/>
          <p:cNvSpPr>
            <a:spLocks noGrp="1"/>
          </p:cNvSpPr>
          <p:nvPr>
            <p:ph type="title"/>
          </p:nvPr>
        </p:nvSpPr>
        <p:spPr/>
        <p:txBody>
          <a:bodyPr/>
          <a:lstStyle/>
          <a:p>
            <a:r>
              <a:rPr lang="cs-CZ" smtClean="0"/>
              <a:t>Pravěk</a:t>
            </a:r>
          </a:p>
        </p:txBody>
      </p:sp>
      <p:sp>
        <p:nvSpPr>
          <p:cNvPr id="9220" name="Zástupný symbol pro obsah 2"/>
          <p:cNvSpPr>
            <a:spLocks noGrp="1"/>
          </p:cNvSpPr>
          <p:nvPr>
            <p:ph idx="1"/>
          </p:nvPr>
        </p:nvSpPr>
        <p:spPr>
          <a:xfrm>
            <a:off x="-36513" y="1978025"/>
            <a:ext cx="7772401" cy="4114800"/>
          </a:xfrm>
        </p:spPr>
        <p:txBody>
          <a:bodyPr/>
          <a:lstStyle/>
          <a:p>
            <a:r>
              <a:rPr lang="cs-CZ" sz="2800" dirty="0" smtClean="0"/>
              <a:t>Doba kamenná (cca 3 miliony let př. n. l. - 4. tisíciletí př. n. l.)</a:t>
            </a:r>
          </a:p>
          <a:p>
            <a:pPr lvl="2"/>
            <a:r>
              <a:rPr lang="cs-CZ" sz="2000" dirty="0" smtClean="0"/>
              <a:t>Homo </a:t>
            </a:r>
            <a:r>
              <a:rPr lang="cs-CZ" sz="2000" dirty="0" err="1" smtClean="0"/>
              <a:t>habilis</a:t>
            </a:r>
            <a:r>
              <a:rPr lang="cs-CZ" sz="2000" dirty="0" smtClean="0"/>
              <a:t> 2,33 mil.</a:t>
            </a:r>
          </a:p>
          <a:p>
            <a:pPr lvl="2"/>
            <a:r>
              <a:rPr lang="cs-CZ" sz="2000" dirty="0" smtClean="0"/>
              <a:t>Homo sapiens 280 tis.</a:t>
            </a:r>
          </a:p>
          <a:p>
            <a:pPr lvl="1"/>
            <a:r>
              <a:rPr lang="cs-CZ" sz="2400" dirty="0" smtClean="0"/>
              <a:t>Starší doba kamenná</a:t>
            </a:r>
          </a:p>
          <a:p>
            <a:pPr lvl="2"/>
            <a:r>
              <a:rPr lang="cs-CZ" sz="2000" dirty="0" smtClean="0"/>
              <a:t>Paleolit (cca do 11. tisíciletí př. n. l.)</a:t>
            </a:r>
          </a:p>
          <a:p>
            <a:pPr lvl="2"/>
            <a:r>
              <a:rPr lang="cs-CZ" sz="2000" dirty="0" smtClean="0"/>
              <a:t>Mezolit (cca do 8. tisíciletí př. n. l.)</a:t>
            </a:r>
          </a:p>
          <a:p>
            <a:pPr lvl="1"/>
            <a:r>
              <a:rPr lang="cs-CZ" sz="2400" dirty="0" smtClean="0"/>
              <a:t>Mladší doba kamenná</a:t>
            </a:r>
          </a:p>
          <a:p>
            <a:pPr lvl="2"/>
            <a:r>
              <a:rPr lang="cs-CZ" sz="2000" dirty="0" smtClean="0"/>
              <a:t>Neolit (cca do 5200 př. n. l.)</a:t>
            </a:r>
          </a:p>
          <a:p>
            <a:pPr lvl="2"/>
            <a:r>
              <a:rPr lang="cs-CZ" sz="2000" dirty="0" err="1" smtClean="0"/>
              <a:t>Eneolit</a:t>
            </a:r>
            <a:r>
              <a:rPr lang="cs-CZ" sz="2000" dirty="0" smtClean="0"/>
              <a:t> (chalkolit, doba měděná, na Předním východě cca do 3500 př. n. 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sk-SK" b="1" smtClean="0"/>
              <a:t>Středověk</a:t>
            </a:r>
            <a:endParaRPr lang="cs-CZ" b="1" smtClean="0"/>
          </a:p>
        </p:txBody>
      </p:sp>
      <p:sp>
        <p:nvSpPr>
          <p:cNvPr id="64515" name="Rectangle 3"/>
          <p:cNvSpPr>
            <a:spLocks noGrp="1" noChangeArrowheads="1"/>
          </p:cNvSpPr>
          <p:nvPr>
            <p:ph type="body" idx="1"/>
          </p:nvPr>
        </p:nvSpPr>
        <p:spPr/>
        <p:txBody>
          <a:bodyPr/>
          <a:lstStyle/>
          <a:p>
            <a:pPr eaLnBrk="1" hangingPunct="1"/>
            <a:r>
              <a:rPr lang="sk-SK" smtClean="0"/>
              <a:t>Úpolové činnosti v rytířské kultuře</a:t>
            </a:r>
          </a:p>
          <a:p>
            <a:pPr eaLnBrk="1" hangingPunct="1"/>
            <a:endParaRPr lang="sk-SK" smtClean="0"/>
          </a:p>
          <a:p>
            <a:pPr eaLnBrk="1" hangingPunct="1"/>
            <a:r>
              <a:rPr lang="sk-SK" smtClean="0"/>
              <a:t>Měšťanská kultura:</a:t>
            </a:r>
          </a:p>
          <a:p>
            <a:pPr lvl="1" eaLnBrk="1" hangingPunct="1"/>
            <a:r>
              <a:rPr lang="sk-SK" smtClean="0"/>
              <a:t>I úpolové hry</a:t>
            </a:r>
          </a:p>
          <a:p>
            <a:pPr lvl="1" eaLnBrk="1" hangingPunct="1"/>
            <a:r>
              <a:rPr lang="sk-SK" smtClean="0"/>
              <a:t>Vztah ke každodennímu životu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sk-SK" b="1" smtClean="0"/>
              <a:t>Postupná institucionalizace</a:t>
            </a:r>
            <a:endParaRPr lang="cs-CZ" b="1" smtClean="0"/>
          </a:p>
        </p:txBody>
      </p:sp>
      <p:sp>
        <p:nvSpPr>
          <p:cNvPr id="65539" name="Rectangle 3"/>
          <p:cNvSpPr>
            <a:spLocks noGrp="1" noChangeArrowheads="1"/>
          </p:cNvSpPr>
          <p:nvPr>
            <p:ph type="body" idx="1"/>
          </p:nvPr>
        </p:nvSpPr>
        <p:spPr/>
        <p:txBody>
          <a:bodyPr/>
          <a:lstStyle/>
          <a:p>
            <a:pPr eaLnBrk="1" hangingPunct="1"/>
            <a:r>
              <a:rPr lang="cs-CZ" smtClean="0">
                <a:cs typeface="Times New Roman" pitchFamily="18" charset="0"/>
              </a:rPr>
              <a:t>1659 </a:t>
            </a:r>
            <a:r>
              <a:rPr lang="cs-CZ" smtClean="0"/>
              <a:t>- </a:t>
            </a:r>
            <a:r>
              <a:rPr lang="cs-CZ" smtClean="0">
                <a:cs typeface="Times New Roman" pitchFamily="18" charset="0"/>
              </a:rPr>
              <a:t>založena Královská česká zemská stavovská šermírna</a:t>
            </a:r>
            <a:endParaRPr lang="cs-CZ" smtClean="0"/>
          </a:p>
          <a:p>
            <a:pPr eaLnBrk="1" hangingPunct="1"/>
            <a:r>
              <a:rPr lang="cs-CZ" smtClean="0"/>
              <a:t>Městské šermírny</a:t>
            </a:r>
          </a:p>
          <a:p>
            <a:pPr eaLnBrk="1" hangingPunct="1"/>
            <a:r>
              <a:rPr lang="cs-CZ" smtClean="0"/>
              <a:t>Setkávání různých společenských skupin</a:t>
            </a:r>
            <a:endParaRPr lang="sk-SK" smtClean="0"/>
          </a:p>
          <a:p>
            <a:pPr eaLnBrk="1" hangingPunct="1"/>
            <a:endParaRPr lang="cs-CZ"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sk-SK" b="1" smtClean="0"/>
              <a:t>Tělovýchovné ústavy v Česku</a:t>
            </a:r>
            <a:endParaRPr lang="cs-CZ" b="1" smtClean="0"/>
          </a:p>
        </p:txBody>
      </p:sp>
      <p:sp>
        <p:nvSpPr>
          <p:cNvPr id="66563" name="Rectangle 3"/>
          <p:cNvSpPr>
            <a:spLocks noGrp="1" noChangeArrowheads="1"/>
          </p:cNvSpPr>
          <p:nvPr>
            <p:ph type="body" idx="1"/>
          </p:nvPr>
        </p:nvSpPr>
        <p:spPr/>
        <p:txBody>
          <a:bodyPr/>
          <a:lstStyle/>
          <a:p>
            <a:pPr eaLnBrk="1" hangingPunct="1"/>
            <a:r>
              <a:rPr lang="cs-CZ" smtClean="0">
                <a:cs typeface="Times New Roman" pitchFamily="18" charset="0"/>
              </a:rPr>
              <a:t>1830 Hirschův ústav v Praze</a:t>
            </a:r>
            <a:endParaRPr lang="cs-CZ" smtClean="0"/>
          </a:p>
          <a:p>
            <a:pPr eaLnBrk="1" hangingPunct="1"/>
            <a:r>
              <a:rPr lang="cs-CZ" smtClean="0">
                <a:cs typeface="Times New Roman" pitchFamily="18" charset="0"/>
              </a:rPr>
              <a:t>1843 Steffanyho (později přejmenován na Stegmayerův)</a:t>
            </a:r>
            <a:endParaRPr lang="cs-CZ" smtClean="0"/>
          </a:p>
          <a:p>
            <a:pPr eaLnBrk="1" hangingPunct="1"/>
            <a:r>
              <a:rPr lang="cs-CZ" smtClean="0">
                <a:cs typeface="Times New Roman" pitchFamily="18" charset="0"/>
              </a:rPr>
              <a:t>1845 Segenův</a:t>
            </a:r>
            <a:endParaRPr lang="cs-CZ" smtClean="0"/>
          </a:p>
          <a:p>
            <a:pPr eaLnBrk="1" hangingPunct="1"/>
            <a:r>
              <a:rPr lang="cs-CZ" smtClean="0">
                <a:cs typeface="Times New Roman" pitchFamily="18" charset="0"/>
              </a:rPr>
              <a:t>1848 Schmidtův-Malypetrův</a:t>
            </a:r>
            <a:endParaRPr lang="sk-SK" smtClean="0"/>
          </a:p>
          <a:p>
            <a:pPr eaLnBrk="1" hangingPunct="1"/>
            <a:r>
              <a:rPr lang="sk-SK" smtClean="0"/>
              <a:t>1862 - Sokol</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p:txBody>
          <a:bodyPr/>
          <a:lstStyle/>
          <a:p>
            <a:r>
              <a:rPr lang="cs-CZ" smtClean="0"/>
              <a:t>Sokolská soustava 1862</a:t>
            </a:r>
          </a:p>
        </p:txBody>
      </p:sp>
      <p:sp>
        <p:nvSpPr>
          <p:cNvPr id="67587" name="Zástupný symbol pro obsah 2"/>
          <p:cNvSpPr>
            <a:spLocks noGrp="1"/>
          </p:cNvSpPr>
          <p:nvPr>
            <p:ph idx="1"/>
          </p:nvPr>
        </p:nvSpPr>
        <p:spPr/>
        <p:txBody>
          <a:bodyPr/>
          <a:lstStyle/>
          <a:p>
            <a:pPr eaLnBrk="1" hangingPunct="1">
              <a:buFontTx/>
              <a:buNone/>
            </a:pPr>
            <a:r>
              <a:rPr lang="cs-CZ" smtClean="0"/>
              <a:t>Čtyři odbory</a:t>
            </a:r>
          </a:p>
          <a:p>
            <a:pPr eaLnBrk="1" hangingPunct="1">
              <a:buFontTx/>
              <a:buNone/>
            </a:pPr>
            <a:endParaRPr lang="cs-CZ" smtClean="0"/>
          </a:p>
          <a:p>
            <a:pPr eaLnBrk="1" hangingPunct="1">
              <a:buFontTx/>
              <a:buNone/>
            </a:pPr>
            <a:r>
              <a:rPr lang="cs-CZ" smtClean="0"/>
              <a:t>I. Cvičení bez nářadí a bez pomoci nebo odporu jiných cvičenců</a:t>
            </a:r>
          </a:p>
          <a:p>
            <a:pPr eaLnBrk="1" hangingPunct="1">
              <a:buFontTx/>
              <a:buNone/>
            </a:pPr>
            <a:r>
              <a:rPr lang="cs-CZ" smtClean="0"/>
              <a:t>II.    Cvičení nářaďová</a:t>
            </a:r>
          </a:p>
          <a:p>
            <a:pPr eaLnBrk="1" hangingPunct="1">
              <a:buFontTx/>
              <a:buNone/>
            </a:pPr>
            <a:r>
              <a:rPr lang="cs-CZ" smtClean="0"/>
              <a:t>III.   Cvičení se skupině</a:t>
            </a:r>
          </a:p>
          <a:p>
            <a:pPr eaLnBrk="1" hangingPunct="1">
              <a:buFontTx/>
              <a:buNone/>
            </a:pPr>
            <a:r>
              <a:rPr lang="cs-CZ" smtClean="0"/>
              <a:t>IV.   Úpoly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p:txBody>
          <a:bodyPr/>
          <a:lstStyle/>
          <a:p>
            <a:r>
              <a:rPr lang="cs-CZ" smtClean="0"/>
              <a:t>Sokolská soustava 1862</a:t>
            </a:r>
          </a:p>
        </p:txBody>
      </p:sp>
      <p:sp>
        <p:nvSpPr>
          <p:cNvPr id="68611"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rPr>
              <a:t>Box –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p:txBody>
          <a:bodyPr/>
          <a:lstStyle/>
          <a:p>
            <a:endParaRPr lang="cs-CZ" smtClean="0"/>
          </a:p>
        </p:txBody>
      </p:sp>
      <p:sp>
        <p:nvSpPr>
          <p:cNvPr id="69635" name="Zástupný symbol pro obsah 2"/>
          <p:cNvSpPr>
            <a:spLocks noGrp="1"/>
          </p:cNvSpPr>
          <p:nvPr>
            <p:ph idx="1"/>
          </p:nvPr>
        </p:nvSpPr>
        <p:spPr/>
        <p:txBody>
          <a:bodyPr/>
          <a:lstStyle/>
          <a:p>
            <a:endParaRPr lang="cs-CZ" smtClean="0"/>
          </a:p>
        </p:txBody>
      </p:sp>
      <p:pic>
        <p:nvPicPr>
          <p:cNvPr id="69636" name="Picture 2" descr="http://www.ckneon.cz/files/articles/45-jak-si-udrzet-kondici-45/sokol_1864_a-jpg.jpg"/>
          <p:cNvPicPr>
            <a:picLocks noChangeAspect="1" noChangeArrowheads="1"/>
          </p:cNvPicPr>
          <p:nvPr/>
        </p:nvPicPr>
        <p:blipFill>
          <a:blip r:embed="rId2" cstate="print"/>
          <a:srcRect/>
          <a:stretch>
            <a:fillRect/>
          </a:stretch>
        </p:blipFill>
        <p:spPr bwMode="auto">
          <a:xfrm>
            <a:off x="34925" y="333375"/>
            <a:ext cx="91281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smtClean="0"/>
              <a:t>Sokolská soustava 1862</a:t>
            </a:r>
          </a:p>
        </p:txBody>
      </p:sp>
      <p:sp>
        <p:nvSpPr>
          <p:cNvPr id="70659"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hlinkClick r:id="rId2"/>
              </a:rPr>
              <a:t>Box </a:t>
            </a:r>
            <a:r>
              <a:rPr lang="cs-CZ" sz="2200" smtClean="0">
                <a:cs typeface="Times New Roman" pitchFamily="18" charset="0"/>
              </a:rPr>
              <a:t>–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sk-SK" b="1" smtClean="0"/>
              <a:t>Rozvoj sportu</a:t>
            </a:r>
            <a:endParaRPr lang="cs-CZ" b="1" smtClean="0"/>
          </a:p>
        </p:txBody>
      </p:sp>
      <p:sp>
        <p:nvSpPr>
          <p:cNvPr id="71683" name="Rectangle 3"/>
          <p:cNvSpPr>
            <a:spLocks noGrp="1" noChangeArrowheads="1"/>
          </p:cNvSpPr>
          <p:nvPr>
            <p:ph type="body" idx="1"/>
          </p:nvPr>
        </p:nvSpPr>
        <p:spPr/>
        <p:txBody>
          <a:bodyPr/>
          <a:lstStyle/>
          <a:p>
            <a:pPr eaLnBrk="1" hangingPunct="1"/>
            <a:r>
              <a:rPr lang="sk-SK" smtClean="0"/>
              <a:t>Šerm</a:t>
            </a:r>
          </a:p>
          <a:p>
            <a:pPr eaLnBrk="1" hangingPunct="1"/>
            <a:endParaRPr lang="sk-SK" smtClean="0"/>
          </a:p>
          <a:p>
            <a:pPr eaLnBrk="1" hangingPunct="1"/>
            <a:r>
              <a:rPr lang="sk-SK" smtClean="0"/>
              <a:t>Zápas a box (přelom 19. – 20. stol.) – těžká atletika</a:t>
            </a:r>
          </a:p>
          <a:p>
            <a:pPr lvl="1" eaLnBrk="1" hangingPunct="1"/>
            <a:r>
              <a:rPr lang="sk-SK" smtClean="0"/>
              <a:t>Amatéři</a:t>
            </a:r>
          </a:p>
          <a:p>
            <a:pPr lvl="1" eaLnBrk="1" hangingPunct="1"/>
            <a:r>
              <a:rPr lang="sk-SK" smtClean="0"/>
              <a:t>Profesionálové</a:t>
            </a:r>
          </a:p>
          <a:p>
            <a:pPr lvl="1" eaLnBrk="1" hangingPunct="1"/>
            <a:endParaRPr lang="sk-SK" smtClean="0"/>
          </a:p>
          <a:p>
            <a:pPr eaLnBrk="1" hangingPunct="1"/>
            <a:r>
              <a:rPr lang="sk-SK" smtClean="0"/>
              <a:t>Džúdžucu (kolem 1910)</a:t>
            </a:r>
          </a:p>
          <a:p>
            <a:pPr lvl="1" eaLnBrk="1" hangingPunct="1"/>
            <a:r>
              <a:rPr lang="sk-SK" smtClean="0"/>
              <a:t>František Smotlacha</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14375" y="214313"/>
            <a:ext cx="7772400" cy="1143000"/>
          </a:xfrm>
        </p:spPr>
        <p:txBody>
          <a:bodyPr/>
          <a:lstStyle/>
          <a:p>
            <a:pPr eaLnBrk="1" hangingPunct="1"/>
            <a:r>
              <a:rPr lang="sk-SK" sz="3200" b="1" smtClean="0"/>
              <a:t>První Československá republika</a:t>
            </a:r>
            <a:endParaRPr lang="cs-CZ" sz="3200" b="1" smtClean="0"/>
          </a:p>
        </p:txBody>
      </p:sp>
      <p:sp>
        <p:nvSpPr>
          <p:cNvPr id="72707" name="Rectangle 3"/>
          <p:cNvSpPr>
            <a:spLocks noGrp="1" noChangeArrowheads="1"/>
          </p:cNvSpPr>
          <p:nvPr>
            <p:ph type="body" idx="1"/>
          </p:nvPr>
        </p:nvSpPr>
        <p:spPr>
          <a:xfrm>
            <a:off x="1279525" y="1600200"/>
            <a:ext cx="5453063" cy="4525963"/>
          </a:xfrm>
        </p:spPr>
        <p:txBody>
          <a:bodyPr/>
          <a:lstStyle/>
          <a:p>
            <a:pPr eaLnBrk="1" hangingPunct="1"/>
            <a:r>
              <a:rPr lang="sk-SK" smtClean="0"/>
              <a:t>Rozvoj úpolů, stejně jako všeho v nové republice</a:t>
            </a:r>
          </a:p>
          <a:p>
            <a:pPr eaLnBrk="1" hangingPunct="1"/>
            <a:r>
              <a:rPr lang="sk-SK" smtClean="0"/>
              <a:t>Zákon o branné výchově </a:t>
            </a:r>
          </a:p>
          <a:p>
            <a:pPr eaLnBrk="1" hangingPunct="1">
              <a:buFontTx/>
              <a:buNone/>
            </a:pPr>
            <a:r>
              <a:rPr lang="sk-SK" smtClean="0"/>
              <a:t>	1. 7. 1937:</a:t>
            </a:r>
          </a:p>
          <a:p>
            <a:pPr lvl="1" eaLnBrk="1" hangingPunct="1"/>
            <a:r>
              <a:rPr lang="sk-SK" smtClean="0"/>
              <a:t>Podpora tělovýchovných aktivit</a:t>
            </a:r>
          </a:p>
          <a:p>
            <a:pPr lvl="1" eaLnBrk="1" hangingPunct="1"/>
            <a:r>
              <a:rPr lang="sk-SK" smtClean="0"/>
              <a:t>Zvýšený zájem o úpolové činnosti</a:t>
            </a:r>
          </a:p>
          <a:p>
            <a:pPr lvl="1" eaLnBrk="1" hangingPunct="1"/>
            <a:r>
              <a:rPr lang="sk-SK" smtClean="0"/>
              <a:t>Spojení s branností a vlastenectvím</a:t>
            </a:r>
          </a:p>
          <a:p>
            <a:pPr lvl="1" eaLnBrk="1" hangingPunct="1"/>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sk-SK" b="1" smtClean="0"/>
              <a:t>2. Světová válka</a:t>
            </a:r>
            <a:endParaRPr lang="cs-CZ" b="1" smtClean="0"/>
          </a:p>
        </p:txBody>
      </p:sp>
      <p:sp>
        <p:nvSpPr>
          <p:cNvPr id="73731" name="Rectangle 3"/>
          <p:cNvSpPr>
            <a:spLocks noGrp="1" noChangeArrowheads="1"/>
          </p:cNvSpPr>
          <p:nvPr>
            <p:ph type="body" idx="1"/>
          </p:nvPr>
        </p:nvSpPr>
        <p:spPr>
          <a:xfrm>
            <a:off x="1285875" y="1928813"/>
            <a:ext cx="6461125" cy="4525962"/>
          </a:xfrm>
        </p:spPr>
        <p:txBody>
          <a:bodyPr/>
          <a:lstStyle/>
          <a:p>
            <a:pPr eaLnBrk="1" hangingPunct="1"/>
            <a:r>
              <a:rPr lang="sk-SK" smtClean="0"/>
              <a:t>Centralizace zájmové činnosti</a:t>
            </a:r>
          </a:p>
          <a:p>
            <a:pPr eaLnBrk="1" hangingPunct="1"/>
            <a:r>
              <a:rPr lang="sk-SK" smtClean="0"/>
              <a:t>Podpora úpolových sportů – nástroj propagandy</a:t>
            </a:r>
          </a:p>
          <a:p>
            <a:pPr eaLnBrk="1" hangingPunct="1"/>
            <a:r>
              <a:rPr lang="sk-SK" smtClean="0"/>
              <a:t>Osobnosti v perzekuci/v bojích</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Starověk</a:t>
            </a:r>
          </a:p>
        </p:txBody>
      </p:sp>
      <p:sp>
        <p:nvSpPr>
          <p:cNvPr id="10243" name="Zástupný symbol pro obsah 2"/>
          <p:cNvSpPr>
            <a:spLocks noGrp="1"/>
          </p:cNvSpPr>
          <p:nvPr>
            <p:ph idx="1"/>
          </p:nvPr>
        </p:nvSpPr>
        <p:spPr/>
        <p:txBody>
          <a:bodyPr/>
          <a:lstStyle/>
          <a:p>
            <a:r>
              <a:rPr lang="cs-CZ" sz="2800" dirty="0" smtClean="0"/>
              <a:t>Doba bronzová (cca do 750 př. n. l.)</a:t>
            </a:r>
          </a:p>
          <a:p>
            <a:pPr lvl="1"/>
            <a:r>
              <a:rPr lang="cs-CZ" sz="2400" dirty="0" smtClean="0"/>
              <a:t>Starší doba bronzová (cca do 1550 př. n. l.)</a:t>
            </a:r>
          </a:p>
          <a:p>
            <a:pPr lvl="1"/>
            <a:r>
              <a:rPr lang="cs-CZ" sz="2400" dirty="0" smtClean="0"/>
              <a:t>Střední doba bronzová (cca do 1330 př. n. l.)</a:t>
            </a:r>
          </a:p>
          <a:p>
            <a:pPr lvl="1"/>
            <a:r>
              <a:rPr lang="cs-CZ" sz="2400" dirty="0" smtClean="0"/>
              <a:t>Mladší doba bronzová (cca do 750 př. n. l.)</a:t>
            </a:r>
          </a:p>
          <a:p>
            <a:r>
              <a:rPr lang="cs-CZ" sz="2800" dirty="0" smtClean="0"/>
              <a:t>Doba železná (cca 750 př. n. l. - 0)</a:t>
            </a:r>
          </a:p>
          <a:p>
            <a:pPr lvl="1"/>
            <a:r>
              <a:rPr lang="cs-CZ" sz="2400" dirty="0" smtClean="0"/>
              <a:t>Starší doba železná (cca do 400 př. n. l.)</a:t>
            </a:r>
            <a:endParaRPr lang="cs-CZ" sz="2000" dirty="0" smtClean="0"/>
          </a:p>
          <a:p>
            <a:pPr lvl="1"/>
            <a:r>
              <a:rPr lang="cs-CZ" sz="2400" dirty="0" smtClean="0"/>
              <a:t>Mladší doba železná (cca do 0)</a:t>
            </a:r>
            <a:endParaRPr lang="cs-CZ" sz="2000" dirty="0" smtClean="0"/>
          </a:p>
          <a:p>
            <a:r>
              <a:rPr lang="cs-CZ" sz="2800" dirty="0" smtClean="0"/>
              <a:t>Doba římská (cca 0 - 400 n. l.)</a:t>
            </a:r>
          </a:p>
          <a:p>
            <a:r>
              <a:rPr lang="cs-CZ" sz="2800" dirty="0" smtClean="0"/>
              <a:t>Doba stěhování národů (cca po 400 n. l.)</a:t>
            </a:r>
          </a:p>
          <a:p>
            <a:endParaRPr lang="cs-CZ"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k-SK" b="1" smtClean="0"/>
              <a:t>Socialistický sport</a:t>
            </a:r>
            <a:endParaRPr lang="cs-CZ" b="1" smtClean="0"/>
          </a:p>
        </p:txBody>
      </p:sp>
      <p:sp>
        <p:nvSpPr>
          <p:cNvPr id="74755" name="Rectangle 3"/>
          <p:cNvSpPr>
            <a:spLocks noGrp="1" noChangeArrowheads="1"/>
          </p:cNvSpPr>
          <p:nvPr>
            <p:ph type="body" idx="1"/>
          </p:nvPr>
        </p:nvSpPr>
        <p:spPr/>
        <p:txBody>
          <a:bodyPr/>
          <a:lstStyle/>
          <a:p>
            <a:pPr eaLnBrk="1" hangingPunct="1"/>
            <a:r>
              <a:rPr lang="sk-SK" smtClean="0"/>
              <a:t>Výrazná orientace na soutěž</a:t>
            </a:r>
          </a:p>
          <a:p>
            <a:pPr lvl="1" eaLnBrk="1" hangingPunct="1"/>
            <a:r>
              <a:rPr lang="sk-SK" smtClean="0"/>
              <a:t>Propagace režimu, boj mezi kapitalizmem a socializmem</a:t>
            </a:r>
          </a:p>
          <a:p>
            <a:pPr eaLnBrk="1" hangingPunct="1"/>
            <a:r>
              <a:rPr lang="sk-SK" smtClean="0"/>
              <a:t>Centralizace sportu (Národní front – ČSSTV)</a:t>
            </a:r>
          </a:p>
          <a:p>
            <a:pPr eaLnBrk="1" hangingPunct="1"/>
            <a:r>
              <a:rPr lang="sk-SK" smtClean="0"/>
              <a:t>Podpora mládeže</a:t>
            </a:r>
          </a:p>
          <a:p>
            <a:pPr eaLnBrk="1" hangingPunct="1"/>
            <a:r>
              <a:rPr lang="sk-SK" smtClean="0"/>
              <a:t>Podpora vrcholového sportu</a:t>
            </a:r>
          </a:p>
          <a:p>
            <a:pPr eaLnBrk="1" hangingPunct="1"/>
            <a:endParaRPr lang="cs-CZ"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38" y="571500"/>
            <a:ext cx="7772400" cy="1143000"/>
          </a:xfrm>
        </p:spPr>
        <p:txBody>
          <a:bodyPr/>
          <a:lstStyle/>
          <a:p>
            <a:pPr eaLnBrk="1" hangingPunct="1"/>
            <a:r>
              <a:rPr lang="sk-SK" sz="3200" smtClean="0"/>
              <a:t>Oddíly a jejich členové 1957-1978</a:t>
            </a:r>
            <a:br>
              <a:rPr lang="sk-SK" sz="3200" smtClean="0"/>
            </a:br>
            <a:endParaRPr lang="cs-CZ" sz="3200" smtClean="0"/>
          </a:p>
        </p:txBody>
      </p:sp>
      <p:grpSp>
        <p:nvGrpSpPr>
          <p:cNvPr id="75779" name="Group 4"/>
          <p:cNvGrpSpPr>
            <a:grpSpLocks/>
          </p:cNvGrpSpPr>
          <p:nvPr/>
        </p:nvGrpSpPr>
        <p:grpSpPr bwMode="auto">
          <a:xfrm>
            <a:off x="323850" y="1214438"/>
            <a:ext cx="8569325" cy="4951412"/>
            <a:chOff x="-3" y="-226"/>
            <a:chExt cx="4208" cy="4068"/>
          </a:xfrm>
        </p:grpSpPr>
        <p:grpSp>
          <p:nvGrpSpPr>
            <p:cNvPr id="75780" name="Group 5"/>
            <p:cNvGrpSpPr>
              <a:grpSpLocks/>
            </p:cNvGrpSpPr>
            <p:nvPr/>
          </p:nvGrpSpPr>
          <p:grpSpPr bwMode="auto">
            <a:xfrm>
              <a:off x="0" y="-4"/>
              <a:ext cx="4202" cy="3846"/>
              <a:chOff x="0" y="-4"/>
              <a:chExt cx="4202" cy="3846"/>
            </a:xfrm>
          </p:grpSpPr>
          <p:grpSp>
            <p:nvGrpSpPr>
              <p:cNvPr id="75782" name="Group 6"/>
              <p:cNvGrpSpPr>
                <a:grpSpLocks/>
              </p:cNvGrpSpPr>
              <p:nvPr/>
            </p:nvGrpSpPr>
            <p:grpSpPr bwMode="auto">
              <a:xfrm>
                <a:off x="0" y="0"/>
                <a:ext cx="962" cy="647"/>
                <a:chOff x="0" y="0"/>
                <a:chExt cx="962" cy="647"/>
              </a:xfrm>
            </p:grpSpPr>
            <p:sp>
              <p:nvSpPr>
                <p:cNvPr id="75957" name="Rectangle 7"/>
                <p:cNvSpPr>
                  <a:spLocks noChangeArrowheads="1"/>
                </p:cNvSpPr>
                <p:nvPr/>
              </p:nvSpPr>
              <p:spPr bwMode="auto">
                <a:xfrm>
                  <a:off x="43" y="109"/>
                  <a:ext cx="876" cy="538"/>
                </a:xfrm>
                <a:prstGeom prst="rect">
                  <a:avLst/>
                </a:prstGeom>
                <a:noFill/>
                <a:ln w="12700" cap="sq">
                  <a:noFill/>
                  <a:miter lim="800000"/>
                  <a:headEnd type="none" w="sm" len="sm"/>
                  <a:tailEnd type="none" w="sm" len="sm"/>
                </a:ln>
              </p:spPr>
              <p:txBody>
                <a:bodyPr anchor="ctr"/>
                <a:lstStyle/>
                <a:p>
                  <a:pPr algn="r"/>
                  <a:r>
                    <a:rPr lang="sk-SK">
                      <a:cs typeface="Times New Roman" pitchFamily="18" charset="0"/>
                    </a:rPr>
                    <a:t>Rok</a:t>
                  </a:r>
                </a:p>
                <a:p>
                  <a:pPr eaLnBrk="0" hangingPunct="0"/>
                  <a:r>
                    <a:rPr lang="sk-SK"/>
                    <a:t>S</a:t>
                  </a:r>
                  <a:r>
                    <a:rPr lang="sk-SK">
                      <a:cs typeface="Times New Roman" pitchFamily="18" charset="0"/>
                    </a:rPr>
                    <a:t>port</a:t>
                  </a:r>
                </a:p>
                <a:p>
                  <a:pPr algn="r" eaLnBrk="0" hangingPunct="0"/>
                  <a:endParaRPr lang="sk-SK"/>
                </a:p>
              </p:txBody>
            </p:sp>
            <p:sp>
              <p:nvSpPr>
                <p:cNvPr id="75958" name="Rectangle 8"/>
                <p:cNvSpPr>
                  <a:spLocks noChangeArrowheads="1"/>
                </p:cNvSpPr>
                <p:nvPr/>
              </p:nvSpPr>
              <p:spPr bwMode="auto">
                <a:xfrm>
                  <a:off x="0" y="0"/>
                  <a:ext cx="962"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3" name="Group 9"/>
              <p:cNvGrpSpPr>
                <a:grpSpLocks/>
              </p:cNvGrpSpPr>
              <p:nvPr/>
            </p:nvGrpSpPr>
            <p:grpSpPr bwMode="auto">
              <a:xfrm>
                <a:off x="962" y="-4"/>
                <a:ext cx="540" cy="542"/>
                <a:chOff x="962" y="-4"/>
                <a:chExt cx="540" cy="542"/>
              </a:xfrm>
            </p:grpSpPr>
            <p:sp>
              <p:nvSpPr>
                <p:cNvPr id="75955" name="Rectangle 10"/>
                <p:cNvSpPr>
                  <a:spLocks noChangeArrowheads="1"/>
                </p:cNvSpPr>
                <p:nvPr/>
              </p:nvSpPr>
              <p:spPr bwMode="auto">
                <a:xfrm>
                  <a:off x="1005" y="-4"/>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1957</a:t>
                  </a:r>
                </a:p>
                <a:p>
                  <a:pPr algn="ctr" eaLnBrk="0" hangingPunct="0"/>
                  <a:endParaRPr lang="sk-SK"/>
                </a:p>
              </p:txBody>
            </p:sp>
            <p:sp>
              <p:nvSpPr>
                <p:cNvPr id="75956" name="Rectangle 11"/>
                <p:cNvSpPr>
                  <a:spLocks noChangeArrowheads="1"/>
                </p:cNvSpPr>
                <p:nvPr/>
              </p:nvSpPr>
              <p:spPr bwMode="auto">
                <a:xfrm>
                  <a:off x="9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4" name="Group 12"/>
              <p:cNvGrpSpPr>
                <a:grpSpLocks/>
              </p:cNvGrpSpPr>
              <p:nvPr/>
            </p:nvGrpSpPr>
            <p:grpSpPr bwMode="auto">
              <a:xfrm>
                <a:off x="1502" y="0"/>
                <a:ext cx="540" cy="538"/>
                <a:chOff x="1502" y="0"/>
                <a:chExt cx="540" cy="538"/>
              </a:xfrm>
            </p:grpSpPr>
            <p:sp>
              <p:nvSpPr>
                <p:cNvPr id="75953" name="Rectangle 13"/>
                <p:cNvSpPr>
                  <a:spLocks noChangeArrowheads="1"/>
                </p:cNvSpPr>
                <p:nvPr/>
              </p:nvSpPr>
              <p:spPr bwMode="auto">
                <a:xfrm>
                  <a:off x="154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1961</a:t>
                  </a:r>
                </a:p>
                <a:p>
                  <a:pPr algn="ctr" eaLnBrk="0" hangingPunct="0"/>
                  <a:endParaRPr lang="sk-SK"/>
                </a:p>
              </p:txBody>
            </p:sp>
            <p:sp>
              <p:nvSpPr>
                <p:cNvPr id="75954" name="Rectangle 14"/>
                <p:cNvSpPr>
                  <a:spLocks noChangeArrowheads="1"/>
                </p:cNvSpPr>
                <p:nvPr/>
              </p:nvSpPr>
              <p:spPr bwMode="auto">
                <a:xfrm>
                  <a:off x="150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5" name="Group 15"/>
              <p:cNvGrpSpPr>
                <a:grpSpLocks/>
              </p:cNvGrpSpPr>
              <p:nvPr/>
            </p:nvGrpSpPr>
            <p:grpSpPr bwMode="auto">
              <a:xfrm>
                <a:off x="2042" y="0"/>
                <a:ext cx="540" cy="538"/>
                <a:chOff x="2042" y="0"/>
                <a:chExt cx="540" cy="538"/>
              </a:xfrm>
            </p:grpSpPr>
            <p:sp>
              <p:nvSpPr>
                <p:cNvPr id="75951" name="Rectangle 16"/>
                <p:cNvSpPr>
                  <a:spLocks noChangeArrowheads="1"/>
                </p:cNvSpPr>
                <p:nvPr/>
              </p:nvSpPr>
              <p:spPr bwMode="auto">
                <a:xfrm>
                  <a:off x="208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1966</a:t>
                  </a:r>
                </a:p>
                <a:p>
                  <a:pPr algn="ctr" eaLnBrk="0" hangingPunct="0"/>
                  <a:endParaRPr lang="sk-SK"/>
                </a:p>
              </p:txBody>
            </p:sp>
            <p:sp>
              <p:nvSpPr>
                <p:cNvPr id="75952" name="Rectangle 17"/>
                <p:cNvSpPr>
                  <a:spLocks noChangeArrowheads="1"/>
                </p:cNvSpPr>
                <p:nvPr/>
              </p:nvSpPr>
              <p:spPr bwMode="auto">
                <a:xfrm>
                  <a:off x="204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6" name="Group 18"/>
              <p:cNvGrpSpPr>
                <a:grpSpLocks/>
              </p:cNvGrpSpPr>
              <p:nvPr/>
            </p:nvGrpSpPr>
            <p:grpSpPr bwMode="auto">
              <a:xfrm>
                <a:off x="2582" y="0"/>
                <a:ext cx="540" cy="538"/>
                <a:chOff x="2582" y="0"/>
                <a:chExt cx="540" cy="538"/>
              </a:xfrm>
            </p:grpSpPr>
            <p:sp>
              <p:nvSpPr>
                <p:cNvPr id="75949" name="Rectangle 19"/>
                <p:cNvSpPr>
                  <a:spLocks noChangeArrowheads="1"/>
                </p:cNvSpPr>
                <p:nvPr/>
              </p:nvSpPr>
              <p:spPr bwMode="auto">
                <a:xfrm>
                  <a:off x="262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1968</a:t>
                  </a:r>
                </a:p>
                <a:p>
                  <a:pPr algn="ctr" eaLnBrk="0" hangingPunct="0"/>
                  <a:endParaRPr lang="sk-SK"/>
                </a:p>
              </p:txBody>
            </p:sp>
            <p:sp>
              <p:nvSpPr>
                <p:cNvPr id="75950" name="Rectangle 20"/>
                <p:cNvSpPr>
                  <a:spLocks noChangeArrowheads="1"/>
                </p:cNvSpPr>
                <p:nvPr/>
              </p:nvSpPr>
              <p:spPr bwMode="auto">
                <a:xfrm>
                  <a:off x="258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7" name="Group 21"/>
              <p:cNvGrpSpPr>
                <a:grpSpLocks/>
              </p:cNvGrpSpPr>
              <p:nvPr/>
            </p:nvGrpSpPr>
            <p:grpSpPr bwMode="auto">
              <a:xfrm>
                <a:off x="3122" y="0"/>
                <a:ext cx="540" cy="538"/>
                <a:chOff x="3122" y="0"/>
                <a:chExt cx="540" cy="538"/>
              </a:xfrm>
            </p:grpSpPr>
            <p:sp>
              <p:nvSpPr>
                <p:cNvPr id="75947" name="Rectangle 22"/>
                <p:cNvSpPr>
                  <a:spLocks noChangeArrowheads="1"/>
                </p:cNvSpPr>
                <p:nvPr/>
              </p:nvSpPr>
              <p:spPr bwMode="auto">
                <a:xfrm>
                  <a:off x="316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1972</a:t>
                  </a:r>
                </a:p>
                <a:p>
                  <a:pPr algn="ctr" eaLnBrk="0" hangingPunct="0"/>
                  <a:endParaRPr lang="sk-SK"/>
                </a:p>
              </p:txBody>
            </p:sp>
            <p:sp>
              <p:nvSpPr>
                <p:cNvPr id="75948" name="Rectangle 23"/>
                <p:cNvSpPr>
                  <a:spLocks noChangeArrowheads="1"/>
                </p:cNvSpPr>
                <p:nvPr/>
              </p:nvSpPr>
              <p:spPr bwMode="auto">
                <a:xfrm>
                  <a:off x="312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8" name="Group 24"/>
              <p:cNvGrpSpPr>
                <a:grpSpLocks/>
              </p:cNvGrpSpPr>
              <p:nvPr/>
            </p:nvGrpSpPr>
            <p:grpSpPr bwMode="auto">
              <a:xfrm>
                <a:off x="3662" y="0"/>
                <a:ext cx="540" cy="538"/>
                <a:chOff x="3662" y="0"/>
                <a:chExt cx="540" cy="538"/>
              </a:xfrm>
            </p:grpSpPr>
            <p:sp>
              <p:nvSpPr>
                <p:cNvPr id="75945" name="Rectangle 25"/>
                <p:cNvSpPr>
                  <a:spLocks noChangeArrowheads="1"/>
                </p:cNvSpPr>
                <p:nvPr/>
              </p:nvSpPr>
              <p:spPr bwMode="auto">
                <a:xfrm>
                  <a:off x="370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1978</a:t>
                  </a:r>
                </a:p>
                <a:p>
                  <a:pPr algn="ctr" eaLnBrk="0" hangingPunct="0"/>
                  <a:endParaRPr lang="sk-SK"/>
                </a:p>
              </p:txBody>
            </p:sp>
            <p:sp>
              <p:nvSpPr>
                <p:cNvPr id="75946" name="Rectangle 26"/>
                <p:cNvSpPr>
                  <a:spLocks noChangeArrowheads="1"/>
                </p:cNvSpPr>
                <p:nvPr/>
              </p:nvSpPr>
              <p:spPr bwMode="auto">
                <a:xfrm>
                  <a:off x="36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9" name="Group 27"/>
              <p:cNvGrpSpPr>
                <a:grpSpLocks/>
              </p:cNvGrpSpPr>
              <p:nvPr/>
            </p:nvGrpSpPr>
            <p:grpSpPr bwMode="auto">
              <a:xfrm>
                <a:off x="0" y="538"/>
                <a:ext cx="962" cy="826"/>
                <a:chOff x="0" y="538"/>
                <a:chExt cx="962" cy="826"/>
              </a:xfrm>
            </p:grpSpPr>
            <p:sp>
              <p:nvSpPr>
                <p:cNvPr id="75943" name="Rectangle 28"/>
                <p:cNvSpPr>
                  <a:spLocks noChangeArrowheads="1"/>
                </p:cNvSpPr>
                <p:nvPr/>
              </p:nvSpPr>
              <p:spPr bwMode="auto">
                <a:xfrm>
                  <a:off x="43" y="538"/>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Box</a:t>
                  </a:r>
                </a:p>
                <a:p>
                  <a:pPr algn="just" eaLnBrk="0" hangingPunct="0"/>
                  <a:endParaRPr lang="sk-SK"/>
                </a:p>
              </p:txBody>
            </p:sp>
            <p:sp>
              <p:nvSpPr>
                <p:cNvPr id="75944" name="Rectangle 29"/>
                <p:cNvSpPr>
                  <a:spLocks noChangeArrowheads="1"/>
                </p:cNvSpPr>
                <p:nvPr/>
              </p:nvSpPr>
              <p:spPr bwMode="auto">
                <a:xfrm>
                  <a:off x="0" y="538"/>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0" name="Group 30"/>
              <p:cNvGrpSpPr>
                <a:grpSpLocks/>
              </p:cNvGrpSpPr>
              <p:nvPr/>
            </p:nvGrpSpPr>
            <p:grpSpPr bwMode="auto">
              <a:xfrm>
                <a:off x="962" y="538"/>
                <a:ext cx="540" cy="413"/>
                <a:chOff x="962" y="538"/>
                <a:chExt cx="540" cy="413"/>
              </a:xfrm>
            </p:grpSpPr>
            <p:sp>
              <p:nvSpPr>
                <p:cNvPr id="75941" name="Rectangle 31"/>
                <p:cNvSpPr>
                  <a:spLocks noChangeArrowheads="1"/>
                </p:cNvSpPr>
                <p:nvPr/>
              </p:nvSpPr>
              <p:spPr bwMode="auto">
                <a:xfrm>
                  <a:off x="10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109</a:t>
                  </a:r>
                </a:p>
                <a:p>
                  <a:pPr algn="ctr" eaLnBrk="0" hangingPunct="0"/>
                  <a:endParaRPr lang="sk-SK"/>
                </a:p>
              </p:txBody>
            </p:sp>
            <p:sp>
              <p:nvSpPr>
                <p:cNvPr id="75942" name="Rectangle 32"/>
                <p:cNvSpPr>
                  <a:spLocks noChangeArrowheads="1"/>
                </p:cNvSpPr>
                <p:nvPr/>
              </p:nvSpPr>
              <p:spPr bwMode="auto">
                <a:xfrm>
                  <a:off x="9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1" name="Group 33"/>
              <p:cNvGrpSpPr>
                <a:grpSpLocks/>
              </p:cNvGrpSpPr>
              <p:nvPr/>
            </p:nvGrpSpPr>
            <p:grpSpPr bwMode="auto">
              <a:xfrm>
                <a:off x="1502" y="538"/>
                <a:ext cx="540" cy="413"/>
                <a:chOff x="1502" y="538"/>
                <a:chExt cx="540" cy="413"/>
              </a:xfrm>
            </p:grpSpPr>
            <p:sp>
              <p:nvSpPr>
                <p:cNvPr id="75939" name="Rectangle 34"/>
                <p:cNvSpPr>
                  <a:spLocks noChangeArrowheads="1"/>
                </p:cNvSpPr>
                <p:nvPr/>
              </p:nvSpPr>
              <p:spPr bwMode="auto">
                <a:xfrm>
                  <a:off x="154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40" name="Rectangle 35"/>
                <p:cNvSpPr>
                  <a:spLocks noChangeArrowheads="1"/>
                </p:cNvSpPr>
                <p:nvPr/>
              </p:nvSpPr>
              <p:spPr bwMode="auto">
                <a:xfrm>
                  <a:off x="150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2" name="Group 36"/>
              <p:cNvGrpSpPr>
                <a:grpSpLocks/>
              </p:cNvGrpSpPr>
              <p:nvPr/>
            </p:nvGrpSpPr>
            <p:grpSpPr bwMode="auto">
              <a:xfrm>
                <a:off x="2042" y="538"/>
                <a:ext cx="540" cy="413"/>
                <a:chOff x="2042" y="538"/>
                <a:chExt cx="540" cy="413"/>
              </a:xfrm>
            </p:grpSpPr>
            <p:sp>
              <p:nvSpPr>
                <p:cNvPr id="75937" name="Rectangle 37"/>
                <p:cNvSpPr>
                  <a:spLocks noChangeArrowheads="1"/>
                </p:cNvSpPr>
                <p:nvPr/>
              </p:nvSpPr>
              <p:spPr bwMode="auto">
                <a:xfrm>
                  <a:off x="208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94</a:t>
                  </a:r>
                </a:p>
                <a:p>
                  <a:pPr algn="ctr" eaLnBrk="0" hangingPunct="0"/>
                  <a:endParaRPr lang="sk-SK"/>
                </a:p>
              </p:txBody>
            </p:sp>
            <p:sp>
              <p:nvSpPr>
                <p:cNvPr id="75938" name="Rectangle 38"/>
                <p:cNvSpPr>
                  <a:spLocks noChangeArrowheads="1"/>
                </p:cNvSpPr>
                <p:nvPr/>
              </p:nvSpPr>
              <p:spPr bwMode="auto">
                <a:xfrm>
                  <a:off x="204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3" name="Group 39"/>
              <p:cNvGrpSpPr>
                <a:grpSpLocks/>
              </p:cNvGrpSpPr>
              <p:nvPr/>
            </p:nvGrpSpPr>
            <p:grpSpPr bwMode="auto">
              <a:xfrm>
                <a:off x="2582" y="538"/>
                <a:ext cx="540" cy="413"/>
                <a:chOff x="2582" y="538"/>
                <a:chExt cx="540" cy="413"/>
              </a:xfrm>
            </p:grpSpPr>
            <p:sp>
              <p:nvSpPr>
                <p:cNvPr id="75935" name="Rectangle 40"/>
                <p:cNvSpPr>
                  <a:spLocks noChangeArrowheads="1"/>
                </p:cNvSpPr>
                <p:nvPr/>
              </p:nvSpPr>
              <p:spPr bwMode="auto">
                <a:xfrm>
                  <a:off x="262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75</a:t>
                  </a:r>
                </a:p>
                <a:p>
                  <a:pPr algn="ctr" eaLnBrk="0" hangingPunct="0"/>
                  <a:endParaRPr lang="sk-SK"/>
                </a:p>
              </p:txBody>
            </p:sp>
            <p:sp>
              <p:nvSpPr>
                <p:cNvPr id="75936" name="Rectangle 41"/>
                <p:cNvSpPr>
                  <a:spLocks noChangeArrowheads="1"/>
                </p:cNvSpPr>
                <p:nvPr/>
              </p:nvSpPr>
              <p:spPr bwMode="auto">
                <a:xfrm>
                  <a:off x="258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4" name="Group 42"/>
              <p:cNvGrpSpPr>
                <a:grpSpLocks/>
              </p:cNvGrpSpPr>
              <p:nvPr/>
            </p:nvGrpSpPr>
            <p:grpSpPr bwMode="auto">
              <a:xfrm>
                <a:off x="3122" y="538"/>
                <a:ext cx="540" cy="413"/>
                <a:chOff x="3122" y="538"/>
                <a:chExt cx="540" cy="413"/>
              </a:xfrm>
            </p:grpSpPr>
            <p:sp>
              <p:nvSpPr>
                <p:cNvPr id="75933" name="Rectangle 43"/>
                <p:cNvSpPr>
                  <a:spLocks noChangeArrowheads="1"/>
                </p:cNvSpPr>
                <p:nvPr/>
              </p:nvSpPr>
              <p:spPr bwMode="auto">
                <a:xfrm>
                  <a:off x="316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934" name="Rectangle 44"/>
                <p:cNvSpPr>
                  <a:spLocks noChangeArrowheads="1"/>
                </p:cNvSpPr>
                <p:nvPr/>
              </p:nvSpPr>
              <p:spPr bwMode="auto">
                <a:xfrm>
                  <a:off x="312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5" name="Group 45"/>
              <p:cNvGrpSpPr>
                <a:grpSpLocks/>
              </p:cNvGrpSpPr>
              <p:nvPr/>
            </p:nvGrpSpPr>
            <p:grpSpPr bwMode="auto">
              <a:xfrm>
                <a:off x="3662" y="538"/>
                <a:ext cx="540" cy="413"/>
                <a:chOff x="3662" y="538"/>
                <a:chExt cx="540" cy="413"/>
              </a:xfrm>
            </p:grpSpPr>
            <p:sp>
              <p:nvSpPr>
                <p:cNvPr id="75931" name="Rectangle 46"/>
                <p:cNvSpPr>
                  <a:spLocks noChangeArrowheads="1"/>
                </p:cNvSpPr>
                <p:nvPr/>
              </p:nvSpPr>
              <p:spPr bwMode="auto">
                <a:xfrm>
                  <a:off x="37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63</a:t>
                  </a:r>
                </a:p>
                <a:p>
                  <a:pPr algn="ctr" eaLnBrk="0" hangingPunct="0"/>
                  <a:endParaRPr lang="sk-SK"/>
                </a:p>
              </p:txBody>
            </p:sp>
            <p:sp>
              <p:nvSpPr>
                <p:cNvPr id="75932" name="Rectangle 47"/>
                <p:cNvSpPr>
                  <a:spLocks noChangeArrowheads="1"/>
                </p:cNvSpPr>
                <p:nvPr/>
              </p:nvSpPr>
              <p:spPr bwMode="auto">
                <a:xfrm>
                  <a:off x="36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6" name="Group 48"/>
              <p:cNvGrpSpPr>
                <a:grpSpLocks/>
              </p:cNvGrpSpPr>
              <p:nvPr/>
            </p:nvGrpSpPr>
            <p:grpSpPr bwMode="auto">
              <a:xfrm>
                <a:off x="962" y="951"/>
                <a:ext cx="540" cy="413"/>
                <a:chOff x="962" y="951"/>
                <a:chExt cx="540" cy="413"/>
              </a:xfrm>
            </p:grpSpPr>
            <p:sp>
              <p:nvSpPr>
                <p:cNvPr id="75929" name="Rectangle 49"/>
                <p:cNvSpPr>
                  <a:spLocks noChangeArrowheads="1"/>
                </p:cNvSpPr>
                <p:nvPr/>
              </p:nvSpPr>
              <p:spPr bwMode="auto">
                <a:xfrm>
                  <a:off x="10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2772</a:t>
                  </a:r>
                </a:p>
                <a:p>
                  <a:pPr algn="ctr" eaLnBrk="0" hangingPunct="0"/>
                  <a:endParaRPr lang="sk-SK"/>
                </a:p>
              </p:txBody>
            </p:sp>
            <p:sp>
              <p:nvSpPr>
                <p:cNvPr id="75930" name="Rectangle 50"/>
                <p:cNvSpPr>
                  <a:spLocks noChangeArrowheads="1"/>
                </p:cNvSpPr>
                <p:nvPr/>
              </p:nvSpPr>
              <p:spPr bwMode="auto">
                <a:xfrm>
                  <a:off x="9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7" name="Group 51"/>
              <p:cNvGrpSpPr>
                <a:grpSpLocks/>
              </p:cNvGrpSpPr>
              <p:nvPr/>
            </p:nvGrpSpPr>
            <p:grpSpPr bwMode="auto">
              <a:xfrm>
                <a:off x="1502" y="951"/>
                <a:ext cx="540" cy="413"/>
                <a:chOff x="1502" y="951"/>
                <a:chExt cx="540" cy="413"/>
              </a:xfrm>
            </p:grpSpPr>
            <p:sp>
              <p:nvSpPr>
                <p:cNvPr id="75927" name="Rectangle 52"/>
                <p:cNvSpPr>
                  <a:spLocks noChangeArrowheads="1"/>
                </p:cNvSpPr>
                <p:nvPr/>
              </p:nvSpPr>
              <p:spPr bwMode="auto">
                <a:xfrm>
                  <a:off x="154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4583</a:t>
                  </a:r>
                </a:p>
                <a:p>
                  <a:pPr algn="ctr" eaLnBrk="0" hangingPunct="0"/>
                  <a:endParaRPr lang="sk-SK"/>
                </a:p>
              </p:txBody>
            </p:sp>
            <p:sp>
              <p:nvSpPr>
                <p:cNvPr id="75928" name="Rectangle 53"/>
                <p:cNvSpPr>
                  <a:spLocks noChangeArrowheads="1"/>
                </p:cNvSpPr>
                <p:nvPr/>
              </p:nvSpPr>
              <p:spPr bwMode="auto">
                <a:xfrm>
                  <a:off x="150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8" name="Group 54"/>
              <p:cNvGrpSpPr>
                <a:grpSpLocks/>
              </p:cNvGrpSpPr>
              <p:nvPr/>
            </p:nvGrpSpPr>
            <p:grpSpPr bwMode="auto">
              <a:xfrm>
                <a:off x="2042" y="951"/>
                <a:ext cx="540" cy="413"/>
                <a:chOff x="2042" y="951"/>
                <a:chExt cx="540" cy="413"/>
              </a:xfrm>
            </p:grpSpPr>
            <p:sp>
              <p:nvSpPr>
                <p:cNvPr id="75925" name="Rectangle 55"/>
                <p:cNvSpPr>
                  <a:spLocks noChangeArrowheads="1"/>
                </p:cNvSpPr>
                <p:nvPr/>
              </p:nvSpPr>
              <p:spPr bwMode="auto">
                <a:xfrm>
                  <a:off x="208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3387</a:t>
                  </a:r>
                </a:p>
                <a:p>
                  <a:pPr algn="ctr" eaLnBrk="0" hangingPunct="0"/>
                  <a:endParaRPr lang="sk-SK"/>
                </a:p>
              </p:txBody>
            </p:sp>
            <p:sp>
              <p:nvSpPr>
                <p:cNvPr id="75926" name="Rectangle 56"/>
                <p:cNvSpPr>
                  <a:spLocks noChangeArrowheads="1"/>
                </p:cNvSpPr>
                <p:nvPr/>
              </p:nvSpPr>
              <p:spPr bwMode="auto">
                <a:xfrm>
                  <a:off x="204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9" name="Group 57"/>
              <p:cNvGrpSpPr>
                <a:grpSpLocks/>
              </p:cNvGrpSpPr>
              <p:nvPr/>
            </p:nvGrpSpPr>
            <p:grpSpPr bwMode="auto">
              <a:xfrm>
                <a:off x="2582" y="951"/>
                <a:ext cx="540" cy="413"/>
                <a:chOff x="2582" y="951"/>
                <a:chExt cx="540" cy="413"/>
              </a:xfrm>
            </p:grpSpPr>
            <p:sp>
              <p:nvSpPr>
                <p:cNvPr id="75923" name="Rectangle 58"/>
                <p:cNvSpPr>
                  <a:spLocks noChangeArrowheads="1"/>
                </p:cNvSpPr>
                <p:nvPr/>
              </p:nvSpPr>
              <p:spPr bwMode="auto">
                <a:xfrm>
                  <a:off x="262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2866</a:t>
                  </a:r>
                </a:p>
                <a:p>
                  <a:pPr algn="ctr" eaLnBrk="0" hangingPunct="0"/>
                  <a:endParaRPr lang="sk-SK"/>
                </a:p>
              </p:txBody>
            </p:sp>
            <p:sp>
              <p:nvSpPr>
                <p:cNvPr id="75924" name="Rectangle 59"/>
                <p:cNvSpPr>
                  <a:spLocks noChangeArrowheads="1"/>
                </p:cNvSpPr>
                <p:nvPr/>
              </p:nvSpPr>
              <p:spPr bwMode="auto">
                <a:xfrm>
                  <a:off x="258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0" name="Group 60"/>
              <p:cNvGrpSpPr>
                <a:grpSpLocks/>
              </p:cNvGrpSpPr>
              <p:nvPr/>
            </p:nvGrpSpPr>
            <p:grpSpPr bwMode="auto">
              <a:xfrm>
                <a:off x="3122" y="951"/>
                <a:ext cx="540" cy="413"/>
                <a:chOff x="3122" y="951"/>
                <a:chExt cx="540" cy="413"/>
              </a:xfrm>
            </p:grpSpPr>
            <p:sp>
              <p:nvSpPr>
                <p:cNvPr id="75921" name="Rectangle 61"/>
                <p:cNvSpPr>
                  <a:spLocks noChangeArrowheads="1"/>
                </p:cNvSpPr>
                <p:nvPr/>
              </p:nvSpPr>
              <p:spPr bwMode="auto">
                <a:xfrm>
                  <a:off x="316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2831</a:t>
                  </a:r>
                </a:p>
                <a:p>
                  <a:pPr algn="ctr" eaLnBrk="0" hangingPunct="0"/>
                  <a:endParaRPr lang="sk-SK"/>
                </a:p>
              </p:txBody>
            </p:sp>
            <p:sp>
              <p:nvSpPr>
                <p:cNvPr id="75922" name="Rectangle 62"/>
                <p:cNvSpPr>
                  <a:spLocks noChangeArrowheads="1"/>
                </p:cNvSpPr>
                <p:nvPr/>
              </p:nvSpPr>
              <p:spPr bwMode="auto">
                <a:xfrm>
                  <a:off x="312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1" name="Group 63"/>
              <p:cNvGrpSpPr>
                <a:grpSpLocks/>
              </p:cNvGrpSpPr>
              <p:nvPr/>
            </p:nvGrpSpPr>
            <p:grpSpPr bwMode="auto">
              <a:xfrm>
                <a:off x="3662" y="951"/>
                <a:ext cx="540" cy="413"/>
                <a:chOff x="3662" y="951"/>
                <a:chExt cx="540" cy="413"/>
              </a:xfrm>
            </p:grpSpPr>
            <p:sp>
              <p:nvSpPr>
                <p:cNvPr id="75919" name="Rectangle 64"/>
                <p:cNvSpPr>
                  <a:spLocks noChangeArrowheads="1"/>
                </p:cNvSpPr>
                <p:nvPr/>
              </p:nvSpPr>
              <p:spPr bwMode="auto">
                <a:xfrm>
                  <a:off x="37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3319</a:t>
                  </a:r>
                </a:p>
                <a:p>
                  <a:pPr algn="ctr" eaLnBrk="0" hangingPunct="0"/>
                  <a:endParaRPr lang="sk-SK"/>
                </a:p>
              </p:txBody>
            </p:sp>
            <p:sp>
              <p:nvSpPr>
                <p:cNvPr id="75920" name="Rectangle 65"/>
                <p:cNvSpPr>
                  <a:spLocks noChangeArrowheads="1"/>
                </p:cNvSpPr>
                <p:nvPr/>
              </p:nvSpPr>
              <p:spPr bwMode="auto">
                <a:xfrm>
                  <a:off x="36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2" name="Group 66"/>
              <p:cNvGrpSpPr>
                <a:grpSpLocks/>
              </p:cNvGrpSpPr>
              <p:nvPr/>
            </p:nvGrpSpPr>
            <p:grpSpPr bwMode="auto">
              <a:xfrm>
                <a:off x="0" y="1364"/>
                <a:ext cx="962" cy="826"/>
                <a:chOff x="0" y="1364"/>
                <a:chExt cx="962" cy="826"/>
              </a:xfrm>
            </p:grpSpPr>
            <p:sp>
              <p:nvSpPr>
                <p:cNvPr id="75917" name="Rectangle 67"/>
                <p:cNvSpPr>
                  <a:spLocks noChangeArrowheads="1"/>
                </p:cNvSpPr>
                <p:nvPr/>
              </p:nvSpPr>
              <p:spPr bwMode="auto">
                <a:xfrm>
                  <a:off x="43" y="1364"/>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Džúdó a karate</a:t>
                  </a:r>
                </a:p>
                <a:p>
                  <a:pPr algn="just" eaLnBrk="0" hangingPunct="0"/>
                  <a:endParaRPr lang="sk-SK"/>
                </a:p>
              </p:txBody>
            </p:sp>
            <p:sp>
              <p:nvSpPr>
                <p:cNvPr id="75918" name="Rectangle 68"/>
                <p:cNvSpPr>
                  <a:spLocks noChangeArrowheads="1"/>
                </p:cNvSpPr>
                <p:nvPr/>
              </p:nvSpPr>
              <p:spPr bwMode="auto">
                <a:xfrm>
                  <a:off x="0" y="1364"/>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3" name="Group 69"/>
              <p:cNvGrpSpPr>
                <a:grpSpLocks/>
              </p:cNvGrpSpPr>
              <p:nvPr/>
            </p:nvGrpSpPr>
            <p:grpSpPr bwMode="auto">
              <a:xfrm>
                <a:off x="962" y="1364"/>
                <a:ext cx="540" cy="413"/>
                <a:chOff x="962" y="1364"/>
                <a:chExt cx="540" cy="413"/>
              </a:xfrm>
            </p:grpSpPr>
            <p:sp>
              <p:nvSpPr>
                <p:cNvPr id="75915" name="Rectangle 70"/>
                <p:cNvSpPr>
                  <a:spLocks noChangeArrowheads="1"/>
                </p:cNvSpPr>
                <p:nvPr/>
              </p:nvSpPr>
              <p:spPr bwMode="auto">
                <a:xfrm>
                  <a:off x="10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41</a:t>
                  </a:r>
                </a:p>
                <a:p>
                  <a:pPr algn="ctr" eaLnBrk="0" hangingPunct="0"/>
                  <a:endParaRPr lang="sk-SK"/>
                </a:p>
              </p:txBody>
            </p:sp>
            <p:sp>
              <p:nvSpPr>
                <p:cNvPr id="75916" name="Rectangle 71"/>
                <p:cNvSpPr>
                  <a:spLocks noChangeArrowheads="1"/>
                </p:cNvSpPr>
                <p:nvPr/>
              </p:nvSpPr>
              <p:spPr bwMode="auto">
                <a:xfrm>
                  <a:off x="9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4" name="Group 72"/>
              <p:cNvGrpSpPr>
                <a:grpSpLocks/>
              </p:cNvGrpSpPr>
              <p:nvPr/>
            </p:nvGrpSpPr>
            <p:grpSpPr bwMode="auto">
              <a:xfrm>
                <a:off x="1502" y="1364"/>
                <a:ext cx="540" cy="413"/>
                <a:chOff x="1502" y="1364"/>
                <a:chExt cx="540" cy="413"/>
              </a:xfrm>
            </p:grpSpPr>
            <p:sp>
              <p:nvSpPr>
                <p:cNvPr id="75913" name="Rectangle 73"/>
                <p:cNvSpPr>
                  <a:spLocks noChangeArrowheads="1"/>
                </p:cNvSpPr>
                <p:nvPr/>
              </p:nvSpPr>
              <p:spPr bwMode="auto">
                <a:xfrm>
                  <a:off x="154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914" name="Rectangle 74"/>
                <p:cNvSpPr>
                  <a:spLocks noChangeArrowheads="1"/>
                </p:cNvSpPr>
                <p:nvPr/>
              </p:nvSpPr>
              <p:spPr bwMode="auto">
                <a:xfrm>
                  <a:off x="150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5" name="Group 75"/>
              <p:cNvGrpSpPr>
                <a:grpSpLocks/>
              </p:cNvGrpSpPr>
              <p:nvPr/>
            </p:nvGrpSpPr>
            <p:grpSpPr bwMode="auto">
              <a:xfrm>
                <a:off x="2042" y="1364"/>
                <a:ext cx="540" cy="413"/>
                <a:chOff x="2042" y="1364"/>
                <a:chExt cx="540" cy="413"/>
              </a:xfrm>
            </p:grpSpPr>
            <p:sp>
              <p:nvSpPr>
                <p:cNvPr id="75911" name="Rectangle 76"/>
                <p:cNvSpPr>
                  <a:spLocks noChangeArrowheads="1"/>
                </p:cNvSpPr>
                <p:nvPr/>
              </p:nvSpPr>
              <p:spPr bwMode="auto">
                <a:xfrm>
                  <a:off x="208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112</a:t>
                  </a:r>
                </a:p>
                <a:p>
                  <a:pPr algn="ctr" eaLnBrk="0" hangingPunct="0"/>
                  <a:endParaRPr lang="sk-SK"/>
                </a:p>
              </p:txBody>
            </p:sp>
            <p:sp>
              <p:nvSpPr>
                <p:cNvPr id="75912" name="Rectangle 77"/>
                <p:cNvSpPr>
                  <a:spLocks noChangeArrowheads="1"/>
                </p:cNvSpPr>
                <p:nvPr/>
              </p:nvSpPr>
              <p:spPr bwMode="auto">
                <a:xfrm>
                  <a:off x="204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6" name="Group 78"/>
              <p:cNvGrpSpPr>
                <a:grpSpLocks/>
              </p:cNvGrpSpPr>
              <p:nvPr/>
            </p:nvGrpSpPr>
            <p:grpSpPr bwMode="auto">
              <a:xfrm>
                <a:off x="2582" y="1364"/>
                <a:ext cx="540" cy="413"/>
                <a:chOff x="2582" y="1364"/>
                <a:chExt cx="540" cy="413"/>
              </a:xfrm>
            </p:grpSpPr>
            <p:sp>
              <p:nvSpPr>
                <p:cNvPr id="75909" name="Rectangle 79"/>
                <p:cNvSpPr>
                  <a:spLocks noChangeArrowheads="1"/>
                </p:cNvSpPr>
                <p:nvPr/>
              </p:nvSpPr>
              <p:spPr bwMode="auto">
                <a:xfrm>
                  <a:off x="262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116</a:t>
                  </a:r>
                </a:p>
                <a:p>
                  <a:pPr algn="ctr" eaLnBrk="0" hangingPunct="0"/>
                  <a:endParaRPr lang="sk-SK"/>
                </a:p>
              </p:txBody>
            </p:sp>
            <p:sp>
              <p:nvSpPr>
                <p:cNvPr id="75910" name="Rectangle 80"/>
                <p:cNvSpPr>
                  <a:spLocks noChangeArrowheads="1"/>
                </p:cNvSpPr>
                <p:nvPr/>
              </p:nvSpPr>
              <p:spPr bwMode="auto">
                <a:xfrm>
                  <a:off x="258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7" name="Group 81"/>
              <p:cNvGrpSpPr>
                <a:grpSpLocks/>
              </p:cNvGrpSpPr>
              <p:nvPr/>
            </p:nvGrpSpPr>
            <p:grpSpPr bwMode="auto">
              <a:xfrm>
                <a:off x="3122" y="1364"/>
                <a:ext cx="540" cy="413"/>
                <a:chOff x="3122" y="1364"/>
                <a:chExt cx="540" cy="413"/>
              </a:xfrm>
            </p:grpSpPr>
            <p:sp>
              <p:nvSpPr>
                <p:cNvPr id="75907" name="Rectangle 82"/>
                <p:cNvSpPr>
                  <a:spLocks noChangeArrowheads="1"/>
                </p:cNvSpPr>
                <p:nvPr/>
              </p:nvSpPr>
              <p:spPr bwMode="auto">
                <a:xfrm>
                  <a:off x="316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08" name="Rectangle 83"/>
                <p:cNvSpPr>
                  <a:spLocks noChangeArrowheads="1"/>
                </p:cNvSpPr>
                <p:nvPr/>
              </p:nvSpPr>
              <p:spPr bwMode="auto">
                <a:xfrm>
                  <a:off x="312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8" name="Group 84"/>
              <p:cNvGrpSpPr>
                <a:grpSpLocks/>
              </p:cNvGrpSpPr>
              <p:nvPr/>
            </p:nvGrpSpPr>
            <p:grpSpPr bwMode="auto">
              <a:xfrm>
                <a:off x="3662" y="1364"/>
                <a:ext cx="540" cy="413"/>
                <a:chOff x="3662" y="1364"/>
                <a:chExt cx="540" cy="413"/>
              </a:xfrm>
            </p:grpSpPr>
            <p:sp>
              <p:nvSpPr>
                <p:cNvPr id="75905" name="Rectangle 85"/>
                <p:cNvSpPr>
                  <a:spLocks noChangeArrowheads="1"/>
                </p:cNvSpPr>
                <p:nvPr/>
              </p:nvSpPr>
              <p:spPr bwMode="auto">
                <a:xfrm>
                  <a:off x="37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230</a:t>
                  </a:r>
                </a:p>
                <a:p>
                  <a:pPr algn="ctr" eaLnBrk="0" hangingPunct="0"/>
                  <a:endParaRPr lang="sk-SK"/>
                </a:p>
              </p:txBody>
            </p:sp>
            <p:sp>
              <p:nvSpPr>
                <p:cNvPr id="75906" name="Rectangle 86"/>
                <p:cNvSpPr>
                  <a:spLocks noChangeArrowheads="1"/>
                </p:cNvSpPr>
                <p:nvPr/>
              </p:nvSpPr>
              <p:spPr bwMode="auto">
                <a:xfrm>
                  <a:off x="36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9" name="Group 87"/>
              <p:cNvGrpSpPr>
                <a:grpSpLocks/>
              </p:cNvGrpSpPr>
              <p:nvPr/>
            </p:nvGrpSpPr>
            <p:grpSpPr bwMode="auto">
              <a:xfrm>
                <a:off x="962" y="1777"/>
                <a:ext cx="540" cy="413"/>
                <a:chOff x="962" y="1777"/>
                <a:chExt cx="540" cy="413"/>
              </a:xfrm>
            </p:grpSpPr>
            <p:sp>
              <p:nvSpPr>
                <p:cNvPr id="75903" name="Rectangle 88"/>
                <p:cNvSpPr>
                  <a:spLocks noChangeArrowheads="1"/>
                </p:cNvSpPr>
                <p:nvPr/>
              </p:nvSpPr>
              <p:spPr bwMode="auto">
                <a:xfrm>
                  <a:off x="10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1158</a:t>
                  </a:r>
                </a:p>
                <a:p>
                  <a:pPr algn="ctr" eaLnBrk="0" hangingPunct="0"/>
                  <a:endParaRPr lang="sk-SK"/>
                </a:p>
              </p:txBody>
            </p:sp>
            <p:sp>
              <p:nvSpPr>
                <p:cNvPr id="75904" name="Rectangle 89"/>
                <p:cNvSpPr>
                  <a:spLocks noChangeArrowheads="1"/>
                </p:cNvSpPr>
                <p:nvPr/>
              </p:nvSpPr>
              <p:spPr bwMode="auto">
                <a:xfrm>
                  <a:off x="9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0" name="Group 90"/>
              <p:cNvGrpSpPr>
                <a:grpSpLocks/>
              </p:cNvGrpSpPr>
              <p:nvPr/>
            </p:nvGrpSpPr>
            <p:grpSpPr bwMode="auto">
              <a:xfrm>
                <a:off x="1502" y="1777"/>
                <a:ext cx="540" cy="413"/>
                <a:chOff x="1502" y="1777"/>
                <a:chExt cx="540" cy="413"/>
              </a:xfrm>
            </p:grpSpPr>
            <p:sp>
              <p:nvSpPr>
                <p:cNvPr id="75901" name="Rectangle 91"/>
                <p:cNvSpPr>
                  <a:spLocks noChangeArrowheads="1"/>
                </p:cNvSpPr>
                <p:nvPr/>
              </p:nvSpPr>
              <p:spPr bwMode="auto">
                <a:xfrm>
                  <a:off x="154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3150</a:t>
                  </a:r>
                </a:p>
                <a:p>
                  <a:pPr algn="ctr" eaLnBrk="0" hangingPunct="0"/>
                  <a:endParaRPr lang="sk-SK"/>
                </a:p>
              </p:txBody>
            </p:sp>
            <p:sp>
              <p:nvSpPr>
                <p:cNvPr id="75902" name="Rectangle 92"/>
                <p:cNvSpPr>
                  <a:spLocks noChangeArrowheads="1"/>
                </p:cNvSpPr>
                <p:nvPr/>
              </p:nvSpPr>
              <p:spPr bwMode="auto">
                <a:xfrm>
                  <a:off x="150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1" name="Group 93"/>
              <p:cNvGrpSpPr>
                <a:grpSpLocks/>
              </p:cNvGrpSpPr>
              <p:nvPr/>
            </p:nvGrpSpPr>
            <p:grpSpPr bwMode="auto">
              <a:xfrm>
                <a:off x="2042" y="1777"/>
                <a:ext cx="540" cy="413"/>
                <a:chOff x="2042" y="1777"/>
                <a:chExt cx="540" cy="413"/>
              </a:xfrm>
            </p:grpSpPr>
            <p:sp>
              <p:nvSpPr>
                <p:cNvPr id="75899" name="Rectangle 94"/>
                <p:cNvSpPr>
                  <a:spLocks noChangeArrowheads="1"/>
                </p:cNvSpPr>
                <p:nvPr/>
              </p:nvSpPr>
              <p:spPr bwMode="auto">
                <a:xfrm>
                  <a:off x="208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4907</a:t>
                  </a:r>
                </a:p>
                <a:p>
                  <a:pPr algn="ctr" eaLnBrk="0" hangingPunct="0"/>
                  <a:endParaRPr lang="sk-SK"/>
                </a:p>
              </p:txBody>
            </p:sp>
            <p:sp>
              <p:nvSpPr>
                <p:cNvPr id="75900" name="Rectangle 95"/>
                <p:cNvSpPr>
                  <a:spLocks noChangeArrowheads="1"/>
                </p:cNvSpPr>
                <p:nvPr/>
              </p:nvSpPr>
              <p:spPr bwMode="auto">
                <a:xfrm>
                  <a:off x="204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2" name="Group 96"/>
              <p:cNvGrpSpPr>
                <a:grpSpLocks/>
              </p:cNvGrpSpPr>
              <p:nvPr/>
            </p:nvGrpSpPr>
            <p:grpSpPr bwMode="auto">
              <a:xfrm>
                <a:off x="2582" y="1777"/>
                <a:ext cx="540" cy="413"/>
                <a:chOff x="2582" y="1777"/>
                <a:chExt cx="540" cy="413"/>
              </a:xfrm>
            </p:grpSpPr>
            <p:sp>
              <p:nvSpPr>
                <p:cNvPr id="75897" name="Rectangle 97"/>
                <p:cNvSpPr>
                  <a:spLocks noChangeArrowheads="1"/>
                </p:cNvSpPr>
                <p:nvPr/>
              </p:nvSpPr>
              <p:spPr bwMode="auto">
                <a:xfrm>
                  <a:off x="262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4963</a:t>
                  </a:r>
                </a:p>
                <a:p>
                  <a:pPr algn="ctr" eaLnBrk="0" hangingPunct="0"/>
                  <a:endParaRPr lang="sk-SK"/>
                </a:p>
              </p:txBody>
            </p:sp>
            <p:sp>
              <p:nvSpPr>
                <p:cNvPr id="75898" name="Rectangle 98"/>
                <p:cNvSpPr>
                  <a:spLocks noChangeArrowheads="1"/>
                </p:cNvSpPr>
                <p:nvPr/>
              </p:nvSpPr>
              <p:spPr bwMode="auto">
                <a:xfrm>
                  <a:off x="258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3" name="Group 99"/>
              <p:cNvGrpSpPr>
                <a:grpSpLocks/>
              </p:cNvGrpSpPr>
              <p:nvPr/>
            </p:nvGrpSpPr>
            <p:grpSpPr bwMode="auto">
              <a:xfrm>
                <a:off x="3122" y="1777"/>
                <a:ext cx="540" cy="413"/>
                <a:chOff x="3122" y="1777"/>
                <a:chExt cx="540" cy="413"/>
              </a:xfrm>
            </p:grpSpPr>
            <p:sp>
              <p:nvSpPr>
                <p:cNvPr id="75895" name="Rectangle 100"/>
                <p:cNvSpPr>
                  <a:spLocks noChangeArrowheads="1"/>
                </p:cNvSpPr>
                <p:nvPr/>
              </p:nvSpPr>
              <p:spPr bwMode="auto">
                <a:xfrm>
                  <a:off x="316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7193</a:t>
                  </a:r>
                </a:p>
                <a:p>
                  <a:pPr algn="ctr" eaLnBrk="0" hangingPunct="0"/>
                  <a:endParaRPr lang="sk-SK"/>
                </a:p>
              </p:txBody>
            </p:sp>
            <p:sp>
              <p:nvSpPr>
                <p:cNvPr id="75896" name="Rectangle 101"/>
                <p:cNvSpPr>
                  <a:spLocks noChangeArrowheads="1"/>
                </p:cNvSpPr>
                <p:nvPr/>
              </p:nvSpPr>
              <p:spPr bwMode="auto">
                <a:xfrm>
                  <a:off x="312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4" name="Group 102"/>
              <p:cNvGrpSpPr>
                <a:grpSpLocks/>
              </p:cNvGrpSpPr>
              <p:nvPr/>
            </p:nvGrpSpPr>
            <p:grpSpPr bwMode="auto">
              <a:xfrm>
                <a:off x="3662" y="1777"/>
                <a:ext cx="540" cy="413"/>
                <a:chOff x="3662" y="1777"/>
                <a:chExt cx="540" cy="413"/>
              </a:xfrm>
            </p:grpSpPr>
            <p:sp>
              <p:nvSpPr>
                <p:cNvPr id="75893" name="Rectangle 103"/>
                <p:cNvSpPr>
                  <a:spLocks noChangeArrowheads="1"/>
                </p:cNvSpPr>
                <p:nvPr/>
              </p:nvSpPr>
              <p:spPr bwMode="auto">
                <a:xfrm>
                  <a:off x="37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15383</a:t>
                  </a:r>
                </a:p>
                <a:p>
                  <a:pPr algn="ctr" eaLnBrk="0" hangingPunct="0"/>
                  <a:endParaRPr lang="sk-SK"/>
                </a:p>
              </p:txBody>
            </p:sp>
            <p:sp>
              <p:nvSpPr>
                <p:cNvPr id="75894" name="Rectangle 104"/>
                <p:cNvSpPr>
                  <a:spLocks noChangeArrowheads="1"/>
                </p:cNvSpPr>
                <p:nvPr/>
              </p:nvSpPr>
              <p:spPr bwMode="auto">
                <a:xfrm>
                  <a:off x="36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5" name="Group 105"/>
              <p:cNvGrpSpPr>
                <a:grpSpLocks/>
              </p:cNvGrpSpPr>
              <p:nvPr/>
            </p:nvGrpSpPr>
            <p:grpSpPr bwMode="auto">
              <a:xfrm>
                <a:off x="0" y="2190"/>
                <a:ext cx="962" cy="826"/>
                <a:chOff x="0" y="2190"/>
                <a:chExt cx="962" cy="826"/>
              </a:xfrm>
            </p:grpSpPr>
            <p:sp>
              <p:nvSpPr>
                <p:cNvPr id="75891" name="Rectangle 106"/>
                <p:cNvSpPr>
                  <a:spLocks noChangeArrowheads="1"/>
                </p:cNvSpPr>
                <p:nvPr/>
              </p:nvSpPr>
              <p:spPr bwMode="auto">
                <a:xfrm>
                  <a:off x="43" y="2190"/>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Šerm</a:t>
                  </a:r>
                </a:p>
                <a:p>
                  <a:pPr algn="just" eaLnBrk="0" hangingPunct="0"/>
                  <a:endParaRPr lang="sk-SK"/>
                </a:p>
              </p:txBody>
            </p:sp>
            <p:sp>
              <p:nvSpPr>
                <p:cNvPr id="75892" name="Rectangle 107"/>
                <p:cNvSpPr>
                  <a:spLocks noChangeArrowheads="1"/>
                </p:cNvSpPr>
                <p:nvPr/>
              </p:nvSpPr>
              <p:spPr bwMode="auto">
                <a:xfrm>
                  <a:off x="0" y="2190"/>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6" name="Group 108"/>
              <p:cNvGrpSpPr>
                <a:grpSpLocks/>
              </p:cNvGrpSpPr>
              <p:nvPr/>
            </p:nvGrpSpPr>
            <p:grpSpPr bwMode="auto">
              <a:xfrm>
                <a:off x="962" y="2190"/>
                <a:ext cx="540" cy="413"/>
                <a:chOff x="962" y="2190"/>
                <a:chExt cx="540" cy="413"/>
              </a:xfrm>
            </p:grpSpPr>
            <p:sp>
              <p:nvSpPr>
                <p:cNvPr id="75889" name="Rectangle 109"/>
                <p:cNvSpPr>
                  <a:spLocks noChangeArrowheads="1"/>
                </p:cNvSpPr>
                <p:nvPr/>
              </p:nvSpPr>
              <p:spPr bwMode="auto">
                <a:xfrm>
                  <a:off x="10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a:t>
                  </a:r>
                </a:p>
                <a:p>
                  <a:pPr algn="ctr" eaLnBrk="0" hangingPunct="0"/>
                  <a:endParaRPr lang="sk-SK"/>
                </a:p>
              </p:txBody>
            </p:sp>
            <p:sp>
              <p:nvSpPr>
                <p:cNvPr id="75890" name="Rectangle 110"/>
                <p:cNvSpPr>
                  <a:spLocks noChangeArrowheads="1"/>
                </p:cNvSpPr>
                <p:nvPr/>
              </p:nvSpPr>
              <p:spPr bwMode="auto">
                <a:xfrm>
                  <a:off x="9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7" name="Group 111"/>
              <p:cNvGrpSpPr>
                <a:grpSpLocks/>
              </p:cNvGrpSpPr>
              <p:nvPr/>
            </p:nvGrpSpPr>
            <p:grpSpPr bwMode="auto">
              <a:xfrm>
                <a:off x="1502" y="2190"/>
                <a:ext cx="540" cy="413"/>
                <a:chOff x="1502" y="2190"/>
                <a:chExt cx="540" cy="413"/>
              </a:xfrm>
            </p:grpSpPr>
            <p:sp>
              <p:nvSpPr>
                <p:cNvPr id="75887" name="Rectangle 112"/>
                <p:cNvSpPr>
                  <a:spLocks noChangeArrowheads="1"/>
                </p:cNvSpPr>
                <p:nvPr/>
              </p:nvSpPr>
              <p:spPr bwMode="auto">
                <a:xfrm>
                  <a:off x="154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8" name="Rectangle 113"/>
                <p:cNvSpPr>
                  <a:spLocks noChangeArrowheads="1"/>
                </p:cNvSpPr>
                <p:nvPr/>
              </p:nvSpPr>
              <p:spPr bwMode="auto">
                <a:xfrm>
                  <a:off x="150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8" name="Group 114"/>
              <p:cNvGrpSpPr>
                <a:grpSpLocks/>
              </p:cNvGrpSpPr>
              <p:nvPr/>
            </p:nvGrpSpPr>
            <p:grpSpPr bwMode="auto">
              <a:xfrm>
                <a:off x="2042" y="2190"/>
                <a:ext cx="540" cy="413"/>
                <a:chOff x="2042" y="2190"/>
                <a:chExt cx="540" cy="413"/>
              </a:xfrm>
            </p:grpSpPr>
            <p:sp>
              <p:nvSpPr>
                <p:cNvPr id="75885" name="Rectangle 115"/>
                <p:cNvSpPr>
                  <a:spLocks noChangeArrowheads="1"/>
                </p:cNvSpPr>
                <p:nvPr/>
              </p:nvSpPr>
              <p:spPr bwMode="auto">
                <a:xfrm>
                  <a:off x="208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77</a:t>
                  </a:r>
                </a:p>
                <a:p>
                  <a:pPr algn="ctr" eaLnBrk="0" hangingPunct="0"/>
                  <a:endParaRPr lang="sk-SK"/>
                </a:p>
              </p:txBody>
            </p:sp>
            <p:sp>
              <p:nvSpPr>
                <p:cNvPr id="75886" name="Rectangle 116"/>
                <p:cNvSpPr>
                  <a:spLocks noChangeArrowheads="1"/>
                </p:cNvSpPr>
                <p:nvPr/>
              </p:nvSpPr>
              <p:spPr bwMode="auto">
                <a:xfrm>
                  <a:off x="204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9" name="Group 117"/>
              <p:cNvGrpSpPr>
                <a:grpSpLocks/>
              </p:cNvGrpSpPr>
              <p:nvPr/>
            </p:nvGrpSpPr>
            <p:grpSpPr bwMode="auto">
              <a:xfrm>
                <a:off x="2582" y="2190"/>
                <a:ext cx="540" cy="413"/>
                <a:chOff x="2582" y="2190"/>
                <a:chExt cx="540" cy="413"/>
              </a:xfrm>
            </p:grpSpPr>
            <p:sp>
              <p:nvSpPr>
                <p:cNvPr id="75883" name="Rectangle 118"/>
                <p:cNvSpPr>
                  <a:spLocks noChangeArrowheads="1"/>
                </p:cNvSpPr>
                <p:nvPr/>
              </p:nvSpPr>
              <p:spPr bwMode="auto">
                <a:xfrm>
                  <a:off x="262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4" name="Rectangle 119"/>
                <p:cNvSpPr>
                  <a:spLocks noChangeArrowheads="1"/>
                </p:cNvSpPr>
                <p:nvPr/>
              </p:nvSpPr>
              <p:spPr bwMode="auto">
                <a:xfrm>
                  <a:off x="258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0" name="Group 120"/>
              <p:cNvGrpSpPr>
                <a:grpSpLocks/>
              </p:cNvGrpSpPr>
              <p:nvPr/>
            </p:nvGrpSpPr>
            <p:grpSpPr bwMode="auto">
              <a:xfrm>
                <a:off x="3122" y="2190"/>
                <a:ext cx="540" cy="413"/>
                <a:chOff x="3122" y="2190"/>
                <a:chExt cx="540" cy="413"/>
              </a:xfrm>
            </p:grpSpPr>
            <p:sp>
              <p:nvSpPr>
                <p:cNvPr id="75881" name="Rectangle 121"/>
                <p:cNvSpPr>
                  <a:spLocks noChangeArrowheads="1"/>
                </p:cNvSpPr>
                <p:nvPr/>
              </p:nvSpPr>
              <p:spPr bwMode="auto">
                <a:xfrm>
                  <a:off x="316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882" name="Rectangle 122"/>
                <p:cNvSpPr>
                  <a:spLocks noChangeArrowheads="1"/>
                </p:cNvSpPr>
                <p:nvPr/>
              </p:nvSpPr>
              <p:spPr bwMode="auto">
                <a:xfrm>
                  <a:off x="312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1" name="Group 123"/>
              <p:cNvGrpSpPr>
                <a:grpSpLocks/>
              </p:cNvGrpSpPr>
              <p:nvPr/>
            </p:nvGrpSpPr>
            <p:grpSpPr bwMode="auto">
              <a:xfrm>
                <a:off x="3662" y="2190"/>
                <a:ext cx="540" cy="413"/>
                <a:chOff x="3662" y="2190"/>
                <a:chExt cx="540" cy="413"/>
              </a:xfrm>
            </p:grpSpPr>
            <p:sp>
              <p:nvSpPr>
                <p:cNvPr id="75879" name="Rectangle 124"/>
                <p:cNvSpPr>
                  <a:spLocks noChangeArrowheads="1"/>
                </p:cNvSpPr>
                <p:nvPr/>
              </p:nvSpPr>
              <p:spPr bwMode="auto">
                <a:xfrm>
                  <a:off x="37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51</a:t>
                  </a:r>
                </a:p>
                <a:p>
                  <a:pPr algn="ctr" eaLnBrk="0" hangingPunct="0"/>
                  <a:endParaRPr lang="sk-SK"/>
                </a:p>
              </p:txBody>
            </p:sp>
            <p:sp>
              <p:nvSpPr>
                <p:cNvPr id="75880" name="Rectangle 125"/>
                <p:cNvSpPr>
                  <a:spLocks noChangeArrowheads="1"/>
                </p:cNvSpPr>
                <p:nvPr/>
              </p:nvSpPr>
              <p:spPr bwMode="auto">
                <a:xfrm>
                  <a:off x="36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2" name="Group 126"/>
              <p:cNvGrpSpPr>
                <a:grpSpLocks/>
              </p:cNvGrpSpPr>
              <p:nvPr/>
            </p:nvGrpSpPr>
            <p:grpSpPr bwMode="auto">
              <a:xfrm>
                <a:off x="962" y="2603"/>
                <a:ext cx="540" cy="413"/>
                <a:chOff x="962" y="2603"/>
                <a:chExt cx="540" cy="413"/>
              </a:xfrm>
            </p:grpSpPr>
            <p:sp>
              <p:nvSpPr>
                <p:cNvPr id="75877" name="Rectangle 127"/>
                <p:cNvSpPr>
                  <a:spLocks noChangeArrowheads="1"/>
                </p:cNvSpPr>
                <p:nvPr/>
              </p:nvSpPr>
              <p:spPr bwMode="auto">
                <a:xfrm>
                  <a:off x="10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1083</a:t>
                  </a:r>
                </a:p>
                <a:p>
                  <a:pPr algn="ctr" eaLnBrk="0" hangingPunct="0"/>
                  <a:endParaRPr lang="sk-SK"/>
                </a:p>
              </p:txBody>
            </p:sp>
            <p:sp>
              <p:nvSpPr>
                <p:cNvPr id="75878" name="Rectangle 128"/>
                <p:cNvSpPr>
                  <a:spLocks noChangeArrowheads="1"/>
                </p:cNvSpPr>
                <p:nvPr/>
              </p:nvSpPr>
              <p:spPr bwMode="auto">
                <a:xfrm>
                  <a:off x="9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3" name="Group 129"/>
              <p:cNvGrpSpPr>
                <a:grpSpLocks/>
              </p:cNvGrpSpPr>
              <p:nvPr/>
            </p:nvGrpSpPr>
            <p:grpSpPr bwMode="auto">
              <a:xfrm>
                <a:off x="1502" y="2603"/>
                <a:ext cx="540" cy="413"/>
                <a:chOff x="1502" y="2603"/>
                <a:chExt cx="540" cy="413"/>
              </a:xfrm>
            </p:grpSpPr>
            <p:sp>
              <p:nvSpPr>
                <p:cNvPr id="75875" name="Rectangle 130"/>
                <p:cNvSpPr>
                  <a:spLocks noChangeArrowheads="1"/>
                </p:cNvSpPr>
                <p:nvPr/>
              </p:nvSpPr>
              <p:spPr bwMode="auto">
                <a:xfrm>
                  <a:off x="154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2060</a:t>
                  </a:r>
                </a:p>
                <a:p>
                  <a:pPr algn="ctr" eaLnBrk="0" hangingPunct="0"/>
                  <a:endParaRPr lang="sk-SK"/>
                </a:p>
              </p:txBody>
            </p:sp>
            <p:sp>
              <p:nvSpPr>
                <p:cNvPr id="75876" name="Rectangle 131"/>
                <p:cNvSpPr>
                  <a:spLocks noChangeArrowheads="1"/>
                </p:cNvSpPr>
                <p:nvPr/>
              </p:nvSpPr>
              <p:spPr bwMode="auto">
                <a:xfrm>
                  <a:off x="150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4" name="Group 132"/>
              <p:cNvGrpSpPr>
                <a:grpSpLocks/>
              </p:cNvGrpSpPr>
              <p:nvPr/>
            </p:nvGrpSpPr>
            <p:grpSpPr bwMode="auto">
              <a:xfrm>
                <a:off x="2042" y="2603"/>
                <a:ext cx="540" cy="413"/>
                <a:chOff x="2042" y="2603"/>
                <a:chExt cx="540" cy="413"/>
              </a:xfrm>
            </p:grpSpPr>
            <p:sp>
              <p:nvSpPr>
                <p:cNvPr id="75873" name="Rectangle 133"/>
                <p:cNvSpPr>
                  <a:spLocks noChangeArrowheads="1"/>
                </p:cNvSpPr>
                <p:nvPr/>
              </p:nvSpPr>
              <p:spPr bwMode="auto">
                <a:xfrm>
                  <a:off x="208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2789</a:t>
                  </a:r>
                </a:p>
                <a:p>
                  <a:pPr algn="ctr" eaLnBrk="0" hangingPunct="0"/>
                  <a:endParaRPr lang="sk-SK"/>
                </a:p>
              </p:txBody>
            </p:sp>
            <p:sp>
              <p:nvSpPr>
                <p:cNvPr id="75874" name="Rectangle 134"/>
                <p:cNvSpPr>
                  <a:spLocks noChangeArrowheads="1"/>
                </p:cNvSpPr>
                <p:nvPr/>
              </p:nvSpPr>
              <p:spPr bwMode="auto">
                <a:xfrm>
                  <a:off x="204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5" name="Group 135"/>
              <p:cNvGrpSpPr>
                <a:grpSpLocks/>
              </p:cNvGrpSpPr>
              <p:nvPr/>
            </p:nvGrpSpPr>
            <p:grpSpPr bwMode="auto">
              <a:xfrm>
                <a:off x="2582" y="2603"/>
                <a:ext cx="540" cy="413"/>
                <a:chOff x="2582" y="2603"/>
                <a:chExt cx="540" cy="413"/>
              </a:xfrm>
            </p:grpSpPr>
            <p:sp>
              <p:nvSpPr>
                <p:cNvPr id="75871" name="Rectangle 136"/>
                <p:cNvSpPr>
                  <a:spLocks noChangeArrowheads="1"/>
                </p:cNvSpPr>
                <p:nvPr/>
              </p:nvSpPr>
              <p:spPr bwMode="auto">
                <a:xfrm>
                  <a:off x="262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2106</a:t>
                  </a:r>
                </a:p>
                <a:p>
                  <a:pPr algn="ctr" eaLnBrk="0" hangingPunct="0"/>
                  <a:endParaRPr lang="sk-SK"/>
                </a:p>
              </p:txBody>
            </p:sp>
            <p:sp>
              <p:nvSpPr>
                <p:cNvPr id="75872" name="Rectangle 137"/>
                <p:cNvSpPr>
                  <a:spLocks noChangeArrowheads="1"/>
                </p:cNvSpPr>
                <p:nvPr/>
              </p:nvSpPr>
              <p:spPr bwMode="auto">
                <a:xfrm>
                  <a:off x="258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6" name="Group 138"/>
              <p:cNvGrpSpPr>
                <a:grpSpLocks/>
              </p:cNvGrpSpPr>
              <p:nvPr/>
            </p:nvGrpSpPr>
            <p:grpSpPr bwMode="auto">
              <a:xfrm>
                <a:off x="3122" y="2603"/>
                <a:ext cx="540" cy="413"/>
                <a:chOff x="3122" y="2603"/>
                <a:chExt cx="540" cy="413"/>
              </a:xfrm>
            </p:grpSpPr>
            <p:sp>
              <p:nvSpPr>
                <p:cNvPr id="75869" name="Rectangle 139"/>
                <p:cNvSpPr>
                  <a:spLocks noChangeArrowheads="1"/>
                </p:cNvSpPr>
                <p:nvPr/>
              </p:nvSpPr>
              <p:spPr bwMode="auto">
                <a:xfrm>
                  <a:off x="316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1985</a:t>
                  </a:r>
                </a:p>
                <a:p>
                  <a:pPr algn="ctr" eaLnBrk="0" hangingPunct="0"/>
                  <a:endParaRPr lang="sk-SK"/>
                </a:p>
              </p:txBody>
            </p:sp>
            <p:sp>
              <p:nvSpPr>
                <p:cNvPr id="75870" name="Rectangle 140"/>
                <p:cNvSpPr>
                  <a:spLocks noChangeArrowheads="1"/>
                </p:cNvSpPr>
                <p:nvPr/>
              </p:nvSpPr>
              <p:spPr bwMode="auto">
                <a:xfrm>
                  <a:off x="312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7" name="Group 141"/>
              <p:cNvGrpSpPr>
                <a:grpSpLocks/>
              </p:cNvGrpSpPr>
              <p:nvPr/>
            </p:nvGrpSpPr>
            <p:grpSpPr bwMode="auto">
              <a:xfrm>
                <a:off x="3662" y="2603"/>
                <a:ext cx="540" cy="413"/>
                <a:chOff x="3662" y="2603"/>
                <a:chExt cx="540" cy="413"/>
              </a:xfrm>
            </p:grpSpPr>
            <p:sp>
              <p:nvSpPr>
                <p:cNvPr id="75867" name="Rectangle 142"/>
                <p:cNvSpPr>
                  <a:spLocks noChangeArrowheads="1"/>
                </p:cNvSpPr>
                <p:nvPr/>
              </p:nvSpPr>
              <p:spPr bwMode="auto">
                <a:xfrm>
                  <a:off x="37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2002</a:t>
                  </a:r>
                </a:p>
                <a:p>
                  <a:pPr algn="ctr" eaLnBrk="0" hangingPunct="0"/>
                  <a:endParaRPr lang="sk-SK"/>
                </a:p>
              </p:txBody>
            </p:sp>
            <p:sp>
              <p:nvSpPr>
                <p:cNvPr id="75868" name="Rectangle 143"/>
                <p:cNvSpPr>
                  <a:spLocks noChangeArrowheads="1"/>
                </p:cNvSpPr>
                <p:nvPr/>
              </p:nvSpPr>
              <p:spPr bwMode="auto">
                <a:xfrm>
                  <a:off x="36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8" name="Group 144"/>
              <p:cNvGrpSpPr>
                <a:grpSpLocks/>
              </p:cNvGrpSpPr>
              <p:nvPr/>
            </p:nvGrpSpPr>
            <p:grpSpPr bwMode="auto">
              <a:xfrm>
                <a:off x="0" y="3016"/>
                <a:ext cx="962" cy="826"/>
                <a:chOff x="0" y="3016"/>
                <a:chExt cx="962" cy="826"/>
              </a:xfrm>
            </p:grpSpPr>
            <p:sp>
              <p:nvSpPr>
                <p:cNvPr id="75865" name="Rectangle 145"/>
                <p:cNvSpPr>
                  <a:spLocks noChangeArrowheads="1"/>
                </p:cNvSpPr>
                <p:nvPr/>
              </p:nvSpPr>
              <p:spPr bwMode="auto">
                <a:xfrm>
                  <a:off x="43" y="3016"/>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Zápas</a:t>
                  </a:r>
                  <a:endParaRPr lang="sk-SK"/>
                </a:p>
              </p:txBody>
            </p:sp>
            <p:sp>
              <p:nvSpPr>
                <p:cNvPr id="75866" name="Rectangle 146"/>
                <p:cNvSpPr>
                  <a:spLocks noChangeArrowheads="1"/>
                </p:cNvSpPr>
                <p:nvPr/>
              </p:nvSpPr>
              <p:spPr bwMode="auto">
                <a:xfrm>
                  <a:off x="0" y="3016"/>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9" name="Group 147"/>
              <p:cNvGrpSpPr>
                <a:grpSpLocks/>
              </p:cNvGrpSpPr>
              <p:nvPr/>
            </p:nvGrpSpPr>
            <p:grpSpPr bwMode="auto">
              <a:xfrm>
                <a:off x="962" y="3016"/>
                <a:ext cx="540" cy="413"/>
                <a:chOff x="962" y="3016"/>
                <a:chExt cx="540" cy="413"/>
              </a:xfrm>
            </p:grpSpPr>
            <p:sp>
              <p:nvSpPr>
                <p:cNvPr id="75863" name="Rectangle 148"/>
                <p:cNvSpPr>
                  <a:spLocks noChangeArrowheads="1"/>
                </p:cNvSpPr>
                <p:nvPr/>
              </p:nvSpPr>
              <p:spPr bwMode="auto">
                <a:xfrm>
                  <a:off x="10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79</a:t>
                  </a:r>
                </a:p>
                <a:p>
                  <a:pPr algn="ctr" eaLnBrk="0" hangingPunct="0"/>
                  <a:endParaRPr lang="sk-SK"/>
                </a:p>
              </p:txBody>
            </p:sp>
            <p:sp>
              <p:nvSpPr>
                <p:cNvPr id="75864" name="Rectangle 149"/>
                <p:cNvSpPr>
                  <a:spLocks noChangeArrowheads="1"/>
                </p:cNvSpPr>
                <p:nvPr/>
              </p:nvSpPr>
              <p:spPr bwMode="auto">
                <a:xfrm>
                  <a:off x="9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0" name="Group 150"/>
              <p:cNvGrpSpPr>
                <a:grpSpLocks/>
              </p:cNvGrpSpPr>
              <p:nvPr/>
            </p:nvGrpSpPr>
            <p:grpSpPr bwMode="auto">
              <a:xfrm>
                <a:off x="1502" y="3016"/>
                <a:ext cx="540" cy="413"/>
                <a:chOff x="1502" y="3016"/>
                <a:chExt cx="540" cy="413"/>
              </a:xfrm>
            </p:grpSpPr>
            <p:sp>
              <p:nvSpPr>
                <p:cNvPr id="75861" name="Rectangle 151"/>
                <p:cNvSpPr>
                  <a:spLocks noChangeArrowheads="1"/>
                </p:cNvSpPr>
                <p:nvPr/>
              </p:nvSpPr>
              <p:spPr bwMode="auto">
                <a:xfrm>
                  <a:off x="154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119</a:t>
                  </a:r>
                </a:p>
                <a:p>
                  <a:pPr algn="ctr" eaLnBrk="0" hangingPunct="0"/>
                  <a:endParaRPr lang="sk-SK"/>
                </a:p>
              </p:txBody>
            </p:sp>
            <p:sp>
              <p:nvSpPr>
                <p:cNvPr id="75862" name="Rectangle 152"/>
                <p:cNvSpPr>
                  <a:spLocks noChangeArrowheads="1"/>
                </p:cNvSpPr>
                <p:nvPr/>
              </p:nvSpPr>
              <p:spPr bwMode="auto">
                <a:xfrm>
                  <a:off x="150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1" name="Group 153"/>
              <p:cNvGrpSpPr>
                <a:grpSpLocks/>
              </p:cNvGrpSpPr>
              <p:nvPr/>
            </p:nvGrpSpPr>
            <p:grpSpPr bwMode="auto">
              <a:xfrm>
                <a:off x="2042" y="3016"/>
                <a:ext cx="540" cy="413"/>
                <a:chOff x="2042" y="3016"/>
                <a:chExt cx="540" cy="413"/>
              </a:xfrm>
            </p:grpSpPr>
            <p:sp>
              <p:nvSpPr>
                <p:cNvPr id="75859" name="Rectangle 154"/>
                <p:cNvSpPr>
                  <a:spLocks noChangeArrowheads="1"/>
                </p:cNvSpPr>
                <p:nvPr/>
              </p:nvSpPr>
              <p:spPr bwMode="auto">
                <a:xfrm>
                  <a:off x="208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103</a:t>
                  </a:r>
                </a:p>
                <a:p>
                  <a:pPr algn="ctr" eaLnBrk="0" hangingPunct="0"/>
                  <a:endParaRPr lang="sk-SK"/>
                </a:p>
              </p:txBody>
            </p:sp>
            <p:sp>
              <p:nvSpPr>
                <p:cNvPr id="75860" name="Rectangle 155"/>
                <p:cNvSpPr>
                  <a:spLocks noChangeArrowheads="1"/>
                </p:cNvSpPr>
                <p:nvPr/>
              </p:nvSpPr>
              <p:spPr bwMode="auto">
                <a:xfrm>
                  <a:off x="204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2" name="Group 156"/>
              <p:cNvGrpSpPr>
                <a:grpSpLocks/>
              </p:cNvGrpSpPr>
              <p:nvPr/>
            </p:nvGrpSpPr>
            <p:grpSpPr bwMode="auto">
              <a:xfrm>
                <a:off x="2582" y="3016"/>
                <a:ext cx="540" cy="413"/>
                <a:chOff x="2582" y="3016"/>
                <a:chExt cx="540" cy="413"/>
              </a:xfrm>
            </p:grpSpPr>
            <p:sp>
              <p:nvSpPr>
                <p:cNvPr id="75857" name="Rectangle 157"/>
                <p:cNvSpPr>
                  <a:spLocks noChangeArrowheads="1"/>
                </p:cNvSpPr>
                <p:nvPr/>
              </p:nvSpPr>
              <p:spPr bwMode="auto">
                <a:xfrm>
                  <a:off x="262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8" name="Rectangle 158"/>
                <p:cNvSpPr>
                  <a:spLocks noChangeArrowheads="1"/>
                </p:cNvSpPr>
                <p:nvPr/>
              </p:nvSpPr>
              <p:spPr bwMode="auto">
                <a:xfrm>
                  <a:off x="258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3" name="Group 159"/>
              <p:cNvGrpSpPr>
                <a:grpSpLocks/>
              </p:cNvGrpSpPr>
              <p:nvPr/>
            </p:nvGrpSpPr>
            <p:grpSpPr bwMode="auto">
              <a:xfrm>
                <a:off x="3122" y="3016"/>
                <a:ext cx="540" cy="413"/>
                <a:chOff x="3122" y="3016"/>
                <a:chExt cx="540" cy="413"/>
              </a:xfrm>
            </p:grpSpPr>
            <p:sp>
              <p:nvSpPr>
                <p:cNvPr id="75855" name="Rectangle 160"/>
                <p:cNvSpPr>
                  <a:spLocks noChangeArrowheads="1"/>
                </p:cNvSpPr>
                <p:nvPr/>
              </p:nvSpPr>
              <p:spPr bwMode="auto">
                <a:xfrm>
                  <a:off x="316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6" name="Rectangle 161"/>
                <p:cNvSpPr>
                  <a:spLocks noChangeArrowheads="1"/>
                </p:cNvSpPr>
                <p:nvPr/>
              </p:nvSpPr>
              <p:spPr bwMode="auto">
                <a:xfrm>
                  <a:off x="312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4" name="Group 162"/>
              <p:cNvGrpSpPr>
                <a:grpSpLocks/>
              </p:cNvGrpSpPr>
              <p:nvPr/>
            </p:nvGrpSpPr>
            <p:grpSpPr bwMode="auto">
              <a:xfrm>
                <a:off x="3662" y="3016"/>
                <a:ext cx="540" cy="413"/>
                <a:chOff x="3662" y="3016"/>
                <a:chExt cx="540" cy="413"/>
              </a:xfrm>
            </p:grpSpPr>
            <p:sp>
              <p:nvSpPr>
                <p:cNvPr id="75853" name="Rectangle 163"/>
                <p:cNvSpPr>
                  <a:spLocks noChangeArrowheads="1"/>
                </p:cNvSpPr>
                <p:nvPr/>
              </p:nvSpPr>
              <p:spPr bwMode="auto">
                <a:xfrm>
                  <a:off x="37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854" name="Rectangle 164"/>
                <p:cNvSpPr>
                  <a:spLocks noChangeArrowheads="1"/>
                </p:cNvSpPr>
                <p:nvPr/>
              </p:nvSpPr>
              <p:spPr bwMode="auto">
                <a:xfrm>
                  <a:off x="36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5" name="Group 165"/>
              <p:cNvGrpSpPr>
                <a:grpSpLocks/>
              </p:cNvGrpSpPr>
              <p:nvPr/>
            </p:nvGrpSpPr>
            <p:grpSpPr bwMode="auto">
              <a:xfrm>
                <a:off x="962" y="3429"/>
                <a:ext cx="540" cy="413"/>
                <a:chOff x="962" y="3429"/>
                <a:chExt cx="540" cy="413"/>
              </a:xfrm>
            </p:grpSpPr>
            <p:sp>
              <p:nvSpPr>
                <p:cNvPr id="75851" name="Rectangle 166"/>
                <p:cNvSpPr>
                  <a:spLocks noChangeArrowheads="1"/>
                </p:cNvSpPr>
                <p:nvPr/>
              </p:nvSpPr>
              <p:spPr bwMode="auto">
                <a:xfrm>
                  <a:off x="10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1856</a:t>
                  </a:r>
                </a:p>
                <a:p>
                  <a:pPr algn="ctr" eaLnBrk="0" hangingPunct="0"/>
                  <a:endParaRPr lang="sk-SK"/>
                </a:p>
              </p:txBody>
            </p:sp>
            <p:sp>
              <p:nvSpPr>
                <p:cNvPr id="75852" name="Rectangle 167"/>
                <p:cNvSpPr>
                  <a:spLocks noChangeArrowheads="1"/>
                </p:cNvSpPr>
                <p:nvPr/>
              </p:nvSpPr>
              <p:spPr bwMode="auto">
                <a:xfrm>
                  <a:off x="9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6" name="Group 168"/>
              <p:cNvGrpSpPr>
                <a:grpSpLocks/>
              </p:cNvGrpSpPr>
              <p:nvPr/>
            </p:nvGrpSpPr>
            <p:grpSpPr bwMode="auto">
              <a:xfrm>
                <a:off x="1502" y="3429"/>
                <a:ext cx="540" cy="413"/>
                <a:chOff x="1502" y="3429"/>
                <a:chExt cx="540" cy="413"/>
              </a:xfrm>
            </p:grpSpPr>
            <p:sp>
              <p:nvSpPr>
                <p:cNvPr id="75849" name="Rectangle 169"/>
                <p:cNvSpPr>
                  <a:spLocks noChangeArrowheads="1"/>
                </p:cNvSpPr>
                <p:nvPr/>
              </p:nvSpPr>
              <p:spPr bwMode="auto">
                <a:xfrm>
                  <a:off x="154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4068</a:t>
                  </a:r>
                </a:p>
                <a:p>
                  <a:pPr algn="ctr" eaLnBrk="0" hangingPunct="0"/>
                  <a:endParaRPr lang="sk-SK"/>
                </a:p>
              </p:txBody>
            </p:sp>
            <p:sp>
              <p:nvSpPr>
                <p:cNvPr id="75850" name="Rectangle 170"/>
                <p:cNvSpPr>
                  <a:spLocks noChangeArrowheads="1"/>
                </p:cNvSpPr>
                <p:nvPr/>
              </p:nvSpPr>
              <p:spPr bwMode="auto">
                <a:xfrm>
                  <a:off x="150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7" name="Group 171"/>
              <p:cNvGrpSpPr>
                <a:grpSpLocks/>
              </p:cNvGrpSpPr>
              <p:nvPr/>
            </p:nvGrpSpPr>
            <p:grpSpPr bwMode="auto">
              <a:xfrm>
                <a:off x="2042" y="3429"/>
                <a:ext cx="540" cy="413"/>
                <a:chOff x="2042" y="3429"/>
                <a:chExt cx="540" cy="413"/>
              </a:xfrm>
            </p:grpSpPr>
            <p:sp>
              <p:nvSpPr>
                <p:cNvPr id="75847" name="Rectangle 172"/>
                <p:cNvSpPr>
                  <a:spLocks noChangeArrowheads="1"/>
                </p:cNvSpPr>
                <p:nvPr/>
              </p:nvSpPr>
              <p:spPr bwMode="auto">
                <a:xfrm>
                  <a:off x="208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4289</a:t>
                  </a:r>
                </a:p>
                <a:p>
                  <a:pPr algn="ctr" eaLnBrk="0" hangingPunct="0"/>
                  <a:endParaRPr lang="sk-SK"/>
                </a:p>
              </p:txBody>
            </p:sp>
            <p:sp>
              <p:nvSpPr>
                <p:cNvPr id="75848" name="Rectangle 173"/>
                <p:cNvSpPr>
                  <a:spLocks noChangeArrowheads="1"/>
                </p:cNvSpPr>
                <p:nvPr/>
              </p:nvSpPr>
              <p:spPr bwMode="auto">
                <a:xfrm>
                  <a:off x="204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8" name="Group 174"/>
              <p:cNvGrpSpPr>
                <a:grpSpLocks/>
              </p:cNvGrpSpPr>
              <p:nvPr/>
            </p:nvGrpSpPr>
            <p:grpSpPr bwMode="auto">
              <a:xfrm>
                <a:off x="2582" y="3429"/>
                <a:ext cx="540" cy="413"/>
                <a:chOff x="2582" y="3429"/>
                <a:chExt cx="540" cy="413"/>
              </a:xfrm>
            </p:grpSpPr>
            <p:sp>
              <p:nvSpPr>
                <p:cNvPr id="75845" name="Rectangle 175"/>
                <p:cNvSpPr>
                  <a:spLocks noChangeArrowheads="1"/>
                </p:cNvSpPr>
                <p:nvPr/>
              </p:nvSpPr>
              <p:spPr bwMode="auto">
                <a:xfrm>
                  <a:off x="262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3449</a:t>
                  </a:r>
                </a:p>
                <a:p>
                  <a:pPr algn="ctr" eaLnBrk="0" hangingPunct="0"/>
                  <a:endParaRPr lang="sk-SK"/>
                </a:p>
              </p:txBody>
            </p:sp>
            <p:sp>
              <p:nvSpPr>
                <p:cNvPr id="75846" name="Rectangle 176"/>
                <p:cNvSpPr>
                  <a:spLocks noChangeArrowheads="1"/>
                </p:cNvSpPr>
                <p:nvPr/>
              </p:nvSpPr>
              <p:spPr bwMode="auto">
                <a:xfrm>
                  <a:off x="258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9" name="Group 177"/>
              <p:cNvGrpSpPr>
                <a:grpSpLocks/>
              </p:cNvGrpSpPr>
              <p:nvPr/>
            </p:nvGrpSpPr>
            <p:grpSpPr bwMode="auto">
              <a:xfrm>
                <a:off x="3122" y="3429"/>
                <a:ext cx="540" cy="413"/>
                <a:chOff x="3122" y="3429"/>
                <a:chExt cx="540" cy="413"/>
              </a:xfrm>
            </p:grpSpPr>
            <p:sp>
              <p:nvSpPr>
                <p:cNvPr id="75843" name="Rectangle 178"/>
                <p:cNvSpPr>
                  <a:spLocks noChangeArrowheads="1"/>
                </p:cNvSpPr>
                <p:nvPr/>
              </p:nvSpPr>
              <p:spPr bwMode="auto">
                <a:xfrm>
                  <a:off x="316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3914</a:t>
                  </a:r>
                </a:p>
                <a:p>
                  <a:pPr algn="ctr" eaLnBrk="0" hangingPunct="0"/>
                  <a:endParaRPr lang="sk-SK"/>
                </a:p>
              </p:txBody>
            </p:sp>
            <p:sp>
              <p:nvSpPr>
                <p:cNvPr id="75844" name="Rectangle 179"/>
                <p:cNvSpPr>
                  <a:spLocks noChangeArrowheads="1"/>
                </p:cNvSpPr>
                <p:nvPr/>
              </p:nvSpPr>
              <p:spPr bwMode="auto">
                <a:xfrm>
                  <a:off x="312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40" name="Group 180"/>
              <p:cNvGrpSpPr>
                <a:grpSpLocks/>
              </p:cNvGrpSpPr>
              <p:nvPr/>
            </p:nvGrpSpPr>
            <p:grpSpPr bwMode="auto">
              <a:xfrm>
                <a:off x="3662" y="3429"/>
                <a:ext cx="540" cy="413"/>
                <a:chOff x="3662" y="3429"/>
                <a:chExt cx="540" cy="413"/>
              </a:xfrm>
            </p:grpSpPr>
            <p:sp>
              <p:nvSpPr>
                <p:cNvPr id="75841" name="Rectangle 181"/>
                <p:cNvSpPr>
                  <a:spLocks noChangeArrowheads="1"/>
                </p:cNvSpPr>
                <p:nvPr/>
              </p:nvSpPr>
              <p:spPr bwMode="auto">
                <a:xfrm>
                  <a:off x="37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5096</a:t>
                  </a:r>
                </a:p>
                <a:p>
                  <a:pPr algn="ctr" eaLnBrk="0" hangingPunct="0"/>
                  <a:endParaRPr lang="sk-SK"/>
                </a:p>
              </p:txBody>
            </p:sp>
            <p:sp>
              <p:nvSpPr>
                <p:cNvPr id="75842" name="Rectangle 182"/>
                <p:cNvSpPr>
                  <a:spLocks noChangeArrowheads="1"/>
                </p:cNvSpPr>
                <p:nvPr/>
              </p:nvSpPr>
              <p:spPr bwMode="auto">
                <a:xfrm>
                  <a:off x="36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sp>
          <p:nvSpPr>
            <p:cNvPr id="75781" name="Rectangle 183"/>
            <p:cNvSpPr>
              <a:spLocks noChangeArrowheads="1"/>
            </p:cNvSpPr>
            <p:nvPr/>
          </p:nvSpPr>
          <p:spPr bwMode="auto">
            <a:xfrm>
              <a:off x="-3" y="-226"/>
              <a:ext cx="4208" cy="3848"/>
            </a:xfrm>
            <a:prstGeom prst="rect">
              <a:avLst/>
            </a:prstGeom>
            <a:noFill/>
            <a:ln w="9525" cap="sq">
              <a:solidFill>
                <a:srgbClr val="A0A0A0"/>
              </a:solidFill>
              <a:miter lim="800000"/>
              <a:headEnd type="none" w="sm" len="sm"/>
              <a:tailEnd type="none" w="sm" len="sm"/>
            </a:ln>
          </p:spPr>
          <p:txBody>
            <a:bodyPr wrap="none"/>
            <a:lstStyle/>
            <a:p>
              <a:endParaRPr lang="cs-CZ"/>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sk-SK" b="1" smtClean="0"/>
              <a:t>Po roce 1989</a:t>
            </a:r>
            <a:endParaRPr lang="cs-CZ" b="1" smtClean="0"/>
          </a:p>
        </p:txBody>
      </p:sp>
      <p:sp>
        <p:nvSpPr>
          <p:cNvPr id="76803" name="Rectangle 3"/>
          <p:cNvSpPr>
            <a:spLocks noGrp="1" noChangeArrowheads="1"/>
          </p:cNvSpPr>
          <p:nvPr>
            <p:ph type="body" idx="1"/>
          </p:nvPr>
        </p:nvSpPr>
        <p:spPr/>
        <p:txBody>
          <a:bodyPr/>
          <a:lstStyle/>
          <a:p>
            <a:pPr eaLnBrk="1" hangingPunct="1"/>
            <a:r>
              <a:rPr lang="sk-SK" smtClean="0"/>
              <a:t>Snížená podpora státu</a:t>
            </a:r>
          </a:p>
          <a:p>
            <a:pPr eaLnBrk="1" hangingPunct="1"/>
            <a:r>
              <a:rPr lang="sk-SK" smtClean="0"/>
              <a:t>Vícezdrojové financování</a:t>
            </a:r>
          </a:p>
          <a:p>
            <a:pPr eaLnBrk="1" hangingPunct="1"/>
            <a:r>
              <a:rPr lang="sk-SK" smtClean="0"/>
              <a:t>Rozvoj nových úpolových sportů</a:t>
            </a:r>
          </a:p>
          <a:p>
            <a:pPr eaLnBrk="1" hangingPunct="1"/>
            <a:r>
              <a:rPr lang="sk-SK" smtClean="0"/>
              <a:t>Decentralizace sportovního hnutí</a:t>
            </a:r>
            <a:endParaRPr lang="cs-CZ"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04800" y="1143000"/>
            <a:ext cx="8534400" cy="1143000"/>
          </a:xfrm>
        </p:spPr>
        <p:txBody>
          <a:bodyPr/>
          <a:lstStyle/>
          <a:p>
            <a:pPr eaLnBrk="1" hangingPunct="1"/>
            <a:r>
              <a:rPr lang="sk-SK" sz="4300" smtClean="0">
                <a:latin typeface="Times New Roman" pitchFamily="18" charset="0"/>
              </a:rPr>
              <a:t>Úpolové sporty v </a:t>
            </a:r>
            <a:r>
              <a:rPr lang="cs-CZ" sz="4300" smtClean="0">
                <a:latin typeface="Times New Roman" pitchFamily="18" charset="0"/>
              </a:rPr>
              <a:t>o</a:t>
            </a:r>
            <a:r>
              <a:rPr lang="sk-SK" sz="4300" smtClean="0">
                <a:latin typeface="Times New Roman" pitchFamily="18" charset="0"/>
              </a:rPr>
              <a:t>lympijském hnutí</a:t>
            </a:r>
            <a:endParaRPr lang="en-US" sz="4300" smtClean="0">
              <a:latin typeface="Times New Roman" pitchFamily="18" charset="0"/>
            </a:endParaRPr>
          </a:p>
        </p:txBody>
      </p:sp>
      <p:sp>
        <p:nvSpPr>
          <p:cNvPr id="77827" name="Rectangle 3"/>
          <p:cNvSpPr>
            <a:spLocks noGrp="1" noChangeArrowheads="1"/>
          </p:cNvSpPr>
          <p:nvPr>
            <p:ph type="subTitle" idx="1"/>
          </p:nvPr>
        </p:nvSpPr>
        <p:spPr/>
        <p:txBody>
          <a:bodyPr/>
          <a:lstStyle/>
          <a:p>
            <a:pPr eaLnBrk="1" hangingPunct="1"/>
            <a:endParaRPr lang="cs-CZ"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78851"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sk-SK" smtClean="0">
                <a:latin typeface="Times New Roman" pitchFamily="18" charset="0"/>
                <a:cs typeface="Times New Roman" pitchFamily="18" charset="0"/>
              </a:rPr>
              <a:t>Olympijské hnutí </a:t>
            </a:r>
            <a:endParaRPr lang="en-US" smtClean="0">
              <a:latin typeface="Times New Roman" pitchFamily="18" charset="0"/>
              <a:cs typeface="Times New Roman" pitchFamily="18" charset="0"/>
            </a:endParaRPr>
          </a:p>
        </p:txBody>
      </p:sp>
      <p:sp>
        <p:nvSpPr>
          <p:cNvPr id="79875" name="Rectangle 3"/>
          <p:cNvSpPr>
            <a:spLocks noGrp="1" noChangeArrowheads="1"/>
          </p:cNvSpPr>
          <p:nvPr>
            <p:ph type="body" idx="1"/>
          </p:nvPr>
        </p:nvSpPr>
        <p:spPr/>
        <p:txBody>
          <a:bodyPr/>
          <a:lstStyle/>
          <a:p>
            <a:pPr eaLnBrk="1" hangingPunct="1"/>
            <a:r>
              <a:rPr lang="sk-SK" smtClean="0">
                <a:latin typeface="Times New Roman" pitchFamily="18" charset="0"/>
                <a:cs typeface="Times New Roman" pitchFamily="18" charset="0"/>
              </a:rPr>
              <a:t>Mezinárodní olympijský výbor</a:t>
            </a:r>
            <a:r>
              <a:rPr lang="sk-SK" smtClean="0">
                <a:latin typeface="Times New Roman" pitchFamily="18" charset="0"/>
              </a:rPr>
              <a:t> </a:t>
            </a:r>
            <a:r>
              <a:rPr lang="sk-SK" smtClean="0">
                <a:latin typeface="Times New Roman" pitchFamily="18" charset="0"/>
                <a:cs typeface="Times New Roman" pitchFamily="18" charset="0"/>
              </a:rPr>
              <a:t>(IOC)</a:t>
            </a:r>
            <a:endParaRPr lang="sk-SK" smtClean="0">
              <a:latin typeface="Times New Roman" pitchFamily="18" charset="0"/>
            </a:endParaRPr>
          </a:p>
          <a:p>
            <a:pPr eaLnBrk="1" hangingPunct="1"/>
            <a:r>
              <a:rPr lang="sk-SK" smtClean="0">
                <a:latin typeface="Times New Roman" pitchFamily="18" charset="0"/>
                <a:cs typeface="Times New Roman" pitchFamily="18" charset="0"/>
              </a:rPr>
              <a:t>Organizační výbory olympijských her</a:t>
            </a:r>
            <a:endParaRPr lang="sk-SK" smtClean="0">
              <a:solidFill>
                <a:srgbClr val="000000"/>
              </a:solidFill>
              <a:latin typeface="Times New Roman" pitchFamily="18" charset="0"/>
            </a:endParaRPr>
          </a:p>
          <a:p>
            <a:pPr eaLnBrk="1" hangingPunct="1"/>
            <a:r>
              <a:rPr lang="sk-SK" smtClean="0">
                <a:latin typeface="Times New Roman" pitchFamily="18" charset="0"/>
                <a:cs typeface="Times New Roman" pitchFamily="18" charset="0"/>
              </a:rPr>
              <a:t>Národní olympijsk</a:t>
            </a:r>
            <a:r>
              <a:rPr lang="sk-SK" smtClean="0">
                <a:latin typeface="Times New Roman" pitchFamily="18" charset="0"/>
              </a:rPr>
              <a:t>é</a:t>
            </a:r>
            <a:r>
              <a:rPr lang="sk-SK" smtClean="0">
                <a:latin typeface="Times New Roman" pitchFamily="18" charset="0"/>
                <a:cs typeface="Times New Roman" pitchFamily="18" charset="0"/>
              </a:rPr>
              <a:t> výbory</a:t>
            </a:r>
            <a:endParaRPr lang="sk-SK" smtClean="0">
              <a:latin typeface="Times New Roman" pitchFamily="18" charset="0"/>
            </a:endParaRPr>
          </a:p>
          <a:p>
            <a:pPr eaLnBrk="1" hangingPunct="1"/>
            <a:r>
              <a:rPr lang="sk-SK" smtClean="0">
                <a:latin typeface="Times New Roman" pitchFamily="18" charset="0"/>
              </a:rPr>
              <a:t>M</a:t>
            </a:r>
            <a:r>
              <a:rPr lang="sk-SK" smtClean="0">
                <a:latin typeface="Times New Roman" pitchFamily="18" charset="0"/>
                <a:cs typeface="Times New Roman" pitchFamily="18" charset="0"/>
              </a:rPr>
              <a:t>ezinárodní federace</a:t>
            </a:r>
            <a:endParaRPr lang="sk-SK" smtClean="0">
              <a:latin typeface="Times New Roman" pitchFamily="18" charset="0"/>
            </a:endParaRPr>
          </a:p>
          <a:p>
            <a:pPr eaLnBrk="1" hangingPunct="1"/>
            <a:r>
              <a:rPr lang="en-US" smtClean="0">
                <a:latin typeface="Times New Roman" pitchFamily="18" charset="0"/>
                <a:cs typeface="Times New Roman" pitchFamily="18" charset="0"/>
              </a:rPr>
              <a:t>N</a:t>
            </a:r>
            <a:r>
              <a:rPr lang="sk-SK" smtClean="0">
                <a:latin typeface="Times New Roman" pitchFamily="18" charset="0"/>
                <a:cs typeface="Times New Roman" pitchFamily="18" charset="0"/>
              </a:rPr>
              <a:t>árodní organizace</a:t>
            </a:r>
            <a:endParaRPr lang="sk-SK" smtClean="0">
              <a:latin typeface="Times New Roman" pitchFamily="18" charset="0"/>
            </a:endParaRPr>
          </a:p>
          <a:p>
            <a:pPr eaLnBrk="1" hangingPunct="1"/>
            <a:r>
              <a:rPr lang="sk-SK" smtClean="0">
                <a:latin typeface="Times New Roman" pitchFamily="18" charset="0"/>
                <a:cs typeface="Times New Roman" pitchFamily="18" charset="0"/>
              </a:rPr>
              <a:t>Kluby</a:t>
            </a:r>
            <a:endParaRPr lang="sk-SK" smtClean="0">
              <a:latin typeface="Times New Roman" pitchFamily="18" charset="0"/>
            </a:endParaRPr>
          </a:p>
          <a:p>
            <a:pPr eaLnBrk="1" hangingPunct="1"/>
            <a:r>
              <a:rPr lang="sk-SK" smtClean="0">
                <a:latin typeface="Times New Roman" pitchFamily="18" charset="0"/>
                <a:cs typeface="Times New Roman" pitchFamily="18" charset="0"/>
              </a:rPr>
              <a:t>Samotn</a:t>
            </a:r>
            <a:r>
              <a:rPr lang="sk-SK" smtClean="0">
                <a:latin typeface="Times New Roman" pitchFamily="18" charset="0"/>
              </a:rPr>
              <a:t>í </a:t>
            </a:r>
            <a:r>
              <a:rPr lang="sk-SK" smtClean="0">
                <a:latin typeface="Times New Roman" pitchFamily="18" charset="0"/>
                <a:cs typeface="Times New Roman" pitchFamily="18" charset="0"/>
              </a:rPr>
              <a:t>sportovci</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533400"/>
            <a:ext cx="7772400" cy="1143000"/>
          </a:xfrm>
        </p:spPr>
        <p:txBody>
          <a:bodyPr/>
          <a:lstStyle/>
          <a:p>
            <a:pPr eaLnBrk="1" hangingPunct="1"/>
            <a:r>
              <a:rPr lang="sk-SK" smtClean="0">
                <a:latin typeface="Times New Roman" pitchFamily="18" charset="0"/>
              </a:rPr>
              <a:t>V </a:t>
            </a:r>
            <a:r>
              <a:rPr lang="cs-CZ" smtClean="0">
                <a:latin typeface="Times New Roman" pitchFamily="18" charset="0"/>
              </a:rPr>
              <a:t>současnosti v </a:t>
            </a:r>
            <a:r>
              <a:rPr lang="sk-SK" smtClean="0">
                <a:latin typeface="Times New Roman" pitchFamily="18" charset="0"/>
              </a:rPr>
              <a:t>programu OH</a:t>
            </a:r>
            <a:endParaRPr lang="en-US" smtClean="0">
              <a:latin typeface="Times New Roman" pitchFamily="18" charset="0"/>
            </a:endParaRPr>
          </a:p>
        </p:txBody>
      </p:sp>
      <p:sp>
        <p:nvSpPr>
          <p:cNvPr id="80899" name="Rectangle 3"/>
          <p:cNvSpPr>
            <a:spLocks noGrp="1" noChangeArrowheads="1"/>
          </p:cNvSpPr>
          <p:nvPr>
            <p:ph type="body" idx="1"/>
          </p:nvPr>
        </p:nvSpPr>
        <p:spPr/>
        <p:txBody>
          <a:bodyPr/>
          <a:lstStyle/>
          <a:p>
            <a:pPr algn="just" eaLnBrk="1" hangingPunct="1">
              <a:lnSpc>
                <a:spcPct val="90000"/>
              </a:lnSpc>
              <a:buFontTx/>
              <a:buNone/>
            </a:pPr>
            <a:r>
              <a:rPr lang="sk-SK" sz="2800" b="1" smtClean="0">
                <a:latin typeface="Times New Roman" pitchFamily="18" charset="0"/>
                <a:cs typeface="Times New Roman" pitchFamily="18" charset="0"/>
              </a:rPr>
              <a:t>Šerm</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smtClean="0">
                <a:latin typeface="Times New Roman" pitchFamily="18" charset="0"/>
                <a:cs typeface="Times New Roman" pitchFamily="18" charset="0"/>
              </a:rPr>
              <a:t> </a:t>
            </a:r>
          </a:p>
          <a:p>
            <a:pPr algn="just" eaLnBrk="1" hangingPunct="1">
              <a:lnSpc>
                <a:spcPct val="90000"/>
              </a:lnSpc>
              <a:buFontTx/>
              <a:buNone/>
            </a:pPr>
            <a:r>
              <a:rPr lang="sk-SK" sz="2800" b="1" smtClean="0">
                <a:latin typeface="Times New Roman" pitchFamily="18" charset="0"/>
                <a:cs typeface="Times New Roman" pitchFamily="18" charset="0"/>
              </a:rPr>
              <a:t>Zápas</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Box</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1904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Džúdó</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964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eaLnBrk="1" hangingPunct="1">
              <a:lnSpc>
                <a:spcPct val="90000"/>
              </a:lnSpc>
              <a:buFontTx/>
              <a:buNone/>
            </a:pPr>
            <a:r>
              <a:rPr lang="sk-SK" sz="2800" b="1" smtClean="0">
                <a:latin typeface="Times New Roman" pitchFamily="18" charset="0"/>
                <a:cs typeface="Times New Roman" pitchFamily="18" charset="0"/>
              </a:rPr>
              <a:t>Taekwondo</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2000</a:t>
            </a:r>
            <a:r>
              <a:rPr lang="sk-SK" sz="2800" smtClean="0">
                <a:latin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76200"/>
            <a:ext cx="8229600" cy="714375"/>
          </a:xfrm>
        </p:spPr>
        <p:txBody>
          <a:bodyPr/>
          <a:lstStyle/>
          <a:p>
            <a:pPr eaLnBrk="1" hangingPunct="1"/>
            <a:r>
              <a:rPr lang="cs-CZ" sz="2800" smtClean="0">
                <a:latin typeface="Times New Roman" pitchFamily="18" charset="0"/>
                <a:cs typeface="Times New Roman" pitchFamily="18" charset="0"/>
              </a:rPr>
              <a:t>Úpolové sporty na novodobých </a:t>
            </a:r>
            <a:r>
              <a:rPr lang="cs-CZ" sz="2800" smtClean="0">
                <a:latin typeface="Times New Roman" pitchFamily="18" charset="0"/>
              </a:rPr>
              <a:t>o</a:t>
            </a:r>
            <a:r>
              <a:rPr lang="cs-CZ" sz="2800" smtClean="0">
                <a:latin typeface="Times New Roman" pitchFamily="18" charset="0"/>
                <a:cs typeface="Times New Roman" pitchFamily="18" charset="0"/>
              </a:rPr>
              <a:t>lympijských hrách</a:t>
            </a:r>
            <a:endParaRPr lang="sk-SK" sz="2800" smtClean="0">
              <a:latin typeface="Times New Roman" pitchFamily="18" charset="0"/>
              <a:cs typeface="Times New Roman" pitchFamily="18" charset="0"/>
            </a:endParaRPr>
          </a:p>
        </p:txBody>
      </p:sp>
      <p:graphicFrame>
        <p:nvGraphicFramePr>
          <p:cNvPr id="4" name="Tabulka 3"/>
          <p:cNvGraphicFramePr>
            <a:graphicFrameLocks noGrp="1"/>
          </p:cNvGraphicFramePr>
          <p:nvPr/>
        </p:nvGraphicFramePr>
        <p:xfrm>
          <a:off x="323850" y="836613"/>
          <a:ext cx="8424937" cy="5641805"/>
        </p:xfrm>
        <a:graphic>
          <a:graphicData uri="http://schemas.openxmlformats.org/drawingml/2006/table">
            <a:tbl>
              <a:tblPr/>
              <a:tblGrid>
                <a:gridCol w="1695436"/>
                <a:gridCol w="1258937"/>
                <a:gridCol w="1049957"/>
                <a:gridCol w="1049957"/>
                <a:gridCol w="1049957"/>
                <a:gridCol w="1049957"/>
                <a:gridCol w="1270736"/>
              </a:tblGrid>
              <a:tr h="389090">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Šerm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Zápas</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Přetahování lanem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Box</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Džúdó</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Taekwondo</a:t>
                      </a: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1896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1900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1904 St. Louis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1912 Stockholm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1920 Antverpy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1924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1928 Amsterdam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1932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1936 Berlín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1948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1952 Helsinky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1956 Melbourne</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1960 Řím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1964 Tokio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1968 Mexiko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1972 Mnichov</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1976 Montreal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1980 Moskva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1984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1988 Soul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1992 Barcelona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1996 Atlanta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2000 Sydney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2004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2008 Peking</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2012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dirty="0" err="1">
                          <a:solidFill>
                            <a:srgbClr val="FFFF00"/>
                          </a:solidFill>
                          <a:latin typeface="Calibri"/>
                          <a:ea typeface="Calibri"/>
                          <a:cs typeface="Times New Roman"/>
                        </a:rPr>
                        <a:t>xxxxxxx</a:t>
                      </a:r>
                      <a:endParaRPr lang="cs-CZ" sz="1000" dirty="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06060"/>
                    </a:solid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350"/>
            <a:ext cx="7772400" cy="1143000"/>
          </a:xfrm>
        </p:spPr>
        <p:txBody>
          <a:bodyPr>
            <a:normAutofit fontScale="90000"/>
          </a:bodyPr>
          <a:lstStyle/>
          <a:p>
            <a:pPr>
              <a:defRPr/>
            </a:pPr>
            <a:r>
              <a:rPr lang="cs-CZ" sz="3600" dirty="0" smtClean="0"/>
              <a:t>Porovnání tradičního a olympijského džuda</a:t>
            </a:r>
            <a:endParaRPr lang="cs-CZ" dirty="0"/>
          </a:p>
        </p:txBody>
      </p:sp>
      <p:graphicFrame>
        <p:nvGraphicFramePr>
          <p:cNvPr id="4" name="Zástupný symbol pro obsah 3"/>
          <p:cNvGraphicFramePr>
            <a:graphicFrameLocks noGrp="1"/>
          </p:cNvGraphicFramePr>
          <p:nvPr>
            <p:ph idx="1"/>
          </p:nvPr>
        </p:nvGraphicFramePr>
        <p:xfrm>
          <a:off x="71438" y="1484313"/>
          <a:ext cx="9036496" cy="5463606"/>
        </p:xfrm>
        <a:graphic>
          <a:graphicData uri="http://schemas.openxmlformats.org/drawingml/2006/table">
            <a:tbl>
              <a:tblPr/>
              <a:tblGrid>
                <a:gridCol w="1689823"/>
                <a:gridCol w="3549536"/>
                <a:gridCol w="3797137"/>
              </a:tblGrid>
              <a:tr h="434187">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895536">
                <a:tc>
                  <a:txBody>
                    <a:bodyPr/>
                    <a:lstStyle/>
                    <a:p>
                      <a:pPr>
                        <a:lnSpc>
                          <a:spcPct val="115000"/>
                        </a:lnSpc>
                        <a:spcAft>
                          <a:spcPts val="0"/>
                        </a:spcAft>
                      </a:pPr>
                      <a:r>
                        <a:rPr lang="cs-CZ" sz="2000" b="1" dirty="0">
                          <a:solidFill>
                            <a:srgbClr val="FFFFFF"/>
                          </a:solidFill>
                          <a:latin typeface="Calibri"/>
                          <a:ea typeface="Calibri"/>
                          <a:cs typeface="Times New Roman"/>
                        </a:rPr>
                        <a:t>Cíle </a:t>
                      </a:r>
                      <a:r>
                        <a:rPr lang="cs-CZ" sz="2000" b="1" dirty="0" smtClean="0">
                          <a:solidFill>
                            <a:srgbClr val="FFFFFF"/>
                          </a:solidFill>
                          <a:latin typeface="Calibri"/>
                          <a:ea typeface="Calibri"/>
                          <a:cs typeface="Times New Roman"/>
                        </a:rPr>
                        <a:t>džuda</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latin typeface="Calibri"/>
                          <a:ea typeface="Calibri"/>
                          <a:cs typeface="Times New Roman"/>
                        </a:rPr>
                        <a:t>Mravní </a:t>
                      </a:r>
                      <a:r>
                        <a:rPr lang="cs-CZ" sz="2000" dirty="0">
                          <a:latin typeface="Calibri"/>
                          <a:ea typeface="Calibri"/>
                          <a:cs typeface="Times New Roman"/>
                        </a:rPr>
                        <a:t>výchova, tělesná výchova, branná výchova</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Maximalizace sportovního výkonu a </a:t>
                      </a:r>
                      <a:r>
                        <a:rPr lang="cs-CZ" sz="2000" dirty="0" smtClean="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895536">
                <a:tc>
                  <a:txBody>
                    <a:bodyPr/>
                    <a:lstStyle/>
                    <a:p>
                      <a:pPr>
                        <a:lnSpc>
                          <a:spcPct val="115000"/>
                        </a:lnSpc>
                        <a:spcAft>
                          <a:spcPts val="0"/>
                        </a:spcAft>
                      </a:pPr>
                      <a:r>
                        <a:rPr lang="cs-CZ" sz="2000" b="1">
                          <a:solidFill>
                            <a:srgbClr val="FFFFFF"/>
                          </a:solidFill>
                          <a:latin typeface="Calibri"/>
                          <a:ea typeface="Calibri"/>
                          <a:cs typeface="Times New Roman"/>
                        </a:rPr>
                        <a:t>Džúdóka</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Člověk přísahou potvrzující chovat se morálně, jít příkladem</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Sportovec snažící se o maximalizaci sportovního výkonu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434187">
                <a:tc>
                  <a:txBody>
                    <a:bodyPr/>
                    <a:lstStyle/>
                    <a:p>
                      <a:pPr>
                        <a:lnSpc>
                          <a:spcPct val="115000"/>
                        </a:lnSpc>
                        <a:spcAft>
                          <a:spcPts val="0"/>
                        </a:spcAft>
                      </a:pPr>
                      <a:r>
                        <a:rPr lang="cs-CZ" sz="2000" b="1">
                          <a:solidFill>
                            <a:srgbClr val="FFFFFF"/>
                          </a:solidFill>
                          <a:latin typeface="Calibri"/>
                          <a:ea typeface="Calibri"/>
                          <a:cs typeface="Times New Roman"/>
                        </a:rPr>
                        <a:t>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Pouze </a:t>
                      </a:r>
                      <a:r>
                        <a:rPr lang="cs-CZ" sz="2000" dirty="0">
                          <a:solidFill>
                            <a:srgbClr val="000000"/>
                          </a:solidFill>
                          <a:latin typeface="Calibri"/>
                          <a:ea typeface="Calibri"/>
                          <a:cs typeface="Times New Roman"/>
                        </a:rPr>
                        <a:t>jedna z metod cvičení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a:solidFill>
                            <a:srgbClr val="000000"/>
                          </a:solidFill>
                          <a:latin typeface="Calibri"/>
                          <a:ea typeface="Calibri"/>
                          <a:cs typeface="Times New Roman"/>
                        </a:rPr>
                        <a:t>Cíl a smysl cvičení</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Cíl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Zlepšit </a:t>
                      </a:r>
                      <a:r>
                        <a:rPr lang="cs-CZ" sz="2000" dirty="0">
                          <a:solidFill>
                            <a:srgbClr val="000000"/>
                          </a:solidFill>
                          <a:latin typeface="Calibri"/>
                          <a:ea typeface="Calibri"/>
                          <a:cs typeface="Times New Roman"/>
                        </a:rPr>
                        <a:t>svou a pomoci zlepšovat soupeřovu schopnost aplikovat techniky dle principů Kódókan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Randori je ztotožněno se šiai. Cílem je vyhrát nad soupeřem jakýmkoli způsobem neodporujícím pravidlům</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Kategorie v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Žádné</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Váhové kategorie po vzoru západních úpolových sportů, zrušení kategorie open na olympijských hrách</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41313"/>
            <a:ext cx="7772400" cy="1143000"/>
          </a:xfrm>
        </p:spPr>
        <p:txBody>
          <a:bodyPr>
            <a:normAutofit fontScale="90000"/>
          </a:bodyPr>
          <a:lstStyle/>
          <a:p>
            <a:pPr>
              <a:defRPr/>
            </a:pPr>
            <a:r>
              <a:rPr lang="cs-CZ" sz="3600" dirty="0" smtClean="0"/>
              <a:t>Porovnání tradičního a olympijského džúdó</a:t>
            </a:r>
            <a:endParaRPr lang="cs-CZ" dirty="0"/>
          </a:p>
        </p:txBody>
      </p:sp>
      <p:graphicFrame>
        <p:nvGraphicFramePr>
          <p:cNvPr id="4" name="Zástupný symbol pro obsah 3"/>
          <p:cNvGraphicFramePr>
            <a:graphicFrameLocks noGrp="1"/>
          </p:cNvGraphicFramePr>
          <p:nvPr>
            <p:ph idx="1"/>
          </p:nvPr>
        </p:nvGraphicFramePr>
        <p:xfrm>
          <a:off x="71438" y="1557338"/>
          <a:ext cx="9036496" cy="5301208"/>
        </p:xfrm>
        <a:graphic>
          <a:graphicData uri="http://schemas.openxmlformats.org/drawingml/2006/table">
            <a:tbl>
              <a:tblPr/>
              <a:tblGrid>
                <a:gridCol w="1689823"/>
                <a:gridCol w="3549536"/>
                <a:gridCol w="3797137"/>
              </a:tblGrid>
              <a:tr h="466026">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961205">
                <a:tc>
                  <a:txBody>
                    <a:bodyPr/>
                    <a:lstStyle/>
                    <a:p>
                      <a:pPr>
                        <a:lnSpc>
                          <a:spcPct val="115000"/>
                        </a:lnSpc>
                        <a:spcAft>
                          <a:spcPts val="0"/>
                        </a:spcAft>
                      </a:pPr>
                      <a:r>
                        <a:rPr lang="cs-CZ" sz="2000" b="1" dirty="0">
                          <a:solidFill>
                            <a:srgbClr val="FFFFFF"/>
                          </a:solidFill>
                          <a:latin typeface="Calibri"/>
                          <a:ea typeface="Calibri"/>
                          <a:cs typeface="Times New Roman"/>
                        </a:rPr>
                        <a:t>Ohodnocení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Ippon, vítězství čistou technikou</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Juko</a:t>
                      </a:r>
                      <a:r>
                        <a:rPr lang="cs-CZ" sz="2000" dirty="0">
                          <a:solidFill>
                            <a:srgbClr val="000000"/>
                          </a:solidFill>
                          <a:latin typeface="Calibri"/>
                          <a:ea typeface="Calibri"/>
                          <a:cs typeface="Times New Roman"/>
                        </a:rPr>
                        <a:t>, koka, vítězství </a:t>
                      </a:r>
                      <a:r>
                        <a:rPr lang="cs-CZ" sz="2000" dirty="0" smtClean="0">
                          <a:solidFill>
                            <a:srgbClr val="000000"/>
                          </a:solidFill>
                          <a:latin typeface="Calibri"/>
                          <a:ea typeface="Calibri"/>
                          <a:cs typeface="Times New Roman"/>
                        </a:rPr>
                        <a:t>málo bodovanými </a:t>
                      </a:r>
                      <a:r>
                        <a:rPr lang="cs-CZ" sz="2000" dirty="0">
                          <a:solidFill>
                            <a:srgbClr val="000000"/>
                          </a:solidFill>
                          <a:latin typeface="Calibri"/>
                          <a:ea typeface="Calibri"/>
                          <a:cs typeface="Times New Roman"/>
                        </a:rPr>
                        <a:t>technikami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Olympijské hry v Tokiu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1940 - ukázky komplexu japonských bojových umění bez snahy o zařazení džúdó do programu</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1964 – zařazení džúdó jako soutěžní disciplíny</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Organizace</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Žádná, v Japonsku rozšiřování ve vzdělávacích institucích, neformální rozšiřování ve světě</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a:solidFill>
                            <a:srgbClr val="000000"/>
                          </a:solidFill>
                          <a:latin typeface="Calibri"/>
                          <a:ea typeface="Calibri"/>
                          <a:cs typeface="Times New Roman"/>
                        </a:rPr>
                        <a:t>Struktura národních, kontinentálních </a:t>
                      </a:r>
                      <a:r>
                        <a:rPr lang="cs-CZ" sz="2000" dirty="0" smtClean="0">
                          <a:solidFill>
                            <a:srgbClr val="000000"/>
                          </a:solidFill>
                          <a:latin typeface="Calibri"/>
                          <a:ea typeface="Calibri"/>
                          <a:cs typeface="Times New Roman"/>
                        </a:rPr>
                        <a:t> organizací a</a:t>
                      </a:r>
                      <a:r>
                        <a:rPr lang="cs-CZ" sz="2000" dirty="0">
                          <a:solidFill>
                            <a:srgbClr val="000000"/>
                          </a:solidFill>
                          <a:latin typeface="Calibri"/>
                          <a:ea typeface="Calibri"/>
                          <a:cs typeface="Times New Roman"/>
                        </a:rPr>
                        <a:t> celosvětové organizace</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961205">
                <a:tc>
                  <a:txBody>
                    <a:bodyPr/>
                    <a:lstStyle/>
                    <a:p>
                      <a:pPr>
                        <a:lnSpc>
                          <a:spcPct val="115000"/>
                        </a:lnSpc>
                        <a:spcAft>
                          <a:spcPts val="0"/>
                        </a:spcAft>
                      </a:pPr>
                      <a:r>
                        <a:rPr lang="cs-CZ" sz="2000" b="1">
                          <a:solidFill>
                            <a:srgbClr val="FFFFFF"/>
                          </a:solidFill>
                          <a:latin typeface="Calibri"/>
                          <a:ea typeface="Calibri"/>
                          <a:cs typeface="Times New Roman"/>
                        </a:rPr>
                        <a:t>Výkonové měřítko</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Stupeň (dan)</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Středověk</a:t>
            </a:r>
          </a:p>
        </p:txBody>
      </p:sp>
      <p:sp>
        <p:nvSpPr>
          <p:cNvPr id="11267" name="Zástupný symbol pro obsah 2"/>
          <p:cNvSpPr>
            <a:spLocks noGrp="1"/>
          </p:cNvSpPr>
          <p:nvPr>
            <p:ph idx="1"/>
          </p:nvPr>
        </p:nvSpPr>
        <p:spPr/>
        <p:txBody>
          <a:bodyPr/>
          <a:lstStyle/>
          <a:p>
            <a:r>
              <a:rPr lang="cs-CZ" dirty="0" smtClean="0"/>
              <a:t>Raný středověk 5. - 11. století</a:t>
            </a:r>
          </a:p>
          <a:p>
            <a:r>
              <a:rPr lang="cs-CZ" dirty="0" smtClean="0"/>
              <a:t>Vrcholný středověk 11. - 14. století</a:t>
            </a:r>
          </a:p>
          <a:p>
            <a:r>
              <a:rPr lang="cs-CZ" dirty="0" smtClean="0"/>
              <a:t>Pozdní středověk 14. - 15. století</a:t>
            </a:r>
          </a:p>
          <a:p>
            <a:endParaRPr lang="cs-CZ"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p:txBody>
          <a:bodyPr/>
          <a:lstStyle/>
          <a:p>
            <a:r>
              <a:rPr lang="cs-CZ" smtClean="0"/>
              <a:t>Formy džúdó</a:t>
            </a:r>
          </a:p>
        </p:txBody>
      </p:sp>
      <p:sp>
        <p:nvSpPr>
          <p:cNvPr id="3" name="Zástupný symbol pro obsah 2"/>
          <p:cNvSpPr>
            <a:spLocks noGrp="1"/>
          </p:cNvSpPr>
          <p:nvPr>
            <p:ph idx="1"/>
          </p:nvPr>
        </p:nvSpPr>
        <p:spPr/>
        <p:txBody>
          <a:bodyPr>
            <a:normAutofit fontScale="92500" lnSpcReduction="20000"/>
          </a:bodyPr>
          <a:lstStyle/>
          <a:p>
            <a:pPr>
              <a:defRPr/>
            </a:pPr>
            <a:r>
              <a:rPr lang="cs-CZ" sz="3600" b="1" dirty="0" smtClean="0"/>
              <a:t>Tradiční džúdó</a:t>
            </a:r>
            <a:r>
              <a:rPr lang="cs-CZ" sz="3600" dirty="0" smtClean="0"/>
              <a:t> </a:t>
            </a:r>
            <a:r>
              <a:rPr lang="cs-CZ" dirty="0" smtClean="0"/>
              <a:t>– původní, v podstatě již zaniklý </a:t>
            </a:r>
            <a:r>
              <a:rPr lang="cs-CZ" b="1" i="1" dirty="0" smtClean="0"/>
              <a:t>výchovný systém </a:t>
            </a:r>
            <a:r>
              <a:rPr lang="cs-CZ" dirty="0" smtClean="0"/>
              <a:t>zakladatele Džigora Kana</a:t>
            </a:r>
          </a:p>
          <a:p>
            <a:pPr>
              <a:defRPr/>
            </a:pPr>
            <a:r>
              <a:rPr lang="cs-CZ" sz="3600" b="1" dirty="0" smtClean="0"/>
              <a:t>Kódókan džúdó</a:t>
            </a:r>
            <a:r>
              <a:rPr lang="cs-CZ" sz="3600" dirty="0" smtClean="0"/>
              <a:t> </a:t>
            </a:r>
            <a:r>
              <a:rPr lang="cs-CZ" dirty="0" smtClean="0"/>
              <a:t>– </a:t>
            </a:r>
            <a:r>
              <a:rPr lang="cs-CZ" dirty="0" err="1" smtClean="0"/>
              <a:t>džúdó</a:t>
            </a:r>
            <a:r>
              <a:rPr lang="cs-CZ" dirty="0" smtClean="0"/>
              <a:t> vyučované v instituci Kódókan, stojí na pomezí mezi tradičním a olympijským džúdó</a:t>
            </a:r>
          </a:p>
          <a:p>
            <a:pPr>
              <a:defRPr/>
            </a:pPr>
            <a:r>
              <a:rPr lang="cs-CZ" sz="3600" b="1" dirty="0" smtClean="0"/>
              <a:t>Olympijské (sportovní) džúdó </a:t>
            </a:r>
            <a:r>
              <a:rPr lang="cs-CZ" dirty="0" smtClean="0"/>
              <a:t>– moderní </a:t>
            </a:r>
            <a:r>
              <a:rPr lang="cs-CZ" b="1" i="1" dirty="0" smtClean="0"/>
              <a:t>sportovní </a:t>
            </a:r>
            <a:r>
              <a:rPr lang="cs-CZ" dirty="0" smtClean="0"/>
              <a:t>(komerční) </a:t>
            </a:r>
            <a:r>
              <a:rPr lang="cs-CZ" b="1" i="1" dirty="0" smtClean="0"/>
              <a:t>disciplína</a:t>
            </a:r>
            <a:r>
              <a:rPr lang="cs-CZ" dirty="0" smtClean="0"/>
              <a:t>, řízená Mezinárodní federaci džúdó</a:t>
            </a:r>
          </a:p>
          <a:p>
            <a:pPr>
              <a:defRPr/>
            </a:pP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smtClean="0">
                <a:latin typeface="Times New Roman" pitchFamily="18" charset="0"/>
              </a:rPr>
              <a:t>Otázky k ženským úpolovým disciplínám</a:t>
            </a:r>
          </a:p>
        </p:txBody>
      </p:sp>
      <p:sp>
        <p:nvSpPr>
          <p:cNvPr id="91139" name="Rectangle 3"/>
          <p:cNvSpPr>
            <a:spLocks noGrp="1" noChangeArrowheads="1"/>
          </p:cNvSpPr>
          <p:nvPr>
            <p:ph type="body" idx="1"/>
          </p:nvPr>
        </p:nvSpPr>
        <p:spPr/>
        <p:txBody>
          <a:bodyPr/>
          <a:lstStyle/>
          <a:p>
            <a:pPr eaLnBrk="1" hangingPunct="1">
              <a:lnSpc>
                <a:spcPct val="90000"/>
              </a:lnSpc>
            </a:pPr>
            <a:r>
              <a:rPr lang="cs-CZ" smtClean="0">
                <a:latin typeface="Times New Roman" pitchFamily="18" charset="0"/>
              </a:rPr>
              <a:t>Jaká je historie ženských úpolových disciplín na OH?</a:t>
            </a: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Co zjistíme z porovnání ženských a mužských disciplín</a:t>
            </a:r>
            <a:r>
              <a:rPr lang="en-GB" smtClean="0">
                <a:latin typeface="Times New Roman" pitchFamily="18" charset="0"/>
              </a:rPr>
              <a:t>?</a:t>
            </a:r>
            <a:endParaRPr lang="cs-CZ" smtClean="0">
              <a:latin typeface="Times New Roman" pitchFamily="18" charset="0"/>
            </a:endParaRP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Jaká je současná situace a co očekáváme v budocnosti</a:t>
            </a:r>
            <a:r>
              <a:rPr lang="en-GB" smtClean="0">
                <a:latin typeface="Times New Roman" pitchFamily="18" charset="0"/>
              </a:rPr>
              <a:t>?</a:t>
            </a:r>
            <a:r>
              <a:rPr lang="cs-CZ" smtClean="0">
                <a:latin typeface="Times New Roman" pitchFamily="18" charset="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cs-CZ" sz="4000" b="1" smtClean="0">
                <a:latin typeface="Times New Roman" pitchFamily="18" charset="0"/>
              </a:rPr>
              <a:t>Ženské úpolové disciplíny</a:t>
            </a:r>
            <a:endParaRPr lang="cs-CZ" sz="4000" smtClean="0">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buFontTx/>
              <a:buNone/>
            </a:pPr>
            <a:endParaRPr lang="cs-CZ" smtClean="0">
              <a:latin typeface="Times New Roman" pitchFamily="18" charset="0"/>
            </a:endParaRPr>
          </a:p>
          <a:p>
            <a:pPr eaLnBrk="1" hangingPunct="1"/>
            <a:r>
              <a:rPr lang="cs-CZ" smtClean="0">
                <a:latin typeface="Times New Roman" pitchFamily="18" charset="0"/>
              </a:rPr>
              <a:t>Šerm </a:t>
            </a:r>
            <a:r>
              <a:rPr lang="en-GB" smtClean="0">
                <a:latin typeface="Times New Roman" pitchFamily="18" charset="0"/>
              </a:rPr>
              <a:t>(</a:t>
            </a:r>
            <a:r>
              <a:rPr lang="cs-CZ" smtClean="0">
                <a:latin typeface="Times New Roman" pitchFamily="18" charset="0"/>
              </a:rPr>
              <a:t>fleret</a:t>
            </a:r>
            <a:r>
              <a:rPr lang="en-GB" smtClean="0">
                <a:latin typeface="Times New Roman" pitchFamily="18" charset="0"/>
              </a:rPr>
              <a:t>)</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1</a:t>
            </a:r>
            <a:r>
              <a:rPr lang="en-GB" smtClean="0">
                <a:latin typeface="Times New Roman" pitchFamily="18" charset="0"/>
              </a:rPr>
              <a:t>924</a:t>
            </a:r>
            <a:r>
              <a:rPr lang="cs-CZ" smtClean="0">
                <a:latin typeface="Times New Roman" pitchFamily="18" charset="0"/>
              </a:rPr>
              <a:t>, Paris</a:t>
            </a:r>
          </a:p>
          <a:p>
            <a:pPr eaLnBrk="1" hangingPunct="1"/>
            <a:r>
              <a:rPr lang="cs-CZ" smtClean="0">
                <a:latin typeface="Times New Roman" pitchFamily="18" charset="0"/>
              </a:rPr>
              <a:t>Džúdó, </a:t>
            </a:r>
            <a:r>
              <a:rPr lang="en-GB" smtClean="0">
                <a:latin typeface="Times New Roman" pitchFamily="18" charset="0"/>
              </a:rPr>
              <a:t>1992</a:t>
            </a:r>
            <a:r>
              <a:rPr lang="cs-CZ" smtClean="0">
                <a:latin typeface="Times New Roman" pitchFamily="18" charset="0"/>
              </a:rPr>
              <a:t>,</a:t>
            </a:r>
            <a:r>
              <a:rPr lang="en-GB" smtClean="0">
                <a:latin typeface="Times New Roman" pitchFamily="18" charset="0"/>
              </a:rPr>
              <a:t> Barcelona</a:t>
            </a:r>
            <a:endParaRPr lang="cs-CZ" smtClean="0">
              <a:latin typeface="Times New Roman" pitchFamily="18" charset="0"/>
            </a:endParaRPr>
          </a:p>
          <a:p>
            <a:pPr eaLnBrk="1" hangingPunct="1"/>
            <a:r>
              <a:rPr lang="en-GB" smtClean="0">
                <a:latin typeface="Times New Roman" pitchFamily="18" charset="0"/>
              </a:rPr>
              <a:t>Taekwondo</a:t>
            </a:r>
            <a:r>
              <a:rPr lang="cs-CZ" smtClean="0">
                <a:latin typeface="Times New Roman" pitchFamily="18" charset="0"/>
              </a:rPr>
              <a:t>,</a:t>
            </a:r>
            <a:r>
              <a:rPr lang="en-GB" smtClean="0">
                <a:latin typeface="Times New Roman" pitchFamily="18" charset="0"/>
              </a:rPr>
              <a:t> 2000</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Sydney</a:t>
            </a:r>
            <a:r>
              <a:rPr lang="en-GB" smtClean="0">
                <a:latin typeface="Times New Roman" pitchFamily="18" charset="0"/>
              </a:rPr>
              <a:t> </a:t>
            </a:r>
            <a:endParaRPr lang="cs-CZ" smtClean="0">
              <a:latin typeface="Times New Roman" pitchFamily="18" charset="0"/>
            </a:endParaRPr>
          </a:p>
          <a:p>
            <a:pPr eaLnBrk="1" hangingPunct="1"/>
            <a:r>
              <a:rPr lang="cs-CZ" smtClean="0">
                <a:latin typeface="Times New Roman" pitchFamily="18" charset="0"/>
              </a:rPr>
              <a:t>Zápas,</a:t>
            </a:r>
            <a:r>
              <a:rPr lang="en-GB" smtClean="0">
                <a:latin typeface="Times New Roman" pitchFamily="18" charset="0"/>
              </a:rPr>
              <a:t> 2004</a:t>
            </a:r>
            <a:r>
              <a:rPr lang="cs-CZ" smtClean="0">
                <a:latin typeface="Times New Roman" pitchFamily="18" charset="0"/>
              </a:rPr>
              <a:t>, Athens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sz="4000" smtClean="0">
                <a:latin typeface="Times New Roman" pitchFamily="18" charset="0"/>
              </a:rPr>
              <a:t>Časový odstup zařazení ženských a mužských úpolových disciplín</a:t>
            </a:r>
          </a:p>
        </p:txBody>
      </p:sp>
      <p:graphicFrame>
        <p:nvGraphicFramePr>
          <p:cNvPr id="66" name="Tabulka 65"/>
          <p:cNvGraphicFramePr>
            <a:graphicFrameLocks noGrp="1"/>
          </p:cNvGraphicFramePr>
          <p:nvPr/>
        </p:nvGraphicFramePr>
        <p:xfrm>
          <a:off x="539750" y="3043238"/>
          <a:ext cx="8136905" cy="1682496"/>
        </p:xfrm>
        <a:graphic>
          <a:graphicData uri="http://schemas.openxmlformats.org/drawingml/2006/table">
            <a:tbl>
              <a:tblPr/>
              <a:tblGrid>
                <a:gridCol w="1873993"/>
                <a:gridCol w="934779"/>
                <a:gridCol w="1009074"/>
                <a:gridCol w="1067845"/>
                <a:gridCol w="1615628"/>
                <a:gridCol w="1635586"/>
              </a:tblGrid>
              <a:tr h="0">
                <a:tc>
                  <a:txBody>
                    <a:bodyPr/>
                    <a:lstStyle/>
                    <a:p>
                      <a:pPr algn="l">
                        <a:lnSpc>
                          <a:spcPct val="115000"/>
                        </a:lnSpc>
                        <a:spcAft>
                          <a:spcPts val="0"/>
                        </a:spcAft>
                      </a:pP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ct val="115000"/>
                        </a:lnSpc>
                        <a:spcAft>
                          <a:spcPts val="0"/>
                        </a:spcAft>
                      </a:pPr>
                      <a:r>
                        <a:rPr lang="cs-CZ" sz="2400">
                          <a:solidFill>
                            <a:srgbClr val="FFFFFF"/>
                          </a:solidFill>
                          <a:latin typeface="Calibri"/>
                          <a:ea typeface="Calibri"/>
                          <a:cs typeface="Times New Roman"/>
                        </a:rPr>
                        <a:t>šerm</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zápas</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Džúdó</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taekwondo</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box</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mužů</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1964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b="1">
                          <a:latin typeface="Calibri"/>
                          <a:ea typeface="Calibri"/>
                          <a:cs typeface="Times New Roman"/>
                        </a:rPr>
                        <a:t>1904</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žen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1924</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1992</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b="1">
                          <a:latin typeface="Calibri"/>
                          <a:ea typeface="Calibri"/>
                          <a:cs typeface="Times New Roman"/>
                        </a:rPr>
                        <a:t>2012</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r>
              <a:tr h="0">
                <a:tc>
                  <a:txBody>
                    <a:bodyPr/>
                    <a:lstStyle/>
                    <a:p>
                      <a:pPr algn="l">
                        <a:lnSpc>
                          <a:spcPct val="115000"/>
                        </a:lnSpc>
                        <a:spcAft>
                          <a:spcPts val="0"/>
                        </a:spcAft>
                      </a:pPr>
                      <a:r>
                        <a:rPr lang="cs-CZ" sz="2400">
                          <a:solidFill>
                            <a:srgbClr val="FFFFFF"/>
                          </a:solidFill>
                          <a:latin typeface="Calibri"/>
                          <a:ea typeface="Calibri"/>
                          <a:cs typeface="Times New Roman"/>
                        </a:rPr>
                        <a:t>časový posun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dirty="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cs-CZ" smtClean="0">
                <a:latin typeface="Times New Roman" pitchFamily="18" charset="0"/>
              </a:rPr>
              <a:t>Ženské úpolové disciplíny</a:t>
            </a:r>
          </a:p>
        </p:txBody>
      </p:sp>
      <p:sp>
        <p:nvSpPr>
          <p:cNvPr id="94211" name="Rectangle 3"/>
          <p:cNvSpPr>
            <a:spLocks noGrp="1" noChangeArrowheads="1"/>
          </p:cNvSpPr>
          <p:nvPr>
            <p:ph type="body" idx="1"/>
          </p:nvPr>
        </p:nvSpPr>
        <p:spPr/>
        <p:txBody>
          <a:bodyPr/>
          <a:lstStyle/>
          <a:p>
            <a:pPr eaLnBrk="1" hangingPunct="1">
              <a:lnSpc>
                <a:spcPct val="80000"/>
              </a:lnSpc>
            </a:pPr>
            <a:r>
              <a:rPr lang="cs-CZ" sz="1800" smtClean="0">
                <a:latin typeface="Times New Roman" pitchFamily="18" charset="0"/>
              </a:rPr>
              <a:t>Olympijské disciplíny jsou pouze soubojové. </a:t>
            </a:r>
            <a:r>
              <a:rPr lang="en-GB" sz="1800" smtClean="0">
                <a:latin typeface="Times New Roman" pitchFamily="18" charset="0"/>
              </a:rPr>
              <a:t> </a:t>
            </a:r>
            <a:r>
              <a:rPr lang="cs-CZ" sz="1800" smtClean="0">
                <a:latin typeface="Times New Roman" pitchFamily="18" charset="0"/>
              </a:rPr>
              <a:t>Byly jako sportovní disciplíny vytvořeny muži pro muže.</a:t>
            </a:r>
          </a:p>
          <a:p>
            <a:pPr eaLnBrk="1" hangingPunct="1">
              <a:lnSpc>
                <a:spcPct val="80000"/>
              </a:lnSpc>
            </a:pPr>
            <a:r>
              <a:rPr lang="cs-CZ" sz="1800" smtClean="0">
                <a:latin typeface="Times New Roman" pitchFamily="18" charset="0"/>
              </a:rPr>
              <a:t>Otázka zařazení nesoubojových disciplín umožňujících hodnocení estetiky pohybu, uměleckého dojmu, plynulosti pohybu atd.:</a:t>
            </a:r>
          </a:p>
          <a:p>
            <a:pPr lvl="1" eaLnBrk="1" hangingPunct="1">
              <a:lnSpc>
                <a:spcPct val="80000"/>
              </a:lnSpc>
            </a:pPr>
            <a:r>
              <a:rPr lang="cs-CZ" sz="1400" smtClean="0">
                <a:latin typeface="Times New Roman" pitchFamily="18" charset="0"/>
              </a:rPr>
              <a:t>Taekwondo (poomse)</a:t>
            </a:r>
          </a:p>
          <a:p>
            <a:pPr lvl="1" eaLnBrk="1" hangingPunct="1">
              <a:lnSpc>
                <a:spcPct val="80000"/>
              </a:lnSpc>
            </a:pPr>
            <a:r>
              <a:rPr lang="en-GB" sz="1400" smtClean="0">
                <a:latin typeface="Times New Roman" pitchFamily="18" charset="0"/>
              </a:rPr>
              <a:t>karate (kata)</a:t>
            </a:r>
            <a:endParaRPr lang="cs-CZ" sz="1400" smtClean="0">
              <a:latin typeface="Times New Roman" pitchFamily="18" charset="0"/>
            </a:endParaRPr>
          </a:p>
          <a:p>
            <a:pPr lvl="1" eaLnBrk="1" hangingPunct="1">
              <a:lnSpc>
                <a:spcPct val="80000"/>
              </a:lnSpc>
            </a:pPr>
            <a:r>
              <a:rPr lang="en-GB" sz="1400" smtClean="0">
                <a:latin typeface="Times New Roman" pitchFamily="18" charset="0"/>
              </a:rPr>
              <a:t>wushu (taolu)</a:t>
            </a:r>
            <a:endParaRPr lang="cs-CZ" sz="1400" smtClean="0">
              <a:latin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sk-SK" smtClean="0">
                <a:latin typeface="Times New Roman" pitchFamily="18" charset="0"/>
              </a:rPr>
              <a:t>Uznané IOC, ale nezařazené</a:t>
            </a:r>
            <a:endParaRPr lang="en-US" smtClean="0">
              <a:latin typeface="Times New Roman" pitchFamily="18" charset="0"/>
            </a:endParaRPr>
          </a:p>
        </p:txBody>
      </p:sp>
      <p:sp>
        <p:nvSpPr>
          <p:cNvPr id="95235" name="Rectangle 3"/>
          <p:cNvSpPr>
            <a:spLocks noGrp="1" noChangeArrowheads="1"/>
          </p:cNvSpPr>
          <p:nvPr>
            <p:ph type="body" idx="1"/>
          </p:nvPr>
        </p:nvSpPr>
        <p:spPr/>
        <p:txBody>
          <a:bodyPr/>
          <a:lstStyle/>
          <a:p>
            <a:pPr algn="just" eaLnBrk="1" hangingPunct="1">
              <a:buFontTx/>
              <a:buNone/>
            </a:pPr>
            <a:r>
              <a:rPr lang="sk-SK" sz="2800" b="1" smtClean="0">
                <a:latin typeface="Times New Roman" pitchFamily="18" charset="0"/>
                <a:cs typeface="Times New Roman" pitchFamily="18" charset="0"/>
              </a:rPr>
              <a:t>Karate</a:t>
            </a:r>
            <a:r>
              <a:rPr lang="sk-SK" sz="2800" smtClean="0">
                <a:latin typeface="Times New Roman" pitchFamily="18" charset="0"/>
                <a:cs typeface="Times New Roman" pitchFamily="18" charset="0"/>
              </a:rPr>
              <a:t> (World Karate Federation, WKF).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Přetahování lanem</a:t>
            </a:r>
            <a:r>
              <a:rPr lang="sk-SK" sz="2800" smtClean="0">
                <a:latin typeface="Times New Roman" pitchFamily="18" charset="0"/>
                <a:cs typeface="Times New Roman" pitchFamily="18" charset="0"/>
              </a:rPr>
              <a:t> (Tug of War International Federation, TWIF)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Sumó</a:t>
            </a:r>
            <a:r>
              <a:rPr lang="sk-SK" sz="2800" smtClean="0">
                <a:latin typeface="Times New Roman" pitchFamily="18" charset="0"/>
                <a:cs typeface="Times New Roman" pitchFamily="18" charset="0"/>
              </a:rPr>
              <a:t> (International Sumó Federation, ISF)</a:t>
            </a:r>
          </a:p>
          <a:p>
            <a:pPr algn="just" eaLnBrk="1" hangingPunct="1">
              <a:buFontTx/>
              <a:buNone/>
            </a:pPr>
            <a:r>
              <a:rPr lang="sk-SK" sz="2800" smtClean="0">
                <a:latin typeface="Times New Roman" pitchFamily="18" charset="0"/>
                <a:cs typeface="Times New Roman" pitchFamily="18" charset="0"/>
              </a:rPr>
              <a:t> </a:t>
            </a:r>
          </a:p>
          <a:p>
            <a:pPr eaLnBrk="1" hangingPunct="1">
              <a:buFontTx/>
              <a:buNone/>
            </a:pPr>
            <a:r>
              <a:rPr lang="sk-SK" sz="2800" b="1" smtClean="0">
                <a:latin typeface="Times New Roman" pitchFamily="18" charset="0"/>
                <a:cs typeface="Times New Roman" pitchFamily="18" charset="0"/>
              </a:rPr>
              <a:t>Wušu</a:t>
            </a:r>
            <a:r>
              <a:rPr lang="sk-SK" sz="2800" smtClean="0">
                <a:latin typeface="Times New Roman" pitchFamily="18" charset="0"/>
                <a:cs typeface="Times New Roman" pitchFamily="18" charset="0"/>
              </a:rPr>
              <a:t> (International Wushu Federation</a:t>
            </a:r>
            <a:r>
              <a:rPr lang="en-US" sz="2800" smtClean="0">
                <a:latin typeface="Times New Roman" pitchFamily="18" charset="0"/>
                <a:cs typeface="Times New Roman" pitchFamily="18" charset="0"/>
              </a:rPr>
              <a:t>, IWF</a:t>
            </a:r>
            <a:r>
              <a:rPr lang="sk-SK" sz="2800" smtClean="0">
                <a:latin typeface="Times New Roman" pitchFamily="18" charset="0"/>
                <a:cs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905000"/>
          </a:xfrm>
        </p:spPr>
        <p:txBody>
          <a:bodyPr/>
          <a:lstStyle/>
          <a:p>
            <a:pPr eaLnBrk="1" hangingPunct="1"/>
            <a:r>
              <a:rPr lang="cs-CZ" smtClean="0">
                <a:latin typeface="Times New Roman" pitchFamily="18" charset="0"/>
                <a:cs typeface="Times New Roman" pitchFamily="18" charset="0"/>
              </a:rPr>
              <a:t>Pr</a:t>
            </a:r>
            <a:r>
              <a:rPr lang="cs-CZ" smtClean="0">
                <a:latin typeface="Times New Roman" pitchFamily="18" charset="0"/>
              </a:rPr>
              <a:t>o</a:t>
            </a:r>
            <a:r>
              <a:rPr lang="cs-CZ" smtClean="0">
                <a:latin typeface="Times New Roman" pitchFamily="18" charset="0"/>
                <a:cs typeface="Times New Roman" pitchFamily="18" charset="0"/>
              </a:rPr>
              <a:t>centuální podíl úpolových sportů na olympijských a světových hrách</a:t>
            </a:r>
            <a:r>
              <a:rPr lang="en-US" smtClean="0">
                <a:latin typeface="Times New Roman" pitchFamily="18" charset="0"/>
              </a:rPr>
              <a:t> </a:t>
            </a:r>
          </a:p>
        </p:txBody>
      </p:sp>
      <p:graphicFrame>
        <p:nvGraphicFramePr>
          <p:cNvPr id="604163" name="Group 3"/>
          <p:cNvGraphicFramePr>
            <a:graphicFrameLocks noGrp="1"/>
          </p:cNvGraphicFramePr>
          <p:nvPr/>
        </p:nvGraphicFramePr>
        <p:xfrm>
          <a:off x="457200" y="2438400"/>
          <a:ext cx="8077200" cy="2971800"/>
        </p:xfrm>
        <a:graphic>
          <a:graphicData uri="http://schemas.openxmlformats.org/drawingml/2006/table">
            <a:tbl>
              <a:tblPr/>
              <a:tblGrid>
                <a:gridCol w="2667000"/>
                <a:gridCol w="1981200"/>
                <a:gridCol w="1981200"/>
                <a:gridCol w="1447800"/>
              </a:tblGrid>
              <a:tr h="10668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a:t>
                      </a:r>
                      <a:endParaRPr kumimoji="0" lang="en-US" sz="2800" b="0" i="0" u="none" strike="noStrike" cap="none" normalizeH="0" baseline="0" smtClean="0">
                        <a:ln>
                          <a:noFill/>
                        </a:ln>
                        <a:solidFill>
                          <a:schemeClr val="tx1"/>
                        </a:solidFill>
                        <a:effectLst/>
                        <a:latin typeface="Tahoma" pitchFamily="34" charset="0"/>
                      </a:endParaRPr>
                    </a:p>
                  </a:txBody>
                  <a:tcPr horzOverflow="overflow">
                    <a:lnL cap="flat">
                      <a:noFill/>
                    </a:lnL>
                    <a:lnR w="28575" cap="flat" cmpd="sng" algn="ctr">
                      <a:solidFill>
                        <a:schemeClr val="tx2"/>
                      </a:solidFill>
                      <a:prstDash val="solid"/>
                      <a:round/>
                      <a:headEnd type="none" w="sm" len="sm"/>
                      <a:tailEnd type="none" w="sm" len="sm"/>
                    </a:lnR>
                    <a:lnT cap="flat">
                      <a:noFill/>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Celkem</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sportů</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Z toho</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úpolových</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podíl</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(letní) Olympijské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28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17,8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4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Světové hry</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32</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15</a:t>
                      </a:r>
                      <a:r>
                        <a:rPr kumimoji="0" lang="cs-CZ" sz="2800" b="0" i="0" u="none" strike="noStrike" cap="none" normalizeH="0" baseline="0" smtClean="0">
                          <a:ln>
                            <a:noFill/>
                          </a:ln>
                          <a:solidFill>
                            <a:schemeClr val="tx1"/>
                          </a:solidFill>
                          <a:effectLst/>
                          <a:latin typeface="Tahoma" pitchFamily="34" charset="0"/>
                        </a:rPr>
                        <a:t>,</a:t>
                      </a:r>
                      <a:r>
                        <a:rPr kumimoji="0" lang="cs-CZ" sz="2800" b="0" i="0" u="none" strike="noStrike" cap="none" normalizeH="0" baseline="0" smtClean="0">
                          <a:ln>
                            <a:noFill/>
                          </a:ln>
                          <a:solidFill>
                            <a:schemeClr val="tx1"/>
                          </a:solidFill>
                          <a:effectLst/>
                          <a:latin typeface="Tahoma" pitchFamily="34" charset="0"/>
                          <a:cs typeface="Times New Roman" charset="0"/>
                        </a:rPr>
                        <a:t>6</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sk-SK" smtClean="0"/>
              <a:t>Světové hry – předsíň OH</a:t>
            </a:r>
            <a:endParaRPr lang="en-US" smtClean="0"/>
          </a:p>
        </p:txBody>
      </p:sp>
      <p:sp>
        <p:nvSpPr>
          <p:cNvPr id="97283" name="Rectangle 3"/>
          <p:cNvSpPr>
            <a:spLocks noGrp="1" noChangeArrowheads="1"/>
          </p:cNvSpPr>
          <p:nvPr>
            <p:ph type="body" idx="1"/>
          </p:nvPr>
        </p:nvSpPr>
        <p:spPr/>
        <p:txBody>
          <a:bodyPr/>
          <a:lstStyle/>
          <a:p>
            <a:r>
              <a:rPr lang="sk-SK" smtClean="0"/>
              <a:t>Každé 4 roky, rok po OH (2013, Cali, Kolumbia)</a:t>
            </a:r>
          </a:p>
          <a:p>
            <a:r>
              <a:rPr lang="sk-SK" smtClean="0">
                <a:cs typeface="Times New Roman" pitchFamily="18" charset="0"/>
              </a:rPr>
              <a:t>organizuje Mezinárodní sdružení světových her (International World Games Association, IWGA)</a:t>
            </a:r>
            <a:endParaRPr lang="sk-SK" smtClean="0"/>
          </a:p>
          <a:p>
            <a:r>
              <a:rPr lang="sk-SK" smtClean="0">
                <a:cs typeface="Times New Roman" pitchFamily="18" charset="0"/>
              </a:rPr>
              <a:t>pod patronátem Mezinárodního olympijského výboru (IOC)</a:t>
            </a:r>
            <a:endParaRPr lang="sk-SK" smtClean="0"/>
          </a:p>
          <a:p>
            <a:r>
              <a:rPr lang="sk-SK" smtClean="0"/>
              <a:t>V současnosti 32 sportů</a:t>
            </a:r>
            <a:endParaRPr 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r>
              <a:rPr lang="sk-SK" smtClean="0"/>
              <a:t>Úpolové sporty v programu WG</a:t>
            </a:r>
            <a:endParaRPr lang="en-US" smtClean="0"/>
          </a:p>
        </p:txBody>
      </p:sp>
      <p:sp>
        <p:nvSpPr>
          <p:cNvPr id="28675" name="Rectangle 1027"/>
          <p:cNvSpPr>
            <a:spLocks noGrp="1" noChangeArrowheads="1"/>
          </p:cNvSpPr>
          <p:nvPr>
            <p:ph type="body" idx="1"/>
          </p:nvPr>
        </p:nvSpPr>
        <p:spPr/>
        <p:txBody>
          <a:bodyPr/>
          <a:lstStyle/>
          <a:p>
            <a:pPr algn="just">
              <a:lnSpc>
                <a:spcPct val="90000"/>
              </a:lnSpc>
              <a:buFontTx/>
              <a:buNone/>
              <a:defRPr/>
            </a:pPr>
            <a:r>
              <a:rPr lang="sk-SK" dirty="0" err="1">
                <a:latin typeface="+mj-lt"/>
                <a:cs typeface="Times New Roman" pitchFamily="18" charset="0"/>
              </a:rPr>
              <a:t>Aikidó</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Džúdžucu</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Karate</a:t>
            </a:r>
            <a:endParaRPr lang="sk-SK" dirty="0">
              <a:latin typeface="+mj-lt"/>
              <a:cs typeface="Times New Roman" pitchFamily="18" charset="0"/>
            </a:endParaRPr>
          </a:p>
          <a:p>
            <a:pPr algn="just">
              <a:lnSpc>
                <a:spcPct val="90000"/>
              </a:lnSpc>
              <a:buFontTx/>
              <a:buNone/>
              <a:defRPr/>
            </a:pPr>
            <a:r>
              <a:rPr lang="sk-SK" dirty="0" err="1" smtClean="0">
                <a:latin typeface="+mj-lt"/>
                <a:cs typeface="Times New Roman" pitchFamily="18" charset="0"/>
              </a:rPr>
              <a:t>Přetahování</a:t>
            </a:r>
            <a:r>
              <a:rPr lang="sk-SK" dirty="0" smtClean="0">
                <a:latin typeface="+mj-lt"/>
                <a:cs typeface="Times New Roman" pitchFamily="18" charset="0"/>
              </a:rPr>
              <a:t> </a:t>
            </a:r>
            <a:r>
              <a:rPr lang="sk-SK" smtClean="0">
                <a:latin typeface="+mj-lt"/>
                <a:cs typeface="Times New Roman" pitchFamily="18" charset="0"/>
              </a:rPr>
              <a:t>lanem</a:t>
            </a:r>
          </a:p>
          <a:p>
            <a:pPr algn="just">
              <a:lnSpc>
                <a:spcPct val="90000"/>
              </a:lnSpc>
              <a:buFontTx/>
              <a:buNone/>
              <a:defRPr/>
            </a:pPr>
            <a:r>
              <a:rPr lang="sk-SK" dirty="0" err="1" smtClean="0">
                <a:latin typeface="+mj-lt"/>
                <a:cs typeface="Times New Roman" pitchFamily="18" charset="0"/>
              </a:rPr>
              <a:t>Sumó</a:t>
            </a:r>
            <a:endParaRPr lang="sk-SK" dirty="0" smtClean="0">
              <a:latin typeface="+mj-lt"/>
              <a:cs typeface="Times New Roman" pitchFamily="18" charset="0"/>
            </a:endParaRPr>
          </a:p>
          <a:p>
            <a:pPr algn="just">
              <a:lnSpc>
                <a:spcPct val="90000"/>
              </a:lnSpc>
              <a:buFontTx/>
              <a:buNone/>
              <a:defRPr/>
            </a:pPr>
            <a:r>
              <a:rPr lang="sk-SK" dirty="0" smtClean="0">
                <a:latin typeface="+mj-lt"/>
                <a:cs typeface="Times New Roman" pitchFamily="18" charset="0"/>
              </a:rPr>
              <a:t>Wušu</a:t>
            </a:r>
            <a:endParaRPr lang="sk-SK" dirty="0">
              <a:latin typeface="+mj-lt"/>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lstStyle/>
          <a:p>
            <a:pPr eaLnBrk="1" hangingPunct="1"/>
            <a:r>
              <a:rPr lang="sk-SK" smtClean="0">
                <a:latin typeface="Times New Roman" pitchFamily="18" charset="0"/>
              </a:rPr>
              <a:t>Formy úpolových sportů</a:t>
            </a:r>
            <a:endParaRPr lang="en-US" smtClean="0">
              <a:latin typeface="Times New Roman" pitchFamily="18" charset="0"/>
            </a:endParaRPr>
          </a:p>
        </p:txBody>
      </p:sp>
      <p:sp>
        <p:nvSpPr>
          <p:cNvPr id="99331" name="Rectangle 3"/>
          <p:cNvSpPr>
            <a:spLocks noGrp="1" noChangeArrowheads="1"/>
          </p:cNvSpPr>
          <p:nvPr>
            <p:ph type="body" idx="1"/>
          </p:nvPr>
        </p:nvSpPr>
        <p:spPr>
          <a:xfrm>
            <a:off x="381000" y="1641475"/>
            <a:ext cx="8382000" cy="4454525"/>
          </a:xfrm>
        </p:spPr>
        <p:txBody>
          <a:bodyPr/>
          <a:lstStyle/>
          <a:p>
            <a:pPr algn="just" eaLnBrk="1" hangingPunct="1">
              <a:lnSpc>
                <a:spcPct val="90000"/>
              </a:lnSpc>
              <a:buFontTx/>
              <a:buNone/>
            </a:pPr>
            <a:r>
              <a:rPr lang="cs-CZ" sz="2800" smtClean="0">
                <a:latin typeface="Times New Roman" pitchFamily="18" charset="0"/>
                <a:cs typeface="Times New Roman" pitchFamily="18" charset="0"/>
              </a:rPr>
              <a:t>individuální souboj dvou soupeřů s využitím: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hodů, držení apod. v boji v postoji i na zemi (džůdó, zápas, sumó)</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(box, karate (kumite), taekwondo)</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a hodů, držení atd. (wušu (sanšou))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se zbraněmi (šerm)</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skupinový souboj dvou družstev (přetahování lanem)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ukázky technik úpolového sportu se zbraněmi nebo beze zbraní:</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individuální (karate (kata), wušu (taolu))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skupinové (karate, wušu)</a:t>
            </a:r>
            <a:endParaRPr lang="cs-CZ" sz="2400" i="1" smtClean="0">
              <a:solidFill>
                <a:schemeClr val="tx2"/>
              </a:solidFill>
              <a:latin typeface="Times New Roman" pitchFamily="18" charset="0"/>
              <a:cs typeface="Times New Roman" pitchFamily="18" charset="0"/>
            </a:endParaRPr>
          </a:p>
          <a:p>
            <a:pPr eaLnBrk="1" hangingPunct="1">
              <a:lnSpc>
                <a:spcPct val="90000"/>
              </a:lnSpc>
              <a:buFontTx/>
              <a:buNone/>
            </a:pPr>
            <a:endParaRPr lang="en-US" sz="2800" smtClean="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Novověk / moderní dějiny</a:t>
            </a:r>
          </a:p>
        </p:txBody>
      </p:sp>
      <p:sp>
        <p:nvSpPr>
          <p:cNvPr id="12291" name="Zástupný symbol pro obsah 2"/>
          <p:cNvSpPr>
            <a:spLocks noGrp="1"/>
          </p:cNvSpPr>
          <p:nvPr>
            <p:ph idx="1"/>
          </p:nvPr>
        </p:nvSpPr>
        <p:spPr/>
        <p:txBody>
          <a:bodyPr/>
          <a:lstStyle/>
          <a:p>
            <a:r>
              <a:rPr lang="cs-CZ" dirty="0" smtClean="0"/>
              <a:t>1492, objevení Ameriky.</a:t>
            </a:r>
          </a:p>
          <a:p>
            <a:r>
              <a:rPr lang="cs-CZ" dirty="0" smtClean="0"/>
              <a:t>1485, konec války Růží (Anglie)</a:t>
            </a:r>
          </a:p>
          <a:p>
            <a:r>
              <a:rPr lang="cs-CZ" dirty="0" smtClean="0"/>
              <a:t>1453, dobytí Konstantinopole Turky</a:t>
            </a:r>
          </a:p>
          <a:p>
            <a:r>
              <a:rPr lang="cs-CZ" dirty="0" smtClean="0"/>
              <a:t>1517, veřejné vystoupení M. </a:t>
            </a:r>
            <a:r>
              <a:rPr lang="cs-CZ" dirty="0" err="1" smtClean="0"/>
              <a:t>Luthera</a:t>
            </a:r>
            <a:endParaRPr lang="cs-CZ" dirty="0" smtClean="0"/>
          </a:p>
          <a:p>
            <a:r>
              <a:rPr lang="cs-CZ" dirty="0" smtClean="0"/>
              <a:t>atd.</a:t>
            </a:r>
          </a:p>
          <a:p>
            <a:endParaRPr lang="cs-CZ"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81000"/>
            <a:ext cx="7772400" cy="1143000"/>
          </a:xfrm>
        </p:spPr>
        <p:txBody>
          <a:bodyPr/>
          <a:lstStyle/>
          <a:p>
            <a:pPr eaLnBrk="1" hangingPunct="1"/>
            <a:r>
              <a:rPr lang="cs-CZ" smtClean="0">
                <a:latin typeface="Times New Roman" pitchFamily="18" charset="0"/>
              </a:rPr>
              <a:t>Původ úpolových sportů</a:t>
            </a:r>
          </a:p>
        </p:txBody>
      </p:sp>
      <p:sp>
        <p:nvSpPr>
          <p:cNvPr id="100355" name="Rectangle 3"/>
          <p:cNvSpPr>
            <a:spLocks noGrp="1" noChangeArrowheads="1"/>
          </p:cNvSpPr>
          <p:nvPr>
            <p:ph type="body" idx="1"/>
          </p:nvPr>
        </p:nvSpPr>
        <p:spPr>
          <a:xfrm>
            <a:off x="685800" y="1641475"/>
            <a:ext cx="7989888" cy="4454525"/>
          </a:xfrm>
        </p:spPr>
        <p:txBody>
          <a:bodyPr/>
          <a:lstStyle/>
          <a:p>
            <a:pPr eaLnBrk="1" hangingPunct="1"/>
            <a:r>
              <a:rPr lang="cs-CZ" smtClean="0">
                <a:latin typeface="Times New Roman" pitchFamily="18" charset="0"/>
              </a:rPr>
              <a:t>evropské (přetahování lanem, šerm)</a:t>
            </a:r>
          </a:p>
          <a:p>
            <a:pPr eaLnBrk="1" hangingPunct="1"/>
            <a:r>
              <a:rPr lang="cs-CZ" smtClean="0">
                <a:latin typeface="Times New Roman" pitchFamily="18" charset="0"/>
              </a:rPr>
              <a:t>evroamerické (box, zápas)</a:t>
            </a:r>
          </a:p>
          <a:p>
            <a:pPr eaLnBrk="1" hangingPunct="1"/>
            <a:r>
              <a:rPr lang="cs-CZ" smtClean="0">
                <a:latin typeface="Times New Roman" pitchFamily="18" charset="0"/>
              </a:rPr>
              <a:t>asijské:</a:t>
            </a:r>
          </a:p>
          <a:p>
            <a:pPr lvl="1" eaLnBrk="1" hangingPunct="1"/>
            <a:r>
              <a:rPr lang="cs-CZ" smtClean="0">
                <a:latin typeface="Times New Roman" pitchFamily="18" charset="0"/>
              </a:rPr>
              <a:t>japonské (džúdó, karate, sumó)</a:t>
            </a:r>
          </a:p>
          <a:p>
            <a:pPr lvl="1" eaLnBrk="1" hangingPunct="1"/>
            <a:r>
              <a:rPr lang="cs-CZ" smtClean="0">
                <a:latin typeface="Times New Roman" pitchFamily="18" charset="0"/>
              </a:rPr>
              <a:t>korejské (taekwondo)</a:t>
            </a:r>
          </a:p>
          <a:p>
            <a:pPr lvl="1" eaLnBrk="1" hangingPunct="1"/>
            <a:r>
              <a:rPr lang="cs-CZ" smtClean="0">
                <a:latin typeface="Times New Roman" pitchFamily="18" charset="0"/>
              </a:rPr>
              <a:t>čínske (wušu)</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sk-SK" smtClean="0">
                <a:latin typeface="Times New Roman" pitchFamily="18" charset="0"/>
              </a:rPr>
              <a:t>Paralympijské úpolové sporty</a:t>
            </a:r>
            <a:endParaRPr lang="en-US" smtClean="0">
              <a:latin typeface="Times New Roman" pitchFamily="18" charset="0"/>
            </a:endParaRPr>
          </a:p>
        </p:txBody>
      </p:sp>
      <p:sp>
        <p:nvSpPr>
          <p:cNvPr id="101379" name="Rectangle 3"/>
          <p:cNvSpPr>
            <a:spLocks noGrp="1" noChangeArrowheads="1"/>
          </p:cNvSpPr>
          <p:nvPr>
            <p:ph type="body" idx="1"/>
          </p:nvPr>
        </p:nvSpPr>
        <p:spPr/>
        <p:txBody>
          <a:bodyPr/>
          <a:lstStyle/>
          <a:p>
            <a:pPr algn="just" eaLnBrk="1" hangingPunct="1">
              <a:buFontTx/>
              <a:buNone/>
            </a:pPr>
            <a:r>
              <a:rPr lang="sk-SK" b="1" smtClean="0">
                <a:latin typeface="Times New Roman" pitchFamily="18" charset="0"/>
                <a:cs typeface="Times New Roman" pitchFamily="18" charset="0"/>
              </a:rPr>
              <a:t>Šerm</a:t>
            </a:r>
            <a:r>
              <a:rPr lang="sk-SK" smtClean="0">
                <a:latin typeface="Times New Roman" pitchFamily="18" charset="0"/>
                <a:cs typeface="Times New Roman" pitchFamily="18" charset="0"/>
              </a:rPr>
              <a:t> vozíčkářů </a:t>
            </a:r>
            <a:r>
              <a:rPr lang="sk-SK" smtClean="0">
                <a:latin typeface="Times New Roman" pitchFamily="18" charset="0"/>
              </a:rPr>
              <a:t>(</a:t>
            </a:r>
            <a:r>
              <a:rPr lang="sk-SK" smtClean="0">
                <a:latin typeface="Times New Roman" pitchFamily="18" charset="0"/>
                <a:cs typeface="Times New Roman" pitchFamily="18" charset="0"/>
              </a:rPr>
              <a:t>1960</a:t>
            </a:r>
            <a:r>
              <a:rPr lang="sk-SK" smtClean="0">
                <a:latin typeface="Times New Roman" pitchFamily="18" charset="0"/>
              </a:rPr>
              <a:t>)</a:t>
            </a:r>
            <a:endParaRPr lang="sk-SK" smtClean="0">
              <a:latin typeface="Times New Roman" pitchFamily="18" charset="0"/>
              <a:cs typeface="Times New Roman" pitchFamily="18" charset="0"/>
            </a:endParaRPr>
          </a:p>
          <a:p>
            <a:pPr algn="just" eaLnBrk="1" hangingPunct="1">
              <a:buFontTx/>
              <a:buNone/>
            </a:pPr>
            <a:r>
              <a:rPr lang="sk-SK" smtClean="0">
                <a:latin typeface="Times New Roman" pitchFamily="18" charset="0"/>
                <a:cs typeface="Times New Roman" pitchFamily="18" charset="0"/>
              </a:rPr>
              <a:t> </a:t>
            </a:r>
          </a:p>
          <a:p>
            <a:pPr eaLnBrk="1" hangingPunct="1">
              <a:buFontTx/>
              <a:buNone/>
            </a:pPr>
            <a:r>
              <a:rPr lang="sk-SK" b="1" smtClean="0">
                <a:latin typeface="Times New Roman" pitchFamily="18" charset="0"/>
                <a:cs typeface="Times New Roman" pitchFamily="18" charset="0"/>
              </a:rPr>
              <a:t>Džúdó</a:t>
            </a:r>
            <a:r>
              <a:rPr lang="sk-SK" smtClean="0">
                <a:latin typeface="Times New Roman" pitchFamily="18" charset="0"/>
                <a:cs typeface="Times New Roman" pitchFamily="18" charset="0"/>
              </a:rPr>
              <a:t> pro zrakově postižené </a:t>
            </a:r>
            <a:r>
              <a:rPr lang="sk-SK" smtClean="0">
                <a:latin typeface="Times New Roman" pitchFamily="18" charset="0"/>
              </a:rPr>
              <a:t>(</a:t>
            </a:r>
            <a:r>
              <a:rPr lang="sk-SK" smtClean="0">
                <a:latin typeface="Times New Roman" pitchFamily="18" charset="0"/>
                <a:cs typeface="Times New Roman" pitchFamily="18" charset="0"/>
              </a:rPr>
              <a:t>1988</a:t>
            </a:r>
            <a:r>
              <a:rPr lang="sk-SK" smtClean="0">
                <a:latin typeface="Times New Roman" pitchFamily="18" charset="0"/>
              </a:rPr>
              <a:t>)</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adpis 1"/>
          <p:cNvSpPr>
            <a:spLocks noGrp="1"/>
          </p:cNvSpPr>
          <p:nvPr>
            <p:ph type="title"/>
          </p:nvPr>
        </p:nvSpPr>
        <p:spPr/>
        <p:txBody>
          <a:bodyPr/>
          <a:lstStyle/>
          <a:p>
            <a:r>
              <a:rPr lang="cs-CZ" smtClean="0"/>
              <a:t>Světové úpolové hry SportAccord</a:t>
            </a:r>
          </a:p>
        </p:txBody>
      </p:sp>
      <p:sp>
        <p:nvSpPr>
          <p:cNvPr id="3" name="Zástupný symbol pro obsah 2"/>
          <p:cNvSpPr>
            <a:spLocks noGrp="1"/>
          </p:cNvSpPr>
          <p:nvPr>
            <p:ph idx="1"/>
          </p:nvPr>
        </p:nvSpPr>
        <p:spPr/>
        <p:txBody>
          <a:bodyPr/>
          <a:lstStyle/>
          <a:p>
            <a:pPr>
              <a:defRPr/>
            </a:pPr>
            <a:r>
              <a:rPr lang="cs-CZ" dirty="0" smtClean="0">
                <a:hlinkClick r:id="rId2"/>
              </a:rPr>
              <a:t>SportAccord </a:t>
            </a:r>
            <a:r>
              <a:rPr lang="cs-CZ" dirty="0" err="1" smtClean="0">
                <a:hlinkClick r:id="rId2"/>
              </a:rPr>
              <a:t>World</a:t>
            </a:r>
            <a:r>
              <a:rPr lang="cs-CZ" dirty="0" smtClean="0">
                <a:hlinkClick r:id="rId2"/>
              </a:rPr>
              <a:t> </a:t>
            </a:r>
            <a:r>
              <a:rPr lang="cs-CZ" dirty="0" err="1" smtClean="0">
                <a:hlinkClick r:id="rId2"/>
              </a:rPr>
              <a:t>Combat</a:t>
            </a:r>
            <a:r>
              <a:rPr lang="cs-CZ" dirty="0" smtClean="0">
                <a:hlinkClick r:id="rId2"/>
              </a:rPr>
              <a:t> </a:t>
            </a:r>
            <a:r>
              <a:rPr lang="cs-CZ" dirty="0" err="1" smtClean="0">
                <a:hlinkClick r:id="rId2"/>
              </a:rPr>
              <a:t>Games</a:t>
            </a:r>
            <a:r>
              <a:rPr lang="cs-CZ" dirty="0" smtClean="0"/>
              <a:t> </a:t>
            </a:r>
          </a:p>
          <a:p>
            <a:pPr>
              <a:defRPr/>
            </a:pPr>
            <a:endParaRPr lang="cs-CZ" dirty="0" smtClean="0"/>
          </a:p>
          <a:p>
            <a:pPr>
              <a:defRPr/>
            </a:pPr>
            <a:r>
              <a:rPr lang="cs-CZ" dirty="0" smtClean="0"/>
              <a:t>SportAccord</a:t>
            </a:r>
          </a:p>
          <a:p>
            <a:pPr lvl="1">
              <a:defRPr/>
            </a:pPr>
            <a:r>
              <a:rPr lang="cs-CZ" dirty="0" smtClean="0"/>
              <a:t>nástupnická organizace </a:t>
            </a:r>
            <a:r>
              <a:rPr lang="cs-CZ" dirty="0" err="1" smtClean="0">
                <a:ea typeface="+mn-ea"/>
                <a:cs typeface="+mn-cs"/>
              </a:rPr>
              <a:t>General</a:t>
            </a:r>
            <a:r>
              <a:rPr lang="cs-CZ" dirty="0" smtClean="0">
                <a:ea typeface="+mn-ea"/>
                <a:cs typeface="+mn-cs"/>
              </a:rPr>
              <a:t> </a:t>
            </a:r>
            <a:r>
              <a:rPr lang="cs-CZ" dirty="0" err="1" smtClean="0">
                <a:ea typeface="+mn-ea"/>
                <a:cs typeface="+mn-cs"/>
              </a:rPr>
              <a:t>Association</a:t>
            </a:r>
            <a:r>
              <a:rPr lang="cs-CZ" dirty="0" smtClean="0">
                <a:ea typeface="+mn-ea"/>
                <a:cs typeface="+mn-cs"/>
              </a:rPr>
              <a:t> </a:t>
            </a:r>
            <a:r>
              <a:rPr lang="cs-CZ" dirty="0" err="1" smtClean="0">
                <a:ea typeface="+mn-ea"/>
                <a:cs typeface="+mn-cs"/>
              </a:rPr>
              <a:t>of</a:t>
            </a:r>
            <a:r>
              <a:rPr lang="cs-CZ" dirty="0" smtClean="0">
                <a:ea typeface="+mn-ea"/>
                <a:cs typeface="+mn-cs"/>
              </a:rPr>
              <a:t> </a:t>
            </a:r>
            <a:r>
              <a:rPr lang="cs-CZ" dirty="0" err="1" smtClean="0">
                <a:ea typeface="+mn-ea"/>
                <a:cs typeface="+mn-cs"/>
              </a:rPr>
              <a:t>International</a:t>
            </a:r>
            <a:r>
              <a:rPr lang="cs-CZ" dirty="0" smtClean="0">
                <a:ea typeface="+mn-ea"/>
                <a:cs typeface="+mn-cs"/>
              </a:rPr>
              <a:t> </a:t>
            </a:r>
            <a:r>
              <a:rPr lang="cs-CZ" dirty="0" err="1" smtClean="0">
                <a:ea typeface="+mn-ea"/>
                <a:cs typeface="+mn-cs"/>
              </a:rPr>
              <a:t>Sports</a:t>
            </a:r>
            <a:r>
              <a:rPr lang="cs-CZ" dirty="0" smtClean="0">
                <a:ea typeface="+mn-ea"/>
                <a:cs typeface="+mn-cs"/>
              </a:rPr>
              <a:t> </a:t>
            </a:r>
            <a:r>
              <a:rPr lang="cs-CZ" dirty="0" err="1" smtClean="0">
                <a:ea typeface="+mn-ea"/>
                <a:cs typeface="+mn-cs"/>
              </a:rPr>
              <a:t>Federations</a:t>
            </a:r>
            <a:r>
              <a:rPr lang="cs-CZ" dirty="0" smtClean="0">
                <a:ea typeface="+mn-ea"/>
                <a:cs typeface="+mn-cs"/>
              </a:rPr>
              <a:t> (GAISF)</a:t>
            </a:r>
          </a:p>
          <a:p>
            <a:pPr lvl="1">
              <a:defRPr/>
            </a:pPr>
            <a:r>
              <a:rPr lang="cs-CZ" dirty="0" smtClean="0"/>
              <a:t>Sdružuje různé olympijské i neolympijské sporty </a:t>
            </a:r>
            <a:endParaRPr lang="cs-CZ"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685800" y="260350"/>
            <a:ext cx="7772400" cy="1143000"/>
          </a:xfrm>
        </p:spPr>
        <p:txBody>
          <a:bodyPr/>
          <a:lstStyle/>
          <a:p>
            <a:r>
              <a:rPr lang="cs-CZ" smtClean="0">
                <a:hlinkClick r:id="rId2"/>
              </a:rPr>
              <a:t>Světové úpolové hry</a:t>
            </a:r>
            <a:endParaRPr lang="cs-CZ" smtClean="0"/>
          </a:p>
        </p:txBody>
      </p:sp>
      <p:sp>
        <p:nvSpPr>
          <p:cNvPr id="103427" name="Zástupný symbol pro obsah 2"/>
          <p:cNvSpPr>
            <a:spLocks noGrp="1"/>
          </p:cNvSpPr>
          <p:nvPr>
            <p:ph idx="1"/>
          </p:nvPr>
        </p:nvSpPr>
        <p:spPr>
          <a:xfrm>
            <a:off x="685800" y="1330325"/>
            <a:ext cx="7772400" cy="4114800"/>
          </a:xfrm>
        </p:spPr>
        <p:txBody>
          <a:bodyPr/>
          <a:lstStyle/>
          <a:p>
            <a:r>
              <a:rPr lang="cs-CZ" sz="1400" b="1" smtClean="0"/>
              <a:t>Aikidó</a:t>
            </a:r>
            <a:r>
              <a:rPr lang="cs-CZ" sz="1400" smtClean="0"/>
              <a:t>, reprezentováno Mezinárodní federací aikidó (International aikido federation, IAF)</a:t>
            </a:r>
          </a:p>
          <a:p>
            <a:r>
              <a:rPr lang="cs-CZ" sz="1400" b="1" smtClean="0"/>
              <a:t>Box, </a:t>
            </a:r>
            <a:r>
              <a:rPr lang="cs-CZ" sz="1400" smtClean="0"/>
              <a:t>reprezentován Mezinárodní asociací boxu (International Boxing Association, AIBA)</a:t>
            </a:r>
          </a:p>
          <a:p>
            <a:r>
              <a:rPr lang="cs-CZ" sz="1400" b="1" smtClean="0"/>
              <a:t>Džúdó</a:t>
            </a:r>
            <a:r>
              <a:rPr lang="cs-CZ" sz="1400" smtClean="0"/>
              <a:t>, reprezentováno Mezinárodní federací džúdó (International judo federation, IJF)</a:t>
            </a:r>
          </a:p>
          <a:p>
            <a:r>
              <a:rPr lang="cs-CZ" sz="1400" b="1" smtClean="0"/>
              <a:t>Džúdžucu</a:t>
            </a:r>
            <a:r>
              <a:rPr lang="cs-CZ" sz="1400" smtClean="0"/>
              <a:t>, reprezentováno mezinárodní federací džúdžucu (</a:t>
            </a:r>
            <a:r>
              <a:rPr lang="cs-CZ" sz="1400" b="1" smtClean="0"/>
              <a:t>Ju-Jitsu International Federation, JJIF)</a:t>
            </a:r>
            <a:endParaRPr lang="cs-CZ" sz="1400" smtClean="0"/>
          </a:p>
          <a:p>
            <a:r>
              <a:rPr lang="cs-CZ" sz="1400" b="1" smtClean="0"/>
              <a:t>Karate</a:t>
            </a:r>
            <a:r>
              <a:rPr lang="cs-CZ" sz="1400" smtClean="0"/>
              <a:t>, reprezentováno Světovou federací karate (World karate federation, WKF)</a:t>
            </a:r>
          </a:p>
          <a:p>
            <a:r>
              <a:rPr lang="cs-CZ" sz="1400" b="1" smtClean="0"/>
              <a:t>Kendó, </a:t>
            </a:r>
            <a:r>
              <a:rPr lang="cs-CZ" sz="1400" smtClean="0"/>
              <a:t>reprezentováno Mezinárodní federací kendó (International Kendo Federation, FIK)</a:t>
            </a:r>
          </a:p>
          <a:p>
            <a:r>
              <a:rPr lang="cs-CZ" sz="1400" b="1" smtClean="0"/>
              <a:t>Kickbox</a:t>
            </a:r>
            <a:r>
              <a:rPr lang="cs-CZ" sz="1400" smtClean="0"/>
              <a:t>, reprezentován Světovou asociací kickboxerských organizací (World Association of Kickboxing Organizations, WAKO)</a:t>
            </a:r>
          </a:p>
          <a:p>
            <a:r>
              <a:rPr lang="cs-CZ" sz="1400" b="1" smtClean="0"/>
              <a:t>Muaythai</a:t>
            </a:r>
            <a:r>
              <a:rPr lang="cs-CZ" sz="1400" smtClean="0"/>
              <a:t>, reprezentován Mezinárodní federací amatérského muaythai (International Federation of Muaythai Amateur IFMA)</a:t>
            </a:r>
          </a:p>
          <a:p>
            <a:r>
              <a:rPr lang="cs-CZ" sz="1400" b="1" smtClean="0"/>
              <a:t>Sambo</a:t>
            </a:r>
            <a:r>
              <a:rPr lang="cs-CZ" sz="1400" smtClean="0"/>
              <a:t>, reprezentováno Mezinárodní federací amatérského sambo (International Federation of Amateur Sambo, FIAS)</a:t>
            </a:r>
            <a:endParaRPr lang="en-US" sz="1400" smtClean="0"/>
          </a:p>
          <a:p>
            <a:r>
              <a:rPr lang="en-US" sz="1400" b="1" smtClean="0"/>
              <a:t>Savate</a:t>
            </a:r>
            <a:r>
              <a:rPr lang="en-US" sz="1400" smtClean="0"/>
              <a:t>, repre</a:t>
            </a:r>
            <a:r>
              <a:rPr lang="sk-SK" sz="1400" smtClean="0"/>
              <a:t>zentováno </a:t>
            </a:r>
            <a:r>
              <a:rPr lang="cs-CZ" sz="1400" smtClean="0"/>
              <a:t>Mezinárodní federací savate (Fédération internationale de savate, F.I.Sav.) </a:t>
            </a:r>
          </a:p>
          <a:p>
            <a:r>
              <a:rPr lang="cs-CZ" sz="1400" b="1" smtClean="0"/>
              <a:t>Sumó</a:t>
            </a:r>
            <a:r>
              <a:rPr lang="cs-CZ" sz="1400" smtClean="0"/>
              <a:t>, reprezentováno Mezinárodní federací sumó (International Sumó Federation, ISF)</a:t>
            </a:r>
          </a:p>
          <a:p>
            <a:r>
              <a:rPr lang="cs-CZ" sz="1400" b="1" smtClean="0"/>
              <a:t>Šerm, </a:t>
            </a:r>
            <a:r>
              <a:rPr lang="cs-CZ" sz="1400" smtClean="0"/>
              <a:t>reprezentován Mezinárodní šermířskou federací (Fédération internationale d</a:t>
            </a:r>
            <a:r>
              <a:rPr lang="en-US" sz="1400" smtClean="0"/>
              <a:t>’escrime, FIE]</a:t>
            </a:r>
            <a:endParaRPr lang="cs-CZ" sz="1400" b="1" smtClean="0"/>
          </a:p>
          <a:p>
            <a:r>
              <a:rPr lang="cs-CZ" sz="1400" b="1" smtClean="0"/>
              <a:t>Taekwondo</a:t>
            </a:r>
            <a:r>
              <a:rPr lang="cs-CZ" sz="1400" smtClean="0"/>
              <a:t>, reprezentováno Mezinárodní federací taekwondo (World Taekwondo Federation, WTF)</a:t>
            </a:r>
          </a:p>
          <a:p>
            <a:r>
              <a:rPr lang="cs-CZ" sz="1400" b="1" smtClean="0"/>
              <a:t>Wušu</a:t>
            </a:r>
            <a:r>
              <a:rPr lang="cs-CZ" sz="1400" smtClean="0"/>
              <a:t>, reprezentováno Mezinárodní federací wušu (International Wushu Federation)</a:t>
            </a:r>
          </a:p>
          <a:p>
            <a:r>
              <a:rPr lang="cs-CZ" sz="1400" b="1" smtClean="0"/>
              <a:t>Zápas</a:t>
            </a:r>
            <a:r>
              <a:rPr lang="cs-CZ" sz="1400" smtClean="0"/>
              <a:t>, reprezentován Mezinárodní federací přidružených stylů zápasu (International Federation of Associated Wrestling Styles, FILA)</a:t>
            </a:r>
          </a:p>
          <a:p>
            <a:endParaRPr lang="cs-CZ"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Nadpis 1"/>
          <p:cNvSpPr>
            <a:spLocks noGrp="1"/>
          </p:cNvSpPr>
          <p:nvPr>
            <p:ph type="title"/>
          </p:nvPr>
        </p:nvSpPr>
        <p:spPr/>
        <p:txBody>
          <a:bodyPr/>
          <a:lstStyle/>
          <a:p>
            <a:r>
              <a:rPr lang="cs-CZ" smtClean="0"/>
              <a:t>International Martial Arts Games</a:t>
            </a:r>
          </a:p>
        </p:txBody>
      </p:sp>
      <p:sp>
        <p:nvSpPr>
          <p:cNvPr id="176131" name="Zástupný symbol pro obsah 2"/>
          <p:cNvSpPr>
            <a:spLocks noGrp="1"/>
          </p:cNvSpPr>
          <p:nvPr>
            <p:ph idx="1"/>
          </p:nvPr>
        </p:nvSpPr>
        <p:spPr/>
        <p:txBody>
          <a:bodyPr/>
          <a:lstStyle/>
          <a:p>
            <a:r>
              <a:rPr lang="cs-CZ" smtClean="0">
                <a:hlinkClick r:id="rId2"/>
              </a:rPr>
              <a:t>http://www.games2011.org/#/main</a:t>
            </a:r>
            <a:endParaRPr lang="cs-CZ"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Starov</a:t>
            </a:r>
            <a:r>
              <a:rPr lang="cs-CZ" smtClean="0"/>
              <a:t>ěké olympijské hry</a:t>
            </a:r>
            <a:endParaRPr lang="sk-SK" smtClean="0"/>
          </a:p>
        </p:txBody>
      </p:sp>
      <p:sp>
        <p:nvSpPr>
          <p:cNvPr id="104451" name="Rectangle 3"/>
          <p:cNvSpPr>
            <a:spLocks noGrp="1" noChangeArrowheads="1"/>
          </p:cNvSpPr>
          <p:nvPr>
            <p:ph type="body" idx="1"/>
          </p:nvPr>
        </p:nvSpPr>
        <p:spPr/>
        <p:txBody>
          <a:bodyPr/>
          <a:lstStyle/>
          <a:p>
            <a:pPr eaLnBrk="1" hangingPunct="1">
              <a:lnSpc>
                <a:spcPct val="90000"/>
              </a:lnSpc>
            </a:pPr>
            <a:r>
              <a:rPr lang="cs-CZ" sz="2800" smtClean="0"/>
              <a:t>Individuální soutěže hráli významnou roli ve starověkém Řecku</a:t>
            </a:r>
          </a:p>
          <a:p>
            <a:pPr eaLnBrk="1" hangingPunct="1">
              <a:lnSpc>
                <a:spcPct val="90000"/>
              </a:lnSpc>
            </a:pPr>
            <a:r>
              <a:rPr lang="cs-CZ" sz="2800" smtClean="0"/>
              <a:t>Mluvíme o období několika staletí</a:t>
            </a:r>
          </a:p>
          <a:p>
            <a:pPr eaLnBrk="1" hangingPunct="1">
              <a:lnSpc>
                <a:spcPct val="90000"/>
              </a:lnSpc>
            </a:pPr>
            <a:r>
              <a:rPr lang="cs-CZ" sz="2800" smtClean="0"/>
              <a:t>Mluvíme o území daleko přesahujícím dnešní Řecko</a:t>
            </a:r>
          </a:p>
          <a:p>
            <a:pPr eaLnBrk="1" hangingPunct="1">
              <a:lnSpc>
                <a:spcPct val="90000"/>
              </a:lnSpc>
            </a:pPr>
            <a:r>
              <a:rPr lang="cs-CZ" sz="2800" smtClean="0"/>
              <a:t>Mluvíme o městských státech s různou politikou</a:t>
            </a:r>
          </a:p>
          <a:p>
            <a:pPr eaLnBrk="1" hangingPunct="1">
              <a:lnSpc>
                <a:spcPct val="90000"/>
              </a:lnSpc>
            </a:pPr>
            <a:r>
              <a:rPr lang="cs-CZ" sz="2800" smtClean="0"/>
              <a:t>Mluvíme našim jazykem o starořeckých pojmech</a:t>
            </a:r>
          </a:p>
          <a:p>
            <a:pPr eaLnBrk="1" hangingPunct="1">
              <a:lnSpc>
                <a:spcPct val="90000"/>
              </a:lnSpc>
            </a:pPr>
            <a:r>
              <a:rPr lang="cs-CZ" sz="2800" smtClean="0"/>
              <a:t>Některá data jsou pouhé domněnky</a:t>
            </a:r>
          </a:p>
          <a:p>
            <a:pPr eaLnBrk="1" hangingPunct="1">
              <a:lnSpc>
                <a:spcPct val="90000"/>
              </a:lnSpc>
            </a:pPr>
            <a:endParaRPr lang="sk-SK" sz="28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smtClean="0"/>
              <a:t>Důležitá data</a:t>
            </a:r>
            <a:endParaRPr lang="sk-SK" smtClean="0"/>
          </a:p>
        </p:txBody>
      </p:sp>
      <p:sp>
        <p:nvSpPr>
          <p:cNvPr id="105475" name="Rectangle 3"/>
          <p:cNvSpPr>
            <a:spLocks noGrp="1" noChangeArrowheads="1"/>
          </p:cNvSpPr>
          <p:nvPr>
            <p:ph type="body" idx="1"/>
          </p:nvPr>
        </p:nvSpPr>
        <p:spPr/>
        <p:txBody>
          <a:bodyPr/>
          <a:lstStyle/>
          <a:p>
            <a:pPr eaLnBrk="1" hangingPunct="1"/>
            <a:r>
              <a:rPr lang="cs-CZ" smtClean="0"/>
              <a:t>Doba bronzová	2500-1100 pnl.</a:t>
            </a:r>
          </a:p>
          <a:p>
            <a:pPr eaLnBrk="1" hangingPunct="1"/>
            <a:r>
              <a:rPr lang="cs-CZ" smtClean="0"/>
              <a:t>Doba těmna 		1100-776 pnl.</a:t>
            </a:r>
          </a:p>
          <a:p>
            <a:pPr eaLnBrk="1" hangingPunct="1"/>
            <a:r>
              <a:rPr lang="cs-CZ" smtClean="0"/>
              <a:t>Archaická doba	776-480 pnl.</a:t>
            </a:r>
          </a:p>
          <a:p>
            <a:pPr eaLnBrk="1" hangingPunct="1"/>
            <a:r>
              <a:rPr lang="cs-CZ" smtClean="0"/>
              <a:t>Klasická doba	480-323 pnl.</a:t>
            </a:r>
          </a:p>
          <a:p>
            <a:pPr eaLnBrk="1" hangingPunct="1"/>
            <a:r>
              <a:rPr lang="cs-CZ" smtClean="0"/>
              <a:t>Helenistická doba	323-146 pnl.</a:t>
            </a:r>
          </a:p>
          <a:p>
            <a:pPr eaLnBrk="1" hangingPunct="1"/>
            <a:r>
              <a:rPr lang="cs-CZ" smtClean="0"/>
              <a:t>Římská doba		146 pnl. -</a:t>
            </a:r>
          </a:p>
          <a:p>
            <a:pPr eaLnBrk="1" hangingPunct="1">
              <a:buFontTx/>
              <a:buNone/>
            </a:pPr>
            <a:endParaRPr lang="sk-SK"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cs-CZ" sz="4000" smtClean="0"/>
              <a:t>Doba bronzová	2500-1100 pnl.</a:t>
            </a:r>
            <a:endParaRPr lang="sk-SK" sz="4000" smtClean="0"/>
          </a:p>
        </p:txBody>
      </p:sp>
      <p:sp>
        <p:nvSpPr>
          <p:cNvPr id="106499" name="Rectangle 3"/>
          <p:cNvSpPr>
            <a:spLocks noGrp="1" noChangeArrowheads="1"/>
          </p:cNvSpPr>
          <p:nvPr>
            <p:ph type="body" idx="1"/>
          </p:nvPr>
        </p:nvSpPr>
        <p:spPr/>
        <p:txBody>
          <a:bodyPr/>
          <a:lstStyle/>
          <a:p>
            <a:pPr eaLnBrk="1" hangingPunct="1">
              <a:lnSpc>
                <a:spcPct val="90000"/>
              </a:lnSpc>
            </a:pPr>
            <a:r>
              <a:rPr lang="cs-CZ" smtClean="0"/>
              <a:t>2000 pnl. známé malby v Beni Hasan (Egypt)</a:t>
            </a:r>
          </a:p>
          <a:p>
            <a:pPr eaLnBrk="1" hangingPunct="1">
              <a:lnSpc>
                <a:spcPct val="90000"/>
              </a:lnSpc>
            </a:pPr>
            <a:r>
              <a:rPr lang="cs-CZ" smtClean="0"/>
              <a:t>1600 pnl. Fresky zachycující boxery (Akrotiri, Thera)</a:t>
            </a:r>
          </a:p>
          <a:p>
            <a:pPr eaLnBrk="1" hangingPunct="1">
              <a:lnSpc>
                <a:spcPct val="90000"/>
              </a:lnSpc>
            </a:pPr>
            <a:r>
              <a:rPr lang="cs-CZ" smtClean="0"/>
              <a:t>1500 pnl. Rytiny boxerů (Agia Triada, Kréta)</a:t>
            </a:r>
          </a:p>
          <a:p>
            <a:pPr eaLnBrk="1" hangingPunct="1">
              <a:lnSpc>
                <a:spcPct val="90000"/>
              </a:lnSpc>
            </a:pPr>
            <a:r>
              <a:rPr lang="cs-CZ" smtClean="0"/>
              <a:t>1200 pnl. Mykénské pohřebí slavnosti a hry</a:t>
            </a:r>
            <a:endParaRPr lang="sk-SK"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9525"/>
            <a:ext cx="9144000" cy="5229225"/>
          </a:xfrm>
          <a:prstGeom prst="rect">
            <a:avLst/>
          </a:prstGeom>
          <a:noFill/>
          <a:ln w="9525">
            <a:noFill/>
            <a:miter lim="800000"/>
            <a:headEnd/>
            <a:tailEnd/>
          </a:ln>
        </p:spPr>
      </p:pic>
      <p:sp>
        <p:nvSpPr>
          <p:cNvPr id="107523" name="Text Box 3"/>
          <p:cNvSpPr txBox="1">
            <a:spLocks noChangeArrowheads="1"/>
          </p:cNvSpPr>
          <p:nvPr/>
        </p:nvSpPr>
        <p:spPr bwMode="auto">
          <a:xfrm>
            <a:off x="303213" y="5321300"/>
            <a:ext cx="8085137" cy="1187450"/>
          </a:xfrm>
          <a:prstGeom prst="rect">
            <a:avLst/>
          </a:prstGeom>
          <a:noFill/>
          <a:ln w="9525">
            <a:noFill/>
            <a:miter lim="800000"/>
            <a:headEnd/>
            <a:tailEnd/>
          </a:ln>
        </p:spPr>
        <p:txBody>
          <a:bodyPr>
            <a:spAutoFit/>
          </a:bodyPr>
          <a:lstStyle/>
          <a:p>
            <a:r>
              <a:rPr kumimoji="0" lang="cs-CZ"/>
              <a:t>Egypt, Beni Hasan</a:t>
            </a:r>
          </a:p>
          <a:p>
            <a:r>
              <a:rPr kumimoji="0" lang="cs-CZ"/>
              <a:t>Hrobka prince Chetiho</a:t>
            </a:r>
          </a:p>
          <a:p>
            <a:r>
              <a:rPr kumimoji="0" lang="cs-CZ"/>
              <a:t>2050 př.n.l.</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cs-CZ" sz="3600" smtClean="0"/>
              <a:t>Doba t</a:t>
            </a:r>
            <a:r>
              <a:rPr lang="en-US" sz="3600" smtClean="0"/>
              <a:t>e</a:t>
            </a:r>
            <a:r>
              <a:rPr lang="cs-CZ" sz="3600" smtClean="0"/>
              <a:t>mna 		1100-776 pnl.</a:t>
            </a:r>
            <a:endParaRPr lang="sk-SK" sz="3600" smtClean="0"/>
          </a:p>
        </p:txBody>
      </p:sp>
      <p:sp>
        <p:nvSpPr>
          <p:cNvPr id="108547" name="Rectangle 3"/>
          <p:cNvSpPr>
            <a:spLocks noGrp="1" noChangeArrowheads="1"/>
          </p:cNvSpPr>
          <p:nvPr>
            <p:ph type="body" idx="1"/>
          </p:nvPr>
        </p:nvSpPr>
        <p:spPr/>
        <p:txBody>
          <a:bodyPr/>
          <a:lstStyle/>
          <a:p>
            <a:pPr eaLnBrk="1" hangingPunct="1"/>
            <a:r>
              <a:rPr lang="cs-CZ" smtClean="0"/>
              <a:t>884 pnl. první olympijské hry (Eratostenes, cca 300 pnl.)</a:t>
            </a:r>
          </a:p>
          <a:p>
            <a:pPr eaLnBrk="1" hangingPunct="1"/>
            <a:r>
              <a:rPr lang="cs-CZ" smtClean="0"/>
              <a:t>776 pnl. první olympijské hry (Hippias, 400 pnl.)</a:t>
            </a:r>
          </a:p>
          <a:p>
            <a:pPr eaLnBrk="1" hangingPunct="1"/>
            <a:r>
              <a:rPr lang="cs-CZ" smtClean="0"/>
              <a:t>704 pnl. první olympijské hry (Mallwitz, 1988)</a:t>
            </a:r>
            <a:endParaRPr lang="sk-SK" smtClean="0"/>
          </a:p>
        </p:txBody>
      </p:sp>
      <p:sp>
        <p:nvSpPr>
          <p:cNvPr id="108548" name="Rectangle 4"/>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kumimoji="0" lang="sk-SK" sz="4400">
              <a:solidFill>
                <a:schemeClr val="tx2"/>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braz Sumi">
  <a:themeElements>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Obraz Sumi">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Obraz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Obraz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Obraz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Obraz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Designs\Obraz Sumi.pot</Template>
  <TotalTime>2253</TotalTime>
  <Words>3518</Words>
  <Application>Microsoft Office PowerPoint</Application>
  <PresentationFormat>Předvádění na obrazovce (4:3)</PresentationFormat>
  <Paragraphs>968</Paragraphs>
  <Slides>160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160</vt:i4>
      </vt:variant>
    </vt:vector>
  </HeadingPairs>
  <TitlesOfParts>
    <vt:vector size="167" baseType="lpstr">
      <vt:lpstr>Times New Roman</vt:lpstr>
      <vt:lpstr>Arial</vt:lpstr>
      <vt:lpstr>Tahoma</vt:lpstr>
      <vt:lpstr>Calibri</vt:lpstr>
      <vt:lpstr>Wingdings</vt:lpstr>
      <vt:lpstr>Wingdings 2</vt:lpstr>
      <vt:lpstr>Obraz Sumi</vt:lpstr>
      <vt:lpstr>Dějiny úpolových sportů</vt:lpstr>
      <vt:lpstr>Úkoly studia dějin úpolových sportů</vt:lpstr>
      <vt:lpstr>Obsah předmětu</vt:lpstr>
      <vt:lpstr>Vztah s jinými předměty (SEBS)</vt:lpstr>
      <vt:lpstr>Časová osa</vt:lpstr>
      <vt:lpstr>Pravěk</vt:lpstr>
      <vt:lpstr>Starověk</vt:lpstr>
      <vt:lpstr>Středověk</vt:lpstr>
      <vt:lpstr>Novověk / moderní dějiny</vt:lpstr>
      <vt:lpstr>Boj ve vývoji lidstva</vt:lpstr>
      <vt:lpstr>Prehistorie</vt:lpstr>
      <vt:lpstr>Prehistorie</vt:lpstr>
      <vt:lpstr>Snímek 13</vt:lpstr>
      <vt:lpstr>Efektivní dosah zbraní</vt:lpstr>
      <vt:lpstr>Snímek 15</vt:lpstr>
      <vt:lpstr>Iniciační obřady</vt:lpstr>
      <vt:lpstr>Války</vt:lpstr>
      <vt:lpstr>Lov</vt:lpstr>
      <vt:lpstr>Z historie úpolových činností</vt:lpstr>
      <vt:lpstr>Z historie úpolových činností</vt:lpstr>
      <vt:lpstr>Z historie úpolových činností</vt:lpstr>
      <vt:lpstr>Z historie úpolových činností</vt:lpstr>
      <vt:lpstr>Z historie úpolových činností</vt:lpstr>
      <vt:lpstr>Snímek 24</vt:lpstr>
      <vt:lpstr>Snímek 25</vt:lpstr>
      <vt:lpstr>Snímek 26</vt:lpstr>
      <vt:lpstr>Snímek 27</vt:lpstr>
      <vt:lpstr>Sociálně – historické aspekty</vt:lpstr>
      <vt:lpstr>Sociálně – historické aspekty</vt:lpstr>
      <vt:lpstr>Sociálně – historické aspekty</vt:lpstr>
      <vt:lpstr>Sakralizace (v průběhu dějin)</vt:lpstr>
      <vt:lpstr>Úpolové sporty na starořeckých olympijských hrách </vt:lpstr>
      <vt:lpstr>Snímek 33</vt:lpstr>
      <vt:lpstr>Snímek 34</vt:lpstr>
      <vt:lpstr>Snímek 35</vt:lpstr>
      <vt:lpstr>Řím – úpadek sportu?</vt:lpstr>
      <vt:lpstr>Řím – úpadek sportu?</vt:lpstr>
      <vt:lpstr>Gladiátoři</vt:lpstr>
      <vt:lpstr>Snímek 39</vt:lpstr>
      <vt:lpstr>Program her</vt:lpstr>
      <vt:lpstr>Snímek 41</vt:lpstr>
      <vt:lpstr>Začátek 15. století, manuskript</vt:lpstr>
      <vt:lpstr>Rytířství - etymologie</vt:lpstr>
      <vt:lpstr>Rytířství - vznik</vt:lpstr>
      <vt:lpstr>Snímek 45</vt:lpstr>
      <vt:lpstr>Snímek 46</vt:lpstr>
      <vt:lpstr>Rytíři - Evropa</vt:lpstr>
      <vt:lpstr>Rytíři – samurajové, Japonsko</vt:lpstr>
      <vt:lpstr>Rytířská výchova</vt:lpstr>
      <vt:lpstr>Praxe rytířů</vt:lpstr>
      <vt:lpstr>Praxe rytířů - turnaje</vt:lpstr>
      <vt:lpstr>Měšťanská a lidová kultura</vt:lpstr>
      <vt:lpstr>Sedm umění, ctností, snah</vt:lpstr>
      <vt:lpstr>Současná rytířská praxe</vt:lpstr>
      <vt:lpstr>Renaissance Martial Arts - the Web Documentary</vt:lpstr>
      <vt:lpstr>Rytířské akademie (17., 18. stol.)</vt:lpstr>
      <vt:lpstr>Snímek 57</vt:lpstr>
      <vt:lpstr>Úpoly v tělovýchovných systémech (19. stol.)</vt:lpstr>
      <vt:lpstr>Úpoly na našich územích</vt:lpstr>
      <vt:lpstr>Středověk</vt:lpstr>
      <vt:lpstr>Postupná institucionalizace</vt:lpstr>
      <vt:lpstr>Tělovýchovné ústavy v Česku</vt:lpstr>
      <vt:lpstr>Sokolská soustava 1862</vt:lpstr>
      <vt:lpstr>Sokolská soustava 1862</vt:lpstr>
      <vt:lpstr>Snímek 65</vt:lpstr>
      <vt:lpstr>Sokolská soustava 1862</vt:lpstr>
      <vt:lpstr>Rozvoj sportu</vt:lpstr>
      <vt:lpstr>První Československá republika</vt:lpstr>
      <vt:lpstr>2. Světová válka</vt:lpstr>
      <vt:lpstr>Socialistický sport</vt:lpstr>
      <vt:lpstr>Oddíly a jejich členové 1957-1978 </vt:lpstr>
      <vt:lpstr>Po roce 1989</vt:lpstr>
      <vt:lpstr>Úpolové sporty v olympijském hnutí</vt:lpstr>
      <vt:lpstr>Úpolové sporty na starořeckých olympijských hrách </vt:lpstr>
      <vt:lpstr>Olympijské hnutí </vt:lpstr>
      <vt:lpstr>V současnosti v programu OH</vt:lpstr>
      <vt:lpstr>Úpolové sporty na novodobých olympijských hrách</vt:lpstr>
      <vt:lpstr>Porovnání tradičního a olympijského džuda</vt:lpstr>
      <vt:lpstr>Porovnání tradičního a olympijského džúdó</vt:lpstr>
      <vt:lpstr>Formy džúdó</vt:lpstr>
      <vt:lpstr>Otázky k ženským úpolovým disciplínám</vt:lpstr>
      <vt:lpstr>Ženské úpolové disciplíny</vt:lpstr>
      <vt:lpstr>Časový odstup zařazení ženských a mužských úpolových disciplín</vt:lpstr>
      <vt:lpstr>Ženské úpolové disciplíny</vt:lpstr>
      <vt:lpstr>Uznané IOC, ale nezařazené</vt:lpstr>
      <vt:lpstr>Procentuální podíl úpolových sportů na olympijských a světových hrách </vt:lpstr>
      <vt:lpstr>Světové hry – předsíň OH</vt:lpstr>
      <vt:lpstr>Úpolové sporty v programu WG</vt:lpstr>
      <vt:lpstr>Formy úpolových sportů</vt:lpstr>
      <vt:lpstr>Původ úpolových sportů</vt:lpstr>
      <vt:lpstr>Paralympijské úpolové sporty</vt:lpstr>
      <vt:lpstr>Světové úpolové hry SportAccord</vt:lpstr>
      <vt:lpstr>Světové úpolové hry</vt:lpstr>
      <vt:lpstr>International Martial Arts Games</vt:lpstr>
      <vt:lpstr>Starověké olympijské hry</vt:lpstr>
      <vt:lpstr>Důležitá data</vt:lpstr>
      <vt:lpstr>Doba bronzová 2500-1100 pnl.</vt:lpstr>
      <vt:lpstr>Snímek 98</vt:lpstr>
      <vt:lpstr>Doba temna   1100-776 pnl.</vt:lpstr>
      <vt:lpstr>Archaická doba 776-480 pnl.</vt:lpstr>
      <vt:lpstr>Archaická doba 776-480 pnl.</vt:lpstr>
      <vt:lpstr>Snímek 102</vt:lpstr>
      <vt:lpstr>Snímek 103</vt:lpstr>
      <vt:lpstr>Klasická doba 480-323 pnl. </vt:lpstr>
      <vt:lpstr>Helenistická doba 323-146 pnl.</vt:lpstr>
      <vt:lpstr>Římská doba  146 pnl. - </vt:lpstr>
      <vt:lpstr>   Celořecké hry</vt:lpstr>
      <vt:lpstr>Sport jako výchova k vojenství/občanství</vt:lpstr>
      <vt:lpstr>Zápas palé</vt:lpstr>
      <vt:lpstr>Zápas palé</vt:lpstr>
      <vt:lpstr>Snímek 111</vt:lpstr>
      <vt:lpstr>Snímek 112</vt:lpstr>
      <vt:lpstr>Zápas palé</vt:lpstr>
      <vt:lpstr>Snímek 114</vt:lpstr>
      <vt:lpstr>Snímek 115</vt:lpstr>
      <vt:lpstr>Snímek 116</vt:lpstr>
      <vt:lpstr>Snímek 117</vt:lpstr>
      <vt:lpstr>Snímek 118</vt:lpstr>
      <vt:lpstr>Box pygmé</vt:lpstr>
      <vt:lpstr>Box pygmé</vt:lpstr>
      <vt:lpstr>Snímek 121</vt:lpstr>
      <vt:lpstr>Snímek 122</vt:lpstr>
      <vt:lpstr>Snímek 123</vt:lpstr>
      <vt:lpstr>Snímek 124</vt:lpstr>
      <vt:lpstr>Snímek 125</vt:lpstr>
      <vt:lpstr>Snímek 126</vt:lpstr>
      <vt:lpstr>Snímek 127</vt:lpstr>
      <vt:lpstr>Snímek 128</vt:lpstr>
      <vt:lpstr>Snímek 129</vt:lpstr>
      <vt:lpstr>Snímek 130</vt:lpstr>
      <vt:lpstr>Snímek 131</vt:lpstr>
      <vt:lpstr>Snímek 132</vt:lpstr>
      <vt:lpstr>Snímek 133</vt:lpstr>
      <vt:lpstr>Snímek 134</vt:lpstr>
      <vt:lpstr>Snímek 135</vt:lpstr>
      <vt:lpstr>Snímek 136</vt:lpstr>
      <vt:lpstr>Snímek 137</vt:lpstr>
      <vt:lpstr>Snímek 138</vt:lpstr>
      <vt:lpstr>Snímek 139</vt:lpstr>
      <vt:lpstr>Pankration</vt:lpstr>
      <vt:lpstr>Snímek 141</vt:lpstr>
      <vt:lpstr>Pankration</vt:lpstr>
      <vt:lpstr>Snímek 143</vt:lpstr>
      <vt:lpstr>Snímek 144</vt:lpstr>
      <vt:lpstr>Snímek 145</vt:lpstr>
      <vt:lpstr>Snímek 146</vt:lpstr>
      <vt:lpstr>Snímek 147</vt:lpstr>
      <vt:lpstr>Snímek 148</vt:lpstr>
      <vt:lpstr>Snímek 149</vt:lpstr>
      <vt:lpstr>Snímek 150</vt:lpstr>
      <vt:lpstr>Snímek 151</vt:lpstr>
      <vt:lpstr>Novodobé olympijské hry</vt:lpstr>
      <vt:lpstr>Základní pojmy</vt:lpstr>
      <vt:lpstr>Exkluze a inkluze</vt:lpstr>
      <vt:lpstr>První postantické olympijské hry</vt:lpstr>
      <vt:lpstr>První postantické olympijské hry</vt:lpstr>
      <vt:lpstr>První postantické olympijské hry</vt:lpstr>
      <vt:lpstr>Paralympijské hry</vt:lpstr>
      <vt:lpstr>Sociální aspekty úpolových sportů na OH</vt:lpstr>
      <vt:lpstr>Budoucnost úpolových sportů na OH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Administrator</dc:creator>
  <cp:lastModifiedBy>Your User Name</cp:lastModifiedBy>
  <cp:revision>194</cp:revision>
  <cp:lastPrinted>1601-01-01T00:00:00Z</cp:lastPrinted>
  <dcterms:created xsi:type="dcterms:W3CDTF">2008-10-08T15:23:57Z</dcterms:created>
  <dcterms:modified xsi:type="dcterms:W3CDTF">2012-05-02T06:00:45Z</dcterms:modified>
</cp:coreProperties>
</file>