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61013FC-A1F4-42B9-9C55-77D974FE1838}" type="datetimeFigureOut">
              <a:rPr lang="cs-CZ" smtClean="0"/>
              <a:t>29.10.2011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AFE7467-D81C-4D68-BCBB-343EC0C10A83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Střídavé a </a:t>
            </a:r>
            <a:r>
              <a:rPr lang="cs-CZ" smtClean="0"/>
              <a:t>pulzní proudy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544" y="2708920"/>
            <a:ext cx="8062912" cy="1728192"/>
          </a:xfrm>
        </p:spPr>
        <p:txBody>
          <a:bodyPr/>
          <a:lstStyle/>
          <a:p>
            <a:r>
              <a:rPr lang="cs-CZ" dirty="0"/>
              <a:t>Fyzikální terapie III</a:t>
            </a:r>
          </a:p>
        </p:txBody>
      </p:sp>
    </p:spTree>
    <p:extLst>
      <p:ext uri="{BB962C8B-B14F-4D97-AF65-F5344CB8AC3E}">
        <p14:creationId xmlns:p14="http://schemas.microsoft.com/office/powerpoint/2010/main" val="349754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169618"/>
          </a:xfrm>
        </p:spPr>
        <p:txBody>
          <a:bodyPr/>
          <a:lstStyle/>
          <a:p>
            <a:pPr algn="ctr"/>
            <a:r>
              <a:rPr lang="cs-CZ" dirty="0" smtClean="0"/>
              <a:t>Dagmar </a:t>
            </a:r>
            <a:r>
              <a:rPr lang="cs-CZ" dirty="0" smtClean="0"/>
              <a:t>Králová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793560"/>
          </a:xfrm>
        </p:spPr>
        <p:txBody>
          <a:bodyPr>
            <a:normAutofit fontScale="85000" lnSpcReduction="10000"/>
          </a:bodyPr>
          <a:lstStyle/>
          <a:p>
            <a:pPr marL="64008" indent="0">
              <a:buNone/>
            </a:pPr>
            <a:r>
              <a:rPr lang="cs-CZ" sz="3200" dirty="0"/>
              <a:t>2. 3. 2011                             Fyzioterapie, </a:t>
            </a:r>
            <a:r>
              <a:rPr lang="cs-CZ" sz="3200" dirty="0" err="1"/>
              <a:t>FSpS</a:t>
            </a:r>
            <a:r>
              <a:rPr lang="cs-CZ" sz="3200" dirty="0"/>
              <a:t> MU</a:t>
            </a:r>
          </a:p>
          <a:p>
            <a:pPr marL="6400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380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pakování elektroterapie;</a:t>
            </a:r>
          </a:p>
          <a:p>
            <a:r>
              <a:rPr lang="cs-CZ" dirty="0" smtClean="0"/>
              <a:t>terminologie;</a:t>
            </a:r>
          </a:p>
          <a:p>
            <a:r>
              <a:rPr lang="cs-CZ" dirty="0"/>
              <a:t>s</a:t>
            </a:r>
            <a:r>
              <a:rPr lang="cs-CZ" dirty="0" smtClean="0"/>
              <a:t>ouvislost účinku a frekvence proudu;</a:t>
            </a:r>
          </a:p>
          <a:p>
            <a:r>
              <a:rPr lang="cs-CZ" dirty="0"/>
              <a:t>s</a:t>
            </a:r>
            <a:r>
              <a:rPr lang="cs-CZ" dirty="0" smtClean="0"/>
              <a:t>ouvislost účinku a tvaru impulzu proudu.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59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Rozdělení I dle polarity elektrod: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Monofázické</a:t>
            </a:r>
            <a:r>
              <a:rPr lang="cs-CZ" dirty="0" smtClean="0"/>
              <a:t> proudy: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err="1" smtClean="0"/>
              <a:t>Bifázické</a:t>
            </a:r>
            <a:r>
              <a:rPr lang="cs-CZ" dirty="0" smtClean="0"/>
              <a:t> proudy: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980728"/>
            <a:ext cx="6858000" cy="2327524"/>
          </a:xfrm>
        </p:spPr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eměnná polarita elektrod;</a:t>
            </a:r>
          </a:p>
          <a:p>
            <a:r>
              <a:rPr lang="cs-CZ" dirty="0"/>
              <a:t>n</a:t>
            </a:r>
            <a:r>
              <a:rPr lang="cs-CZ" dirty="0" smtClean="0"/>
              <a:t>emění se směr proudu;</a:t>
            </a:r>
          </a:p>
          <a:p>
            <a:r>
              <a:rPr lang="cs-CZ" dirty="0"/>
              <a:t>p</a:t>
            </a:r>
            <a:r>
              <a:rPr lang="cs-CZ" dirty="0" smtClean="0"/>
              <a:t>roud galvanický a pulzní </a:t>
            </a:r>
            <a:r>
              <a:rPr lang="cs-CZ" dirty="0" err="1" smtClean="0"/>
              <a:t>monofázický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olarita elektrod se mění;</a:t>
            </a:r>
          </a:p>
          <a:p>
            <a:r>
              <a:rPr lang="cs-CZ" dirty="0"/>
              <a:t>m</a:t>
            </a:r>
            <a:r>
              <a:rPr lang="cs-CZ" dirty="0" smtClean="0"/>
              <a:t>ění se směr proudu;</a:t>
            </a:r>
          </a:p>
          <a:p>
            <a:r>
              <a:rPr lang="cs-CZ" dirty="0"/>
              <a:t>p</a:t>
            </a:r>
            <a:r>
              <a:rPr lang="cs-CZ" dirty="0" smtClean="0"/>
              <a:t>roud pulzní </a:t>
            </a:r>
            <a:r>
              <a:rPr lang="cs-CZ" dirty="0" err="1" smtClean="0"/>
              <a:t>bifázický</a:t>
            </a:r>
            <a:r>
              <a:rPr lang="cs-CZ" dirty="0" smtClean="0"/>
              <a:t> a střídavý.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60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impulzů:</a:t>
            </a:r>
            <a:endParaRPr lang="cs-CZ" dirty="0"/>
          </a:p>
        </p:txBody>
      </p:sp>
      <p:pic>
        <p:nvPicPr>
          <p:cNvPr id="5" name="obrázek 1" descr="http://books.google.cz/books?id=jRgMCB0sZrAC&amp;pg=PA60&amp;img=1&amp;zoom=3&amp;hl=cs&amp;sig=ACfU3U1qsfWLmaYbFvshd3JLKBRwZtvuPg&amp;w=575"/>
          <p:cNvPicPr>
            <a:picLocks noGrp="1"/>
          </p:cNvPicPr>
          <p:nvPr>
            <p:ph sz="half" idx="1"/>
          </p:nvPr>
        </p:nvPicPr>
        <p:blipFill>
          <a:blip r:embed="rId2" cstate="print"/>
          <a:srcRect l="10689" t="8198" r="11515" b="36633"/>
          <a:stretch>
            <a:fillRect/>
          </a:stretch>
        </p:blipFill>
        <p:spPr bwMode="auto">
          <a:xfrm>
            <a:off x="1691680" y="332656"/>
            <a:ext cx="6804895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2758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Střídavé proudy:</a:t>
            </a:r>
            <a:endParaRPr lang="cs-CZ" dirty="0"/>
          </a:p>
        </p:txBody>
      </p:sp>
      <p:pic>
        <p:nvPicPr>
          <p:cNvPr id="5" name="obrázek 2" descr="http://books.google.cz/books?id=jRgMCB0sZrAC&amp;pg=PA61&amp;img=1&amp;zoom=3&amp;hl=cs&amp;sig=ACfU3U0mZpcMWCB5RCIg1zF_PHN_1SUz1A&amp;w=575"/>
          <p:cNvPicPr>
            <a:picLocks noGrp="1"/>
          </p:cNvPicPr>
          <p:nvPr>
            <p:ph sz="half" idx="1"/>
          </p:nvPr>
        </p:nvPicPr>
        <p:blipFill>
          <a:blip r:embed="rId2" cstate="print"/>
          <a:srcRect l="12004" t="8907" r="11317" b="55250"/>
          <a:stretch>
            <a:fillRect/>
          </a:stretch>
        </p:blipFill>
        <p:spPr bwMode="auto">
          <a:xfrm>
            <a:off x="1835696" y="908720"/>
            <a:ext cx="6771140" cy="5097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7835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Závislost účinku proudu na: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Tvaru impulzu:</a:t>
            </a:r>
            <a:endParaRPr lang="cs-CZ" dirty="0"/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Frekvenci proudu: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sinusový; </a:t>
            </a:r>
          </a:p>
          <a:p>
            <a:r>
              <a:rPr lang="cs-CZ" dirty="0" err="1" smtClean="0"/>
              <a:t>triangulární</a:t>
            </a:r>
            <a:r>
              <a:rPr lang="cs-CZ" dirty="0" smtClean="0"/>
              <a:t>;</a:t>
            </a:r>
          </a:p>
          <a:p>
            <a:r>
              <a:rPr lang="cs-CZ" dirty="0" err="1"/>
              <a:t>r</a:t>
            </a:r>
            <a:r>
              <a:rPr lang="cs-CZ" dirty="0" err="1" smtClean="0"/>
              <a:t>ektangulární</a:t>
            </a:r>
            <a:r>
              <a:rPr lang="cs-CZ" dirty="0" smtClean="0"/>
              <a:t>;</a:t>
            </a:r>
          </a:p>
          <a:p>
            <a:endParaRPr lang="cs-CZ" dirty="0"/>
          </a:p>
          <a:p>
            <a:r>
              <a:rPr lang="cs-CZ" dirty="0" smtClean="0"/>
              <a:t>Ne vždy účinek odpovídá tvaru impulzu!!!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5" name="Zástupný symbol pro obsah 1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0,5 – 10 Hz;</a:t>
            </a:r>
          </a:p>
          <a:p>
            <a:r>
              <a:rPr lang="cs-CZ" dirty="0" smtClean="0"/>
              <a:t>50 Hz;</a:t>
            </a:r>
          </a:p>
          <a:p>
            <a:r>
              <a:rPr lang="cs-CZ" dirty="0" smtClean="0"/>
              <a:t>100 Hz;</a:t>
            </a:r>
          </a:p>
          <a:p>
            <a:r>
              <a:rPr lang="cs-CZ" dirty="0" smtClean="0"/>
              <a:t>143 Hz;</a:t>
            </a:r>
          </a:p>
          <a:p>
            <a:endParaRPr lang="cs-CZ" dirty="0"/>
          </a:p>
          <a:p>
            <a:r>
              <a:rPr lang="cs-CZ" dirty="0" smtClean="0"/>
              <a:t>Ne vždy účinek odpovídá frekvenci proudu!!! H-vlny specifická f.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128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jednotlivých…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….proudů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….metod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Farad;</a:t>
            </a:r>
          </a:p>
          <a:p>
            <a:r>
              <a:rPr lang="cs-CZ" dirty="0" err="1" smtClean="0"/>
              <a:t>Neofarad</a:t>
            </a:r>
            <a:r>
              <a:rPr lang="cs-CZ" dirty="0" smtClean="0"/>
              <a:t>;</a:t>
            </a:r>
          </a:p>
          <a:p>
            <a:r>
              <a:rPr lang="cs-CZ" dirty="0" err="1" smtClean="0"/>
              <a:t>Träbertovy</a:t>
            </a:r>
            <a:r>
              <a:rPr lang="cs-CZ" dirty="0" smtClean="0"/>
              <a:t> proudy;</a:t>
            </a:r>
          </a:p>
          <a:p>
            <a:r>
              <a:rPr lang="cs-CZ" dirty="0" err="1" smtClean="0"/>
              <a:t>Leducovy</a:t>
            </a:r>
            <a:r>
              <a:rPr lang="cs-CZ" dirty="0" smtClean="0"/>
              <a:t> proudy;</a:t>
            </a:r>
          </a:p>
          <a:p>
            <a:r>
              <a:rPr lang="cs-CZ" dirty="0" smtClean="0"/>
              <a:t>H-vlny (fyzikální a fyziologická f).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err="1"/>
              <a:t>e</a:t>
            </a:r>
            <a:r>
              <a:rPr lang="cs-CZ" dirty="0" err="1" smtClean="0"/>
              <a:t>lektrostimulace</a:t>
            </a:r>
            <a:r>
              <a:rPr lang="cs-CZ" dirty="0" smtClean="0"/>
              <a:t>;</a:t>
            </a:r>
          </a:p>
          <a:p>
            <a:r>
              <a:rPr lang="cs-CZ" dirty="0" err="1"/>
              <a:t>e</a:t>
            </a:r>
            <a:r>
              <a:rPr lang="cs-CZ" dirty="0" err="1" smtClean="0"/>
              <a:t>lektrogymnastika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147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Poděbradský, J. – Poděbradská, R. </a:t>
            </a:r>
            <a:r>
              <a:rPr lang="cs-CZ" i="1" dirty="0"/>
              <a:t>Fyzikální terapie. Manuál a algoritmy.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, 2009. ISBN 978-80-247-2899-5.</a:t>
            </a:r>
          </a:p>
          <a:p>
            <a:r>
              <a:rPr lang="cs-CZ" dirty="0"/>
              <a:t>přednášky Mgr. J. Urbana UP Olomouc</a:t>
            </a:r>
          </a:p>
          <a:p>
            <a:pPr marL="6400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667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279</TotalTime>
  <Words>199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Talent</vt:lpstr>
      <vt:lpstr>Střídavé a pulzní proudy</vt:lpstr>
      <vt:lpstr>Dagmar Králová</vt:lpstr>
      <vt:lpstr>Osnova:</vt:lpstr>
      <vt:lpstr>Rozdělení I dle polarity elektrod:</vt:lpstr>
      <vt:lpstr>Typy impulzů:</vt:lpstr>
      <vt:lpstr>Střídavé proudy:</vt:lpstr>
      <vt:lpstr>Závislost účinku proudu na:</vt:lpstr>
      <vt:lpstr>Specifika jednotlivých…</vt:lpstr>
      <vt:lpstr>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Střídavé a pulzní proudy</dc:title>
  <dc:creator>Uživatel</dc:creator>
  <cp:lastModifiedBy>Uživatel</cp:lastModifiedBy>
  <cp:revision>14</cp:revision>
  <dcterms:created xsi:type="dcterms:W3CDTF">2011-09-18T15:22:53Z</dcterms:created>
  <dcterms:modified xsi:type="dcterms:W3CDTF">2011-10-29T11:52:19Z</dcterms:modified>
</cp:coreProperties>
</file>