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83" r:id="rId10"/>
    <p:sldId id="265" r:id="rId11"/>
    <p:sldId id="271" r:id="rId12"/>
    <p:sldId id="266" r:id="rId13"/>
    <p:sldId id="267" r:id="rId14"/>
    <p:sldId id="268" r:id="rId15"/>
    <p:sldId id="269" r:id="rId16"/>
    <p:sldId id="272" r:id="rId17"/>
    <p:sldId id="27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5" r:id="rId36"/>
    <p:sldId id="292" r:id="rId37"/>
    <p:sldId id="293" r:id="rId38"/>
    <p:sldId id="262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t>19.3.2012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t>19.3.2012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t>19.3.2012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t>19.3.2012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t>19.3.2012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t>19.3.2012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t>19.3.2012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t>19.3.2012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t>19.3.2012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t>19.3.2012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66D3F1-85C0-4A4B-8AD8-C34BEC2E7C38}" type="datetimeFigureOut">
              <a:rPr lang="cs-CZ" smtClean="0"/>
              <a:t>19.3.2012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20466C-57C6-47B5-A15F-1259C6C2F3A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066D3F1-85C0-4A4B-8AD8-C34BEC2E7C38}" type="datetimeFigureOut">
              <a:rPr lang="cs-CZ" smtClean="0"/>
              <a:t>19.3.2012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020466C-57C6-47B5-A15F-1259C6C2F3A2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Fyzikální terapie II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Fototerapie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41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type="body" sz="quarter" idx="13"/>
          </p:nvPr>
        </p:nvSpPr>
        <p:spPr>
          <a:xfrm>
            <a:off x="352426" y="836713"/>
            <a:ext cx="8468046" cy="79208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část OS do 400 </a:t>
            </a:r>
            <a:r>
              <a:rPr lang="cs-CZ" dirty="0" err="1" smtClean="0"/>
              <a:t>nm</a:t>
            </a:r>
            <a:r>
              <a:rPr lang="cs-CZ" dirty="0"/>
              <a:t> </a:t>
            </a:r>
            <a:r>
              <a:rPr lang="cs-CZ" dirty="0" smtClean="0"/>
              <a:t>s hlubším průnikem než viditelná část OS a IR (obecné pravidlo, že čím kratší vlnová délka, tím hlubší průnik??? ne zcela podložené).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2424" y="0"/>
            <a:ext cx="7819975" cy="908720"/>
          </a:xfrm>
        </p:spPr>
        <p:txBody>
          <a:bodyPr>
            <a:normAutofit/>
          </a:bodyPr>
          <a:lstStyle/>
          <a:p>
            <a:r>
              <a:rPr lang="cs-CZ" dirty="0" smtClean="0"/>
              <a:t>UV záření </a:t>
            </a:r>
            <a:r>
              <a:rPr lang="cs-CZ" sz="2000" dirty="0" smtClean="0"/>
              <a:t>(charakteristika, obecné a terapeutické účinky):</a:t>
            </a:r>
            <a:endParaRPr lang="cs-CZ" sz="2000" dirty="0"/>
          </a:p>
        </p:txBody>
      </p:sp>
      <p:pic>
        <p:nvPicPr>
          <p:cNvPr id="4103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 bwMode="auto">
          <a:xfrm>
            <a:off x="900112" y="1773238"/>
            <a:ext cx="7056263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382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0"/>
            <a:ext cx="8468046" cy="1440160"/>
          </a:xfrm>
        </p:spPr>
        <p:txBody>
          <a:bodyPr>
            <a:normAutofit/>
          </a:bodyPr>
          <a:lstStyle/>
          <a:p>
            <a:r>
              <a:rPr lang="cs-CZ" sz="2000" b="1" dirty="0" smtClean="0"/>
              <a:t>specifické </a:t>
            </a:r>
            <a:r>
              <a:rPr lang="cs-CZ" sz="2000" b="1" dirty="0"/>
              <a:t>biologické účinky pozitivní </a:t>
            </a:r>
            <a:r>
              <a:rPr lang="cs-CZ" sz="2000" dirty="0"/>
              <a:t>- tvorba aktivního vitamínu D z ergosterolu (7-dehydrocholesterol - derivát cholesterolu</a:t>
            </a:r>
            <a:r>
              <a:rPr lang="cs-CZ" sz="2000" dirty="0" smtClean="0"/>
              <a:t>);</a:t>
            </a:r>
            <a:br>
              <a:rPr lang="cs-CZ" sz="2000" dirty="0" smtClean="0"/>
            </a:br>
            <a:r>
              <a:rPr lang="cs-CZ" sz="2000" b="1" dirty="0" smtClean="0"/>
              <a:t>specifické </a:t>
            </a:r>
            <a:r>
              <a:rPr lang="cs-CZ" sz="2000" b="1" dirty="0"/>
              <a:t>účinky negativní </a:t>
            </a:r>
            <a:r>
              <a:rPr lang="cs-CZ" sz="2000" b="1" dirty="0" smtClean="0"/>
              <a:t>- </a:t>
            </a:r>
            <a:r>
              <a:rPr lang="cs-CZ" sz="2000" dirty="0" smtClean="0"/>
              <a:t>odbourávání </a:t>
            </a:r>
            <a:r>
              <a:rPr lang="cs-CZ" sz="2000" dirty="0"/>
              <a:t>bílkovin, podíl na tvorbě kožního ca</a:t>
            </a:r>
            <a:r>
              <a:rPr lang="cs-CZ" sz="2000" dirty="0" smtClean="0"/>
              <a:t>,…</a:t>
            </a:r>
            <a:endParaRPr lang="cs-CZ" sz="2000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" t="171" r="10999" b="1341"/>
          <a:stretch/>
        </p:blipFill>
        <p:spPr bwMode="auto">
          <a:xfrm>
            <a:off x="755576" y="1556792"/>
            <a:ext cx="7560840" cy="490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985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>
          <a:xfrm>
            <a:off x="352426" y="188640"/>
            <a:ext cx="8468046" cy="6480720"/>
          </a:xfrm>
        </p:spPr>
        <p:txBody>
          <a:bodyPr/>
          <a:lstStyle/>
          <a:p>
            <a:r>
              <a:rPr lang="cs-CZ" b="1" dirty="0" smtClean="0"/>
              <a:t>UVC: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vlnová délka pod 280 </a:t>
            </a:r>
            <a:r>
              <a:rPr lang="cs-CZ" dirty="0" err="1" smtClean="0"/>
              <a:t>nm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přirozené UVC se absorbuje v atmosféře – ozón;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uměle se získává pro baktericidní účinek;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biologicky způsobuje denaturaci, koagulaci a vysrážení bílkovin, usmrcování bakterií…</a:t>
            </a:r>
          </a:p>
          <a:p>
            <a:r>
              <a:rPr lang="cs-CZ" b="1" dirty="0" smtClean="0"/>
              <a:t>UVB: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vlnová délka v rozmezí 280 – 315 </a:t>
            </a:r>
            <a:r>
              <a:rPr lang="cs-CZ" dirty="0" err="1" smtClean="0"/>
              <a:t>nm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vyvolává erytém (2 typy dle 2 vlnových délek) a následně nepřímou pigmentaci</a:t>
            </a:r>
          </a:p>
          <a:p>
            <a:r>
              <a:rPr lang="cs-CZ" b="1" dirty="0" smtClean="0"/>
              <a:t>UVA: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vlnová délka v rozmezí 315 – 400 </a:t>
            </a:r>
            <a:r>
              <a:rPr lang="cs-CZ" dirty="0" err="1" smtClean="0"/>
              <a:t>nm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přímá pigmentace bez předchozího ozáření (tvorba melaninu v nejhlubší vrstvě epidermis po předchozím poškození DNA)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146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Indikace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cs-CZ" dirty="0" smtClean="0"/>
              <a:t>Kontraindikace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fotoalergie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sluneční ekzém;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porfyrie (</a:t>
            </a:r>
            <a:r>
              <a:rPr lang="cs-CZ" dirty="0" err="1" smtClean="0"/>
              <a:t>pcha</a:t>
            </a:r>
            <a:r>
              <a:rPr lang="cs-CZ" dirty="0" smtClean="0"/>
              <a:t> metabolismu červených krvinek);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lupus </a:t>
            </a:r>
            <a:r>
              <a:rPr lang="cs-CZ" dirty="0" err="1" smtClean="0"/>
              <a:t>erythematodes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akutní infekční onemocnění;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vředová choroba;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stavy po předcházející </a:t>
            </a:r>
            <a:r>
              <a:rPr lang="cs-CZ" dirty="0" err="1" smtClean="0"/>
              <a:t>rtg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ataka </a:t>
            </a:r>
            <a:r>
              <a:rPr lang="cs-CZ" dirty="0" err="1" smtClean="0"/>
              <a:t>polyartritidy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kožní choroby;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prevence rachitidy;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snížená výkonnost, únavnost;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anémie;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neuritidy a neuralgie;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rhinitis </a:t>
            </a:r>
            <a:r>
              <a:rPr lang="cs-CZ" dirty="0" err="1" smtClean="0"/>
              <a:t>vasomotorica</a:t>
            </a:r>
            <a:r>
              <a:rPr lang="cs-CZ" dirty="0" smtClean="0"/>
              <a:t>, </a:t>
            </a:r>
            <a:r>
              <a:rPr lang="cs-CZ" dirty="0" err="1" smtClean="0"/>
              <a:t>pollinosa</a:t>
            </a:r>
            <a:r>
              <a:rPr lang="cs-CZ" dirty="0" smtClean="0"/>
              <a:t>, AB.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I/KI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129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Dávkování UV záření: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52426" y="1268760"/>
            <a:ext cx="8468046" cy="144016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první dávka trojnásobek prahové erytémové dávky;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 praxi od 30 s až po 10 minut, step 1 minuta;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10x v jedné kúře opakující se po dvou měsících.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08920"/>
            <a:ext cx="6553399" cy="401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970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err="1" smtClean="0"/>
              <a:t>elmag</a:t>
            </a:r>
            <a:r>
              <a:rPr lang="cs-CZ" sz="2000" dirty="0" smtClean="0"/>
              <a:t> záření o vlnové délce 400 – 760 </a:t>
            </a:r>
            <a:r>
              <a:rPr lang="cs-CZ" sz="2000" dirty="0" err="1" smtClean="0"/>
              <a:t>nm</a:t>
            </a:r>
            <a:r>
              <a:rPr lang="cs-CZ" sz="2000" dirty="0" smtClean="0"/>
              <a:t> (od fialové po červenou barvu);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barvy ovlivňují tkáně nejen díky vizuálním podnětům, ale i nevizuálním (ANS);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přirozené x umělé světlo (pozitiva i negativa);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vliv na biorytmy a cyklické děje (</a:t>
            </a:r>
            <a:r>
              <a:rPr lang="cs-CZ" sz="2000" dirty="0" err="1" smtClean="0"/>
              <a:t>hypothalamus</a:t>
            </a:r>
            <a:r>
              <a:rPr lang="cs-CZ" sz="2000" dirty="0" smtClean="0"/>
              <a:t> – endogenní řídící centrum biorytmů);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melatoninový signál (epifýza) se chová jako biologické hodiny a tím řídí cirkadiánní rytmy – řízen centrálně (větší množství </a:t>
            </a:r>
            <a:r>
              <a:rPr lang="cs-CZ" sz="2000" dirty="0" err="1" smtClean="0"/>
              <a:t>neurohumorálních</a:t>
            </a:r>
            <a:r>
              <a:rPr lang="cs-CZ" sz="2000" dirty="0" smtClean="0"/>
              <a:t> vstupů), synchronizován s vnějšími vlivy </a:t>
            </a:r>
            <a:r>
              <a:rPr lang="cs-CZ" sz="2000" dirty="0" err="1" smtClean="0"/>
              <a:t>retinohypothalamickou</a:t>
            </a:r>
            <a:r>
              <a:rPr lang="cs-CZ" sz="2000" dirty="0" smtClean="0"/>
              <a:t> cestou (SAD);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Viditelné záření </a:t>
            </a:r>
            <a:r>
              <a:rPr lang="cs-CZ" sz="1600" dirty="0"/>
              <a:t>(charakteristika, obecné a terapeutické účinky):</a:t>
            </a:r>
          </a:p>
        </p:txBody>
      </p:sp>
    </p:spTree>
    <p:extLst>
      <p:ext uri="{BB962C8B-B14F-4D97-AF65-F5344CB8AC3E}">
        <p14:creationId xmlns:p14="http://schemas.microsoft.com/office/powerpoint/2010/main" val="3854428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Viditelné záření </a:t>
            </a:r>
            <a:r>
              <a:rPr lang="cs-CZ" sz="1600" dirty="0"/>
              <a:t>(charakteristika, obecné a terapeutické účinky):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AVS (vlny </a:t>
            </a:r>
            <a:r>
              <a:rPr lang="el-GR" dirty="0"/>
              <a:t>β</a:t>
            </a:r>
            <a:r>
              <a:rPr lang="cs-CZ" dirty="0"/>
              <a:t>, </a:t>
            </a:r>
            <a:r>
              <a:rPr lang="el-GR" dirty="0"/>
              <a:t>α</a:t>
            </a:r>
            <a:r>
              <a:rPr lang="cs-CZ" dirty="0"/>
              <a:t> – psychická regenerace a generalizovaná svalová relaxace hlavně kosterního svalstva, </a:t>
            </a:r>
            <a:r>
              <a:rPr lang="el-GR" dirty="0"/>
              <a:t>θ</a:t>
            </a:r>
            <a:r>
              <a:rPr lang="cs-CZ" dirty="0"/>
              <a:t> – hluboká svalová relaxace, </a:t>
            </a:r>
            <a:r>
              <a:rPr lang="el-GR" dirty="0"/>
              <a:t>δ</a:t>
            </a:r>
            <a:r>
              <a:rPr lang="cs-CZ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střídání plného bdění – relaxace –spánku je podmíněno  synchronizací obou hemisfér (desynchronizace vede k </a:t>
            </a:r>
            <a:r>
              <a:rPr lang="cs-CZ" dirty="0" err="1" smtClean="0"/>
              <a:t>pchám</a:t>
            </a:r>
            <a:r>
              <a:rPr lang="cs-CZ" dirty="0" smtClean="0"/>
              <a:t> v oblasti korové a </a:t>
            </a:r>
            <a:r>
              <a:rPr lang="cs-CZ" dirty="0" err="1" smtClean="0"/>
              <a:t>somatoviscerální</a:t>
            </a:r>
            <a:r>
              <a:rPr lang="cs-CZ" smtClean="0"/>
              <a:t>).</a:t>
            </a:r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4993995" cy="431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6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IČ záření </a:t>
            </a:r>
            <a:r>
              <a:rPr lang="cs-CZ" sz="2200" dirty="0"/>
              <a:t>(charakteristika, obecné a terapeutické účinky):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err="1"/>
              <a:t>elmag</a:t>
            </a:r>
            <a:r>
              <a:rPr lang="cs-CZ" dirty="0"/>
              <a:t> vlnění o rozmezí od 760 </a:t>
            </a:r>
            <a:r>
              <a:rPr lang="cs-CZ" dirty="0" err="1"/>
              <a:t>nm</a:t>
            </a:r>
            <a:r>
              <a:rPr lang="cs-CZ" dirty="0"/>
              <a:t> – 1 mm (dle různých literatur);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je vyzařováno z každého teplého tělesa (limit je absolutní nula - 273,15 K) a stejně tak při pohlcení IČ záření je vyzařováno teplo;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teplota vyšší než nula způsobuje různé vibrace molekul v těle (díky nim pak vzniká IČ - </a:t>
            </a:r>
            <a:r>
              <a:rPr lang="cs-CZ" dirty="0" err="1"/>
              <a:t>termokamera</a:t>
            </a:r>
            <a:r>
              <a:rPr lang="cs-CZ" dirty="0"/>
              <a:t>), charakter vibrace se liší dle vlnové délky a zároveň vlnová délka ovlivňuje charakter vibrací – jsou specifické;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878909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864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dle různých literatur na krátkovlnné (760 – 1500 </a:t>
            </a:r>
            <a:r>
              <a:rPr lang="cs-CZ" sz="2000" dirty="0" err="1" smtClean="0"/>
              <a:t>nm</a:t>
            </a:r>
            <a:r>
              <a:rPr lang="cs-CZ" sz="2000" dirty="0" smtClean="0"/>
              <a:t>) a dlouhovlnné (1500 </a:t>
            </a:r>
            <a:r>
              <a:rPr lang="cs-CZ" sz="2000" dirty="0" err="1" smtClean="0"/>
              <a:t>nm</a:t>
            </a:r>
            <a:r>
              <a:rPr lang="cs-CZ" sz="2000" dirty="0" smtClean="0"/>
              <a:t> a více);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IRA (760 – 1400 </a:t>
            </a:r>
            <a:r>
              <a:rPr lang="cs-CZ" sz="2000" dirty="0" err="1" smtClean="0"/>
              <a:t>nm</a:t>
            </a:r>
            <a:r>
              <a:rPr lang="cs-CZ" sz="2000" dirty="0" smtClean="0"/>
              <a:t>) – součást slunečního světla, minimální pohlcení vodou, odraz 20 – 40 % od epidermis, část i do podkoží;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IRB (1400 – 3000 </a:t>
            </a:r>
            <a:r>
              <a:rPr lang="cs-CZ" sz="2000" dirty="0" err="1" smtClean="0"/>
              <a:t>nm</a:t>
            </a:r>
            <a:r>
              <a:rPr lang="cs-CZ" sz="2000" dirty="0" smtClean="0"/>
              <a:t>) – zdrojem různé typy žárovek, proniká sklem, téměř plně absorbován vodou, 10 – 20 % odraz od epidermis;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IRC (nad 3000 </a:t>
            </a:r>
            <a:r>
              <a:rPr lang="cs-CZ" sz="2000" dirty="0" err="1" smtClean="0"/>
              <a:t>nm</a:t>
            </a:r>
            <a:r>
              <a:rPr lang="cs-CZ" sz="2000" dirty="0" smtClean="0"/>
              <a:t>) – zdrojem různá topná tělesa, pohlcováno vodou i sklem, 2 – 3 % odraz od epidermis;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v terapii IRA x IRB, červený a modrý filtr;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účinek je vazodilatace místní, ale i reflexní.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Klasifikace IČ záření: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25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Průnik IČ záření:</a:t>
            </a:r>
            <a:endParaRPr lang="cs-CZ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807776" cy="37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4824536" cy="224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7979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nadpis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6.3.2012                          </a:t>
            </a:r>
            <a:r>
              <a:rPr lang="cs-CZ" dirty="0" err="1" smtClean="0"/>
              <a:t>FSpSMU,Brno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Dagmar</a:t>
            </a:r>
            <a:r>
              <a:rPr lang="cs-CZ" dirty="0" smtClean="0"/>
              <a:t> </a:t>
            </a:r>
            <a:r>
              <a:rPr lang="cs-CZ" sz="2800" dirty="0" smtClean="0"/>
              <a:t>Králová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435835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nadpis 5"/>
          <p:cNvSpPr>
            <a:spLocks noGrp="1"/>
          </p:cNvSpPr>
          <p:nvPr>
            <p:ph type="title"/>
          </p:nvPr>
        </p:nvSpPr>
        <p:spPr>
          <a:xfrm>
            <a:off x="352426" y="4653136"/>
            <a:ext cx="7680960" cy="2088232"/>
          </a:xfrm>
        </p:spPr>
        <p:txBody>
          <a:bodyPr>
            <a:normAutofit fontScale="90000"/>
          </a:bodyPr>
          <a:lstStyle/>
          <a:p>
            <a:r>
              <a:rPr lang="cs-CZ" dirty="0"/>
              <a:t>Fototerapie </a:t>
            </a:r>
            <a:r>
              <a:rPr lang="cs-CZ" dirty="0" smtClean="0"/>
              <a:t>polarizovaným </a:t>
            </a:r>
            <a:r>
              <a:rPr lang="cs-CZ" dirty="0"/>
              <a:t>zářením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620688"/>
            <a:ext cx="7894575" cy="350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1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 err="1" smtClean="0"/>
              <a:t>Light</a:t>
            </a:r>
            <a:r>
              <a:rPr lang="cs-CZ" sz="2400" dirty="0" smtClean="0"/>
              <a:t> </a:t>
            </a:r>
            <a:r>
              <a:rPr lang="cs-CZ" sz="2400" dirty="0" err="1" smtClean="0"/>
              <a:t>Amplification</a:t>
            </a:r>
            <a:r>
              <a:rPr lang="cs-CZ" sz="2400" dirty="0" smtClean="0"/>
              <a:t> by </a:t>
            </a:r>
            <a:r>
              <a:rPr lang="cs-CZ" sz="2400" dirty="0" err="1" smtClean="0"/>
              <a:t>Stimulated</a:t>
            </a:r>
            <a:r>
              <a:rPr lang="cs-CZ" sz="2400" dirty="0" smtClean="0"/>
              <a:t> </a:t>
            </a:r>
            <a:r>
              <a:rPr lang="cs-CZ" sz="2400" dirty="0" err="1" smtClean="0"/>
              <a:t>Emission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</a:t>
            </a:r>
            <a:r>
              <a:rPr lang="cs-CZ" sz="2400" dirty="0" err="1" smtClean="0"/>
              <a:t>Radiation</a:t>
            </a:r>
            <a:r>
              <a:rPr lang="cs-CZ" sz="2400" dirty="0"/>
              <a:t> </a:t>
            </a:r>
            <a:r>
              <a:rPr lang="cs-CZ" sz="2400" dirty="0" smtClean="0"/>
              <a:t>= světlo zesilované pomocí stimulované emise 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optický zdroj </a:t>
            </a:r>
            <a:r>
              <a:rPr lang="cs-CZ" sz="2400" dirty="0" err="1" smtClean="0"/>
              <a:t>elmag</a:t>
            </a:r>
            <a:r>
              <a:rPr lang="cs-CZ" sz="2400" dirty="0" smtClean="0"/>
              <a:t> 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patří k dlouhovlnnému - viditelnému i IČ záření - dle specifické vlnové délky;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 smtClean="0"/>
              <a:t>fyzikální princip využívá zákonů kvantové mechaniky a termodynamiky.</a:t>
            </a:r>
            <a:endParaRPr lang="cs-CZ" sz="24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LASER: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1103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211462" cy="5242560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základ v hypotéze o výměně energie při 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proces spontánní emise – při vyzáření jednoho fotonu padá elektron zpět na svou nižší úroveň;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dále děje, které mohou nastat při dopadu světelného kvanta na atomový systém:</a:t>
            </a:r>
          </a:p>
          <a:p>
            <a:r>
              <a:rPr lang="cs-CZ" dirty="0" smtClean="0"/>
              <a:t>ABSORPCE: zvýšení E atomového systému přijetím světelného kvanta (jeho hodnota musí být stejná jako rozdíl E hladin atomu), následuje spontánní emise.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Fyzikální princip: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307016" cy="54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630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52426" y="332656"/>
            <a:ext cx="2923430" cy="6264696"/>
          </a:xfrm>
        </p:spPr>
        <p:txBody>
          <a:bodyPr/>
          <a:lstStyle/>
          <a:p>
            <a:r>
              <a:rPr lang="cs-CZ" dirty="0" smtClean="0"/>
              <a:t>STIMULOVANÁ EMISE: propuštění dopadajícího světelného kvanta a navíc vyzáření stejného kvanta E atomovým systémem, který je v excitovaném stavu (po vyzáření kvanta jde do nižšího E stavu.</a:t>
            </a:r>
          </a:p>
          <a:p>
            <a:r>
              <a:rPr lang="cs-CZ" dirty="0" smtClean="0"/>
              <a:t>Je to tedy proces, kdy se fotonem indukuje rozpad stimulované energetické úrovně. při tom se vyrobí druhý foton stejné fáze a vlnové délky.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0648"/>
            <a:ext cx="4387910" cy="631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369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484784"/>
            <a:ext cx="8352928" cy="288032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MONOCHROMATIČNOST;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KOHERENCE – </a:t>
            </a:r>
            <a:r>
              <a:rPr lang="cs-CZ" dirty="0" err="1" smtClean="0"/>
              <a:t>temporal</a:t>
            </a:r>
            <a:r>
              <a:rPr lang="cs-CZ" dirty="0" smtClean="0"/>
              <a:t> </a:t>
            </a:r>
            <a:r>
              <a:rPr lang="cs-CZ" dirty="0" err="1" smtClean="0"/>
              <a:t>coherence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NON-DIVERGENCE – </a:t>
            </a:r>
            <a:r>
              <a:rPr lang="cs-CZ" dirty="0" err="1" smtClean="0"/>
              <a:t>spatial</a:t>
            </a:r>
            <a:r>
              <a:rPr lang="cs-CZ" dirty="0" smtClean="0"/>
              <a:t> </a:t>
            </a:r>
            <a:r>
              <a:rPr lang="cs-CZ" dirty="0" err="1" smtClean="0"/>
              <a:t>coherence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polarizace;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tyto vlastnosti </a:t>
            </a:r>
            <a:r>
              <a:rPr lang="cs-CZ" dirty="0"/>
              <a:t>mnohonásobně </a:t>
            </a:r>
            <a:r>
              <a:rPr lang="cs-CZ" dirty="0" smtClean="0"/>
              <a:t>zvyšují E paprsku laseru než projde do tkáně;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 jeho průchodu tkáněmi některé vlastnosti zanikají (oba typy koherence) a zachována je jen monochromazie a frekvence!!!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Vlastnosti a neurofyziologický princip: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53136"/>
            <a:ext cx="8865211" cy="171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689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52426" y="1844824"/>
            <a:ext cx="2491382" cy="475252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Rozdíl mezi světelným a laserovým paprskem</a:t>
            </a:r>
            <a:endParaRPr lang="cs-CZ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2656"/>
            <a:ext cx="5636676" cy="61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12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Efektivní hloubka průniku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half" idx="15"/>
          </p:nvPr>
        </p:nvSpPr>
        <p:spPr>
          <a:xfrm>
            <a:off x="6228183" y="1463040"/>
            <a:ext cx="2558629" cy="509587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Relativní hloubka průniku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4"/>
          </p:nvPr>
        </p:nvSpPr>
        <p:spPr>
          <a:xfrm>
            <a:off x="6228183" y="2011680"/>
            <a:ext cx="2558629" cy="4513664"/>
          </a:xfrm>
        </p:spPr>
        <p:txBody>
          <a:bodyPr/>
          <a:lstStyle/>
          <a:p>
            <a:r>
              <a:rPr lang="cs-CZ" dirty="0" smtClean="0"/>
              <a:t>je určena: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optickou citlivostí tkáně;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optickou vlastností tkáně;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výkonem laseru;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dobou ozáření;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vln. délkou laserového paprsku;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jeho geometrickým uspořádáním.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Hloubka průniku: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5320650" cy="304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0761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Hloubka průniku do biologické tkáně: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5749764" cy="46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445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i="1" dirty="0" smtClean="0"/>
              <a:t>V pevné fázi</a:t>
            </a:r>
            <a:r>
              <a:rPr lang="cs-CZ" dirty="0" smtClean="0"/>
              <a:t>: vzbuzení nejčastěji světelným zářením (krystal rubínu,…).</a:t>
            </a:r>
            <a:endParaRPr lang="cs-CZ" dirty="0"/>
          </a:p>
          <a:p>
            <a:r>
              <a:rPr lang="cs-CZ" i="1" dirty="0" smtClean="0"/>
              <a:t>Plynové lasery</a:t>
            </a:r>
            <a:r>
              <a:rPr lang="cs-CZ" dirty="0" smtClean="0"/>
              <a:t>: vzbuzení nejčastěji elektronovými srážkami ve výboji (He-Ne, vlnová délka 632,8 </a:t>
            </a:r>
            <a:r>
              <a:rPr lang="cs-CZ" dirty="0" err="1" smtClean="0"/>
              <a:t>nm</a:t>
            </a:r>
            <a:r>
              <a:rPr lang="cs-CZ" dirty="0" smtClean="0"/>
              <a:t> , malý rozptyl E, malá ztráta E při rostoucí vzdálenosti od ozař. tkáně, spektrální čistota – při nízkých intenzitách vysoká účinnost.</a:t>
            </a:r>
          </a:p>
          <a:p>
            <a:r>
              <a:rPr lang="cs-CZ" i="1" dirty="0" smtClean="0"/>
              <a:t>Iontové lasery.</a:t>
            </a:r>
          </a:p>
          <a:p>
            <a:r>
              <a:rPr lang="cs-CZ" i="1" dirty="0" smtClean="0"/>
              <a:t>Molekulové plynové lasery.</a:t>
            </a:r>
          </a:p>
          <a:p>
            <a:r>
              <a:rPr lang="cs-CZ" i="1" dirty="0" smtClean="0"/>
              <a:t>Chemické</a:t>
            </a:r>
            <a:r>
              <a:rPr lang="cs-CZ" dirty="0" smtClean="0"/>
              <a:t> lasery.</a:t>
            </a:r>
          </a:p>
          <a:p>
            <a:r>
              <a:rPr lang="cs-CZ" i="1" dirty="0" smtClean="0"/>
              <a:t>Diodové</a:t>
            </a:r>
            <a:r>
              <a:rPr lang="cs-CZ" dirty="0" smtClean="0"/>
              <a:t>: od r. 1982, ve vln. délkách 532 – 1060 </a:t>
            </a:r>
            <a:r>
              <a:rPr lang="cs-CZ" dirty="0" err="1" smtClean="0"/>
              <a:t>nm</a:t>
            </a:r>
            <a:r>
              <a:rPr lang="cs-CZ" dirty="0" smtClean="0"/>
              <a:t>.</a:t>
            </a:r>
          </a:p>
          <a:p>
            <a:r>
              <a:rPr lang="cs-CZ" i="1" dirty="0" smtClean="0"/>
              <a:t>Rentgenové lasery:</a:t>
            </a:r>
            <a:r>
              <a:rPr lang="cs-CZ" dirty="0" smtClean="0"/>
              <a:t> ve fázi vývoje.</a:t>
            </a:r>
          </a:p>
          <a:p>
            <a:endParaRPr lang="cs-CZ" i="1" dirty="0"/>
          </a:p>
          <a:p>
            <a:r>
              <a:rPr lang="cs-CZ" b="1" i="1" dirty="0" smtClean="0"/>
              <a:t>Hlavice: </a:t>
            </a:r>
            <a:r>
              <a:rPr lang="cs-CZ" dirty="0" smtClean="0"/>
              <a:t>bodová, cluster, scanner.</a:t>
            </a:r>
            <a:endParaRPr lang="cs-CZ" b="1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laserů: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5861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termický – </a:t>
            </a:r>
            <a:r>
              <a:rPr lang="cs-CZ" dirty="0" smtClean="0"/>
              <a:t>místní zvýšení teploty tkání v závislosti na vln. délce, E a režimu, max</a:t>
            </a:r>
            <a:r>
              <a:rPr lang="cs-CZ" dirty="0" smtClean="0"/>
              <a:t>. o 0,5 – 1°C</a:t>
            </a:r>
            <a:r>
              <a:rPr lang="cs-CZ" b="1" dirty="0" smtClean="0"/>
              <a:t>;</a:t>
            </a:r>
            <a:endParaRPr lang="cs-CZ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fotochemický – </a:t>
            </a:r>
            <a:r>
              <a:rPr lang="cs-CZ" dirty="0" smtClean="0"/>
              <a:t>biochemické </a:t>
            </a:r>
            <a:r>
              <a:rPr lang="cs-CZ" dirty="0" err="1" smtClean="0"/>
              <a:t>rce</a:t>
            </a:r>
            <a:r>
              <a:rPr lang="cs-CZ" dirty="0" smtClean="0"/>
              <a:t> po </a:t>
            </a:r>
            <a:r>
              <a:rPr lang="cs-CZ" dirty="0" err="1" smtClean="0"/>
              <a:t>absorbci</a:t>
            </a:r>
            <a:r>
              <a:rPr lang="cs-CZ" dirty="0" smtClean="0"/>
              <a:t> záření (viz dále)</a:t>
            </a:r>
            <a:r>
              <a:rPr lang="cs-CZ" b="1" dirty="0" smtClean="0"/>
              <a:t>;</a:t>
            </a:r>
            <a:endParaRPr lang="cs-CZ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i="1" dirty="0" err="1" smtClean="0"/>
              <a:t>biostimulační</a:t>
            </a:r>
            <a:r>
              <a:rPr lang="cs-CZ" i="1" dirty="0" smtClean="0"/>
              <a:t> – „</a:t>
            </a:r>
            <a:r>
              <a:rPr lang="cs-CZ" dirty="0" smtClean="0"/>
              <a:t>přímý </a:t>
            </a:r>
            <a:r>
              <a:rPr lang="cs-CZ" dirty="0" err="1" smtClean="0"/>
              <a:t>trofotropní</a:t>
            </a:r>
            <a:r>
              <a:rPr lang="cs-CZ" dirty="0" smtClean="0"/>
              <a:t>“, dodání E </a:t>
            </a:r>
            <a:r>
              <a:rPr lang="cs-CZ" dirty="0" err="1" smtClean="0"/>
              <a:t>bkám</a:t>
            </a:r>
            <a:r>
              <a:rPr lang="cs-CZ" dirty="0" smtClean="0"/>
              <a:t> v E deficitu chromatofory v mitochondriích do obnovy jejich krevního zásobení, také aktivace tvorby kolagenu (pevnost v tahu), novotvorba cév, regenerace </a:t>
            </a:r>
            <a:r>
              <a:rPr lang="cs-CZ" dirty="0" err="1" smtClean="0"/>
              <a:t>bb</a:t>
            </a:r>
            <a:r>
              <a:rPr lang="cs-CZ" dirty="0" smtClean="0"/>
              <a:t> v mitóze v ozářené tkáni</a:t>
            </a:r>
            <a:r>
              <a:rPr lang="cs-CZ" i="1" dirty="0" smtClean="0"/>
              <a:t>;</a:t>
            </a:r>
            <a:endParaRPr lang="cs-CZ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i="1" dirty="0" smtClean="0"/>
              <a:t>protizánětlivý – </a:t>
            </a:r>
            <a:r>
              <a:rPr lang="cs-CZ" dirty="0" smtClean="0"/>
              <a:t>aktivace monocytů a makrofágů zvýšenou fagocytózou a proliferací lymfocytů, pokles prostaglandinu E2, urychlení hojivého procesu přeměnou fibroblastů na </a:t>
            </a:r>
            <a:r>
              <a:rPr lang="cs-CZ" dirty="0" err="1" smtClean="0"/>
              <a:t>myofibroblasty</a:t>
            </a:r>
            <a:r>
              <a:rPr lang="cs-CZ" i="1" dirty="0" smtClean="0"/>
              <a:t>;</a:t>
            </a:r>
            <a:endParaRPr lang="cs-CZ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i="1" dirty="0" smtClean="0"/>
              <a:t>analgetický – </a:t>
            </a:r>
            <a:r>
              <a:rPr lang="cs-CZ" dirty="0" smtClean="0"/>
              <a:t>uvolnění endorfinů, protizánětlivý účinek, stimulace resorpce edému a </a:t>
            </a:r>
            <a:r>
              <a:rPr lang="cs-CZ" b="1" dirty="0" smtClean="0"/>
              <a:t>normalizace lokálního pH</a:t>
            </a:r>
            <a:r>
              <a:rPr lang="cs-CZ" dirty="0" smtClean="0"/>
              <a:t>, svalová relaxace a zlepšení mikrocirkulace, uvolnění serotoninu a endogenních opiátů po zvýšení prahu dráždění na </a:t>
            </a:r>
            <a:r>
              <a:rPr lang="cs-CZ" dirty="0" err="1" smtClean="0"/>
              <a:t>cholinergních</a:t>
            </a:r>
            <a:r>
              <a:rPr lang="cs-CZ" dirty="0" smtClean="0"/>
              <a:t> synapsích</a:t>
            </a:r>
            <a:r>
              <a:rPr lang="cs-CZ" i="1" dirty="0" smtClean="0"/>
              <a:t>.</a:t>
            </a:r>
            <a:endParaRPr lang="cs-CZ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Účinky: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561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definice světla a jeho klasifikace, vyčlenění optického spektra  a jeho klasifikace, faktory ovlivňující účinnost světla, klasifikace fototerapie dle Poděbradského;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fototerapie nepolarizovaným světlem, UVA, UVB, UVC – charakteristika, </a:t>
            </a:r>
            <a:r>
              <a:rPr lang="cs-CZ" dirty="0"/>
              <a:t>obecné a terapeutické </a:t>
            </a:r>
            <a:r>
              <a:rPr lang="cs-CZ" dirty="0" smtClean="0"/>
              <a:t>účinky, I/KI;</a:t>
            </a:r>
          </a:p>
          <a:p>
            <a:r>
              <a:rPr lang="cs-CZ" dirty="0" smtClean="0"/>
              <a:t>---------------------------------------------------------------------------------------------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viditelné záření (</a:t>
            </a:r>
            <a:r>
              <a:rPr lang="cs-CZ" dirty="0" err="1" smtClean="0"/>
              <a:t>chromatoterapie</a:t>
            </a:r>
            <a:r>
              <a:rPr lang="cs-CZ" dirty="0" smtClean="0"/>
              <a:t>) – charakteristika, obecné </a:t>
            </a:r>
            <a:r>
              <a:rPr lang="cs-CZ" dirty="0"/>
              <a:t>a terapeutické </a:t>
            </a:r>
            <a:r>
              <a:rPr lang="cs-CZ" dirty="0" smtClean="0"/>
              <a:t>účinky, I/KI</a:t>
            </a:r>
            <a:r>
              <a:rPr lang="cs-CZ" dirty="0"/>
              <a:t>, metodika aplikace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IRA, IRB, IRC </a:t>
            </a:r>
            <a:r>
              <a:rPr lang="cs-CZ" dirty="0"/>
              <a:t>– charakteristika, obecné a terapeutické účinky, I/KI, metodika aplikace</a:t>
            </a:r>
            <a:r>
              <a:rPr lang="cs-CZ" dirty="0" smtClean="0"/>
              <a:t>;</a:t>
            </a:r>
            <a:endParaRPr lang="cs-CZ" dirty="0"/>
          </a:p>
          <a:p>
            <a:r>
              <a:rPr lang="cs-CZ" dirty="0"/>
              <a:t>---------------------------------------------------------------------------------------------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fototerapie polarizovaným světlem (laser) </a:t>
            </a:r>
            <a:r>
              <a:rPr lang="cs-CZ" dirty="0"/>
              <a:t>– </a:t>
            </a:r>
            <a:r>
              <a:rPr lang="cs-CZ" dirty="0" smtClean="0"/>
              <a:t>definice, charakteristika</a:t>
            </a:r>
            <a:r>
              <a:rPr lang="cs-CZ" dirty="0"/>
              <a:t>, obecné a terapeutické účinky, I/KI, metodika aplikace;</a:t>
            </a:r>
          </a:p>
          <a:p>
            <a:r>
              <a:rPr lang="cs-CZ" dirty="0" smtClean="0"/>
              <a:t>---------------------------------------------------------------------------------------------</a:t>
            </a: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polarizované světlo </a:t>
            </a:r>
            <a:r>
              <a:rPr lang="cs-CZ" dirty="0" smtClean="0"/>
              <a:t>(</a:t>
            </a:r>
            <a:r>
              <a:rPr lang="cs-CZ" dirty="0" err="1" smtClean="0"/>
              <a:t>biolampa</a:t>
            </a:r>
            <a:r>
              <a:rPr lang="cs-CZ" dirty="0" smtClean="0"/>
              <a:t>) </a:t>
            </a:r>
            <a:r>
              <a:rPr lang="cs-CZ" dirty="0"/>
              <a:t>– definice, charakteristika, obecné a terapeutické účinky, I/KI, metodika </a:t>
            </a:r>
            <a:r>
              <a:rPr lang="cs-CZ" dirty="0" smtClean="0"/>
              <a:t>aplikace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40603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62736" cy="4783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3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067446" cy="5062304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první aplikace do 4 J/cm2;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další aplikace se stepem, který je u akutních stádiích pozvolnější než u chronických, záleží i na účinku, kterého chceme docílit a hloubce ošetřovaného místa;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u akutních stádií doporučováno do 10 – 15 J/cm2, u chronických i do 48 J/cm2 (</a:t>
            </a:r>
            <a:r>
              <a:rPr lang="cs-CZ" dirty="0" err="1" smtClean="0"/>
              <a:t>Robertson</a:t>
            </a:r>
            <a:r>
              <a:rPr lang="cs-CZ" dirty="0" smtClean="0"/>
              <a:t> 2006);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řídit se ale obecnými zásadami a individuálně dle stavu. Viz obr.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Dávkování: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 t="2040" r="1205" b="1"/>
          <a:stretch/>
        </p:blipFill>
        <p:spPr bwMode="auto">
          <a:xfrm>
            <a:off x="3635896" y="980728"/>
            <a:ext cx="5248148" cy="456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77858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Nastavení parametrů individuálně ke stavu pacienta.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čištění </a:t>
            </a:r>
            <a:r>
              <a:rPr lang="cs-CZ" sz="2000" dirty="0" smtClean="0"/>
              <a:t>místa aplikace.</a:t>
            </a:r>
          </a:p>
          <a:p>
            <a:r>
              <a:rPr lang="cs-CZ" sz="2000" dirty="0" smtClean="0"/>
              <a:t>Bezpečnostní brýle.</a:t>
            </a:r>
          </a:p>
          <a:p>
            <a:r>
              <a:rPr lang="cs-CZ" sz="2000" dirty="0" smtClean="0"/>
              <a:t>Způsob aplikace: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bodová;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plošná (</a:t>
            </a:r>
            <a:r>
              <a:rPr lang="cs-CZ" sz="2000" dirty="0" err="1" smtClean="0"/>
              <a:t>scan</a:t>
            </a:r>
            <a:r>
              <a:rPr lang="cs-CZ" sz="2000" dirty="0" smtClean="0"/>
              <a:t>, rastrování).</a:t>
            </a:r>
          </a:p>
          <a:p>
            <a:r>
              <a:rPr lang="cs-CZ" sz="2000" dirty="0" smtClean="0"/>
              <a:t>Dostatečná vzdálenost hlavice od místa aplikace (i otevřené rány).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Aplikační technika: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44824"/>
            <a:ext cx="4723872" cy="288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987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352426" y="2420888"/>
            <a:ext cx="8468046" cy="403244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velikost ozařované plochy;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metoda aplikace;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režim (pulzní x kontinuální);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frekvence (dle účinku???, dle stádia);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procedury i několikrát denně;</a:t>
            </a:r>
            <a:endParaRPr lang="cs-CZ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 smtClean="0"/>
              <a:t>délka kúry (2-3 dny primární hojení jizev – několik měsíců u popálenin).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3139454" cy="1066800"/>
          </a:xfrm>
        </p:spPr>
        <p:txBody>
          <a:bodyPr/>
          <a:lstStyle/>
          <a:p>
            <a:r>
              <a:rPr lang="cs-CZ" dirty="0" smtClean="0"/>
              <a:t>Parametry: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0"/>
            <a:ext cx="4863506" cy="145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878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79512" y="1463040"/>
            <a:ext cx="3528392" cy="527832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řídí se vyhláškou č.125 ze dne 17.2. 1982  Českého úřadu bezpečnosti práce, „Směrnicí o hygienických zásadách při práci s lasery“ MZ;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rozdělení laserů do bezpečnostních tříd viz obrázek - soft lasery do 200 </a:t>
            </a:r>
            <a:r>
              <a:rPr lang="cs-CZ" dirty="0" err="1" smtClean="0"/>
              <a:t>mW</a:t>
            </a:r>
            <a:r>
              <a:rPr lang="cs-CZ" dirty="0" smtClean="0"/>
              <a:t>- 500 </a:t>
            </a:r>
            <a:r>
              <a:rPr lang="cs-CZ" dirty="0" err="1" smtClean="0"/>
              <a:t>mW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 místnosti žádné odrazové plochy, bezpečností nálepky a světlo napojené na zámek dveří, kdy při rozsvícení nelze vstoupit dovnitř, zvenku ne klika, ale koule;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ochranné brýle pro terapeuta i pacienta;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terapeut musí být zaškolený a mít osvědčení o způsobilosti pracovat s laserem, preventivní vyšetření zraku každé dva roky;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řídit se pokyny výrobce;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provozní řád.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Bezpečnostní opatření:</a:t>
            </a:r>
            <a:endParaRPr lang="cs-CZ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28" y="2132856"/>
            <a:ext cx="5291847" cy="324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9027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ozáření očí a štítné žlázy;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fotodermatózy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4 – 6 měsíců po radioterapii;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epilepsie;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maligní tumory;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horečka;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ozáření břicha v těhotenství a při menstruaci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70226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HOJENÍ TKÁNÍ</a:t>
            </a:r>
            <a:r>
              <a:rPr lang="cs-CZ" dirty="0" smtClean="0"/>
              <a:t> (kůže, sliznice, podkoží, fascie, sval, vazivo – čím </a:t>
            </a:r>
            <a:r>
              <a:rPr lang="cs-CZ" dirty="0" err="1" smtClean="0"/>
              <a:t>povrchovější</a:t>
            </a:r>
            <a:r>
              <a:rPr lang="cs-CZ" dirty="0" smtClean="0"/>
              <a:t> tkáň, tím větší šance na úspěch při terapii)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jizvy;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dekubity a vředy;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popáleniny;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chronické ekzémy;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gingivitida, paradentóza, afty, herpes, po extrakcích zubů;</a:t>
            </a:r>
          </a:p>
          <a:p>
            <a:r>
              <a:rPr lang="cs-CZ" dirty="0" smtClean="0"/>
              <a:t>BOLESTIVÉ FČNÍ I STRUKTURÁLNÍ PCHY PA kombinované s TP a AP</a:t>
            </a:r>
          </a:p>
          <a:p>
            <a:r>
              <a:rPr lang="cs-CZ" dirty="0" smtClean="0"/>
              <a:t>PCHY VEDENÍ NERVOVÉHO VZRUCHU (periferní parézy – útlak x přerušení???)</a:t>
            </a:r>
          </a:p>
          <a:p>
            <a:r>
              <a:rPr lang="cs-CZ" dirty="0" smtClean="0"/>
              <a:t>RESORPCE EDÉMŮ - vazodilatace</a:t>
            </a:r>
          </a:p>
          <a:p>
            <a:endParaRPr lang="cs-CZ" dirty="0" smtClean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Indikace / KI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2538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polarizované světlo polychromatické, většinou s odstraněním UV z OS;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předpoklad, že pro </a:t>
            </a:r>
            <a:r>
              <a:rPr lang="cs-CZ" dirty="0" err="1" smtClean="0"/>
              <a:t>biostimulaci</a:t>
            </a:r>
            <a:r>
              <a:rPr lang="cs-CZ" dirty="0" smtClean="0"/>
              <a:t> je důležitá hlavně polarizace;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větší bezpečnost při použití, možnost ozářit větší plochu;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vhodné pro domácí léčbu;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vzdálenost ozařované plochy od zdroje záleží na výkonu </a:t>
            </a:r>
            <a:r>
              <a:rPr lang="cs-CZ" dirty="0" err="1" smtClean="0"/>
              <a:t>biolampy</a:t>
            </a:r>
            <a:r>
              <a:rPr lang="cs-CZ" dirty="0" smtClean="0"/>
              <a:t> a na doporučení výrobcem;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většinou se ozařuje 5 minut i několikrát denně;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indikováno při poranění kožního krytu a jakýchkoliv defektech kůže s respektováním hygienických opatření, při zánětlivých stavech sliznice (ORL).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Biolampa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72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polarizované záření viditelného spektra;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alternativní metoda vycházející z předpokladu propojení sedmi hlavních čaker (energetických center těla) s barvami;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všechny čakry by měly být ve vzájemné rovnováze;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bezpečná metoda, absence rizika poškození pacienta, účinky zatím nejasné;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při aplikaci osvítit buď E centra či speciální programy, postupovat </a:t>
            </a:r>
            <a:r>
              <a:rPr lang="cs-CZ" dirty="0" err="1" smtClean="0"/>
              <a:t>kaudokraniálně</a:t>
            </a:r>
            <a:r>
              <a:rPr lang="cs-CZ" dirty="0" smtClean="0"/>
              <a:t>, nejdříve 1 minuta ráno a večer + step, aplikace denně;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doplňková terapie;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podrobnější </a:t>
            </a:r>
            <a:r>
              <a:rPr lang="cs-CZ" dirty="0" err="1" smtClean="0"/>
              <a:t>info</a:t>
            </a:r>
            <a:r>
              <a:rPr lang="cs-CZ" dirty="0" smtClean="0"/>
              <a:t> viz Poděbradský.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Fotokoloroterapie</a:t>
            </a:r>
            <a:r>
              <a:rPr lang="cs-CZ" dirty="0" smtClean="0"/>
              <a:t>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96516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Poděbradský, J. – Poděbradská, R. </a:t>
            </a:r>
            <a:r>
              <a:rPr lang="cs-CZ" i="1" dirty="0"/>
              <a:t>Fyzikální terapie. Manuál a algoritmy. </a:t>
            </a:r>
            <a:r>
              <a:rPr lang="cs-CZ" dirty="0"/>
              <a:t>Praha: </a:t>
            </a:r>
            <a:r>
              <a:rPr lang="cs-CZ" dirty="0" err="1"/>
              <a:t>Grada</a:t>
            </a:r>
            <a:r>
              <a:rPr lang="cs-CZ" dirty="0"/>
              <a:t>, 2009. ISBN 978-80-247-2899-5</a:t>
            </a:r>
            <a:r>
              <a:rPr lang="cs-CZ" dirty="0" smtClean="0"/>
              <a:t>.</a:t>
            </a:r>
          </a:p>
          <a:p>
            <a:r>
              <a:rPr lang="cs-CZ" dirty="0" err="1"/>
              <a:t>Capko</a:t>
            </a:r>
            <a:r>
              <a:rPr lang="cs-CZ" dirty="0"/>
              <a:t>, J. </a:t>
            </a:r>
            <a:r>
              <a:rPr lang="cs-CZ" i="1" dirty="0"/>
              <a:t>Základy </a:t>
            </a:r>
            <a:r>
              <a:rPr lang="cs-CZ" i="1" dirty="0" err="1"/>
              <a:t>fyziatrické</a:t>
            </a:r>
            <a:r>
              <a:rPr lang="cs-CZ" i="1" dirty="0"/>
              <a:t> léčby.</a:t>
            </a:r>
            <a:r>
              <a:rPr lang="cs-CZ" dirty="0"/>
              <a:t> Praha: Grada,1998.</a:t>
            </a:r>
          </a:p>
          <a:p>
            <a:r>
              <a:rPr lang="cs-CZ" dirty="0" err="1"/>
              <a:t>Robertson</a:t>
            </a:r>
            <a:r>
              <a:rPr lang="cs-CZ" dirty="0"/>
              <a:t>, V.: </a:t>
            </a:r>
            <a:r>
              <a:rPr lang="cs-CZ" dirty="0" err="1"/>
              <a:t>Electrotherapy</a:t>
            </a:r>
            <a:r>
              <a:rPr lang="cs-CZ" dirty="0"/>
              <a:t> </a:t>
            </a:r>
            <a:r>
              <a:rPr lang="cs-CZ" dirty="0" err="1"/>
              <a:t>Explained</a:t>
            </a:r>
            <a:r>
              <a:rPr lang="cs-CZ" dirty="0"/>
              <a:t>, </a:t>
            </a:r>
            <a:r>
              <a:rPr lang="cs-CZ" i="1" dirty="0" err="1"/>
              <a:t>Principles</a:t>
            </a:r>
            <a:r>
              <a:rPr lang="cs-CZ" i="1" dirty="0"/>
              <a:t> and </a:t>
            </a:r>
            <a:r>
              <a:rPr lang="cs-CZ" i="1" dirty="0" err="1"/>
              <a:t>Practice</a:t>
            </a:r>
            <a:r>
              <a:rPr lang="cs-CZ" i="1" dirty="0"/>
              <a:t>. </a:t>
            </a:r>
            <a:r>
              <a:rPr lang="cs-CZ" dirty="0"/>
              <a:t>Toronto: </a:t>
            </a:r>
            <a:r>
              <a:rPr lang="cs-CZ" dirty="0" err="1"/>
              <a:t>Elsevier</a:t>
            </a:r>
            <a:r>
              <a:rPr lang="cs-CZ" dirty="0"/>
              <a:t>, 2006. 554 s. ISBN 0-7506-8843-2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dirty="0"/>
              <a:t>přednášky Mgr. J. Urbana UP Olomouc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4311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8540054" cy="509587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elektromagnetické záření (EMZ) o různé vlnové délce, s dalšími specifickými vlastnostmi;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Světlo: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8803315" cy="173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525673" cy="27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type="body" sz="quarter" idx="13"/>
          </p:nvPr>
        </p:nvSpPr>
        <p:spPr>
          <a:xfrm>
            <a:off x="0" y="1124745"/>
            <a:ext cx="4211960" cy="446449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význam již ve starověku (škodlivost x prospěšnost – historie);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/>
              <a:t>helioterapie od starověkého Řecka a Říma, největší rozkvět pak v 1. polovině 19. století;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777528"/>
          </a:xfrm>
        </p:spPr>
        <p:txBody>
          <a:bodyPr>
            <a:normAutofit/>
          </a:bodyPr>
          <a:lstStyle/>
          <a:p>
            <a:r>
              <a:rPr lang="cs-CZ" dirty="0" smtClean="0"/>
              <a:t>Význam světla:</a:t>
            </a:r>
            <a:endParaRPr lang="cs-CZ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" r="3257"/>
          <a:stretch>
            <a:fillRect/>
          </a:stretch>
        </p:blipFill>
        <p:spPr bwMode="auto">
          <a:xfrm>
            <a:off x="4139952" y="908720"/>
            <a:ext cx="489654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70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type="body" sz="quarter" idx="13"/>
          </p:nvPr>
        </p:nvSpPr>
        <p:spPr>
          <a:xfrm>
            <a:off x="352426" y="836713"/>
            <a:ext cx="8612062" cy="187220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součást FT využívající léčebný účinek optického spektra, které navazuje na mikrovlny a končí UV zářením, na které pak navazuje </a:t>
            </a:r>
            <a:r>
              <a:rPr lang="cs-CZ" dirty="0" err="1" smtClean="0"/>
              <a:t>rtg</a:t>
            </a:r>
            <a:r>
              <a:rPr lang="cs-CZ" dirty="0" smtClean="0"/>
              <a:t> 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b="1" dirty="0" smtClean="0"/>
              <a:t>OPTICKÉ SPEKTRUM</a:t>
            </a:r>
            <a:r>
              <a:rPr lang="cs-CZ" dirty="0" smtClean="0"/>
              <a:t> (OS) je část EMZ vykazující charakteristické fyzikální vlastnosti (odraz, lom, ohyb,…);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dle fyziologických a biologických účinků dělíme OS na: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2425" y="0"/>
            <a:ext cx="4572000" cy="836712"/>
          </a:xfrm>
        </p:spPr>
        <p:txBody>
          <a:bodyPr>
            <a:normAutofit/>
          </a:bodyPr>
          <a:lstStyle/>
          <a:p>
            <a:r>
              <a:rPr lang="cs-CZ" dirty="0" smtClean="0"/>
              <a:t>Fototerapie: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1701"/>
          <a:stretch>
            <a:fillRect/>
          </a:stretch>
        </p:blipFill>
        <p:spPr bwMode="auto">
          <a:xfrm>
            <a:off x="179388" y="2924175"/>
            <a:ext cx="8785225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0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E fotonu = 1,602 . 10</a:t>
            </a:r>
            <a:r>
              <a:rPr lang="cs-CZ" baseline="30000" dirty="0" smtClean="0"/>
              <a:t>-9  </a:t>
            </a:r>
            <a:r>
              <a:rPr lang="cs-CZ" dirty="0" smtClean="0"/>
              <a:t>J, liší se dle vlnové délky;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intenzita záření = množství E dopadající na jednotku plochy kolmou na paprsek záření (W/cm</a:t>
            </a:r>
            <a:r>
              <a:rPr lang="cs-CZ" baseline="30000" dirty="0" smtClean="0"/>
              <a:t>2</a:t>
            </a:r>
            <a:r>
              <a:rPr lang="cs-CZ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délka ozáření;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velikost ozařované plochy;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absorpční schopnosti tkání;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reaktivita organizmu.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Faktory ovlivňující účinnost světla: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269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Fototerapie nepolarizovaným zářením (od nejkratší vlnové délky):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UVC, UVB, UVA;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viditelné záření;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IRA, IRB, IRC.</a:t>
            </a:r>
            <a:endParaRPr lang="cs-CZ" dirty="0"/>
          </a:p>
          <a:p>
            <a:r>
              <a:rPr lang="cs-CZ" dirty="0" smtClean="0"/>
              <a:t>Fototerapie polarizovaným zářením: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LASER;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biolampa</a:t>
            </a:r>
            <a:r>
              <a:rPr lang="cs-CZ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err="1" smtClean="0"/>
              <a:t>fotokoloroterapie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Dělení fototerapie dle Poděbradského: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7757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4051920"/>
          </a:xfrm>
        </p:spPr>
        <p:txBody>
          <a:bodyPr>
            <a:normAutofit/>
          </a:bodyPr>
          <a:lstStyle/>
          <a:p>
            <a:r>
              <a:rPr lang="cs-CZ" dirty="0" smtClean="0"/>
              <a:t>Fototerapie nepolarizovaným zářením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811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Infinity">
      <a:dk1>
        <a:sysClr val="windowText" lastClr="000000"/>
      </a:dk1>
      <a:lt1>
        <a:sysClr val="window" lastClr="FFFFFF"/>
      </a:lt1>
      <a:dk2>
        <a:srgbClr val="EABB00"/>
      </a:dk2>
      <a:lt2>
        <a:srgbClr val="DEF2FA"/>
      </a:lt2>
      <a:accent1>
        <a:srgbClr val="983DB1"/>
      </a:accent1>
      <a:accent2>
        <a:srgbClr val="47D147"/>
      </a:accent2>
      <a:accent3>
        <a:srgbClr val="CC0053"/>
      </a:accent3>
      <a:accent4>
        <a:srgbClr val="EA950D"/>
      </a:accent4>
      <a:accent5>
        <a:srgbClr val="C800C8"/>
      </a:accent5>
      <a:accent6>
        <a:srgbClr val="6161FF"/>
      </a:accent6>
      <a:hlink>
        <a:srgbClr val="755D00"/>
      </a:hlink>
      <a:folHlink>
        <a:srgbClr val="31AEE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2119</TotalTime>
  <Words>2042</Words>
  <Application>Microsoft Office PowerPoint</Application>
  <PresentationFormat>Předvádění na obrazovce (4:3)</PresentationFormat>
  <Paragraphs>210</Paragraphs>
  <Slides>38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Mylar</vt:lpstr>
      <vt:lpstr>Fototerapie</vt:lpstr>
      <vt:lpstr>Dagmar Králová</vt:lpstr>
      <vt:lpstr>Osnova:</vt:lpstr>
      <vt:lpstr>Světlo:</vt:lpstr>
      <vt:lpstr>Význam světla:</vt:lpstr>
      <vt:lpstr>Fototerapie:</vt:lpstr>
      <vt:lpstr>Faktory ovlivňující účinnost světla:</vt:lpstr>
      <vt:lpstr>Dělení fototerapie dle Poděbradského:</vt:lpstr>
      <vt:lpstr>Fototerapie nepolarizovaným zářením</vt:lpstr>
      <vt:lpstr>UV záření (charakteristika, obecné a terapeutické účinky):</vt:lpstr>
      <vt:lpstr>specifické biologické účinky pozitivní - tvorba aktivního vitamínu D z ergosterolu (7-dehydrocholesterol - derivát cholesterolu); specifické účinky negativní - odbourávání bílkovin, podíl na tvorbě kožního ca,…</vt:lpstr>
      <vt:lpstr>Prezentace aplikace PowerPoint</vt:lpstr>
      <vt:lpstr>I/KI</vt:lpstr>
      <vt:lpstr>Dávkování UV záření:</vt:lpstr>
      <vt:lpstr>Viditelné záření (charakteristika, obecné a terapeutické účinky):</vt:lpstr>
      <vt:lpstr>Viditelné záření (charakteristika, obecné a terapeutické účinky):</vt:lpstr>
      <vt:lpstr>IČ záření (charakteristika, obecné a terapeutické účinky):</vt:lpstr>
      <vt:lpstr>Klasifikace IČ záření:</vt:lpstr>
      <vt:lpstr>Průnik IČ záření:</vt:lpstr>
      <vt:lpstr>Fototerapie polarizovaným zářením</vt:lpstr>
      <vt:lpstr>LASER:</vt:lpstr>
      <vt:lpstr>Fyzikální princip:</vt:lpstr>
      <vt:lpstr>Prezentace aplikace PowerPoint</vt:lpstr>
      <vt:lpstr>Vlastnosti a neurofyziologický princip:</vt:lpstr>
      <vt:lpstr>Prezentace aplikace PowerPoint</vt:lpstr>
      <vt:lpstr>Hloubka průniku:</vt:lpstr>
      <vt:lpstr>Hloubka průniku do biologické tkáně:</vt:lpstr>
      <vt:lpstr>Dělení laserů:</vt:lpstr>
      <vt:lpstr>Účinky:</vt:lpstr>
      <vt:lpstr>Prezentace aplikace PowerPoint</vt:lpstr>
      <vt:lpstr>Dávkování:</vt:lpstr>
      <vt:lpstr>Aplikační technika:</vt:lpstr>
      <vt:lpstr>Parametry:</vt:lpstr>
      <vt:lpstr>Bezpečnostní opatření:</vt:lpstr>
      <vt:lpstr>Indikace / KI</vt:lpstr>
      <vt:lpstr>Biolampa:</vt:lpstr>
      <vt:lpstr>Fotokoloroterapie:</vt:lpstr>
      <vt:lpstr>Literatura: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Fototerapie</dc:title>
  <dc:creator>Uživatel</dc:creator>
  <cp:lastModifiedBy>Uživatel</cp:lastModifiedBy>
  <cp:revision>66</cp:revision>
  <dcterms:created xsi:type="dcterms:W3CDTF">2012-02-13T18:12:34Z</dcterms:created>
  <dcterms:modified xsi:type="dcterms:W3CDTF">2012-03-19T20:15:54Z</dcterms:modified>
</cp:coreProperties>
</file>