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6" r:id="rId5"/>
    <p:sldId id="277" r:id="rId6"/>
    <p:sldId id="278" r:id="rId7"/>
    <p:sldId id="279" r:id="rId8"/>
    <p:sldId id="257" r:id="rId9"/>
    <p:sldId id="258" r:id="rId10"/>
    <p:sldId id="262" r:id="rId11"/>
    <p:sldId id="264" r:id="rId12"/>
    <p:sldId id="265" r:id="rId13"/>
    <p:sldId id="281" r:id="rId14"/>
    <p:sldId id="266" r:id="rId15"/>
    <p:sldId id="267" r:id="rId16"/>
    <p:sldId id="282" r:id="rId17"/>
    <p:sldId id="268" r:id="rId18"/>
    <p:sldId id="269" r:id="rId19"/>
    <p:sldId id="270" r:id="rId20"/>
    <p:sldId id="271" r:id="rId21"/>
    <p:sldId id="272" r:id="rId22"/>
    <p:sldId id="263"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39" autoAdjust="0"/>
  </p:normalViewPr>
  <p:slideViewPr>
    <p:cSldViewPr>
      <p:cViewPr>
        <p:scale>
          <a:sx n="100" d="100"/>
          <a:sy n="100" d="100"/>
        </p:scale>
        <p:origin x="-31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384EE67E-2CD6-4AE4-8A11-6DD996BE2972}" type="datetimeFigureOut">
              <a:rPr lang="cs-CZ" smtClean="0"/>
              <a:pPr/>
              <a:t>20.3.2012</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24BACEBA-9017-4DED-BE31-5521682D24D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84EE67E-2CD6-4AE4-8A11-6DD996BE2972}" type="datetimeFigureOut">
              <a:rPr lang="cs-CZ" smtClean="0"/>
              <a:pPr/>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BACEBA-9017-4DED-BE31-5521682D24D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84EE67E-2CD6-4AE4-8A11-6DD996BE2972}" type="datetimeFigureOut">
              <a:rPr lang="cs-CZ" smtClean="0"/>
              <a:pPr/>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BACEBA-9017-4DED-BE31-5521682D24D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384EE67E-2CD6-4AE4-8A11-6DD996BE2972}" type="datetimeFigureOut">
              <a:rPr lang="cs-CZ" smtClean="0"/>
              <a:pPr/>
              <a:t>20.3.2012</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24BACEBA-9017-4DED-BE31-5521682D24D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384EE67E-2CD6-4AE4-8A11-6DD996BE2972}" type="datetimeFigureOut">
              <a:rPr lang="cs-CZ" smtClean="0"/>
              <a:pPr/>
              <a:t>20.3.2012</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24BACEBA-9017-4DED-BE31-5521682D24D0}"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384EE67E-2CD6-4AE4-8A11-6DD996BE2972}" type="datetimeFigureOut">
              <a:rPr lang="cs-CZ" smtClean="0"/>
              <a:pPr/>
              <a:t>20.3.2012</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24BACEBA-9017-4DED-BE31-5521682D24D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384EE67E-2CD6-4AE4-8A11-6DD996BE2972}" type="datetimeFigureOut">
              <a:rPr lang="cs-CZ" smtClean="0"/>
              <a:pPr/>
              <a:t>20.3.2012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24BACEBA-9017-4DED-BE31-5521682D24D0}" type="slidenum">
              <a:rPr lang="cs-CZ" smtClean="0"/>
              <a:pPr/>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384EE67E-2CD6-4AE4-8A11-6DD996BE2972}" type="datetimeFigureOut">
              <a:rPr lang="cs-CZ" smtClean="0"/>
              <a:pPr/>
              <a:t>20.3.2012</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BACEBA-9017-4DED-BE31-5521682D24D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384EE67E-2CD6-4AE4-8A11-6DD996BE2972}" type="datetimeFigureOut">
              <a:rPr lang="cs-CZ" smtClean="0"/>
              <a:pPr/>
              <a:t>20.3.2012</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BACEBA-9017-4DED-BE31-5521682D24D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384EE67E-2CD6-4AE4-8A11-6DD996BE2972}" type="datetimeFigureOut">
              <a:rPr lang="cs-CZ" smtClean="0"/>
              <a:pPr/>
              <a:t>20.3.2012</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BACEBA-9017-4DED-BE31-5521682D24D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384EE67E-2CD6-4AE4-8A11-6DD996BE2972}" type="datetimeFigureOut">
              <a:rPr lang="cs-CZ" smtClean="0"/>
              <a:pPr/>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24BACEBA-9017-4DED-BE31-5521682D24D0}"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4EE67E-2CD6-4AE4-8A11-6DD996BE2972}" type="datetimeFigureOut">
              <a:rPr lang="cs-CZ" smtClean="0"/>
              <a:pPr/>
              <a:t>20.3.2012</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4BACEBA-9017-4DED-BE31-5521682D24D0}"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www.pingpong.cz/index.htm" TargetMode="External"/><Relationship Id="rId13" Type="http://schemas.openxmlformats.org/officeDocument/2006/relationships/hyperlink" Target="http://www.grada.cz/stolni-tenis/kniha/katalog/" TargetMode="External"/><Relationship Id="rId3" Type="http://schemas.openxmlformats.org/officeDocument/2006/relationships/hyperlink" Target="http://www.ittf.com/" TargetMode="External"/><Relationship Id="rId7" Type="http://schemas.openxmlformats.org/officeDocument/2006/relationships/hyperlink" Target="http://brestpin.sweb.cz/" TargetMode="External"/><Relationship Id="rId12" Type="http://schemas.openxmlformats.org/officeDocument/2006/relationships/hyperlink" Target="http://www.youtube.com/watch?v=858kpMv7hDQ&amp;feature=related" TargetMode="External"/><Relationship Id="rId2" Type="http://schemas.openxmlformats.org/officeDocument/2006/relationships/hyperlink" Target="http://www.ping-pong.cz/cast.php?sekce=dokumenty&amp;id=57" TargetMode="External"/><Relationship Id="rId1" Type="http://schemas.openxmlformats.org/officeDocument/2006/relationships/slideLayout" Target="../slideLayouts/slideLayout2.xml"/><Relationship Id="rId6" Type="http://schemas.openxmlformats.org/officeDocument/2006/relationships/hyperlink" Target="http://www.pinec.info/htm/" TargetMode="External"/><Relationship Id="rId11" Type="http://schemas.openxmlformats.org/officeDocument/2006/relationships/hyperlink" Target="http://www.youtube.com/watch?v=irCVm9erCGE" TargetMode="External"/><Relationship Id="rId5" Type="http://schemas.openxmlformats.org/officeDocument/2006/relationships/hyperlink" Target="http://www.ping-pong.cz/" TargetMode="External"/><Relationship Id="rId10" Type="http://schemas.openxmlformats.org/officeDocument/2006/relationships/hyperlink" Target="http://is.muni.cz/do/rect/el/estud/fsps/ps10/fyziol/web/sport/raket-stolni.html" TargetMode="External"/><Relationship Id="rId4" Type="http://schemas.openxmlformats.org/officeDocument/2006/relationships/hyperlink" Target="http://www.ettu.org/" TargetMode="External"/><Relationship Id="rId9" Type="http://schemas.openxmlformats.org/officeDocument/2006/relationships/hyperlink" Target="http://www.youtube.com/watch?v=O2vrVwjqkt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7hK4ifyMFv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gfDVXPrLVkg&amp;feature=relat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s.muni.cz/do/rect/el/estud/fsps/ps10/fyziol/web/sport/raket-stolni.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6600" dirty="0" smtClean="0"/>
              <a:t>STOLNÍ TENIS</a:t>
            </a:r>
            <a:endParaRPr lang="cs-CZ" sz="6600" dirty="0"/>
          </a:p>
        </p:txBody>
      </p:sp>
      <p:pic>
        <p:nvPicPr>
          <p:cNvPr id="5" name="Obrázek 4" descr="vacenovska_10_02_11_Large.jpg"/>
          <p:cNvPicPr>
            <a:picLocks noChangeAspect="1"/>
          </p:cNvPicPr>
          <p:nvPr/>
        </p:nvPicPr>
        <p:blipFill>
          <a:blip r:embed="rId2"/>
          <a:stretch>
            <a:fillRect/>
          </a:stretch>
        </p:blipFill>
        <p:spPr>
          <a:xfrm>
            <a:off x="1785918" y="1785926"/>
            <a:ext cx="3810000" cy="4495800"/>
          </a:xfrm>
          <a:prstGeom prst="rect">
            <a:avLst/>
          </a:prstGeom>
        </p:spPr>
      </p:pic>
      <p:sp>
        <p:nvSpPr>
          <p:cNvPr id="8" name="TextovéPole 7"/>
          <p:cNvSpPr txBox="1"/>
          <p:nvPr/>
        </p:nvSpPr>
        <p:spPr>
          <a:xfrm>
            <a:off x="4643438" y="6286520"/>
            <a:ext cx="1571636" cy="230832"/>
          </a:xfrm>
          <a:prstGeom prst="rect">
            <a:avLst/>
          </a:prstGeom>
          <a:noFill/>
        </p:spPr>
        <p:txBody>
          <a:bodyPr wrap="square" rtlCol="0">
            <a:spAutoFit/>
          </a:bodyPr>
          <a:lstStyle/>
          <a:p>
            <a:r>
              <a:rPr lang="en-US" sz="900" dirty="0" smtClean="0"/>
              <a:t>by courtesy of the ITTF</a:t>
            </a:r>
            <a:endParaRPr lang="cs-CZ" sz="900" dirty="0"/>
          </a:p>
        </p:txBody>
      </p:sp>
      <p:sp>
        <p:nvSpPr>
          <p:cNvPr id="9" name="TextovéPole 8"/>
          <p:cNvSpPr txBox="1"/>
          <p:nvPr/>
        </p:nvSpPr>
        <p:spPr>
          <a:xfrm>
            <a:off x="5715008" y="5572140"/>
            <a:ext cx="3428992" cy="507831"/>
          </a:xfrm>
          <a:prstGeom prst="rect">
            <a:avLst/>
          </a:prstGeom>
          <a:noFill/>
        </p:spPr>
        <p:txBody>
          <a:bodyPr wrap="square" rtlCol="0">
            <a:spAutoFit/>
          </a:bodyPr>
          <a:lstStyle/>
          <a:p>
            <a:r>
              <a:rPr lang="cs-CZ" sz="900" dirty="0" smtClean="0"/>
              <a:t> Iveta </a:t>
            </a:r>
            <a:r>
              <a:rPr lang="cs-CZ" sz="900" dirty="0" err="1" smtClean="0"/>
              <a:t>Vacenovska</a:t>
            </a:r>
            <a:r>
              <a:rPr lang="cs-CZ" sz="900" dirty="0" smtClean="0"/>
              <a:t> </a:t>
            </a:r>
            <a:r>
              <a:rPr lang="cs-CZ" sz="900" dirty="0" err="1" smtClean="0"/>
              <a:t>en</a:t>
            </a:r>
            <a:r>
              <a:rPr lang="cs-CZ" sz="900" dirty="0" smtClean="0"/>
              <a:t> </a:t>
            </a:r>
            <a:r>
              <a:rPr lang="cs-CZ" sz="900" dirty="0" err="1" smtClean="0"/>
              <a:t>route</a:t>
            </a:r>
            <a:r>
              <a:rPr lang="cs-CZ" sz="900" dirty="0" smtClean="0"/>
              <a:t> to </a:t>
            </a:r>
            <a:r>
              <a:rPr lang="cs-CZ" sz="900" dirty="0" err="1" smtClean="0"/>
              <a:t>victory</a:t>
            </a:r>
            <a:r>
              <a:rPr lang="cs-CZ" sz="900" dirty="0" smtClean="0"/>
              <a:t> </a:t>
            </a:r>
            <a:r>
              <a:rPr lang="cs-CZ" sz="900" dirty="0" err="1" smtClean="0"/>
              <a:t>over</a:t>
            </a:r>
            <a:r>
              <a:rPr lang="cs-CZ" sz="900" dirty="0" smtClean="0"/>
              <a:t> </a:t>
            </a:r>
            <a:r>
              <a:rPr lang="cs-CZ" sz="900" dirty="0" err="1" smtClean="0"/>
              <a:t>Zhou</a:t>
            </a:r>
            <a:r>
              <a:rPr lang="cs-CZ" sz="900" dirty="0" smtClean="0"/>
              <a:t> </a:t>
            </a:r>
            <a:r>
              <a:rPr lang="cs-CZ" sz="900" dirty="0" err="1" smtClean="0"/>
              <a:t>Yihan</a:t>
            </a:r>
            <a:r>
              <a:rPr lang="cs-CZ" sz="900" dirty="0" smtClean="0"/>
              <a:t> </a:t>
            </a:r>
            <a:r>
              <a:rPr lang="cs-CZ" sz="900" dirty="0" err="1" smtClean="0"/>
              <a:t>Photo</a:t>
            </a:r>
            <a:r>
              <a:rPr lang="cs-CZ" sz="900" dirty="0" smtClean="0"/>
              <a:t> by: </a:t>
            </a:r>
            <a:r>
              <a:rPr lang="cs-CZ" sz="900" dirty="0" err="1" smtClean="0"/>
              <a:t>Adel</a:t>
            </a:r>
            <a:r>
              <a:rPr lang="cs-CZ" sz="900" dirty="0" smtClean="0"/>
              <a:t> </a:t>
            </a:r>
            <a:r>
              <a:rPr lang="cs-CZ" sz="900" dirty="0" err="1" smtClean="0"/>
              <a:t>Hakouz</a:t>
            </a:r>
            <a:r>
              <a:rPr lang="cs-CZ" sz="900" dirty="0" smtClean="0"/>
              <a:t> </a:t>
            </a:r>
            <a:r>
              <a:rPr lang="cs-CZ" sz="900" dirty="0" err="1" smtClean="0"/>
              <a:t>Posted</a:t>
            </a:r>
            <a:r>
              <a:rPr lang="cs-CZ" sz="900" dirty="0" smtClean="0"/>
              <a:t> on 02/10/2011 </a:t>
            </a:r>
            <a:r>
              <a:rPr lang="cs-CZ" sz="900" dirty="0" err="1" smtClean="0"/>
              <a:t>2011</a:t>
            </a:r>
            <a:r>
              <a:rPr lang="cs-CZ" sz="900" dirty="0" smtClean="0"/>
              <a:t> </a:t>
            </a:r>
            <a:r>
              <a:rPr lang="cs-CZ" sz="900" dirty="0" err="1" smtClean="0"/>
              <a:t>Qatar</a:t>
            </a:r>
            <a:r>
              <a:rPr lang="cs-CZ" sz="900" dirty="0" smtClean="0"/>
              <a:t> Open - ITTF Pro </a:t>
            </a:r>
            <a:r>
              <a:rPr lang="cs-CZ" sz="900" dirty="0" err="1" smtClean="0"/>
              <a:t>Tour</a:t>
            </a:r>
            <a:r>
              <a:rPr lang="cs-CZ" sz="900" dirty="0" smtClean="0"/>
              <a:t> </a:t>
            </a:r>
            <a:endParaRPr lang="cs-CZ"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INFORMACE</a:t>
            </a:r>
            <a:endParaRPr lang="cs-CZ" dirty="0"/>
          </a:p>
        </p:txBody>
      </p:sp>
      <p:sp>
        <p:nvSpPr>
          <p:cNvPr id="4" name="Zástupný symbol pro obsah 3"/>
          <p:cNvSpPr>
            <a:spLocks noGrp="1"/>
          </p:cNvSpPr>
          <p:nvPr>
            <p:ph idx="1"/>
          </p:nvPr>
        </p:nvSpPr>
        <p:spPr>
          <a:xfrm>
            <a:off x="0" y="1554162"/>
            <a:ext cx="8991600" cy="4525963"/>
          </a:xfrm>
        </p:spPr>
        <p:txBody>
          <a:bodyPr>
            <a:normAutofit lnSpcReduction="10000"/>
          </a:bodyPr>
          <a:lstStyle/>
          <a:p>
            <a:r>
              <a:rPr lang="cs-CZ" sz="1800" dirty="0" smtClean="0"/>
              <a:t>HISTORIE</a:t>
            </a:r>
          </a:p>
          <a:p>
            <a:r>
              <a:rPr lang="cs-CZ" sz="1800" dirty="0" smtClean="0"/>
              <a:t>PRAVIDLA    </a:t>
            </a:r>
            <a:r>
              <a:rPr lang="cs-CZ" sz="1800" dirty="0" smtClean="0">
                <a:hlinkClick r:id="rId2"/>
              </a:rPr>
              <a:t>http://www.ping-pong.</a:t>
            </a:r>
            <a:r>
              <a:rPr lang="cs-CZ" sz="1800" dirty="0" err="1" smtClean="0">
                <a:hlinkClick r:id="rId2"/>
              </a:rPr>
              <a:t>cz</a:t>
            </a:r>
            <a:r>
              <a:rPr lang="cs-CZ" sz="1800" dirty="0" smtClean="0">
                <a:hlinkClick r:id="rId2"/>
              </a:rPr>
              <a:t>/</a:t>
            </a:r>
            <a:r>
              <a:rPr lang="cs-CZ" sz="1800" dirty="0" err="1" smtClean="0">
                <a:hlinkClick r:id="rId2"/>
              </a:rPr>
              <a:t>cast.php</a:t>
            </a:r>
            <a:r>
              <a:rPr lang="cs-CZ" sz="1800" dirty="0" smtClean="0">
                <a:hlinkClick r:id="rId2"/>
              </a:rPr>
              <a:t>?sekce=dokumenty&amp;id=57</a:t>
            </a:r>
            <a:endParaRPr lang="cs-CZ" sz="1800" dirty="0" smtClean="0"/>
          </a:p>
          <a:p>
            <a:r>
              <a:rPr lang="cs-CZ" sz="1800" dirty="0" smtClean="0"/>
              <a:t>ORGANIZACE   ITTF    </a:t>
            </a:r>
            <a:r>
              <a:rPr lang="cs-CZ" sz="1800" dirty="0" smtClean="0">
                <a:hlinkClick r:id="rId3"/>
              </a:rPr>
              <a:t>http://www.</a:t>
            </a:r>
            <a:r>
              <a:rPr lang="cs-CZ" sz="1800" dirty="0" err="1" smtClean="0">
                <a:hlinkClick r:id="rId3"/>
              </a:rPr>
              <a:t>ittf.com</a:t>
            </a:r>
            <a:r>
              <a:rPr lang="cs-CZ" sz="1800" dirty="0" smtClean="0">
                <a:hlinkClick r:id="rId3"/>
              </a:rPr>
              <a:t>/</a:t>
            </a:r>
            <a:endParaRPr lang="cs-CZ" sz="1800" dirty="0" smtClean="0"/>
          </a:p>
          <a:p>
            <a:r>
              <a:rPr lang="cs-CZ" sz="1800" dirty="0" smtClean="0"/>
              <a:t>                           ETTU  </a:t>
            </a:r>
            <a:r>
              <a:rPr lang="cs-CZ" sz="1800" dirty="0" smtClean="0">
                <a:hlinkClick r:id="rId4"/>
              </a:rPr>
              <a:t>http://www.</a:t>
            </a:r>
            <a:r>
              <a:rPr lang="cs-CZ" sz="1800" dirty="0" err="1" smtClean="0">
                <a:hlinkClick r:id="rId4"/>
              </a:rPr>
              <a:t>ettu.org</a:t>
            </a:r>
            <a:r>
              <a:rPr lang="cs-CZ" sz="1800" dirty="0" smtClean="0">
                <a:hlinkClick r:id="rId4"/>
              </a:rPr>
              <a:t>/</a:t>
            </a:r>
            <a:endParaRPr lang="cs-CZ" sz="1800" dirty="0" smtClean="0"/>
          </a:p>
          <a:p>
            <a:r>
              <a:rPr lang="cs-CZ" sz="1800" dirty="0" smtClean="0"/>
              <a:t>                          ČAST   </a:t>
            </a:r>
            <a:r>
              <a:rPr lang="cs-CZ" sz="1800" dirty="0" smtClean="0">
                <a:hlinkClick r:id="rId5"/>
              </a:rPr>
              <a:t>http://www.ping-pong.</a:t>
            </a:r>
            <a:r>
              <a:rPr lang="cs-CZ" sz="1800" dirty="0" err="1" smtClean="0">
                <a:hlinkClick r:id="rId5"/>
              </a:rPr>
              <a:t>cz</a:t>
            </a:r>
            <a:r>
              <a:rPr lang="cs-CZ" sz="1800" dirty="0" smtClean="0">
                <a:hlinkClick r:id="rId5"/>
              </a:rPr>
              <a:t>/</a:t>
            </a:r>
            <a:endParaRPr lang="cs-CZ" sz="1800" dirty="0" smtClean="0"/>
          </a:p>
          <a:p>
            <a:r>
              <a:rPr lang="cs-CZ" sz="1800" dirty="0" smtClean="0"/>
              <a:t>SOUTĚŽE     </a:t>
            </a:r>
            <a:r>
              <a:rPr lang="cs-CZ" sz="1800" dirty="0" smtClean="0">
                <a:hlinkClick r:id="rId6"/>
              </a:rPr>
              <a:t>http://www.</a:t>
            </a:r>
            <a:r>
              <a:rPr lang="cs-CZ" sz="1800" dirty="0" err="1" smtClean="0">
                <a:hlinkClick r:id="rId6"/>
              </a:rPr>
              <a:t>pinec.info</a:t>
            </a:r>
            <a:r>
              <a:rPr lang="cs-CZ" sz="1800" dirty="0" smtClean="0">
                <a:hlinkClick r:id="rId6"/>
              </a:rPr>
              <a:t>/</a:t>
            </a:r>
            <a:r>
              <a:rPr lang="cs-CZ" sz="1800" dirty="0" err="1" smtClean="0">
                <a:hlinkClick r:id="rId6"/>
              </a:rPr>
              <a:t>htm</a:t>
            </a:r>
            <a:r>
              <a:rPr lang="cs-CZ" sz="1800" dirty="0" smtClean="0">
                <a:hlinkClick r:id="rId6"/>
              </a:rPr>
              <a:t>/</a:t>
            </a:r>
            <a:endParaRPr lang="cs-CZ" sz="1800" dirty="0" smtClean="0"/>
          </a:p>
          <a:p>
            <a:r>
              <a:rPr lang="cs-CZ" sz="1800" dirty="0" smtClean="0"/>
              <a:t>                     </a:t>
            </a:r>
            <a:r>
              <a:rPr lang="cs-CZ" sz="1800" dirty="0" smtClean="0">
                <a:hlinkClick r:id="rId7"/>
              </a:rPr>
              <a:t>http://brestpin.sweb.cz/</a:t>
            </a:r>
            <a:endParaRPr lang="cs-CZ" sz="1800" dirty="0" smtClean="0"/>
          </a:p>
          <a:p>
            <a:r>
              <a:rPr lang="cs-CZ" sz="1800" dirty="0" smtClean="0"/>
              <a:t>ROZCESTNÍK  </a:t>
            </a:r>
            <a:r>
              <a:rPr lang="cs-CZ" sz="1800" dirty="0" smtClean="0">
                <a:hlinkClick r:id="rId8"/>
              </a:rPr>
              <a:t>http://</a:t>
            </a:r>
            <a:r>
              <a:rPr lang="cs-CZ" sz="1800" dirty="0" smtClean="0">
                <a:hlinkClick r:id="rId8"/>
              </a:rPr>
              <a:t>www.</a:t>
            </a:r>
            <a:r>
              <a:rPr lang="cs-CZ" sz="1800" dirty="0" err="1" smtClean="0">
                <a:hlinkClick r:id="rId8"/>
              </a:rPr>
              <a:t>pingpong.cz</a:t>
            </a:r>
            <a:r>
              <a:rPr lang="cs-CZ" sz="1800" dirty="0" smtClean="0">
                <a:hlinkClick r:id="rId8"/>
              </a:rPr>
              <a:t>/index.</a:t>
            </a:r>
            <a:r>
              <a:rPr lang="cs-CZ" sz="1800" dirty="0" err="1" smtClean="0">
                <a:hlinkClick r:id="rId8"/>
              </a:rPr>
              <a:t>htm</a:t>
            </a:r>
            <a:endParaRPr lang="cs-CZ" sz="1800" dirty="0" smtClean="0"/>
          </a:p>
          <a:p>
            <a:r>
              <a:rPr lang="cs-CZ" sz="1800" dirty="0" smtClean="0"/>
              <a:t>FYZIKÁLNÍ ZÁKONITOSTI    </a:t>
            </a:r>
            <a:r>
              <a:rPr lang="cs-CZ" sz="1800" dirty="0" err="1" smtClean="0"/>
              <a:t>Ball</a:t>
            </a:r>
            <a:r>
              <a:rPr lang="cs-CZ" sz="1800" dirty="0" smtClean="0"/>
              <a:t> </a:t>
            </a:r>
            <a:r>
              <a:rPr lang="cs-CZ" sz="1800" dirty="0" err="1" smtClean="0"/>
              <a:t>and</a:t>
            </a:r>
            <a:r>
              <a:rPr lang="cs-CZ" sz="1800" dirty="0" smtClean="0"/>
              <a:t> spin    </a:t>
            </a:r>
            <a:r>
              <a:rPr lang="cs-CZ" sz="1800" dirty="0" smtClean="0">
                <a:latin typeface="Arial" pitchFamily="34" charset="0"/>
                <a:cs typeface="Arial" pitchFamily="34" charset="0"/>
                <a:hlinkClick r:id="rId9"/>
              </a:rPr>
              <a:t>http</a:t>
            </a:r>
            <a:r>
              <a:rPr lang="cs-CZ" sz="1800" dirty="0" smtClean="0">
                <a:latin typeface="Arial" pitchFamily="34" charset="0"/>
                <a:cs typeface="Arial" pitchFamily="34" charset="0"/>
                <a:hlinkClick r:id="rId9"/>
              </a:rPr>
              <a:t>://</a:t>
            </a:r>
            <a:r>
              <a:rPr lang="cs-CZ" sz="1800" dirty="0" smtClean="0">
                <a:latin typeface="Arial" pitchFamily="34" charset="0"/>
                <a:cs typeface="Arial" pitchFamily="34" charset="0"/>
                <a:hlinkClick r:id="rId9"/>
              </a:rPr>
              <a:t>www.</a:t>
            </a:r>
            <a:r>
              <a:rPr lang="cs-CZ" sz="1800" dirty="0" err="1" smtClean="0">
                <a:latin typeface="Arial" pitchFamily="34" charset="0"/>
                <a:cs typeface="Arial" pitchFamily="34" charset="0"/>
                <a:hlinkClick r:id="rId9"/>
              </a:rPr>
              <a:t>youtube.com</a:t>
            </a:r>
            <a:r>
              <a:rPr lang="cs-CZ" sz="1800" dirty="0" smtClean="0">
                <a:latin typeface="Arial" pitchFamily="34" charset="0"/>
                <a:cs typeface="Arial" pitchFamily="34" charset="0"/>
                <a:hlinkClick r:id="rId9"/>
              </a:rPr>
              <a:t>/</a:t>
            </a:r>
            <a:r>
              <a:rPr lang="cs-CZ" sz="1800" dirty="0" err="1" smtClean="0">
                <a:latin typeface="Arial" pitchFamily="34" charset="0"/>
                <a:cs typeface="Arial" pitchFamily="34" charset="0"/>
                <a:hlinkClick r:id="rId9"/>
              </a:rPr>
              <a:t>watch</a:t>
            </a:r>
            <a:r>
              <a:rPr lang="cs-CZ" sz="1800" dirty="0" smtClean="0">
                <a:latin typeface="Arial" pitchFamily="34" charset="0"/>
                <a:cs typeface="Arial" pitchFamily="34" charset="0"/>
                <a:hlinkClick r:id="rId9"/>
              </a:rPr>
              <a:t>?v=O2vrVwjqktg</a:t>
            </a:r>
            <a:endParaRPr lang="cs-CZ" sz="1800" dirty="0" smtClean="0"/>
          </a:p>
          <a:p>
            <a:r>
              <a:rPr lang="cs-CZ" sz="1800" dirty="0" smtClean="0"/>
              <a:t>HERNÍ VÝKON  </a:t>
            </a:r>
          </a:p>
          <a:p>
            <a:r>
              <a:rPr lang="cs-CZ" sz="1800" dirty="0" smtClean="0"/>
              <a:t> </a:t>
            </a:r>
            <a:r>
              <a:rPr lang="cs-CZ" sz="1800" dirty="0" smtClean="0">
                <a:hlinkClick r:id="rId10"/>
              </a:rPr>
              <a:t>http://is.muni.cz/do/rect/el/estud/fsps/ps10/fyziol/web/sport/raket-stolni.html</a:t>
            </a:r>
            <a:r>
              <a:rPr lang="cs-CZ" sz="1800" dirty="0" smtClean="0"/>
              <a:t> </a:t>
            </a:r>
          </a:p>
          <a:p>
            <a:r>
              <a:rPr lang="cs-CZ" sz="1800" dirty="0" smtClean="0"/>
              <a:t>Zajímavé  </a:t>
            </a:r>
            <a:r>
              <a:rPr lang="cs-CZ" sz="1800" dirty="0" smtClean="0">
                <a:hlinkClick r:id="rId11"/>
              </a:rPr>
              <a:t>http://www.</a:t>
            </a:r>
            <a:r>
              <a:rPr lang="cs-CZ" sz="1800" dirty="0" err="1" smtClean="0">
                <a:hlinkClick r:id="rId11"/>
              </a:rPr>
              <a:t>youtube.com</a:t>
            </a:r>
            <a:r>
              <a:rPr lang="cs-CZ" sz="1800" dirty="0" smtClean="0">
                <a:hlinkClick r:id="rId11"/>
              </a:rPr>
              <a:t>/</a:t>
            </a:r>
            <a:r>
              <a:rPr lang="cs-CZ" sz="1800" dirty="0" err="1" smtClean="0">
                <a:hlinkClick r:id="rId11"/>
              </a:rPr>
              <a:t>watch</a:t>
            </a:r>
            <a:r>
              <a:rPr lang="cs-CZ" sz="1800" dirty="0" smtClean="0">
                <a:hlinkClick r:id="rId11"/>
              </a:rPr>
              <a:t>?v=irCVm9erCGE</a:t>
            </a:r>
            <a:endParaRPr lang="cs-CZ" sz="1800" dirty="0" smtClean="0"/>
          </a:p>
          <a:p>
            <a:r>
              <a:rPr lang="cs-CZ" sz="1800" dirty="0" smtClean="0"/>
              <a:t>                  </a:t>
            </a:r>
            <a:r>
              <a:rPr lang="cs-CZ" sz="1800" dirty="0" smtClean="0">
                <a:hlinkClick r:id="rId12"/>
              </a:rPr>
              <a:t>http://www.</a:t>
            </a:r>
            <a:r>
              <a:rPr lang="cs-CZ" sz="1800" dirty="0" err="1" smtClean="0">
                <a:hlinkClick r:id="rId12"/>
              </a:rPr>
              <a:t>youtube.com</a:t>
            </a:r>
            <a:r>
              <a:rPr lang="cs-CZ" sz="1800" dirty="0" smtClean="0">
                <a:hlinkClick r:id="rId12"/>
              </a:rPr>
              <a:t>/</a:t>
            </a:r>
            <a:r>
              <a:rPr lang="cs-CZ" sz="1800" dirty="0" err="1" smtClean="0">
                <a:hlinkClick r:id="rId12"/>
              </a:rPr>
              <a:t>watch</a:t>
            </a:r>
            <a:r>
              <a:rPr lang="cs-CZ" sz="1800" dirty="0" smtClean="0">
                <a:hlinkClick r:id="rId12"/>
              </a:rPr>
              <a:t>?v=858kpMv7hDQ&amp;feature=</a:t>
            </a:r>
            <a:r>
              <a:rPr lang="cs-CZ" sz="1800" dirty="0" err="1" smtClean="0">
                <a:hlinkClick r:id="rId12"/>
              </a:rPr>
              <a:t>related</a:t>
            </a:r>
            <a:endParaRPr lang="cs-CZ" sz="1800" dirty="0" smtClean="0"/>
          </a:p>
          <a:p>
            <a:r>
              <a:rPr lang="cs-CZ" sz="1800" dirty="0" smtClean="0"/>
              <a:t>PUBLIKACE    </a:t>
            </a:r>
            <a:r>
              <a:rPr lang="cs-CZ" sz="1800" dirty="0" smtClean="0">
                <a:hlinkClick r:id="rId13"/>
              </a:rPr>
              <a:t>http://www.</a:t>
            </a:r>
            <a:r>
              <a:rPr lang="cs-CZ" sz="1800" dirty="0" err="1" smtClean="0">
                <a:hlinkClick r:id="rId13"/>
              </a:rPr>
              <a:t>grada.cz</a:t>
            </a:r>
            <a:r>
              <a:rPr lang="cs-CZ" sz="1800" dirty="0" smtClean="0">
                <a:hlinkClick r:id="rId13"/>
              </a:rPr>
              <a:t>/</a:t>
            </a:r>
            <a:r>
              <a:rPr lang="cs-CZ" sz="1800" dirty="0" err="1" smtClean="0">
                <a:hlinkClick r:id="rId13"/>
              </a:rPr>
              <a:t>stolni</a:t>
            </a:r>
            <a:r>
              <a:rPr lang="cs-CZ" sz="1800" dirty="0" smtClean="0">
                <a:hlinkClick r:id="rId13"/>
              </a:rPr>
              <a:t>-tenis/kniha/katalog/</a:t>
            </a:r>
            <a:r>
              <a:rPr lang="cs-CZ" sz="1800" dirty="0" smtClean="0"/>
              <a:t>  </a:t>
            </a:r>
          </a:p>
          <a:p>
            <a:pPr>
              <a:buNone/>
            </a:pPr>
            <a:endParaRPr lang="cs-CZ" dirty="0" smtClean="0"/>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smtClean="0">
                <a:latin typeface="Arial" pitchFamily="34" charset="0"/>
                <a:cs typeface="Arial" pitchFamily="34" charset="0"/>
              </a:rPr>
              <a:t>technika</a:t>
            </a:r>
            <a:endParaRPr lang="cs-CZ" sz="1800"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lvl="0"/>
            <a:r>
              <a:rPr lang="cs-CZ" sz="1800" dirty="0" smtClean="0">
                <a:latin typeface="Arial" pitchFamily="34" charset="0"/>
                <a:cs typeface="Arial" pitchFamily="34" charset="0"/>
              </a:rPr>
              <a:t>POHYBOVÁ         </a:t>
            </a:r>
            <a:r>
              <a:rPr lang="cs-CZ" sz="1800" dirty="0" smtClean="0">
                <a:latin typeface="Arial" pitchFamily="34" charset="0"/>
                <a:cs typeface="Arial" pitchFamily="34" charset="0"/>
                <a:hlinkClick r:id="rId2"/>
              </a:rPr>
              <a:t>http://</a:t>
            </a:r>
            <a:r>
              <a:rPr lang="cs-CZ" sz="1800" dirty="0" smtClean="0">
                <a:latin typeface="Arial" pitchFamily="34" charset="0"/>
                <a:cs typeface="Arial" pitchFamily="34" charset="0"/>
                <a:hlinkClick r:id="rId2"/>
              </a:rPr>
              <a:t>www.</a:t>
            </a:r>
            <a:r>
              <a:rPr lang="cs-CZ" sz="1800" dirty="0" err="1" smtClean="0">
                <a:latin typeface="Arial" pitchFamily="34" charset="0"/>
                <a:cs typeface="Arial" pitchFamily="34" charset="0"/>
                <a:hlinkClick r:id="rId2"/>
              </a:rPr>
              <a:t>youtube.com</a:t>
            </a:r>
            <a:r>
              <a:rPr lang="cs-CZ" sz="1800" dirty="0" smtClean="0">
                <a:latin typeface="Arial" pitchFamily="34" charset="0"/>
                <a:cs typeface="Arial" pitchFamily="34" charset="0"/>
                <a:hlinkClick r:id="rId2"/>
              </a:rPr>
              <a:t>/</a:t>
            </a:r>
            <a:r>
              <a:rPr lang="cs-CZ" sz="1800" dirty="0" err="1" smtClean="0">
                <a:latin typeface="Arial" pitchFamily="34" charset="0"/>
                <a:cs typeface="Arial" pitchFamily="34" charset="0"/>
                <a:hlinkClick r:id="rId2"/>
              </a:rPr>
              <a:t>watch</a:t>
            </a:r>
            <a:r>
              <a:rPr lang="cs-CZ" sz="1800" dirty="0" smtClean="0">
                <a:latin typeface="Arial" pitchFamily="34" charset="0"/>
                <a:cs typeface="Arial" pitchFamily="34" charset="0"/>
                <a:hlinkClick r:id="rId2"/>
              </a:rPr>
              <a:t>?v=7hK4ifyMFvU</a:t>
            </a:r>
            <a:endParaRPr lang="cs-CZ" sz="1800" dirty="0" smtClean="0">
              <a:latin typeface="Arial" pitchFamily="34" charset="0"/>
              <a:cs typeface="Arial" pitchFamily="34" charset="0"/>
            </a:endParaRPr>
          </a:p>
          <a:p>
            <a:pPr lvl="0">
              <a:buNone/>
            </a:pPr>
            <a:endParaRPr lang="cs-CZ" sz="1800" dirty="0" smtClean="0">
              <a:latin typeface="Arial" pitchFamily="34" charset="0"/>
              <a:cs typeface="Arial" pitchFamily="34" charset="0"/>
            </a:endParaRPr>
          </a:p>
          <a:p>
            <a:r>
              <a:rPr lang="cs-CZ" sz="1800" dirty="0" smtClean="0">
                <a:latin typeface="Arial" pitchFamily="34" charset="0"/>
                <a:cs typeface="Arial" pitchFamily="34" charset="0"/>
              </a:rPr>
              <a:t>ÚDEROVÁ </a:t>
            </a:r>
            <a:endParaRPr lang="cs-CZ" sz="1800" dirty="0" smtClean="0">
              <a:latin typeface="Arial" pitchFamily="34" charset="0"/>
              <a:cs typeface="Arial" pitchFamily="34" charset="0"/>
            </a:endParaRPr>
          </a:p>
          <a:p>
            <a:pPr>
              <a:buNone/>
            </a:pPr>
            <a:endParaRPr lang="cs-CZ" sz="1800" dirty="0" smtClean="0">
              <a:latin typeface="Arial" pitchFamily="34" charset="0"/>
              <a:cs typeface="Arial" pitchFamily="34" charset="0"/>
            </a:endParaRPr>
          </a:p>
          <a:p>
            <a:pPr lvl="0"/>
            <a:endParaRPr lang="cs-CZ" sz="1200" dirty="0" smtClean="0">
              <a:latin typeface="Arial" pitchFamily="34" charset="0"/>
              <a:cs typeface="Arial" pitchFamily="34" charset="0"/>
            </a:endParaRPr>
          </a:p>
          <a:p>
            <a:pPr lvl="0">
              <a:buNone/>
            </a:pPr>
            <a:endParaRPr lang="cs-CZ" sz="1200" dirty="0" smtClean="0">
              <a:latin typeface="Arial" pitchFamily="34" charset="0"/>
              <a:cs typeface="Arial" pitchFamily="34" charset="0"/>
            </a:endParaRPr>
          </a:p>
          <a:p>
            <a:pPr lvl="0"/>
            <a:endParaRPr lang="cs-CZ" sz="1200" dirty="0" smtClean="0">
              <a:latin typeface="Arial" pitchFamily="34" charset="0"/>
              <a:cs typeface="Arial" pitchFamily="34" charset="0"/>
            </a:endParaRPr>
          </a:p>
          <a:p>
            <a:endParaRPr lang="cs-CZ" sz="1200" dirty="0" smtClean="0">
              <a:latin typeface="Arial" pitchFamily="34" charset="0"/>
              <a:cs typeface="Arial" pitchFamily="34" charset="0"/>
            </a:endParaRPr>
          </a:p>
          <a:p>
            <a:endParaRPr lang="cs-CZ"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1800"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40000" lnSpcReduction="20000"/>
          </a:bodyPr>
          <a:lstStyle/>
          <a:p>
            <a:pPr lvl="0"/>
            <a:endParaRPr lang="cs-CZ" sz="4800" dirty="0" smtClean="0">
              <a:latin typeface="Arial" pitchFamily="34" charset="0"/>
              <a:cs typeface="Arial" pitchFamily="34" charset="0"/>
            </a:endParaRPr>
          </a:p>
          <a:p>
            <a:r>
              <a:rPr lang="cs-CZ" sz="6600" dirty="0" smtClean="0">
                <a:latin typeface="Arial" pitchFamily="34" charset="0"/>
                <a:cs typeface="Arial" pitchFamily="34" charset="0"/>
              </a:rPr>
              <a:t>Metodická řada </a:t>
            </a:r>
            <a:r>
              <a:rPr lang="cs-CZ" sz="6600" dirty="0" err="1" smtClean="0">
                <a:latin typeface="Arial" pitchFamily="34" charset="0"/>
                <a:cs typeface="Arial" pitchFamily="34" charset="0"/>
              </a:rPr>
              <a:t>Hýbner</a:t>
            </a:r>
            <a:r>
              <a:rPr lang="cs-CZ" sz="6600" dirty="0" smtClean="0">
                <a:latin typeface="Arial" pitchFamily="34" charset="0"/>
                <a:cs typeface="Arial" pitchFamily="34" charset="0"/>
              </a:rPr>
              <a:t> :</a:t>
            </a:r>
          </a:p>
          <a:p>
            <a:pPr>
              <a:buNone/>
            </a:pPr>
            <a:endParaRPr lang="cs-CZ" sz="4800" dirty="0" smtClean="0">
              <a:latin typeface="Arial" pitchFamily="34" charset="0"/>
              <a:cs typeface="Arial" pitchFamily="34" charset="0"/>
            </a:endParaRPr>
          </a:p>
          <a:p>
            <a:r>
              <a:rPr lang="cs-CZ" sz="4800" b="1" u="sng" dirty="0" smtClean="0">
                <a:latin typeface="Arial" pitchFamily="34" charset="0"/>
                <a:cs typeface="Arial" pitchFamily="34" charset="0"/>
              </a:rPr>
              <a:t>Podání</a:t>
            </a:r>
            <a:endParaRPr lang="cs-CZ" sz="4800" dirty="0" smtClean="0">
              <a:latin typeface="Arial" pitchFamily="34" charset="0"/>
              <a:cs typeface="Arial" pitchFamily="34" charset="0"/>
            </a:endParaRPr>
          </a:p>
          <a:p>
            <a:pPr lvl="0">
              <a:buNone/>
            </a:pPr>
            <a:r>
              <a:rPr lang="cs-CZ" sz="4800" dirty="0" smtClean="0">
                <a:latin typeface="Arial" pitchFamily="34" charset="0"/>
                <a:cs typeface="Arial" pitchFamily="34" charset="0"/>
              </a:rPr>
              <a:t>         Podání je velmi důležitý prvek hry, který slouží k přípravě následné akce, udržení aktivity ve hře, ale také k zisku přímých bodů nebo zjevné herní výhody po jeho nekvalitním příjmu.</a:t>
            </a:r>
          </a:p>
          <a:p>
            <a:r>
              <a:rPr lang="cs-CZ" sz="2400" dirty="0" smtClean="0">
                <a:hlinkClick r:id="rId2"/>
              </a:rPr>
              <a:t>http://www.</a:t>
            </a:r>
            <a:r>
              <a:rPr lang="cs-CZ" sz="2400" dirty="0" err="1" smtClean="0">
                <a:hlinkClick r:id="rId2"/>
              </a:rPr>
              <a:t>youtube.com</a:t>
            </a:r>
            <a:r>
              <a:rPr lang="cs-CZ" sz="2400" dirty="0" smtClean="0">
                <a:hlinkClick r:id="rId2"/>
              </a:rPr>
              <a:t>/</a:t>
            </a:r>
            <a:r>
              <a:rPr lang="cs-CZ" sz="2400" dirty="0" err="1" smtClean="0">
                <a:hlinkClick r:id="rId2"/>
              </a:rPr>
              <a:t>watch</a:t>
            </a:r>
            <a:r>
              <a:rPr lang="cs-CZ" sz="2400" dirty="0" smtClean="0">
                <a:hlinkClick r:id="rId2"/>
              </a:rPr>
              <a:t>?v=</a:t>
            </a:r>
            <a:r>
              <a:rPr lang="cs-CZ" sz="2400" dirty="0" err="1" smtClean="0">
                <a:hlinkClick r:id="rId2"/>
              </a:rPr>
              <a:t>gfDVXPrLVkg</a:t>
            </a:r>
            <a:r>
              <a:rPr lang="cs-CZ" sz="2400" dirty="0" smtClean="0">
                <a:hlinkClick r:id="rId2"/>
              </a:rPr>
              <a:t>&amp;feature=</a:t>
            </a:r>
            <a:r>
              <a:rPr lang="cs-CZ" sz="2400" dirty="0" err="1" smtClean="0">
                <a:hlinkClick r:id="rId2"/>
              </a:rPr>
              <a:t>related</a:t>
            </a:r>
            <a:endParaRPr lang="cs-CZ" sz="2400" dirty="0" smtClean="0"/>
          </a:p>
          <a:p>
            <a:pPr lvl="0">
              <a:buNone/>
            </a:pPr>
            <a:endParaRPr lang="cs-CZ" sz="4800" dirty="0" smtClean="0">
              <a:latin typeface="Arial" pitchFamily="34" charset="0"/>
              <a:cs typeface="Arial" pitchFamily="34" charset="0"/>
            </a:endParaRPr>
          </a:p>
          <a:p>
            <a:pPr lvl="0"/>
            <a:r>
              <a:rPr lang="cs-CZ" sz="4800" b="1" u="sng" dirty="0" smtClean="0">
                <a:latin typeface="Arial" pitchFamily="34" charset="0"/>
                <a:cs typeface="Arial" pitchFamily="34" charset="0"/>
              </a:rPr>
              <a:t>Přímý úder</a:t>
            </a:r>
            <a:endParaRPr lang="cs-CZ" sz="4800" dirty="0" smtClean="0">
              <a:latin typeface="Arial" pitchFamily="34" charset="0"/>
              <a:cs typeface="Arial" pitchFamily="34" charset="0"/>
            </a:endParaRPr>
          </a:p>
          <a:p>
            <a:pPr lvl="0">
              <a:buNone/>
            </a:pPr>
            <a:r>
              <a:rPr lang="cs-CZ" sz="4800" dirty="0" smtClean="0">
                <a:latin typeface="Arial" pitchFamily="34" charset="0"/>
                <a:cs typeface="Arial" pitchFamily="34" charset="0"/>
              </a:rPr>
              <a:t>         Přímý úder se v dnešní době již prakticky nepoužívá. Místo něj se používá spíše údery jako </a:t>
            </a:r>
            <a:r>
              <a:rPr lang="cs-CZ" sz="4800" dirty="0" err="1" smtClean="0">
                <a:latin typeface="Arial" pitchFamily="34" charset="0"/>
                <a:cs typeface="Arial" pitchFamily="34" charset="0"/>
              </a:rPr>
              <a:t>drajv</a:t>
            </a:r>
            <a:r>
              <a:rPr lang="cs-CZ" sz="4800" dirty="0" smtClean="0">
                <a:latin typeface="Arial" pitchFamily="34" charset="0"/>
                <a:cs typeface="Arial" pitchFamily="34" charset="0"/>
              </a:rPr>
              <a:t> a </a:t>
            </a:r>
            <a:r>
              <a:rPr lang="cs-CZ" sz="4800" dirty="0" err="1" smtClean="0">
                <a:latin typeface="Arial" pitchFamily="34" charset="0"/>
                <a:cs typeface="Arial" pitchFamily="34" charset="0"/>
              </a:rPr>
              <a:t>kontradrajv</a:t>
            </a:r>
            <a:r>
              <a:rPr lang="cs-CZ" sz="4800" dirty="0" smtClean="0">
                <a:latin typeface="Arial" pitchFamily="34" charset="0"/>
                <a:cs typeface="Arial" pitchFamily="34" charset="0"/>
              </a:rPr>
              <a:t>, které ho plně nahrazují.</a:t>
            </a:r>
          </a:p>
          <a:p>
            <a:pPr lvl="0">
              <a:buNone/>
            </a:pPr>
            <a:r>
              <a:rPr lang="cs-CZ" sz="4800" dirty="0" smtClean="0">
                <a:latin typeface="Arial" pitchFamily="34" charset="0"/>
                <a:cs typeface="Arial" pitchFamily="34" charset="0"/>
              </a:rPr>
              <a:t>         Důvod, proč se dnes s přímým úderem téměř nesetkáme je fakt, že postrádá jakoukoli rotaci, což je v dnešní době prakticky nepoužitelné, avšak začátečníci se na něm učí například umisťování míčku, takže se nedá říct, že by úplně vymizel</a:t>
            </a:r>
          </a:p>
          <a:p>
            <a:pPr lvl="0"/>
            <a:endParaRPr lang="cs-CZ" sz="4800" dirty="0" smtClean="0">
              <a:latin typeface="Arial" pitchFamily="34" charset="0"/>
              <a:cs typeface="Arial" pitchFamily="34" charset="0"/>
            </a:endParaRPr>
          </a:p>
          <a:p>
            <a:pPr lvl="0"/>
            <a:endParaRPr lang="cs-CZ" sz="4800" dirty="0" smtClean="0">
              <a:latin typeface="Arial" pitchFamily="34" charset="0"/>
              <a:cs typeface="Arial" pitchFamily="34" charset="0"/>
            </a:endParaRPr>
          </a:p>
          <a:p>
            <a:endParaRPr lang="cs-CZ" sz="4800" dirty="0" smtClean="0">
              <a:latin typeface="Arial" pitchFamily="34" charset="0"/>
              <a:cs typeface="Arial" pitchFamily="34" charset="0"/>
            </a:endParaRPr>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smtClean="0"/>
              <a:t>ÚTOČNÉ ÚDERY</a:t>
            </a:r>
            <a:endParaRPr lang="cs-CZ" sz="2400" dirty="0"/>
          </a:p>
        </p:txBody>
      </p:sp>
      <p:sp>
        <p:nvSpPr>
          <p:cNvPr id="3" name="Zástupný symbol pro obsah 2"/>
          <p:cNvSpPr>
            <a:spLocks noGrp="1"/>
          </p:cNvSpPr>
          <p:nvPr>
            <p:ph idx="1"/>
          </p:nvPr>
        </p:nvSpPr>
        <p:spPr>
          <a:xfrm>
            <a:off x="142844" y="1554162"/>
            <a:ext cx="8848756" cy="5303838"/>
          </a:xfrm>
        </p:spPr>
        <p:txBody>
          <a:bodyPr>
            <a:normAutofit fontScale="25000" lnSpcReduction="20000"/>
          </a:bodyPr>
          <a:lstStyle/>
          <a:p>
            <a:pPr>
              <a:buNone/>
            </a:pPr>
            <a:r>
              <a:rPr lang="cs-CZ" sz="8000" b="1" u="sng" dirty="0" smtClean="0">
                <a:latin typeface="Arial" pitchFamily="34" charset="0"/>
                <a:cs typeface="Arial" pitchFamily="34" charset="0"/>
              </a:rPr>
              <a:t>Lift</a:t>
            </a:r>
            <a:endParaRPr lang="cs-CZ" sz="8000" dirty="0" smtClean="0">
              <a:latin typeface="Arial" pitchFamily="34" charset="0"/>
              <a:cs typeface="Arial" pitchFamily="34" charset="0"/>
            </a:endParaRPr>
          </a:p>
          <a:p>
            <a:pPr lvl="0">
              <a:buNone/>
            </a:pPr>
            <a:r>
              <a:rPr lang="cs-CZ" sz="5600" dirty="0" smtClean="0">
                <a:latin typeface="Arial" pitchFamily="34" charset="0"/>
                <a:cs typeface="Arial" pitchFamily="34" charset="0"/>
              </a:rPr>
              <a:t>         </a:t>
            </a:r>
            <a:r>
              <a:rPr lang="cs-CZ" sz="4800" dirty="0" smtClean="0">
                <a:latin typeface="Arial" pitchFamily="34" charset="0"/>
                <a:cs typeface="Arial" pitchFamily="34" charset="0"/>
              </a:rPr>
              <a:t>Lift je útočný úder s nízkým stupněm horní rotace, hraný slabou až střední silou. Pohyb paže s pálkou směřuje zdola nahoru a mírně dopředu, míček je </a:t>
            </a:r>
            <a:r>
              <a:rPr lang="cs-CZ" sz="4800" dirty="0" err="1" smtClean="0">
                <a:latin typeface="Arial" pitchFamily="34" charset="0"/>
                <a:cs typeface="Arial" pitchFamily="34" charset="0"/>
              </a:rPr>
              <a:t>udeřem</a:t>
            </a:r>
            <a:r>
              <a:rPr lang="cs-CZ" sz="4800" dirty="0" smtClean="0">
                <a:latin typeface="Arial" pitchFamily="34" charset="0"/>
                <a:cs typeface="Arial" pitchFamily="34" charset="0"/>
              </a:rPr>
              <a:t> v tečně nad těžištěm a je mu tak udělena horní rotace. </a:t>
            </a:r>
          </a:p>
          <a:p>
            <a:pPr lvl="0">
              <a:buNone/>
            </a:pPr>
            <a:r>
              <a:rPr lang="cs-CZ" sz="4800" dirty="0" smtClean="0">
                <a:latin typeface="Arial" pitchFamily="34" charset="0"/>
                <a:cs typeface="Arial" pitchFamily="34" charset="0"/>
              </a:rPr>
              <a:t>         Lift je úder přípravný, používá se k příjmu podání a úderů s dolní rotací. Dnes je lift rovněž </a:t>
            </a:r>
            <a:r>
              <a:rPr lang="cs-CZ" sz="4800" dirty="0" err="1" smtClean="0">
                <a:latin typeface="Arial" pitchFamily="34" charset="0"/>
                <a:cs typeface="Arial" pitchFamily="34" charset="0"/>
              </a:rPr>
              <a:t>nahrazovám</a:t>
            </a:r>
            <a:r>
              <a:rPr lang="cs-CZ" sz="4800" dirty="0" smtClean="0">
                <a:latin typeface="Arial" pitchFamily="34" charset="0"/>
                <a:cs typeface="Arial" pitchFamily="34" charset="0"/>
              </a:rPr>
              <a:t> topspinem.</a:t>
            </a:r>
          </a:p>
          <a:p>
            <a:pPr lvl="0">
              <a:buNone/>
            </a:pPr>
            <a:r>
              <a:rPr lang="cs-CZ" sz="4800" dirty="0" smtClean="0">
                <a:latin typeface="Arial" pitchFamily="34" charset="0"/>
                <a:cs typeface="Arial" pitchFamily="34" charset="0"/>
              </a:rPr>
              <a:t>         Lift se snadněji provádí forhendem, což vyžaduje i práci těla (snížení těžiště, vytočení trupu...). Liftovat bekhendem je o něco těžší, protože je zde velmi důležitá práce zápěstím.</a:t>
            </a:r>
          </a:p>
          <a:p>
            <a:pPr lvl="0">
              <a:buNone/>
            </a:pPr>
            <a:r>
              <a:rPr lang="cs-CZ" sz="4800" dirty="0" smtClean="0">
                <a:latin typeface="Arial" pitchFamily="34" charset="0"/>
                <a:cs typeface="Arial" pitchFamily="34" charset="0"/>
              </a:rPr>
              <a:t>         Lift se hraje do míčků, které už "padají", nehraje se pod úrovní stolu.</a:t>
            </a:r>
          </a:p>
          <a:p>
            <a:pPr>
              <a:buNone/>
            </a:pPr>
            <a:endParaRPr lang="cs-CZ" sz="5600" b="1" u="sng" dirty="0" smtClean="0">
              <a:latin typeface="Arial" pitchFamily="34" charset="0"/>
              <a:cs typeface="Arial" pitchFamily="34" charset="0"/>
            </a:endParaRPr>
          </a:p>
          <a:p>
            <a:pPr>
              <a:buNone/>
            </a:pPr>
            <a:r>
              <a:rPr lang="cs-CZ" sz="8000" b="1" u="sng" dirty="0" smtClean="0">
                <a:latin typeface="Arial" pitchFamily="34" charset="0"/>
                <a:cs typeface="Arial" pitchFamily="34" charset="0"/>
              </a:rPr>
              <a:t> </a:t>
            </a:r>
            <a:r>
              <a:rPr lang="cs-CZ" sz="8000" b="1" u="sng" dirty="0" smtClean="0">
                <a:latin typeface="Arial" pitchFamily="34" charset="0"/>
                <a:cs typeface="Arial" pitchFamily="34" charset="0"/>
              </a:rPr>
              <a:t>Topspin</a:t>
            </a:r>
            <a:endParaRPr lang="cs-CZ" sz="8000" dirty="0" smtClean="0">
              <a:latin typeface="Arial" pitchFamily="34" charset="0"/>
              <a:cs typeface="Arial" pitchFamily="34" charset="0"/>
            </a:endParaRPr>
          </a:p>
          <a:p>
            <a:pPr lvl="0">
              <a:buNone/>
            </a:pPr>
            <a:r>
              <a:rPr lang="cs-CZ" sz="5600" dirty="0" smtClean="0">
                <a:latin typeface="Arial" pitchFamily="34" charset="0"/>
                <a:cs typeface="Arial" pitchFamily="34" charset="0"/>
              </a:rPr>
              <a:t>        </a:t>
            </a:r>
            <a:r>
              <a:rPr lang="cs-CZ" sz="4800" dirty="0" smtClean="0">
                <a:latin typeface="Arial" pitchFamily="34" charset="0"/>
                <a:cs typeface="Arial" pitchFamily="34" charset="0"/>
              </a:rPr>
              <a:t>Topspin je v současnosti asi nejpoužívanější útočný úder. Slouží jak k připravování pozice pro silný úder, tak pro tvrdé zakončování. Topspin vychází z liftu, </a:t>
            </a:r>
            <a:r>
              <a:rPr lang="cs-CZ" sz="4800" dirty="0" err="1" smtClean="0">
                <a:latin typeface="Arial" pitchFamily="34" charset="0"/>
                <a:cs typeface="Arial" pitchFamily="34" charset="0"/>
              </a:rPr>
              <a:t>lišší</a:t>
            </a:r>
            <a:r>
              <a:rPr lang="cs-CZ" sz="4800" dirty="0" smtClean="0">
                <a:latin typeface="Arial" pitchFamily="34" charset="0"/>
                <a:cs typeface="Arial" pitchFamily="34" charset="0"/>
              </a:rPr>
              <a:t> se vyšším stupněm horní rotace a silou, což je dáno prudším švihem paže s pálkou při úderu. Po dopadu míček prudce odskakuje, což je velice</a:t>
            </a:r>
            <a:br>
              <a:rPr lang="cs-CZ" sz="4800" dirty="0" smtClean="0">
                <a:latin typeface="Arial" pitchFamily="34" charset="0"/>
                <a:cs typeface="Arial" pitchFamily="34" charset="0"/>
              </a:rPr>
            </a:br>
            <a:r>
              <a:rPr lang="cs-CZ" sz="4800" dirty="0" smtClean="0">
                <a:latin typeface="Arial" pitchFamily="34" charset="0"/>
                <a:cs typeface="Arial" pitchFamily="34" charset="0"/>
              </a:rPr>
              <a:t>nepříjemný moment pro soupeře.</a:t>
            </a:r>
          </a:p>
          <a:p>
            <a:pPr>
              <a:buNone/>
            </a:pPr>
            <a:r>
              <a:rPr lang="cs-CZ" sz="5600" b="1" dirty="0" smtClean="0">
                <a:latin typeface="Arial" pitchFamily="34" charset="0"/>
                <a:cs typeface="Arial" pitchFamily="34" charset="0"/>
              </a:rPr>
              <a:t>        </a:t>
            </a:r>
            <a:r>
              <a:rPr lang="cs-CZ" sz="4800" b="1" dirty="0" smtClean="0">
                <a:latin typeface="Arial" pitchFamily="34" charset="0"/>
                <a:cs typeface="Arial" pitchFamily="34" charset="0"/>
              </a:rPr>
              <a:t>Topspinů je více </a:t>
            </a:r>
            <a:r>
              <a:rPr lang="cs-CZ" sz="4800" b="1" dirty="0" smtClean="0">
                <a:latin typeface="Arial" pitchFamily="34" charset="0"/>
                <a:cs typeface="Arial" pitchFamily="34" charset="0"/>
              </a:rPr>
              <a:t>druhů:</a:t>
            </a:r>
            <a:r>
              <a:rPr lang="cs-CZ" sz="4800" dirty="0" smtClean="0">
                <a:latin typeface="Arial" pitchFamily="34" charset="0"/>
                <a:cs typeface="Arial" pitchFamily="34" charset="0"/>
              </a:rPr>
              <a:t> pomalý </a:t>
            </a:r>
            <a:r>
              <a:rPr lang="cs-CZ" sz="4800" dirty="0" smtClean="0">
                <a:latin typeface="Arial" pitchFamily="34" charset="0"/>
                <a:cs typeface="Arial" pitchFamily="34" charset="0"/>
              </a:rPr>
              <a:t>s velkou rotací a vysokou dráhou (obranou je </a:t>
            </a:r>
            <a:r>
              <a:rPr lang="cs-CZ" sz="4800" dirty="0" err="1" smtClean="0">
                <a:latin typeface="Arial" pitchFamily="34" charset="0"/>
                <a:cs typeface="Arial" pitchFamily="34" charset="0"/>
              </a:rPr>
              <a:t>drajv</a:t>
            </a:r>
            <a:r>
              <a:rPr lang="cs-CZ" sz="4800" dirty="0" smtClean="0">
                <a:latin typeface="Arial" pitchFamily="34" charset="0"/>
                <a:cs typeface="Arial" pitchFamily="34" charset="0"/>
              </a:rPr>
              <a:t>)</a:t>
            </a:r>
          </a:p>
          <a:p>
            <a:pPr lvl="0">
              <a:buNone/>
            </a:pPr>
            <a:r>
              <a:rPr lang="cs-CZ" sz="4800" dirty="0" smtClean="0">
                <a:latin typeface="Arial" pitchFamily="34" charset="0"/>
                <a:cs typeface="Arial" pitchFamily="34" charset="0"/>
              </a:rPr>
              <a:t>                                                  prudký </a:t>
            </a:r>
            <a:r>
              <a:rPr lang="cs-CZ" sz="4800" dirty="0" smtClean="0">
                <a:latin typeface="Arial" pitchFamily="34" charset="0"/>
                <a:cs typeface="Arial" pitchFamily="34" charset="0"/>
              </a:rPr>
              <a:t>topspin s plochou dráhou letu (obranou je </a:t>
            </a:r>
            <a:r>
              <a:rPr lang="cs-CZ" sz="4800" dirty="0" err="1" smtClean="0">
                <a:latin typeface="Arial" pitchFamily="34" charset="0"/>
                <a:cs typeface="Arial" pitchFamily="34" charset="0"/>
              </a:rPr>
              <a:t>bloking</a:t>
            </a:r>
            <a:r>
              <a:rPr lang="cs-CZ" sz="4800" dirty="0" smtClean="0">
                <a:latin typeface="Arial" pitchFamily="34" charset="0"/>
                <a:cs typeface="Arial" pitchFamily="34" charset="0"/>
              </a:rPr>
              <a:t>)</a:t>
            </a:r>
          </a:p>
          <a:p>
            <a:pPr lvl="0">
              <a:buNone/>
            </a:pPr>
            <a:r>
              <a:rPr lang="cs-CZ" sz="4800" dirty="0" smtClean="0">
                <a:latin typeface="Arial" pitchFamily="34" charset="0"/>
                <a:cs typeface="Arial" pitchFamily="34" charset="0"/>
              </a:rPr>
              <a:t>                                                  topspin </a:t>
            </a:r>
            <a:r>
              <a:rPr lang="cs-CZ" sz="4800" dirty="0" smtClean="0">
                <a:latin typeface="Arial" pitchFamily="34" charset="0"/>
                <a:cs typeface="Arial" pitchFamily="34" charset="0"/>
              </a:rPr>
              <a:t>s boční rotací (obranou je to samé)</a:t>
            </a:r>
          </a:p>
          <a:p>
            <a:pPr lvl="0">
              <a:buNone/>
            </a:pPr>
            <a:r>
              <a:rPr lang="cs-CZ" sz="4800" dirty="0" smtClean="0">
                <a:latin typeface="Arial" pitchFamily="34" charset="0"/>
                <a:cs typeface="Arial" pitchFamily="34" charset="0"/>
              </a:rPr>
              <a:t>                                                  topspin </a:t>
            </a:r>
            <a:r>
              <a:rPr lang="cs-CZ" sz="4800" dirty="0" smtClean="0">
                <a:latin typeface="Arial" pitchFamily="34" charset="0"/>
                <a:cs typeface="Arial" pitchFamily="34" charset="0"/>
              </a:rPr>
              <a:t>hraný </a:t>
            </a:r>
            <a:r>
              <a:rPr lang="cs-CZ" sz="4800" dirty="0" err="1" smtClean="0">
                <a:latin typeface="Arial" pitchFamily="34" charset="0"/>
                <a:cs typeface="Arial" pitchFamily="34" charset="0"/>
              </a:rPr>
              <a:t>halfvolejem</a:t>
            </a:r>
            <a:r>
              <a:rPr lang="cs-CZ" sz="5600" dirty="0" smtClean="0">
                <a:latin typeface="Arial" pitchFamily="34" charset="0"/>
                <a:cs typeface="Arial" pitchFamily="34" charset="0"/>
              </a:rPr>
              <a:t/>
            </a:r>
            <a:br>
              <a:rPr lang="cs-CZ" sz="5600" dirty="0" smtClean="0">
                <a:latin typeface="Arial" pitchFamily="34" charset="0"/>
                <a:cs typeface="Arial" pitchFamily="34" charset="0"/>
              </a:rPr>
            </a:br>
            <a:r>
              <a:rPr lang="cs-CZ" sz="5600" i="1" dirty="0" smtClean="0">
                <a:latin typeface="Arial" pitchFamily="34" charset="0"/>
                <a:cs typeface="Arial" pitchFamily="34" charset="0"/>
              </a:rPr>
              <a:t> 		</a:t>
            </a:r>
            <a:endParaRPr lang="cs-CZ" sz="5600" dirty="0" smtClean="0">
              <a:latin typeface="Arial" pitchFamily="34" charset="0"/>
              <a:cs typeface="Arial" pitchFamily="34" charset="0"/>
            </a:endParaRPr>
          </a:p>
          <a:p>
            <a:pPr lvl="0">
              <a:buNone/>
            </a:pPr>
            <a:r>
              <a:rPr lang="cs-CZ" sz="8000" b="1" u="sng" dirty="0" err="1" smtClean="0">
                <a:latin typeface="Arial" pitchFamily="34" charset="0"/>
                <a:cs typeface="Arial" pitchFamily="34" charset="0"/>
              </a:rPr>
              <a:t>Drajv</a:t>
            </a:r>
            <a:r>
              <a:rPr lang="cs-CZ" sz="8000" b="1" u="sng" dirty="0" smtClean="0">
                <a:latin typeface="Arial" pitchFamily="34" charset="0"/>
                <a:cs typeface="Arial" pitchFamily="34" charset="0"/>
              </a:rPr>
              <a:t> </a:t>
            </a:r>
            <a:r>
              <a:rPr lang="cs-CZ" sz="8000" b="1" u="sng" dirty="0" smtClean="0">
                <a:latin typeface="Arial" pitchFamily="34" charset="0"/>
                <a:cs typeface="Arial" pitchFamily="34" charset="0"/>
              </a:rPr>
              <a:t>(DRIVE)</a:t>
            </a:r>
            <a:endParaRPr lang="cs-CZ" sz="8000" dirty="0" smtClean="0">
              <a:latin typeface="Arial" pitchFamily="34" charset="0"/>
              <a:cs typeface="Arial" pitchFamily="34" charset="0"/>
            </a:endParaRPr>
          </a:p>
          <a:p>
            <a:pPr>
              <a:buNone/>
            </a:pPr>
            <a:r>
              <a:rPr lang="cs-CZ" sz="5600" dirty="0" smtClean="0">
                <a:latin typeface="Arial" pitchFamily="34" charset="0"/>
                <a:cs typeface="Arial" pitchFamily="34" charset="0"/>
              </a:rPr>
              <a:t>        </a:t>
            </a:r>
            <a:r>
              <a:rPr lang="cs-CZ" sz="4800" dirty="0" err="1" smtClean="0">
                <a:latin typeface="Arial" pitchFamily="34" charset="0"/>
                <a:cs typeface="Arial" pitchFamily="34" charset="0"/>
              </a:rPr>
              <a:t>Drajv</a:t>
            </a:r>
            <a:r>
              <a:rPr lang="cs-CZ" sz="4800" dirty="0" smtClean="0">
                <a:latin typeface="Arial" pitchFamily="34" charset="0"/>
                <a:cs typeface="Arial" pitchFamily="34" charset="0"/>
              </a:rPr>
              <a:t> je útočný úder hraný střední až velkou silou a nepatrnou horní rotací. Velmi </a:t>
            </a:r>
            <a:r>
              <a:rPr lang="cs-CZ" sz="4800" dirty="0" err="1" smtClean="0">
                <a:latin typeface="Arial" pitchFamily="34" charset="0"/>
                <a:cs typeface="Arial" pitchFamily="34" charset="0"/>
              </a:rPr>
              <a:t>dležitá</a:t>
            </a:r>
            <a:r>
              <a:rPr lang="cs-CZ" sz="4800" dirty="0" smtClean="0">
                <a:latin typeface="Arial" pitchFamily="34" charset="0"/>
                <a:cs typeface="Arial" pitchFamily="34" charset="0"/>
              </a:rPr>
              <a:t> je opět práce tělem, rotace, snížení těžiště atp. Na to se často zapomíná, tak to prosím nedělejte:-). Úder zahráváme v momentu, kdy odskočený míček dosáhne svého nejvyššího bodu. Opět lze samozřejmě hrát forhendem i bekhendem.</a:t>
            </a:r>
          </a:p>
          <a:p>
            <a:pPr>
              <a:buNone/>
            </a:pPr>
            <a:endParaRPr lang="cs-CZ" sz="5600" dirty="0" smtClean="0">
              <a:latin typeface="Arial" pitchFamily="34" charset="0"/>
              <a:cs typeface="Arial" pitchFamily="34" charset="0"/>
            </a:endParaRPr>
          </a:p>
          <a:p>
            <a:pPr>
              <a:buNone/>
            </a:pPr>
            <a:r>
              <a:rPr lang="cs-CZ" sz="8000" b="1" u="sng" dirty="0" smtClean="0">
                <a:latin typeface="Arial" pitchFamily="34" charset="0"/>
                <a:cs typeface="Arial" pitchFamily="34" charset="0"/>
              </a:rPr>
              <a:t>Smeč</a:t>
            </a:r>
            <a:endParaRPr lang="cs-CZ" sz="8000" dirty="0" smtClean="0">
              <a:latin typeface="Arial" pitchFamily="34" charset="0"/>
              <a:cs typeface="Arial" pitchFamily="34" charset="0"/>
            </a:endParaRPr>
          </a:p>
          <a:p>
            <a:pPr lvl="0">
              <a:buNone/>
            </a:pPr>
            <a:r>
              <a:rPr lang="cs-CZ" sz="5600" dirty="0" smtClean="0">
                <a:latin typeface="Arial" pitchFamily="34" charset="0"/>
                <a:cs typeface="Arial" pitchFamily="34" charset="0"/>
              </a:rPr>
              <a:t>        </a:t>
            </a:r>
            <a:r>
              <a:rPr lang="cs-CZ" sz="4800" dirty="0" smtClean="0">
                <a:latin typeface="Arial" pitchFamily="34" charset="0"/>
                <a:cs typeface="Arial" pitchFamily="34" charset="0"/>
              </a:rPr>
              <a:t>Tady není moc co vysvětlovat. Smeč je tvrdý úder jehož cílem je zisk bodu. Do úderu se zapojuje celé tělo, aby byl úder co nejsilnější!</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smtClean="0">
                <a:latin typeface="Arial" pitchFamily="34" charset="0"/>
                <a:cs typeface="Arial" pitchFamily="34" charset="0"/>
              </a:rPr>
              <a:t>obranné</a:t>
            </a:r>
            <a:endParaRPr lang="cs-CZ" sz="2400"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20000"/>
          </a:bodyPr>
          <a:lstStyle/>
          <a:p>
            <a:pPr>
              <a:buNone/>
            </a:pPr>
            <a:r>
              <a:rPr lang="cs-CZ" sz="1200" b="1" dirty="0" smtClean="0"/>
              <a:t> </a:t>
            </a:r>
            <a:endParaRPr lang="cs-CZ" sz="1200" dirty="0" smtClean="0">
              <a:latin typeface="Arial" pitchFamily="34" charset="0"/>
              <a:cs typeface="Arial" pitchFamily="34" charset="0"/>
            </a:endParaRPr>
          </a:p>
          <a:p>
            <a:r>
              <a:rPr lang="cs-CZ" sz="2200" b="1" u="sng" dirty="0" err="1" smtClean="0">
                <a:latin typeface="Arial" pitchFamily="34" charset="0"/>
                <a:cs typeface="Arial" pitchFamily="34" charset="0"/>
              </a:rPr>
              <a:t>Slajs</a:t>
            </a:r>
            <a:endParaRPr lang="cs-CZ" sz="2200" dirty="0" smtClean="0">
              <a:latin typeface="Arial" pitchFamily="34" charset="0"/>
              <a:cs typeface="Arial" pitchFamily="34" charset="0"/>
            </a:endParaRPr>
          </a:p>
          <a:p>
            <a:pPr lvl="0">
              <a:buNone/>
            </a:pPr>
            <a:r>
              <a:rPr lang="cs-CZ" sz="1300" dirty="0" smtClean="0">
                <a:latin typeface="Arial" pitchFamily="34" charset="0"/>
                <a:cs typeface="Arial" pitchFamily="34" charset="0"/>
              </a:rPr>
              <a:t>        </a:t>
            </a:r>
            <a:r>
              <a:rPr lang="cs-CZ" sz="1300" dirty="0" err="1" smtClean="0">
                <a:latin typeface="Arial" pitchFamily="34" charset="0"/>
                <a:cs typeface="Arial" pitchFamily="34" charset="0"/>
              </a:rPr>
              <a:t>Slajs</a:t>
            </a:r>
            <a:r>
              <a:rPr lang="cs-CZ" sz="1300" dirty="0" smtClean="0">
                <a:latin typeface="Arial" pitchFamily="34" charset="0"/>
                <a:cs typeface="Arial" pitchFamily="34" charset="0"/>
              </a:rPr>
              <a:t> je základním obranným úderem, který je zahrávám ze střední až velké vzdálenosti od stolu střední silou. Pohyb paže s pálkou je veden shora dolů a dopředu, míček je udeřen pod svým těžištěm a je mu udělena spodní rotace, a třeba i trochu boční rotace. </a:t>
            </a:r>
            <a:r>
              <a:rPr lang="cs-CZ" sz="1300" dirty="0" err="1" smtClean="0">
                <a:latin typeface="Arial" pitchFamily="34" charset="0"/>
                <a:cs typeface="Arial" pitchFamily="34" charset="0"/>
              </a:rPr>
              <a:t>Slajsy</a:t>
            </a:r>
            <a:r>
              <a:rPr lang="cs-CZ" sz="1300" dirty="0" smtClean="0">
                <a:latin typeface="Arial" pitchFamily="34" charset="0"/>
                <a:cs typeface="Arial" pitchFamily="34" charset="0"/>
              </a:rPr>
              <a:t> mohou být zahrávány i těsně za síťku, což potom nedovolí soupeři okamžitě se dostat do útoku. Avšak </a:t>
            </a:r>
            <a:r>
              <a:rPr lang="cs-CZ" sz="1300" dirty="0" err="1" smtClean="0">
                <a:latin typeface="Arial" pitchFamily="34" charset="0"/>
                <a:cs typeface="Arial" pitchFamily="34" charset="0"/>
              </a:rPr>
              <a:t>slajs</a:t>
            </a:r>
            <a:r>
              <a:rPr lang="cs-CZ" sz="1300" dirty="0" smtClean="0">
                <a:latin typeface="Arial" pitchFamily="34" charset="0"/>
                <a:cs typeface="Arial" pitchFamily="34" charset="0"/>
              </a:rPr>
              <a:t> je velmi snadno přemožen topspinem, tak by se mezi </a:t>
            </a:r>
            <a:r>
              <a:rPr lang="cs-CZ" sz="1300" dirty="0" err="1" smtClean="0">
                <a:latin typeface="Arial" pitchFamily="34" charset="0"/>
                <a:cs typeface="Arial" pitchFamily="34" charset="0"/>
              </a:rPr>
              <a:t>slajsy</a:t>
            </a:r>
            <a:r>
              <a:rPr lang="cs-CZ" sz="1300" dirty="0" smtClean="0">
                <a:latin typeface="Arial" pitchFamily="34" charset="0"/>
                <a:cs typeface="Arial" pitchFamily="34" charset="0"/>
              </a:rPr>
              <a:t> správného obranáře měli objevit i čopy a nárazy.</a:t>
            </a:r>
          </a:p>
          <a:p>
            <a:pPr lvl="0">
              <a:buNone/>
            </a:pPr>
            <a:endParaRPr lang="cs-CZ" sz="1300" dirty="0" smtClean="0">
              <a:latin typeface="Arial" pitchFamily="34" charset="0"/>
              <a:cs typeface="Arial" pitchFamily="34" charset="0"/>
            </a:endParaRPr>
          </a:p>
          <a:p>
            <a:r>
              <a:rPr lang="cs-CZ" sz="2200" b="1" u="sng" dirty="0" smtClean="0">
                <a:latin typeface="Arial" pitchFamily="34" charset="0"/>
                <a:cs typeface="Arial" pitchFamily="34" charset="0"/>
              </a:rPr>
              <a:t>Čop (CHOP)</a:t>
            </a:r>
            <a:endParaRPr lang="cs-CZ" sz="2200" dirty="0" smtClean="0">
              <a:latin typeface="Arial" pitchFamily="34" charset="0"/>
              <a:cs typeface="Arial" pitchFamily="34" charset="0"/>
            </a:endParaRPr>
          </a:p>
          <a:p>
            <a:pPr lvl="0">
              <a:buNone/>
            </a:pPr>
            <a:r>
              <a:rPr lang="cs-CZ" sz="1300" dirty="0" smtClean="0">
                <a:latin typeface="Arial" pitchFamily="34" charset="0"/>
                <a:cs typeface="Arial" pitchFamily="34" charset="0"/>
              </a:rPr>
              <a:t>        Čop je klasickým obranným úderem, při kterém je míčku udělena silná dolní rotace, což je dáno prudkým krátkým švihem hrající paže a zejména zápěstí. Charakteristická je také vysoká dráha letu. Když se půjde do </a:t>
            </a:r>
            <a:r>
              <a:rPr lang="cs-CZ" sz="1300" dirty="0" err="1" smtClean="0">
                <a:latin typeface="Arial" pitchFamily="34" charset="0"/>
                <a:cs typeface="Arial" pitchFamily="34" charset="0"/>
              </a:rPr>
              <a:t>čopového</a:t>
            </a:r>
            <a:r>
              <a:rPr lang="cs-CZ" sz="1300" dirty="0" smtClean="0">
                <a:latin typeface="Arial" pitchFamily="34" charset="0"/>
                <a:cs typeface="Arial" pitchFamily="34" charset="0"/>
              </a:rPr>
              <a:t> úderu spatně připravenou smečí, je téměř jisté že skončí v síti. Protiúderem je topspin, do něhož se bez obav můžete pořádně opřít.</a:t>
            </a:r>
          </a:p>
          <a:p>
            <a:pPr lvl="0"/>
            <a:endParaRPr lang="cs-CZ" sz="1300" dirty="0" smtClean="0">
              <a:latin typeface="Arial" pitchFamily="34" charset="0"/>
              <a:cs typeface="Arial" pitchFamily="34" charset="0"/>
            </a:endParaRPr>
          </a:p>
          <a:p>
            <a:r>
              <a:rPr lang="cs-CZ" sz="2200" b="1" u="sng" dirty="0" smtClean="0">
                <a:latin typeface="Arial" pitchFamily="34" charset="0"/>
                <a:cs typeface="Arial" pitchFamily="34" charset="0"/>
              </a:rPr>
              <a:t>Náraz</a:t>
            </a:r>
            <a:endParaRPr lang="cs-CZ" sz="2200" dirty="0" smtClean="0">
              <a:latin typeface="Arial" pitchFamily="34" charset="0"/>
              <a:cs typeface="Arial" pitchFamily="34" charset="0"/>
            </a:endParaRPr>
          </a:p>
          <a:p>
            <a:pPr lvl="0">
              <a:buNone/>
            </a:pPr>
            <a:r>
              <a:rPr lang="cs-CZ" sz="1300" dirty="0" smtClean="0">
                <a:latin typeface="Arial" pitchFamily="34" charset="0"/>
                <a:cs typeface="Arial" pitchFamily="34" charset="0"/>
              </a:rPr>
              <a:t>        Náraz je rovněž klasický obranný úder, který se snaží tvářit jako "</a:t>
            </a:r>
            <a:r>
              <a:rPr lang="cs-CZ" sz="1300" dirty="0" err="1" smtClean="0">
                <a:latin typeface="Arial" pitchFamily="34" charset="0"/>
                <a:cs typeface="Arial" pitchFamily="34" charset="0"/>
              </a:rPr>
              <a:t>slajs</a:t>
            </a:r>
            <a:r>
              <a:rPr lang="cs-CZ" sz="1300" dirty="0" smtClean="0">
                <a:latin typeface="Arial" pitchFamily="34" charset="0"/>
                <a:cs typeface="Arial" pitchFamily="34" charset="0"/>
              </a:rPr>
              <a:t>" avšak není mu udělena rotace. Cílem je útočníka přesvědčit o tom, že je to </a:t>
            </a:r>
            <a:r>
              <a:rPr lang="cs-CZ" sz="1300" dirty="0" err="1" smtClean="0">
                <a:latin typeface="Arial" pitchFamily="34" charset="0"/>
                <a:cs typeface="Arial" pitchFamily="34" charset="0"/>
              </a:rPr>
              <a:t>slajs</a:t>
            </a:r>
            <a:r>
              <a:rPr lang="cs-CZ" sz="1300" dirty="0" smtClean="0">
                <a:latin typeface="Arial" pitchFamily="34" charset="0"/>
                <a:cs typeface="Arial" pitchFamily="34" charset="0"/>
              </a:rPr>
              <a:t> či čop. Poté se snaží útočník vytáhnout co nejvíce míček a často to přežene, na což se dá odpovědět tvrdým úderem. Tedy pokud to "nepřežene až za stůl.</a:t>
            </a:r>
          </a:p>
          <a:p>
            <a:pPr lvl="0"/>
            <a:endParaRPr lang="cs-CZ" sz="1300" dirty="0" smtClean="0">
              <a:latin typeface="Arial" pitchFamily="34" charset="0"/>
              <a:cs typeface="Arial" pitchFamily="34" charset="0"/>
            </a:endParaRPr>
          </a:p>
          <a:p>
            <a:r>
              <a:rPr lang="cs-CZ" sz="2200" b="1" u="sng" dirty="0" smtClean="0">
                <a:latin typeface="Arial" pitchFamily="34" charset="0"/>
                <a:cs typeface="Arial" pitchFamily="34" charset="0"/>
              </a:rPr>
              <a:t>Lobovaná obrana</a:t>
            </a:r>
            <a:endParaRPr lang="cs-CZ" sz="2200" dirty="0" smtClean="0">
              <a:latin typeface="Arial" pitchFamily="34" charset="0"/>
              <a:cs typeface="Arial" pitchFamily="34" charset="0"/>
            </a:endParaRPr>
          </a:p>
          <a:p>
            <a:pPr lvl="0">
              <a:buNone/>
            </a:pPr>
            <a:r>
              <a:rPr lang="cs-CZ" sz="1300" dirty="0" smtClean="0">
                <a:latin typeface="Arial" pitchFamily="34" charset="0"/>
                <a:cs typeface="Arial" pitchFamily="34" charset="0"/>
              </a:rPr>
              <a:t>        Lob je jediný obranný úder jemuž je udělena horní rotace. Hraje se nejčastěji z velké vzdálenosti a pod úrovní stolu, odkud míček umisťujeme nejlépe na konečnou čáru soupeřovy poloviny stolu, od níž míček odskakuje do prostoru. Díky vysoké dráze letu poskytuje tento úder čas na zkorigování postoje a na znovuobnovení koncentrace po dlouhé výměně. Na lobovanou obranu výborně platí topspiny, </a:t>
            </a:r>
            <a:r>
              <a:rPr lang="cs-CZ" sz="1300" dirty="0" err="1" smtClean="0">
                <a:latin typeface="Arial" pitchFamily="34" charset="0"/>
                <a:cs typeface="Arial" pitchFamily="34" charset="0"/>
              </a:rPr>
              <a:t>drajvy</a:t>
            </a:r>
            <a:r>
              <a:rPr lang="cs-CZ" sz="1300" dirty="0" smtClean="0">
                <a:latin typeface="Arial" pitchFamily="34" charset="0"/>
                <a:cs typeface="Arial" pitchFamily="34" charset="0"/>
              </a:rPr>
              <a:t> (slabší), ale hlavně smeče a nejlépe bekhendem.</a:t>
            </a:r>
          </a:p>
          <a:p>
            <a:pPr lvl="0"/>
            <a:endParaRPr lang="cs-CZ" sz="1200" dirty="0" smtClean="0"/>
          </a:p>
          <a:p>
            <a:pPr lvl="0"/>
            <a:endParaRPr lang="cs-CZ" sz="1200" dirty="0" smtClean="0">
              <a:latin typeface="Arial" pitchFamily="34" charset="0"/>
              <a:cs typeface="Arial" pitchFamily="34" charset="0"/>
            </a:endParaRPr>
          </a:p>
          <a:p>
            <a:pPr lvl="0"/>
            <a:endParaRPr lang="cs-CZ" sz="1200" dirty="0" smtClean="0">
              <a:latin typeface="Arial" pitchFamily="34" charset="0"/>
              <a:cs typeface="Arial" pitchFamily="34" charset="0"/>
            </a:endParaRPr>
          </a:p>
          <a:p>
            <a:endParaRPr lang="cs-CZ"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smtClean="0">
                <a:latin typeface="Arial" pitchFamily="34" charset="0"/>
                <a:cs typeface="Arial" pitchFamily="34" charset="0"/>
              </a:rPr>
              <a:t>Další - </a:t>
            </a:r>
            <a:r>
              <a:rPr lang="cs-CZ" sz="1800" dirty="0" err="1" smtClean="0">
                <a:latin typeface="Arial" pitchFamily="34" charset="0"/>
                <a:cs typeface="Arial" pitchFamily="34" charset="0"/>
              </a:rPr>
              <a:t>pokrač</a:t>
            </a:r>
            <a:r>
              <a:rPr lang="cs-CZ" sz="1800" dirty="0" smtClean="0">
                <a:latin typeface="Arial" pitchFamily="34" charset="0"/>
                <a:cs typeface="Arial" pitchFamily="34" charset="0"/>
              </a:rPr>
              <a:t>.</a:t>
            </a:r>
            <a:endParaRPr lang="cs-CZ" sz="1800" dirty="0">
              <a:latin typeface="Arial" pitchFamily="34" charset="0"/>
              <a:cs typeface="Arial" pitchFamily="34" charset="0"/>
            </a:endParaRPr>
          </a:p>
        </p:txBody>
      </p:sp>
      <p:sp>
        <p:nvSpPr>
          <p:cNvPr id="3" name="Zástupný symbol pro obsah 2"/>
          <p:cNvSpPr>
            <a:spLocks noGrp="1"/>
          </p:cNvSpPr>
          <p:nvPr>
            <p:ph idx="1"/>
          </p:nvPr>
        </p:nvSpPr>
        <p:spPr>
          <a:xfrm>
            <a:off x="304800" y="1554162"/>
            <a:ext cx="8839200" cy="4660920"/>
          </a:xfrm>
        </p:spPr>
        <p:txBody>
          <a:bodyPr>
            <a:noAutofit/>
          </a:bodyPr>
          <a:lstStyle/>
          <a:p>
            <a:r>
              <a:rPr lang="cs-CZ" sz="2000" b="1" u="sng" dirty="0" err="1" smtClean="0">
                <a:latin typeface="Arial" pitchFamily="34" charset="0"/>
                <a:cs typeface="Arial" pitchFamily="34" charset="0"/>
              </a:rPr>
              <a:t>Kontradrajv</a:t>
            </a:r>
            <a:r>
              <a:rPr lang="cs-CZ" sz="2000" b="1" u="sng" dirty="0" smtClean="0">
                <a:latin typeface="Arial" pitchFamily="34" charset="0"/>
                <a:cs typeface="Arial" pitchFamily="34" charset="0"/>
              </a:rPr>
              <a:t> (CONTRADRIVE)</a:t>
            </a:r>
            <a:endParaRPr lang="cs-CZ" sz="2000" dirty="0" smtClean="0">
              <a:latin typeface="Arial" pitchFamily="34" charset="0"/>
              <a:cs typeface="Arial" pitchFamily="34" charset="0"/>
            </a:endParaRPr>
          </a:p>
          <a:p>
            <a:pPr lvl="0">
              <a:buNone/>
            </a:pP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Kontradrajv</a:t>
            </a:r>
            <a:r>
              <a:rPr lang="cs-CZ" sz="1100" dirty="0" smtClean="0">
                <a:latin typeface="Arial" pitchFamily="34" charset="0"/>
                <a:cs typeface="Arial" pitchFamily="34" charset="0"/>
              </a:rPr>
              <a:t> patří mezi </a:t>
            </a:r>
            <a:r>
              <a:rPr lang="cs-CZ" sz="1100" dirty="0" err="1" smtClean="0">
                <a:latin typeface="Arial" pitchFamily="34" charset="0"/>
                <a:cs typeface="Arial" pitchFamily="34" charset="0"/>
              </a:rPr>
              <a:t>protiútočné</a:t>
            </a:r>
            <a:r>
              <a:rPr lang="cs-CZ" sz="1100" dirty="0" smtClean="0">
                <a:latin typeface="Arial" pitchFamily="34" charset="0"/>
                <a:cs typeface="Arial" pitchFamily="34" charset="0"/>
              </a:rPr>
              <a:t> údery a jak i název napovídá je zahráván hlavně proti </a:t>
            </a:r>
            <a:r>
              <a:rPr lang="cs-CZ" sz="1100" dirty="0" err="1" smtClean="0">
                <a:latin typeface="Arial" pitchFamily="34" charset="0"/>
                <a:cs typeface="Arial" pitchFamily="34" charset="0"/>
              </a:rPr>
              <a:t>drajvům</a:t>
            </a:r>
            <a:r>
              <a:rPr lang="cs-CZ" sz="1100" dirty="0" smtClean="0">
                <a:latin typeface="Arial" pitchFamily="34" charset="0"/>
                <a:cs typeface="Arial" pitchFamily="34" charset="0"/>
              </a:rPr>
              <a:t>. V dnešní éře </a:t>
            </a:r>
            <a:r>
              <a:rPr lang="cs-CZ" sz="1100" dirty="0" err="1" smtClean="0">
                <a:latin typeface="Arial" pitchFamily="34" charset="0"/>
                <a:cs typeface="Arial" pitchFamily="34" charset="0"/>
              </a:rPr>
              <a:t>topsinů</a:t>
            </a:r>
            <a:r>
              <a:rPr lang="cs-CZ" sz="1100" dirty="0" smtClean="0">
                <a:latin typeface="Arial" pitchFamily="34" charset="0"/>
                <a:cs typeface="Arial" pitchFamily="34" charset="0"/>
              </a:rPr>
              <a:t> už většinou nenastávají ty dlouhé </a:t>
            </a:r>
            <a:r>
              <a:rPr lang="cs-CZ" sz="1100" dirty="0" err="1" smtClean="0">
                <a:latin typeface="Arial" pitchFamily="34" charset="0"/>
                <a:cs typeface="Arial" pitchFamily="34" charset="0"/>
              </a:rPr>
              <a:t>kontradrajvové</a:t>
            </a:r>
            <a:r>
              <a:rPr lang="cs-CZ" sz="1100" dirty="0" smtClean="0">
                <a:latin typeface="Arial" pitchFamily="34" charset="0"/>
                <a:cs typeface="Arial" pitchFamily="34" charset="0"/>
              </a:rPr>
              <a:t> výměny, ale jsou nahrazovány topspiny a </a:t>
            </a:r>
            <a:r>
              <a:rPr lang="cs-CZ" sz="1100" dirty="0" err="1" smtClean="0">
                <a:latin typeface="Arial" pitchFamily="34" charset="0"/>
                <a:cs typeface="Arial" pitchFamily="34" charset="0"/>
              </a:rPr>
              <a:t>blokingem</a:t>
            </a: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Kontradrajvy</a:t>
            </a:r>
            <a:r>
              <a:rPr lang="cs-CZ" sz="1100" dirty="0" smtClean="0">
                <a:latin typeface="Arial" pitchFamily="34" charset="0"/>
                <a:cs typeface="Arial" pitchFamily="34" charset="0"/>
              </a:rPr>
              <a:t> můžou mít různou intenzitu rotace i síly, jsou zahrávány z různých vzdáleností od stolu, ke styku pálky s míčkem dochází při jeho sestupné fázi letu, ale ještě nad úrovní stolu.</a:t>
            </a:r>
          </a:p>
          <a:p>
            <a:pPr>
              <a:buNone/>
            </a:pPr>
            <a:endParaRPr lang="cs-CZ" sz="1100" dirty="0" smtClean="0">
              <a:latin typeface="Arial" pitchFamily="34" charset="0"/>
              <a:cs typeface="Arial" pitchFamily="34" charset="0"/>
            </a:endParaRPr>
          </a:p>
          <a:p>
            <a:r>
              <a:rPr lang="cs-CZ" sz="2000" b="1" u="sng" dirty="0" err="1" smtClean="0">
                <a:latin typeface="Arial" pitchFamily="34" charset="0"/>
                <a:cs typeface="Arial" pitchFamily="34" charset="0"/>
              </a:rPr>
              <a:t>Bloking</a:t>
            </a:r>
            <a:endParaRPr lang="cs-CZ" sz="2000" dirty="0" smtClean="0">
              <a:latin typeface="Arial" pitchFamily="34" charset="0"/>
              <a:cs typeface="Arial" pitchFamily="34" charset="0"/>
            </a:endParaRPr>
          </a:p>
          <a:p>
            <a:pPr lvl="0">
              <a:buNone/>
            </a:pP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Bloking</a:t>
            </a:r>
            <a:r>
              <a:rPr lang="cs-CZ" sz="1100" dirty="0" smtClean="0">
                <a:latin typeface="Arial" pitchFamily="34" charset="0"/>
                <a:cs typeface="Arial" pitchFamily="34" charset="0"/>
              </a:rPr>
              <a:t> je základní </a:t>
            </a:r>
            <a:r>
              <a:rPr lang="cs-CZ" sz="1100" dirty="0" err="1" smtClean="0">
                <a:latin typeface="Arial" pitchFamily="34" charset="0"/>
                <a:cs typeface="Arial" pitchFamily="34" charset="0"/>
              </a:rPr>
              <a:t>protiútočný</a:t>
            </a:r>
            <a:r>
              <a:rPr lang="cs-CZ" sz="1100" dirty="0" smtClean="0">
                <a:latin typeface="Arial" pitchFamily="34" charset="0"/>
                <a:cs typeface="Arial" pitchFamily="34" charset="0"/>
              </a:rPr>
              <a:t> úder, kterým se dá bránit topspin. Při </a:t>
            </a:r>
            <a:r>
              <a:rPr lang="cs-CZ" sz="1100" dirty="0" err="1" smtClean="0">
                <a:latin typeface="Arial" pitchFamily="34" charset="0"/>
                <a:cs typeface="Arial" pitchFamily="34" charset="0"/>
              </a:rPr>
              <a:t>blokingu</a:t>
            </a:r>
            <a:r>
              <a:rPr lang="cs-CZ" sz="1100" dirty="0" smtClean="0">
                <a:latin typeface="Arial" pitchFamily="34" charset="0"/>
                <a:cs typeface="Arial" pitchFamily="34" charset="0"/>
              </a:rPr>
              <a:t> prostě nastavíte míčku stěnu od které se odrazí, přičemž musíte mít pálku sklopenou do ostrého úhlu (různí se to také podle rotace). Zkušenější mohou dát do úderu i trochu síly. Jednodušší a účinnější je blokovat bekhendem, při němž máte klasické čelní postavení a pálku držíte přímo před sebou. Je to ale trochu náročné, protože se musíte pohybovat prostorem. </a:t>
            </a:r>
            <a:r>
              <a:rPr lang="cs-CZ" sz="1100" dirty="0" err="1" smtClean="0">
                <a:latin typeface="Arial" pitchFamily="34" charset="0"/>
                <a:cs typeface="Arial" pitchFamily="34" charset="0"/>
              </a:rPr>
              <a:t>Frohendem</a:t>
            </a:r>
            <a:r>
              <a:rPr lang="cs-CZ" sz="1100" dirty="0" smtClean="0">
                <a:latin typeface="Arial" pitchFamily="34" charset="0"/>
                <a:cs typeface="Arial" pitchFamily="34" charset="0"/>
              </a:rPr>
              <a:t> blokovat je podle mě dost divné řešení situace a měli byste tam picnout spíše </a:t>
            </a:r>
            <a:r>
              <a:rPr lang="cs-CZ" sz="1100" dirty="0" err="1" smtClean="0">
                <a:latin typeface="Arial" pitchFamily="34" charset="0"/>
                <a:cs typeface="Arial" pitchFamily="34" charset="0"/>
              </a:rPr>
              <a:t>kontratopspin</a:t>
            </a:r>
            <a:r>
              <a:rPr lang="cs-CZ" sz="1100" dirty="0" smtClean="0">
                <a:latin typeface="Arial" pitchFamily="34" charset="0"/>
                <a:cs typeface="Arial" pitchFamily="34" charset="0"/>
              </a:rPr>
              <a:t> nebo </a:t>
            </a:r>
            <a:r>
              <a:rPr lang="cs-CZ" sz="1100" dirty="0" err="1" smtClean="0">
                <a:latin typeface="Arial" pitchFamily="34" charset="0"/>
                <a:cs typeface="Arial" pitchFamily="34" charset="0"/>
              </a:rPr>
              <a:t>drajv</a:t>
            </a:r>
            <a:r>
              <a:rPr lang="cs-CZ" sz="1100" dirty="0" smtClean="0">
                <a:latin typeface="Arial" pitchFamily="34" charset="0"/>
                <a:cs typeface="Arial" pitchFamily="34" charset="0"/>
              </a:rPr>
              <a:t>, ale blokovat se dá i forhendem. Platí pro něj rovněž sklopená pálka, ale postavení je tentokrát forhendové.</a:t>
            </a:r>
          </a:p>
          <a:p>
            <a:pPr>
              <a:buNone/>
            </a:pPr>
            <a:r>
              <a:rPr lang="cs-CZ" sz="1100" dirty="0" smtClean="0">
                <a:latin typeface="Arial" pitchFamily="34" charset="0"/>
                <a:cs typeface="Arial" pitchFamily="34" charset="0"/>
              </a:rPr>
              <a:t> </a:t>
            </a:r>
          </a:p>
          <a:p>
            <a:r>
              <a:rPr lang="cs-CZ" sz="2000" b="1" u="sng" dirty="0" err="1" smtClean="0">
                <a:latin typeface="Arial" pitchFamily="34" charset="0"/>
                <a:cs typeface="Arial" pitchFamily="34" charset="0"/>
              </a:rPr>
              <a:t>Kontratopspin</a:t>
            </a:r>
            <a:r>
              <a:rPr lang="cs-CZ" sz="2000" b="1" u="sng" dirty="0" smtClean="0">
                <a:latin typeface="Arial" pitchFamily="34" charset="0"/>
                <a:cs typeface="Arial" pitchFamily="34" charset="0"/>
              </a:rPr>
              <a:t> (CONTRATOPSPIN)</a:t>
            </a:r>
            <a:endParaRPr lang="cs-CZ" sz="2000" dirty="0" smtClean="0">
              <a:latin typeface="Arial" pitchFamily="34" charset="0"/>
              <a:cs typeface="Arial" pitchFamily="34" charset="0"/>
            </a:endParaRPr>
          </a:p>
          <a:p>
            <a:pPr lvl="0">
              <a:buNone/>
            </a:pP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Kontratopspin</a:t>
            </a:r>
            <a:r>
              <a:rPr lang="cs-CZ" sz="1100" dirty="0" smtClean="0">
                <a:latin typeface="Arial" pitchFamily="34" charset="0"/>
                <a:cs typeface="Arial" pitchFamily="34" charset="0"/>
              </a:rPr>
              <a:t> je další možnost, jak se bránit topspinu. Je to v podstatě topspin, ale musíte při něm hodně snížit těžiště, zapojit rotaci těla, a nedávat do toho velkou sílu, střední postačí. </a:t>
            </a:r>
            <a:r>
              <a:rPr lang="cs-CZ" sz="1100" dirty="0" err="1" smtClean="0">
                <a:latin typeface="Arial" pitchFamily="34" charset="0"/>
                <a:cs typeface="Arial" pitchFamily="34" charset="0"/>
              </a:rPr>
              <a:t>Kontratopspin</a:t>
            </a:r>
            <a:r>
              <a:rPr lang="cs-CZ" sz="1100" dirty="0" smtClean="0">
                <a:latin typeface="Arial" pitchFamily="34" charset="0"/>
                <a:cs typeface="Arial" pitchFamily="34" charset="0"/>
              </a:rPr>
              <a:t> bekhendem zase znamená akorát čelní postavení a větší přikrčení před úderem.</a:t>
            </a:r>
          </a:p>
          <a:p>
            <a:pPr lvl="0">
              <a:buNone/>
            </a:pPr>
            <a:r>
              <a:rPr lang="cs-CZ" sz="1100" dirty="0" smtClean="0">
                <a:latin typeface="Arial" pitchFamily="34" charset="0"/>
                <a:cs typeface="Arial" pitchFamily="34" charset="0"/>
              </a:rPr>
              <a:t>         Často dostane míček topspinem kromě horní i boční rotaci, což pak vede k velmi pohledným výměnám.</a:t>
            </a:r>
          </a:p>
          <a:p>
            <a:pPr>
              <a:buNone/>
            </a:pPr>
            <a:r>
              <a:rPr lang="cs-CZ" sz="1100" dirty="0" smtClean="0">
                <a:latin typeface="Arial" pitchFamily="34" charset="0"/>
                <a:cs typeface="Arial" pitchFamily="34" charset="0"/>
              </a:rPr>
              <a:t> </a:t>
            </a:r>
          </a:p>
          <a:p>
            <a:r>
              <a:rPr lang="cs-CZ" sz="2000" b="1" u="sng" dirty="0" smtClean="0">
                <a:latin typeface="Arial" pitchFamily="34" charset="0"/>
                <a:cs typeface="Arial" pitchFamily="34" charset="0"/>
              </a:rPr>
              <a:t>Stopbal</a:t>
            </a:r>
            <a:endParaRPr lang="cs-CZ" sz="2000" dirty="0" smtClean="0">
              <a:latin typeface="Arial" pitchFamily="34" charset="0"/>
              <a:cs typeface="Arial" pitchFamily="34" charset="0"/>
            </a:endParaRPr>
          </a:p>
          <a:p>
            <a:pPr lvl="0">
              <a:buNone/>
            </a:pPr>
            <a:r>
              <a:rPr lang="cs-CZ" sz="1100" dirty="0" smtClean="0">
                <a:latin typeface="Arial" pitchFamily="34" charset="0"/>
                <a:cs typeface="Arial" pitchFamily="34" charset="0"/>
              </a:rPr>
              <a:t>         Stopbal je obranný úder, který se umisťuje těsně za síťku a jeho pár dalších odskoků bude na stole, má tedy zpětnou rotaci. Používá se když je váš soupeř daleko od stolu, takže se většinou nestihne vrátit včas, aby odehrál míček, a když ano, tak jeho odehrání nebude nijak kvalitní a pro vás to je příležitost mu ukázat, jak umíte zasmečovat. Ovšem je nutno říct, že naučit se stopbaly zahrávat, tak aby nekončili v síti, je dost obtížné.</a:t>
            </a:r>
          </a:p>
          <a:p>
            <a:endParaRPr lang="cs-CZ"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571480"/>
            <a:ext cx="8572528" cy="1569660"/>
          </a:xfrm>
          <a:prstGeom prst="rect">
            <a:avLst/>
          </a:prstGeom>
          <a:noFill/>
        </p:spPr>
        <p:txBody>
          <a:bodyPr wrap="square" rtlCol="0">
            <a:spAutoFit/>
          </a:bodyPr>
          <a:lstStyle/>
          <a:p>
            <a:pPr algn="ctr"/>
            <a:r>
              <a:rPr lang="cs-CZ" sz="2000" b="1" dirty="0" smtClean="0"/>
              <a:t>HERNÍ VÝKON  </a:t>
            </a:r>
            <a:endParaRPr lang="cs-CZ" sz="2000" b="1" dirty="0" smtClean="0"/>
          </a:p>
          <a:p>
            <a:pPr algn="ctr"/>
            <a:endParaRPr lang="cs-CZ" sz="2000" b="1" dirty="0" smtClean="0"/>
          </a:p>
          <a:p>
            <a:pPr algn="ctr"/>
            <a:endParaRPr lang="cs-CZ" sz="2000" b="1" dirty="0" smtClean="0"/>
          </a:p>
          <a:p>
            <a:r>
              <a:rPr lang="cs-CZ" dirty="0" smtClean="0"/>
              <a:t> </a:t>
            </a:r>
            <a:r>
              <a:rPr lang="cs-CZ" dirty="0" smtClean="0">
                <a:hlinkClick r:id="rId2"/>
              </a:rPr>
              <a:t>http://is.muni.cz/do/rect/el/estud/fsps/ps10/fyziol/web/sport/raket-stolni.html</a:t>
            </a:r>
            <a:r>
              <a:rPr lang="cs-CZ" dirty="0" smtClean="0"/>
              <a:t> </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57200"/>
            <a:ext cx="8563004" cy="614346"/>
          </a:xfrm>
        </p:spPr>
        <p:txBody>
          <a:bodyPr>
            <a:normAutofit/>
          </a:bodyPr>
          <a:lstStyle/>
          <a:p>
            <a:r>
              <a:rPr lang="cs-CZ" sz="1800" dirty="0" smtClean="0">
                <a:latin typeface="Arial" pitchFamily="34" charset="0"/>
                <a:cs typeface="Arial" pitchFamily="34" charset="0"/>
              </a:rPr>
              <a:t>Sportovní výkon</a:t>
            </a:r>
            <a:endParaRPr lang="cs-CZ" sz="1800" dirty="0">
              <a:latin typeface="Arial" pitchFamily="34" charset="0"/>
              <a:cs typeface="Arial" pitchFamily="34" charset="0"/>
            </a:endParaRPr>
          </a:p>
        </p:txBody>
      </p:sp>
      <p:sp>
        <p:nvSpPr>
          <p:cNvPr id="3" name="Zástupný symbol pro obsah 2"/>
          <p:cNvSpPr>
            <a:spLocks noGrp="1"/>
          </p:cNvSpPr>
          <p:nvPr>
            <p:ph idx="1"/>
          </p:nvPr>
        </p:nvSpPr>
        <p:spPr>
          <a:xfrm>
            <a:off x="285720" y="1142984"/>
            <a:ext cx="8043858" cy="5500726"/>
          </a:xfrm>
        </p:spPr>
        <p:txBody>
          <a:bodyPr>
            <a:normAutofit fontScale="40000" lnSpcReduction="20000"/>
          </a:bodyPr>
          <a:lstStyle/>
          <a:p>
            <a:r>
              <a:rPr lang="cs-CZ" dirty="0" smtClean="0"/>
              <a:t>Stolní tenis je individuální raketový sport, který je ve světě i u nás velice oblíbený, provozovaný soutěžně i rekreačně. Hrají proti sobě dva protihráči  (případně dvě dvojice protivníků), kteří se snaží pomocí různých úderů pálkou odehrát míček na soupeřovu polovinu stolu tak, aby jej nemohl vrátit. Pohyb hráče je na relativně malém prostoru ( ve většině domácích soutěží vyžadován hrací prostor alespoň 10 x 5 m, ve kterém je umístěn stůl 2,74 x 1,525  m rozdělený síťkou). Vzhledem ke vzdálenosti soupeře a rychlosti letu míčku se výměny často střídají a hráč má málo času na přípravu a provedení úderu. Ve stolním tenise je proto velký důraz kladen na rychlost a koordinaci. Hra vyžaduje vysokou míru koncentrace a anticipace.</a:t>
            </a:r>
          </a:p>
          <a:p>
            <a:pPr>
              <a:buNone/>
            </a:pPr>
            <a:r>
              <a:rPr lang="cs-CZ" dirty="0" smtClean="0"/>
              <a:t> </a:t>
            </a:r>
          </a:p>
          <a:p>
            <a:r>
              <a:rPr lang="cs-CZ" dirty="0" smtClean="0"/>
              <a:t>Ve stolním tenise se můžeme zaměřit na pohybovou činnost ze dvou hledisek. První z nich se týká postavení a pohybu hráče v hracím prostoru tak, aby se dostal do co nejvýhodnější pozice pro provedení úderu. Druhé je samotné provedení úderu. Pro pohyb v hracím prostoru je důležité vycházet ze střehového postavení. Toto postavení je charakterizováno sníženým těžištěm ( podřepem ) a váhou přenesenou na přední část chodidel ( mírným předklonem ). Dostat se do střehové pozice co nejčastěji je velice důležité vzhledem k rychlosti hry, kdy je na vše nedostatek času. Být lépe připraven na úder dává hráči více času na ten následující.</a:t>
            </a:r>
          </a:p>
          <a:p>
            <a:pPr>
              <a:buNone/>
            </a:pPr>
            <a:r>
              <a:rPr lang="cs-CZ" dirty="0" smtClean="0"/>
              <a:t>        Z takového postavení pak hráč vystartuje a přemisťuje se pomocí úkroků či běhu s rychlou frekvencí podle toho, jakou musí překonat vzdálenost (někdy ovšem stačí pouze vyklonění trupu bez pohybu nohou). Hráči v této fázi uplatní explozivní sílu dolních končetin. Pro provedení úderu se neobejde hráč bez dobré koordinace, jelikož v jeho průběhu jsou zapojeny všechny části těla počínaje prací dolních končetin, přes rotace pánve a trupu, konče pohybem hrací paže včetně jemné motoriky zápěstí. Vždy záleží na tom, jaký úder hráč zvolí. Ve stolním tenise se setkáváme s širokou škálou úderů, které jsou různě kategorizovány. Rozlišujeme údery útočné nebo obranné, údery podle směru rotace atd. Rozdělením úderů se zabývalo mnoho autorů, v naší literatuře je nejčastěji zmiňováno dělení dle </a:t>
            </a:r>
            <a:r>
              <a:rPr lang="cs-CZ" dirty="0" err="1" smtClean="0"/>
              <a:t>Hýbnera</a:t>
            </a:r>
            <a:r>
              <a:rPr lang="cs-CZ" dirty="0" smtClean="0"/>
              <a:t> (1999), který jej nazývá metodickou řadou úderů: podání, základní přímý úder, lift, topspin, </a:t>
            </a:r>
            <a:r>
              <a:rPr lang="cs-CZ" dirty="0" err="1" smtClean="0"/>
              <a:t>drajv</a:t>
            </a:r>
            <a:r>
              <a:rPr lang="cs-CZ" dirty="0" smtClean="0"/>
              <a:t>, závěrečný tvrdý úder – smeč, </a:t>
            </a:r>
            <a:r>
              <a:rPr lang="cs-CZ" dirty="0" err="1" smtClean="0"/>
              <a:t>slajs</a:t>
            </a:r>
            <a:r>
              <a:rPr lang="cs-CZ" dirty="0" smtClean="0"/>
              <a:t>, čop, náraz, lobovaná obrana, </a:t>
            </a:r>
            <a:r>
              <a:rPr lang="cs-CZ" dirty="0" err="1" smtClean="0"/>
              <a:t>kontradrajv</a:t>
            </a:r>
            <a:r>
              <a:rPr lang="cs-CZ" dirty="0" smtClean="0"/>
              <a:t>, </a:t>
            </a:r>
            <a:r>
              <a:rPr lang="cs-CZ" dirty="0" err="1" smtClean="0"/>
              <a:t>blokink</a:t>
            </a:r>
            <a:r>
              <a:rPr lang="cs-CZ" dirty="0" smtClean="0"/>
              <a:t>, </a:t>
            </a:r>
            <a:r>
              <a:rPr lang="cs-CZ" dirty="0" err="1" smtClean="0"/>
              <a:t>kontratopspin</a:t>
            </a:r>
            <a:r>
              <a:rPr lang="cs-CZ" dirty="0" smtClean="0"/>
              <a:t>, stopbal.</a:t>
            </a:r>
          </a:p>
          <a:p>
            <a:r>
              <a:rPr lang="cs-CZ" dirty="0" smtClean="0"/>
              <a:t>V současnosti převládá útočná hra, pro řadu úderů se do značné míry uplatní explozivní síla horních končetin.</a:t>
            </a:r>
          </a:p>
          <a:p>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smtClean="0"/>
              <a:t>Fyziologické zatížení</a:t>
            </a:r>
            <a:endParaRPr lang="cs-CZ" sz="1800" dirty="0"/>
          </a:p>
        </p:txBody>
      </p:sp>
      <p:sp>
        <p:nvSpPr>
          <p:cNvPr id="3" name="Zástupný symbol pro obsah 2"/>
          <p:cNvSpPr>
            <a:spLocks noGrp="1"/>
          </p:cNvSpPr>
          <p:nvPr>
            <p:ph idx="1"/>
          </p:nvPr>
        </p:nvSpPr>
        <p:spPr>
          <a:xfrm>
            <a:off x="285720" y="1785926"/>
            <a:ext cx="8491566" cy="4294199"/>
          </a:xfrm>
        </p:spPr>
        <p:txBody>
          <a:bodyPr>
            <a:normAutofit fontScale="40000" lnSpcReduction="20000"/>
          </a:bodyPr>
          <a:lstStyle/>
          <a:p>
            <a:r>
              <a:rPr lang="cs-CZ" dirty="0" smtClean="0"/>
              <a:t>Při analýze fyziologického zatížení vycházíme mimo jiné ze zjištěných údajů o době trvání sportovního výkonu. Podle </a:t>
            </a:r>
            <a:r>
              <a:rPr lang="cs-CZ" dirty="0" err="1" smtClean="0"/>
              <a:t>Katsikadelise</a:t>
            </a:r>
            <a:r>
              <a:rPr lang="cs-CZ" dirty="0" smtClean="0"/>
              <a:t>, </a:t>
            </a:r>
            <a:r>
              <a:rPr lang="cs-CZ" dirty="0" err="1" smtClean="0"/>
              <a:t>Pilianidise</a:t>
            </a:r>
            <a:r>
              <a:rPr lang="cs-CZ" dirty="0" smtClean="0"/>
              <a:t> a </a:t>
            </a:r>
            <a:r>
              <a:rPr lang="cs-CZ" dirty="0" err="1" smtClean="0"/>
              <a:t>Misihroniové</a:t>
            </a:r>
            <a:r>
              <a:rPr lang="cs-CZ" dirty="0" smtClean="0"/>
              <a:t> na Olympijských hrách v Pekingu 2008 v soutěžích jednotlivců ve zkoumaných utkáních trval jeden set v průměru 5 minut a 6 sekund  (muži) resp. 5 minut 47 sekund (ženy). Pro stolní tenis jsou charakteristické velmi krátké úseky, při kterých je míček ve hře. Nejvíce výměn probíhá v intervalu 0-5 s, kdy je potřeba malého počtů úderů k dosažení bodu (</a:t>
            </a:r>
            <a:r>
              <a:rPr lang="cs-CZ" dirty="0" err="1" smtClean="0"/>
              <a:t>Takeuchi</a:t>
            </a:r>
            <a:r>
              <a:rPr lang="cs-CZ" dirty="0" smtClean="0"/>
              <a:t>, </a:t>
            </a:r>
            <a:r>
              <a:rPr lang="cs-CZ" dirty="0" err="1" smtClean="0"/>
              <a:t>Kobayashi</a:t>
            </a:r>
            <a:r>
              <a:rPr lang="cs-CZ" dirty="0" smtClean="0"/>
              <a:t>, </a:t>
            </a:r>
            <a:r>
              <a:rPr lang="cs-CZ" dirty="0" err="1" smtClean="0"/>
              <a:t>Hiruta</a:t>
            </a:r>
            <a:r>
              <a:rPr lang="cs-CZ" dirty="0" smtClean="0"/>
              <a:t> a </a:t>
            </a:r>
            <a:r>
              <a:rPr lang="cs-CZ" dirty="0" err="1" smtClean="0"/>
              <a:t>Yuza</a:t>
            </a:r>
            <a:endParaRPr lang="cs-CZ" dirty="0" smtClean="0"/>
          </a:p>
          <a:p>
            <a:pPr>
              <a:buNone/>
            </a:pPr>
            <a:r>
              <a:rPr lang="cs-CZ" dirty="0" smtClean="0"/>
              <a:t>         udávají  průměrný počet  4,1 u mužů a 4,6 u žen ), s delším úsekem intervalu odpočinku.  Proto stolní tenis patří podle stupně zatížení metabolismu, ke sportům s mírnou až střední intenzitou a z energetického hlediska k těm s nejnižším stupněm náročnosti ( Havlíčková a kol., 1993 ). </a:t>
            </a:r>
            <a:r>
              <a:rPr lang="cs-CZ" dirty="0" err="1" smtClean="0"/>
              <a:t>Bernaciková</a:t>
            </a:r>
            <a:r>
              <a:rPr lang="cs-CZ" dirty="0" smtClean="0"/>
              <a:t> a kol. (2011) poukazují na metabolickou charakteristiku výkonu následovně: zátěž intervalová, intenzita zatížení střední až </a:t>
            </a:r>
            <a:r>
              <a:rPr lang="cs-CZ" dirty="0" err="1" smtClean="0"/>
              <a:t>submaximální</a:t>
            </a:r>
            <a:r>
              <a:rPr lang="cs-CZ" dirty="0" smtClean="0"/>
              <a:t>. Metabolické krytí je hlavně anaerobní ( ATP-CP systém, anaerobní glykolýza ).  Částečně jsou potřeby kryty aerobní fosforylací. Výsledky měření srdeční frekvence u stolních tenistů jsou rozdílné. U mužů byly naměřeny hodnoty kolísající mezi 141 až 163 tepy, u žen 145-159 tepů za minutu. Podle Lesa se hodnoty SF při zápase pohybují v rozmezí  160-170 za minutu ( Havlíčková a kol.,1993). </a:t>
            </a:r>
            <a:r>
              <a:rPr lang="cs-CZ" dirty="0" err="1" smtClean="0"/>
              <a:t>Djokic</a:t>
            </a:r>
            <a:r>
              <a:rPr lang="cs-CZ" dirty="0" smtClean="0"/>
              <a:t> (2004) udává průměrné hodnoty 162-172 v oficiálních utkáních. Průměrné hodnoty 156 ± 15 v modelových zápasech ligových hráčů a 141 ± 12 regionálních hráčů přináší Suchomel, který též zjistil hodnoty VO2 </a:t>
            </a:r>
            <a:r>
              <a:rPr lang="cs-CZ" dirty="0" err="1" smtClean="0"/>
              <a:t>max</a:t>
            </a:r>
            <a:r>
              <a:rPr lang="cs-CZ" dirty="0" smtClean="0"/>
              <a:t>  (62.1 ± 5.1 ligový hráči, 48.6 ± 4.8 regionální hráči ). </a:t>
            </a:r>
            <a:r>
              <a:rPr lang="cs-CZ" dirty="0" err="1" smtClean="0"/>
              <a:t>Grasgruber</a:t>
            </a:r>
            <a:r>
              <a:rPr lang="cs-CZ" dirty="0" smtClean="0"/>
              <a:t>, </a:t>
            </a:r>
            <a:r>
              <a:rPr lang="cs-CZ" dirty="0" err="1" smtClean="0"/>
              <a:t>Cacek</a:t>
            </a:r>
            <a:r>
              <a:rPr lang="cs-CZ" dirty="0" smtClean="0"/>
              <a:t> ( 2008 ) udávají podobnou hodnotu 60 ml/kg.min, Jansa ( 2007 ) hodnotu 56,8 ml/kg.min . Tyto hodnoty ukazují na jistou míru adaptace na tělesnou zátěž. Tréninkovým procesem dochází k adaptaci energetických zásob ( ↑ ATP a CP, ↑ glykogen ), ke zvýšení funkční kapacity ( anaerobní i aerobní ) a ke zlepšení funkcí smyslových analyzátorů ( zrakový - periferní vidění, lepší prostorová orientace ). Také probíhají jisté morfologické změny ( hypertrofie rychlých svalových vláken ). </a:t>
            </a:r>
          </a:p>
          <a:p>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err="1" smtClean="0"/>
              <a:t>Technicko</a:t>
            </a:r>
            <a:r>
              <a:rPr lang="cs-CZ" sz="1800" dirty="0" smtClean="0"/>
              <a:t>- taktická stránka</a:t>
            </a:r>
            <a:endParaRPr lang="cs-CZ" sz="1800" dirty="0"/>
          </a:p>
        </p:txBody>
      </p:sp>
      <p:sp>
        <p:nvSpPr>
          <p:cNvPr id="3" name="Zástupný symbol pro obsah 2"/>
          <p:cNvSpPr>
            <a:spLocks noGrp="1"/>
          </p:cNvSpPr>
          <p:nvPr>
            <p:ph idx="1"/>
          </p:nvPr>
        </p:nvSpPr>
        <p:spPr>
          <a:xfrm>
            <a:off x="142844" y="1928802"/>
            <a:ext cx="8858312" cy="4168773"/>
          </a:xfrm>
        </p:spPr>
        <p:txBody>
          <a:bodyPr>
            <a:normAutofit fontScale="47500" lnSpcReduction="20000"/>
          </a:bodyPr>
          <a:lstStyle/>
          <a:p>
            <a:r>
              <a:rPr lang="cs-CZ" dirty="0" smtClean="0"/>
              <a:t>Kondiční faktory jsou často zmiňovány jako první z těch, které ovlivňují sportovní výkon. Ve stolním tenise systematicky rozvíjíme rychlost (reakční, akční), sílu (explozivní), vytrvalost (aerobní, anaerobní) i koordinaci (orientační, diferenciační, synaptická, adaptační).</a:t>
            </a:r>
          </a:p>
          <a:p>
            <a:r>
              <a:rPr lang="cs-CZ" dirty="0" smtClean="0"/>
              <a:t>Dalším faktorem ovlivňujícím výkon je technika. Technická příprava je zaměřena na specifické herní dovednosti, pomocí kterých hráč účelně řeší konkrétní herní situaci. Ve stolním tenise jde převážně o zdokonalování jednotlivých úderů ( výše zmiňovaných ). Jelikož každý jednotlivec má rozdílné dispozice, vytváří se rozdílný projev, který nazýváme hráčský styl.</a:t>
            </a:r>
          </a:p>
          <a:p>
            <a:r>
              <a:rPr lang="cs-CZ" dirty="0" smtClean="0"/>
              <a:t>Technická příprava je neodmyslitelně spojena s přípravou taktickou. Taktikou rozumíme výběr optimálního řešení, promyšlený a účelný způsob vedení sportovního boje, který využívá vlastních předností a slabin soupeře s cílem dosáhnout nejlepšího výsledku. Ve stolním tenisu hraje taktika výraznou roli právě pro výraznou škálu a množství herních stylů. To je dáno mimo jiné využíváním nejrůznějších materiálů ovlivňujících chování míčku ( základní charakteristikou je rychlost a rotace ).  Hráči mohou využívat potahy, které odpovídají pravidlům a jsou schválené mezinárodní federací ( ITTF ). Pravidla povolují buď obyčejnou vroubkovanou gumou s vroubky navrch nebo sendvič (což je jedna vrstva houbovité gumy pokrytá jednou vnější vrstvou obyčejné vroubkované gumy ) s vroubky dovnitř nebo navrch. Proto je možné narazit při mistrovských utkáních a na různých turnajích na hráče, kteří používají tzv. trávu, sendvič, </a:t>
            </a:r>
            <a:r>
              <a:rPr lang="cs-CZ" dirty="0" err="1" smtClean="0"/>
              <a:t>antitopspin</a:t>
            </a:r>
            <a:r>
              <a:rPr lang="cs-CZ" dirty="0" smtClean="0"/>
              <a:t> nebo běžné útočné potahy. Navíc potah na každé straně pálky může být jiný a tím je taktická stránka výkonu ještě umocněna.</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90763" y="2100263"/>
            <a:ext cx="4562475" cy="2657475"/>
          </a:xfrm>
          <a:prstGeom prst="rect">
            <a:avLst/>
          </a:prstGeom>
          <a:noFill/>
          <a:ln w="9525">
            <a:noFill/>
            <a:miter lim="800000"/>
            <a:headEnd/>
            <a:tailEnd/>
          </a:ln>
        </p:spPr>
      </p:pic>
      <p:sp>
        <p:nvSpPr>
          <p:cNvPr id="3" name="TextovéPole 2"/>
          <p:cNvSpPr txBox="1"/>
          <p:nvPr/>
        </p:nvSpPr>
        <p:spPr>
          <a:xfrm>
            <a:off x="0" y="428604"/>
            <a:ext cx="9144000" cy="1661993"/>
          </a:xfrm>
          <a:prstGeom prst="rect">
            <a:avLst/>
          </a:prstGeom>
          <a:noFill/>
        </p:spPr>
        <p:txBody>
          <a:bodyPr wrap="square" rtlCol="0">
            <a:spAutoFit/>
          </a:bodyPr>
          <a:lstStyle/>
          <a:p>
            <a:r>
              <a:rPr lang="cs-CZ" b="1" dirty="0" smtClean="0"/>
              <a:t>Kapitoly z dějin stolního tenisu </a:t>
            </a:r>
          </a:p>
          <a:p>
            <a:endParaRPr lang="cs-CZ" dirty="0" smtClean="0"/>
          </a:p>
          <a:p>
            <a:r>
              <a:rPr lang="cs-CZ" sz="4800" dirty="0" smtClean="0"/>
              <a:t>Historické milníky</a:t>
            </a: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smtClean="0"/>
              <a:t>PSYCHICKÁ STRÁNKA</a:t>
            </a:r>
            <a:endParaRPr lang="cs-CZ" sz="1800" dirty="0"/>
          </a:p>
        </p:txBody>
      </p:sp>
      <p:sp>
        <p:nvSpPr>
          <p:cNvPr id="3" name="Zástupný symbol pro obsah 2"/>
          <p:cNvSpPr>
            <a:spLocks noGrp="1"/>
          </p:cNvSpPr>
          <p:nvPr>
            <p:ph idx="1"/>
          </p:nvPr>
        </p:nvSpPr>
        <p:spPr/>
        <p:txBody>
          <a:bodyPr>
            <a:normAutofit fontScale="40000" lnSpcReduction="20000"/>
          </a:bodyPr>
          <a:lstStyle/>
          <a:p>
            <a:r>
              <a:rPr lang="cs-CZ" dirty="0" smtClean="0"/>
              <a:t>Přestože struktura výkonu vychází ze sportovní specializace ( s odpovídajícími faktory kondičními, technickými a taktickými ), mají u všech typů výkonů zásadní význam faktory psychické. V užším psychologickém pohledu se výkon považuje za závislý na schopnostech a motivaci. O pohybových schopnostech již byla zmínka, proto je třeba ještě vzpomenout schopnosti senzorické a intelektuální ( schopnosti senzorické jsou důležité např.  pro rozvoj tzv. oko-ruka koordinace, intelektuální např. v oblasti motorické </a:t>
            </a:r>
            <a:r>
              <a:rPr lang="cs-CZ" dirty="0" err="1" smtClean="0"/>
              <a:t>docility</a:t>
            </a:r>
            <a:r>
              <a:rPr lang="cs-CZ" dirty="0" smtClean="0"/>
              <a:t> nebo anticipace ). Motivace je velice mnohotvárná a proměnlivá, nejčastěji se na ni pohlíží z hlediska aktivační úrovně. Aktivační úroveň vypovídá o aktuálním psychickém stavu především z hlediska intenzity napětí, které hráč prožívá. Nejvýhodněji se jeví optimálně zvýšená aktivační úroveň pozitivního směru. Do ovlivnění výkonu vstupují i osobnostní faktory. Osobnostní faktory ( předpoklady ) souvisejí se zaměřeností osobnosti, vlastnostmi charakteru, temperamentem a sociální rolí osobnosti ( Dovalil, 2002 ).</a:t>
            </a:r>
          </a:p>
          <a:p>
            <a:r>
              <a:rPr lang="cs-CZ" dirty="0" smtClean="0"/>
              <a:t>Psychologická příprava ve stolním tenise má dle Zemana ( in </a:t>
            </a:r>
            <a:r>
              <a:rPr lang="cs-CZ" dirty="0" err="1" smtClean="0"/>
              <a:t>Hýbner</a:t>
            </a:r>
            <a:r>
              <a:rPr lang="cs-CZ" dirty="0" smtClean="0"/>
              <a:t>,1999 ) tři úkoly: </a:t>
            </a:r>
          </a:p>
          <a:p>
            <a:pPr>
              <a:buNone/>
            </a:pPr>
            <a:r>
              <a:rPr lang="cs-CZ" dirty="0" smtClean="0"/>
              <a:t>      1. Utváření osobnosti sportovce vzhledem k požadavku sportovního výkonu. Je třeba se systematicky zaměřit na zvyšování psychické odolnosti. K tomu poslouží modelovaný trénink ( např. koncovky setů ). </a:t>
            </a:r>
          </a:p>
          <a:p>
            <a:pPr>
              <a:buNone/>
            </a:pPr>
            <a:r>
              <a:rPr lang="cs-CZ" dirty="0" smtClean="0"/>
              <a:t>      2. Rozvoj schopností soutěžit. základem schopnosti úspěšně soutěžit je tzv. motivační struktura. Ta souvisí s rozvíjením charakterových vlastností. Nutnost rozvíjet především bojovnost – pro hráče nesmí být ztracen žádný míč, musí se naučit bojovat za jakéhokoli stavu a eliminovat poraženecké nálady;</a:t>
            </a:r>
          </a:p>
          <a:p>
            <a:pPr>
              <a:buNone/>
            </a:pPr>
            <a:r>
              <a:rPr lang="cs-CZ" dirty="0" smtClean="0"/>
              <a:t>         zdravé sebevědomí – hráč si musí být vědom svých předností, které ho vedou k přesvědčení o vítězství;</a:t>
            </a:r>
          </a:p>
          <a:p>
            <a:pPr>
              <a:buNone/>
            </a:pPr>
            <a:r>
              <a:rPr lang="cs-CZ" dirty="0" smtClean="0"/>
              <a:t>         koncentraci – hráč vnímá pouze činnost svou a soupeřovu ( případně signály trenéra ), nenechá se rozptylovat žádnými vedlejšími rušivými vlivy;</a:t>
            </a:r>
          </a:p>
          <a:p>
            <a:pPr>
              <a:buNone/>
            </a:pPr>
            <a:r>
              <a:rPr lang="cs-CZ" dirty="0" smtClean="0"/>
              <a:t>         rozhodnost a odvahu – souvisí se sebevědomím, umožňuje hráči zahrát při jakémkoli stavu odvážné míče a projevit tak více rozhodnosti a odvahy než soupeř.</a:t>
            </a:r>
          </a:p>
          <a:p>
            <a:pPr>
              <a:buNone/>
            </a:pPr>
            <a:r>
              <a:rPr lang="cs-CZ" dirty="0" smtClean="0"/>
              <a:t>      3. Regulace aktuálních psychických stavů podmiňujících odvedení maximálního výkonu v zápasech. Cílem je dosáhnout optimální aktivační úrovně. Nezastupitelnou roli hraje komunikace trenéra s hráčem.</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dirty="0" smtClean="0"/>
              <a:t>SOMATOLOGICKÁ</a:t>
            </a:r>
            <a:endParaRPr lang="cs-CZ" sz="1800" dirty="0"/>
          </a:p>
        </p:txBody>
      </p:sp>
      <p:sp>
        <p:nvSpPr>
          <p:cNvPr id="3" name="Zástupný symbol pro obsah 2"/>
          <p:cNvSpPr>
            <a:spLocks noGrp="1"/>
          </p:cNvSpPr>
          <p:nvPr>
            <p:ph idx="1"/>
          </p:nvPr>
        </p:nvSpPr>
        <p:spPr/>
        <p:txBody>
          <a:bodyPr>
            <a:normAutofit/>
          </a:bodyPr>
          <a:lstStyle/>
          <a:p>
            <a:r>
              <a:rPr lang="cs-CZ" sz="1400" dirty="0" smtClean="0"/>
              <a:t>Současný styl favorizuje hráče vyšších postav, což je obzvlášť markantní v tělesných mírách jinak drobných Asiatů, kteří tvoří drtivou většinu světové elity. Světová Top 20 mužů v září 2004 měla průměrné rozměry 179,2 cm / 72.6 kg s rozpětím 168 - 190 cm/ 61 - 90 kg , ženy měřily v průměru 164.6 cm / 56.5 kg s rozpětím 158 - 173 cm / 48 - 68 kg. Somatotypy jsou štíhlé, </a:t>
            </a:r>
            <a:r>
              <a:rPr lang="cs-CZ" sz="1400" dirty="0" err="1" smtClean="0"/>
              <a:t>ekto</a:t>
            </a:r>
            <a:r>
              <a:rPr lang="cs-CZ" sz="1400" dirty="0" smtClean="0"/>
              <a:t>-</a:t>
            </a:r>
            <a:r>
              <a:rPr lang="cs-CZ" sz="1400" dirty="0" err="1" smtClean="0"/>
              <a:t>mezomorfní</a:t>
            </a:r>
            <a:r>
              <a:rPr lang="cs-CZ" sz="1400" dirty="0" smtClean="0"/>
              <a:t> (</a:t>
            </a:r>
            <a:r>
              <a:rPr lang="cs-CZ" sz="1400" dirty="0" err="1" smtClean="0"/>
              <a:t>Grasgruber</a:t>
            </a:r>
            <a:r>
              <a:rPr lang="cs-CZ" sz="1400" dirty="0" smtClean="0"/>
              <a:t>, </a:t>
            </a:r>
            <a:r>
              <a:rPr lang="cs-CZ" sz="1400" dirty="0" err="1" smtClean="0"/>
              <a:t>Cacek</a:t>
            </a:r>
            <a:r>
              <a:rPr lang="cs-CZ" sz="1400" dirty="0" smtClean="0"/>
              <a:t> 2008).  V únoru 2011 bylo 20 hráčů narozených v Evropě v Top 50 ( pouze 5 v Top 20 ), jejichž průměrná výška je 180,9 cm. Průměrná výška nejlepších dvaceti reprezentantů Asie je oproti tomu 175,5 cm. Mezi ženami je v Top 50 14 evropských hráček, ale jen 5 se narodilo v Evropě ( nejlepší až ve třetí desítce). </a:t>
            </a:r>
          </a:p>
          <a:p>
            <a:pPr>
              <a:buNone/>
            </a:pPr>
            <a:r>
              <a:rPr lang="cs-CZ" sz="1400" dirty="0" smtClean="0"/>
              <a:t> </a:t>
            </a:r>
          </a:p>
          <a:p>
            <a:pPr>
              <a:buNone/>
            </a:pPr>
            <a:r>
              <a:rPr lang="cs-CZ" dirty="0" smtClean="0"/>
              <a:t> </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flipV="1">
            <a:off x="3357554" y="642918"/>
            <a:ext cx="2714644" cy="142876"/>
          </a:xfrm>
        </p:spPr>
        <p:txBody>
          <a:bodyPr>
            <a:normAutofit fontScale="90000"/>
          </a:bodyPr>
          <a:lstStyle/>
          <a:p>
            <a:endParaRPr lang="cs-CZ" sz="900" dirty="0"/>
          </a:p>
        </p:txBody>
      </p:sp>
      <p:pic>
        <p:nvPicPr>
          <p:cNvPr id="4" name="Zástupný symbol pro obsah 3" descr="hist milnniky st tenisu.jpg"/>
          <p:cNvPicPr>
            <a:picLocks noGrp="1" noChangeAspect="1"/>
          </p:cNvPicPr>
          <p:nvPr>
            <p:ph idx="1"/>
          </p:nvPr>
        </p:nvPicPr>
        <p:blipFill>
          <a:blip r:embed="rId2" cstate="print"/>
          <a:stretch>
            <a:fillRect/>
          </a:stretch>
        </p:blipFill>
        <p:spPr>
          <a:xfrm>
            <a:off x="1285852" y="-988578"/>
            <a:ext cx="5643602" cy="806626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42852"/>
            <a:ext cx="9001156" cy="7027188"/>
          </a:xfrm>
          <a:prstGeom prst="rect">
            <a:avLst/>
          </a:prstGeom>
          <a:noFill/>
        </p:spPr>
        <p:txBody>
          <a:bodyPr wrap="square" rtlCol="0">
            <a:spAutoFit/>
          </a:bodyPr>
          <a:lstStyle/>
          <a:p>
            <a:endParaRPr lang="cs-CZ" sz="900" dirty="0" smtClean="0"/>
          </a:p>
          <a:p>
            <a:r>
              <a:rPr lang="cs-CZ" sz="2200" dirty="0" smtClean="0"/>
              <a:t>Historické milníky</a:t>
            </a:r>
          </a:p>
          <a:p>
            <a:endParaRPr lang="cs-CZ" sz="2000" dirty="0" smtClean="0"/>
          </a:p>
          <a:p>
            <a:r>
              <a:rPr lang="cs-CZ" sz="2000" b="1" dirty="0" smtClean="0"/>
              <a:t>1881: Někteří tenisté v Anglii začali v zimním </a:t>
            </a:r>
            <a:r>
              <a:rPr lang="cs-CZ" sz="2000" dirty="0" smtClean="0"/>
              <a:t>období hrát v místnosti tenis na stole. Jako pálky sloužily třeba krabice na doutníky, jako míčky zakulacené korkové zátky nebo gumové míčky a jako síťka řada knih.</a:t>
            </a:r>
          </a:p>
          <a:p>
            <a:endParaRPr lang="cs-CZ" sz="2000" dirty="0" smtClean="0"/>
          </a:p>
          <a:p>
            <a:r>
              <a:rPr lang="cs-CZ" sz="2000" b="1" dirty="0" smtClean="0">
                <a:solidFill>
                  <a:srgbClr val="FF0000"/>
                </a:solidFill>
              </a:rPr>
              <a:t>1890: </a:t>
            </a:r>
            <a:r>
              <a:rPr lang="cs-CZ" sz="2000" b="1" dirty="0" err="1" smtClean="0">
                <a:solidFill>
                  <a:srgbClr val="FF0000"/>
                </a:solidFill>
              </a:rPr>
              <a:t>James</a:t>
            </a:r>
            <a:r>
              <a:rPr lang="cs-CZ" sz="2000" b="1" dirty="0" smtClean="0">
                <a:solidFill>
                  <a:srgbClr val="FF0000"/>
                </a:solidFill>
              </a:rPr>
              <a:t> </a:t>
            </a:r>
            <a:r>
              <a:rPr lang="cs-CZ" sz="2000" b="1" dirty="0" err="1" smtClean="0">
                <a:solidFill>
                  <a:srgbClr val="FF0000"/>
                </a:solidFill>
              </a:rPr>
              <a:t>Gibb</a:t>
            </a:r>
            <a:r>
              <a:rPr lang="cs-CZ" sz="2000" b="1" dirty="0" smtClean="0">
                <a:solidFill>
                  <a:srgbClr val="FF0000"/>
                </a:solidFill>
              </a:rPr>
              <a:t> </a:t>
            </a:r>
            <a:r>
              <a:rPr lang="cs-CZ" sz="2000" b="1" dirty="0" smtClean="0"/>
              <a:t>přivezl z obchodní cesty </a:t>
            </a:r>
            <a:r>
              <a:rPr lang="cs-CZ" sz="2000" dirty="0" smtClean="0"/>
              <a:t>po Americe </a:t>
            </a:r>
            <a:r>
              <a:rPr lang="cs-CZ" sz="2000" dirty="0" smtClean="0">
                <a:solidFill>
                  <a:srgbClr val="FF0000"/>
                </a:solidFill>
              </a:rPr>
              <a:t>celuloidový míček.</a:t>
            </a:r>
          </a:p>
          <a:p>
            <a:endParaRPr lang="cs-CZ" sz="2000" dirty="0" smtClean="0"/>
          </a:p>
          <a:p>
            <a:r>
              <a:rPr lang="cs-CZ" sz="2000" b="1" dirty="0" smtClean="0"/>
              <a:t>1899: Zakladatelem závodní hry s názvem </a:t>
            </a:r>
            <a:r>
              <a:rPr lang="pt-BR" sz="2000" dirty="0" smtClean="0"/>
              <a:t>Gossima se stává James Gibb. O rok později</a:t>
            </a:r>
            <a:r>
              <a:rPr lang="cs-CZ" sz="2000" dirty="0" smtClean="0"/>
              <a:t> se začala nazývat Ping Pong. Chvíli se používal i název </a:t>
            </a:r>
            <a:r>
              <a:rPr lang="cs-CZ" sz="2000" dirty="0" err="1" smtClean="0"/>
              <a:t>whiff</a:t>
            </a:r>
            <a:r>
              <a:rPr lang="cs-CZ" sz="2000" dirty="0" smtClean="0"/>
              <a:t> </a:t>
            </a:r>
            <a:r>
              <a:rPr lang="cs-CZ" sz="2000" dirty="0" err="1" smtClean="0"/>
              <a:t>whaff</a:t>
            </a:r>
            <a:r>
              <a:rPr lang="cs-CZ" sz="2000" dirty="0" smtClean="0"/>
              <a:t>.</a:t>
            </a:r>
          </a:p>
          <a:p>
            <a:endParaRPr lang="cs-CZ" sz="2000" dirty="0" smtClean="0"/>
          </a:p>
          <a:p>
            <a:r>
              <a:rPr lang="cs-CZ" sz="2000" b="1" dirty="0" smtClean="0"/>
              <a:t>1900: V prosinci bylo uspořádáno mistrovství </a:t>
            </a:r>
            <a:r>
              <a:rPr lang="en-US" sz="2000" dirty="0" err="1" smtClean="0"/>
              <a:t>Londýna</a:t>
            </a:r>
            <a:r>
              <a:rPr lang="en-US" sz="2000" dirty="0" smtClean="0"/>
              <a:t> a v Royal Aquarium </a:t>
            </a:r>
            <a:r>
              <a:rPr lang="en-US" sz="2000" dirty="0" err="1" smtClean="0"/>
              <a:t>ve</a:t>
            </a:r>
            <a:r>
              <a:rPr lang="en-US" sz="2000" dirty="0" smtClean="0"/>
              <a:t> </a:t>
            </a:r>
            <a:r>
              <a:rPr lang="en-US" sz="2000" dirty="0" err="1" smtClean="0"/>
              <a:t>Westminsteru</a:t>
            </a:r>
            <a:r>
              <a:rPr lang="cs-CZ" sz="2000" dirty="0" smtClean="0"/>
              <a:t> startovalo 300 hráčů.</a:t>
            </a:r>
          </a:p>
          <a:p>
            <a:endParaRPr lang="cs-CZ" sz="2000" dirty="0" smtClean="0"/>
          </a:p>
          <a:p>
            <a:r>
              <a:rPr lang="cs-CZ" sz="2000" b="1" dirty="0" smtClean="0">
                <a:solidFill>
                  <a:srgbClr val="FF0000"/>
                </a:solidFill>
              </a:rPr>
              <a:t>1902</a:t>
            </a:r>
            <a:r>
              <a:rPr lang="cs-CZ" sz="2000" b="1" dirty="0" smtClean="0"/>
              <a:t>: E. C. </a:t>
            </a:r>
            <a:r>
              <a:rPr lang="cs-CZ" sz="2000" b="1" dirty="0" err="1" smtClean="0"/>
              <a:t>Goode</a:t>
            </a:r>
            <a:r>
              <a:rPr lang="cs-CZ" sz="2000" b="1" dirty="0" smtClean="0"/>
              <a:t> byl prvním hráčem, který </a:t>
            </a:r>
            <a:r>
              <a:rPr lang="cs-CZ" sz="2000" dirty="0" smtClean="0"/>
              <a:t>začal používat </a:t>
            </a:r>
            <a:r>
              <a:rPr lang="cs-CZ" sz="2000" dirty="0" smtClean="0">
                <a:solidFill>
                  <a:srgbClr val="FF0000"/>
                </a:solidFill>
              </a:rPr>
              <a:t>raketu s </a:t>
            </a:r>
            <a:r>
              <a:rPr lang="cs-CZ" sz="2000" dirty="0" err="1" smtClean="0">
                <a:solidFill>
                  <a:srgbClr val="FF0000"/>
                </a:solidFill>
              </a:rPr>
              <a:t>vroubokovanou</a:t>
            </a:r>
            <a:r>
              <a:rPr lang="cs-CZ" sz="2000" dirty="0" smtClean="0">
                <a:solidFill>
                  <a:srgbClr val="FF0000"/>
                </a:solidFill>
              </a:rPr>
              <a:t> gumou</a:t>
            </a:r>
            <a:r>
              <a:rPr lang="cs-CZ" sz="2000" dirty="0" smtClean="0"/>
              <a:t>.</a:t>
            </a:r>
          </a:p>
          <a:p>
            <a:endParaRPr lang="cs-CZ" sz="2000" dirty="0" smtClean="0"/>
          </a:p>
          <a:p>
            <a:r>
              <a:rPr lang="cs-CZ" sz="2000" b="1" dirty="0" smtClean="0"/>
              <a:t>1904: Založen Maďarský </a:t>
            </a:r>
            <a:r>
              <a:rPr lang="cs-CZ" sz="2000" dirty="0" smtClean="0"/>
              <a:t>pingpongový svaz.</a:t>
            </a:r>
          </a:p>
          <a:p>
            <a:endParaRPr lang="cs-CZ" sz="2000" dirty="0" smtClean="0"/>
          </a:p>
          <a:p>
            <a:r>
              <a:rPr lang="cs-CZ" sz="2000" b="1" dirty="0" smtClean="0"/>
              <a:t>1921: V Anglii založena </a:t>
            </a:r>
            <a:r>
              <a:rPr lang="cs-CZ" sz="2000" dirty="0" smtClean="0"/>
              <a:t>Ping Pong </a:t>
            </a:r>
            <a:r>
              <a:rPr lang="cs-CZ" sz="2000" dirty="0" err="1" smtClean="0"/>
              <a:t>Association</a:t>
            </a:r>
            <a:r>
              <a:rPr lang="cs-CZ" sz="2000" dirty="0" smtClean="0"/>
              <a:t>, o rok později přejmenována na Table </a:t>
            </a:r>
            <a:r>
              <a:rPr lang="cs-CZ" sz="2000" dirty="0" err="1" smtClean="0"/>
              <a:t>Tennis</a:t>
            </a:r>
            <a:r>
              <a:rPr lang="cs-CZ" sz="2000" dirty="0" smtClean="0"/>
              <a:t> </a:t>
            </a:r>
            <a:r>
              <a:rPr lang="cs-CZ" sz="2000" dirty="0" err="1" smtClean="0"/>
              <a:t>Association</a:t>
            </a:r>
            <a:r>
              <a:rPr lang="cs-CZ" sz="2000" dirty="0" smtClean="0"/>
              <a:t> a roku 1926 na </a:t>
            </a:r>
            <a:r>
              <a:rPr lang="cs-CZ" sz="2000" dirty="0" err="1" smtClean="0"/>
              <a:t>English</a:t>
            </a:r>
            <a:r>
              <a:rPr lang="cs-CZ" sz="2000" dirty="0" smtClean="0"/>
              <a:t> Table </a:t>
            </a:r>
            <a:r>
              <a:rPr lang="cs-CZ" sz="2000" dirty="0" err="1" smtClean="0"/>
              <a:t>Tennis</a:t>
            </a:r>
            <a:r>
              <a:rPr lang="cs-CZ" sz="2000" dirty="0" smtClean="0"/>
              <a:t> </a:t>
            </a:r>
            <a:r>
              <a:rPr lang="cs-CZ" sz="2000" dirty="0" err="1" smtClean="0"/>
              <a:t>Association</a:t>
            </a:r>
            <a:r>
              <a:rPr lang="cs-CZ" sz="2000" dirty="0" smtClean="0"/>
              <a:t>.</a:t>
            </a:r>
          </a:p>
          <a:p>
            <a:endParaRPr lang="cs-CZ"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0"/>
            <a:ext cx="9144000" cy="7140416"/>
          </a:xfrm>
          <a:prstGeom prst="rect">
            <a:avLst/>
          </a:prstGeom>
          <a:noFill/>
        </p:spPr>
        <p:txBody>
          <a:bodyPr wrap="square" rtlCol="0">
            <a:spAutoFit/>
          </a:bodyPr>
          <a:lstStyle/>
          <a:p>
            <a:r>
              <a:rPr lang="cs-CZ" sz="2000" b="1" dirty="0" smtClean="0"/>
              <a:t>1925: Dne 18. </a:t>
            </a:r>
            <a:r>
              <a:rPr lang="cs-CZ" sz="2000" dirty="0" smtClean="0"/>
              <a:t>března 1925 vznikl v Praze Ústřední výbor ping-</a:t>
            </a:r>
            <a:r>
              <a:rPr lang="cs-CZ" sz="2000" dirty="0" err="1" smtClean="0"/>
              <a:t>pongový</a:t>
            </a:r>
            <a:r>
              <a:rPr lang="cs-CZ" sz="2000" dirty="0" smtClean="0"/>
              <a:t>, později (7.11. </a:t>
            </a:r>
            <a:r>
              <a:rPr lang="cs-CZ" sz="2000" dirty="0" smtClean="0">
                <a:solidFill>
                  <a:srgbClr val="FF0000"/>
                </a:solidFill>
              </a:rPr>
              <a:t>1926</a:t>
            </a:r>
            <a:r>
              <a:rPr lang="cs-CZ" sz="2000" dirty="0" smtClean="0"/>
              <a:t>) přejmenován na </a:t>
            </a:r>
            <a:r>
              <a:rPr lang="cs-CZ" sz="2000" dirty="0" smtClean="0">
                <a:solidFill>
                  <a:srgbClr val="FF0000"/>
                </a:solidFill>
              </a:rPr>
              <a:t>Československou tabletennisovou </a:t>
            </a:r>
            <a:r>
              <a:rPr lang="cs-CZ" sz="2000" dirty="0" err="1" smtClean="0">
                <a:solidFill>
                  <a:srgbClr val="FF0000"/>
                </a:solidFill>
              </a:rPr>
              <a:t>associaci</a:t>
            </a:r>
            <a:r>
              <a:rPr lang="cs-CZ" sz="2000" dirty="0" smtClean="0"/>
              <a:t>.</a:t>
            </a:r>
          </a:p>
          <a:p>
            <a:endParaRPr lang="cs-CZ" sz="2000" dirty="0" smtClean="0"/>
          </a:p>
          <a:p>
            <a:r>
              <a:rPr lang="cs-CZ" sz="2000" b="1" dirty="0" smtClean="0">
                <a:solidFill>
                  <a:srgbClr val="FF0000"/>
                </a:solidFill>
              </a:rPr>
              <a:t>1926</a:t>
            </a:r>
            <a:r>
              <a:rPr lang="cs-CZ" sz="2000" b="1" dirty="0" smtClean="0"/>
              <a:t>: V Berlíně založen přípravný výbor </a:t>
            </a:r>
            <a:r>
              <a:rPr lang="cs-CZ" sz="2000" dirty="0" smtClean="0"/>
              <a:t>mezinárodní federace </a:t>
            </a:r>
            <a:r>
              <a:rPr lang="cs-CZ" sz="2000" dirty="0" err="1" smtClean="0">
                <a:solidFill>
                  <a:srgbClr val="FF0000"/>
                </a:solidFill>
              </a:rPr>
              <a:t>International</a:t>
            </a:r>
            <a:r>
              <a:rPr lang="cs-CZ" sz="2000" dirty="0" smtClean="0">
                <a:solidFill>
                  <a:srgbClr val="FF0000"/>
                </a:solidFill>
              </a:rPr>
              <a:t> Table </a:t>
            </a:r>
            <a:r>
              <a:rPr lang="cs-CZ" sz="2000" dirty="0" err="1" smtClean="0">
                <a:solidFill>
                  <a:srgbClr val="FF0000"/>
                </a:solidFill>
              </a:rPr>
              <a:t>Tennis</a:t>
            </a:r>
            <a:r>
              <a:rPr lang="cs-CZ" sz="2000" dirty="0" smtClean="0">
                <a:solidFill>
                  <a:srgbClr val="FF0000"/>
                </a:solidFill>
              </a:rPr>
              <a:t> </a:t>
            </a:r>
            <a:r>
              <a:rPr lang="cs-CZ" sz="2000" dirty="0" err="1" smtClean="0">
                <a:solidFill>
                  <a:srgbClr val="FF0000"/>
                </a:solidFill>
              </a:rPr>
              <a:t>Federation</a:t>
            </a:r>
            <a:r>
              <a:rPr lang="cs-CZ" sz="2000" dirty="0" smtClean="0">
                <a:solidFill>
                  <a:srgbClr val="FF0000"/>
                </a:solidFill>
              </a:rPr>
              <a:t> (ITTF) </a:t>
            </a:r>
            <a:r>
              <a:rPr lang="cs-CZ" sz="2000" dirty="0" smtClean="0"/>
              <a:t>za účasti zástupců Anglie, Maďarska, Německa a Rakouska. Dodatečně se k usnesení připojily Švédsko a Československo. V prosinci byla ustavena ITTF, prvním předsedou byl zvolen Angličan </a:t>
            </a:r>
            <a:r>
              <a:rPr lang="cs-CZ" sz="2000" dirty="0" err="1" smtClean="0"/>
              <a:t>Ivor</a:t>
            </a:r>
            <a:r>
              <a:rPr lang="cs-CZ" sz="2000" dirty="0" smtClean="0"/>
              <a:t> </a:t>
            </a:r>
            <a:r>
              <a:rPr lang="cs-CZ" sz="2000" dirty="0" err="1" smtClean="0"/>
              <a:t>Montagu</a:t>
            </a:r>
            <a:r>
              <a:rPr lang="cs-CZ" sz="2000" dirty="0" smtClean="0"/>
              <a:t>.</a:t>
            </a:r>
          </a:p>
          <a:p>
            <a:endParaRPr lang="cs-CZ" sz="2000" dirty="0" smtClean="0"/>
          </a:p>
          <a:p>
            <a:r>
              <a:rPr lang="pl-PL" sz="2000" b="1" dirty="0" smtClean="0">
                <a:solidFill>
                  <a:srgbClr val="FF0000"/>
                </a:solidFill>
              </a:rPr>
              <a:t>1926</a:t>
            </a:r>
            <a:r>
              <a:rPr lang="pl-PL" sz="2000" b="1" dirty="0" smtClean="0"/>
              <a:t>: V Londýně se uskutečnilo od 6. do </a:t>
            </a:r>
            <a:r>
              <a:rPr lang="cs-CZ" sz="2000" dirty="0" smtClean="0"/>
              <a:t>12. prosince </a:t>
            </a:r>
            <a:r>
              <a:rPr lang="cs-CZ" sz="2000" dirty="0" smtClean="0">
                <a:solidFill>
                  <a:srgbClr val="FF0000"/>
                </a:solidFill>
              </a:rPr>
              <a:t>první mistrovství světa </a:t>
            </a:r>
            <a:r>
              <a:rPr lang="cs-CZ" sz="2000" dirty="0" smtClean="0"/>
              <a:t>za účasti sedmi zemí.</a:t>
            </a:r>
          </a:p>
          <a:p>
            <a:endParaRPr lang="cs-CZ" sz="2000" dirty="0" smtClean="0"/>
          </a:p>
          <a:p>
            <a:r>
              <a:rPr lang="cs-CZ" sz="2000" b="1" dirty="0" smtClean="0"/>
              <a:t>1939: ITTF má již 28 členů.</a:t>
            </a:r>
          </a:p>
          <a:p>
            <a:endParaRPr lang="cs-CZ" sz="2000" b="1" dirty="0" smtClean="0"/>
          </a:p>
          <a:p>
            <a:r>
              <a:rPr lang="es-ES" sz="2000" b="1" dirty="0" smtClean="0"/>
              <a:t>1943: V Buenos Aires byla založena Jihoamerická</a:t>
            </a:r>
            <a:r>
              <a:rPr lang="cs-CZ" sz="2000" b="1" dirty="0" smtClean="0"/>
              <a:t> </a:t>
            </a:r>
            <a:r>
              <a:rPr lang="cs-CZ" sz="2000" dirty="0" smtClean="0"/>
              <a:t>konfederace.</a:t>
            </a:r>
          </a:p>
          <a:p>
            <a:endParaRPr lang="cs-CZ" sz="2000" dirty="0" smtClean="0"/>
          </a:p>
          <a:p>
            <a:r>
              <a:rPr lang="cs-CZ" sz="2000" b="1" dirty="0" smtClean="0"/>
              <a:t>1952: Mistrovství světa se poprvé uskutečnilo </a:t>
            </a:r>
            <a:r>
              <a:rPr lang="fr-FR" sz="2000" dirty="0" smtClean="0"/>
              <a:t>v Asii - v indické Bombaji. Japonci</a:t>
            </a:r>
            <a:r>
              <a:rPr lang="cs-CZ" sz="2000" dirty="0" smtClean="0"/>
              <a:t> začali používat jako potah tzv. houbu.</a:t>
            </a:r>
          </a:p>
          <a:p>
            <a:endParaRPr lang="cs-CZ" sz="2000" dirty="0" smtClean="0"/>
          </a:p>
          <a:p>
            <a:r>
              <a:rPr lang="cs-CZ" sz="2000" b="1" dirty="0" smtClean="0"/>
              <a:t>1953: Světového šampionátu v Bukurešti </a:t>
            </a:r>
            <a:r>
              <a:rPr lang="cs-CZ" sz="2000" dirty="0" smtClean="0"/>
              <a:t>se poprvé zúčastňují hráči Číny.</a:t>
            </a:r>
          </a:p>
          <a:p>
            <a:endParaRPr lang="cs-CZ" sz="2000" dirty="0" smtClean="0"/>
          </a:p>
          <a:p>
            <a:r>
              <a:rPr lang="pl-PL" sz="2000" b="1" dirty="0" smtClean="0"/>
              <a:t>1956: Na kongresu ITTF bylo rozhodnuto, </a:t>
            </a:r>
            <a:r>
              <a:rPr lang="pl-PL" sz="2000" dirty="0" smtClean="0"/>
              <a:t>že od roku 1957 se bude konat MS ve </a:t>
            </a:r>
            <a:r>
              <a:rPr lang="cs-CZ" sz="2000" dirty="0" smtClean="0"/>
              <a:t>dvouletém cyklu.</a:t>
            </a:r>
          </a:p>
          <a:p>
            <a:endParaRPr lang="cs-CZ"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357166"/>
            <a:ext cx="9144000" cy="7078861"/>
          </a:xfrm>
          <a:prstGeom prst="rect">
            <a:avLst/>
          </a:prstGeom>
          <a:noFill/>
        </p:spPr>
        <p:txBody>
          <a:bodyPr wrap="square" rtlCol="0">
            <a:spAutoFit/>
          </a:bodyPr>
          <a:lstStyle/>
          <a:p>
            <a:endParaRPr lang="cs-CZ" b="1" dirty="0" smtClean="0">
              <a:solidFill>
                <a:srgbClr val="FF0000"/>
              </a:solidFill>
            </a:endParaRPr>
          </a:p>
          <a:p>
            <a:r>
              <a:rPr lang="cs-CZ" sz="2000" b="1" dirty="0" smtClean="0">
                <a:solidFill>
                  <a:srgbClr val="FF0000"/>
                </a:solidFill>
              </a:rPr>
              <a:t>1957</a:t>
            </a:r>
            <a:r>
              <a:rPr lang="cs-CZ" sz="2000" b="1" dirty="0" smtClean="0">
                <a:solidFill>
                  <a:srgbClr val="FF0000"/>
                </a:solidFill>
              </a:rPr>
              <a:t>: Založena Evropská unie stolního tenisu </a:t>
            </a:r>
            <a:r>
              <a:rPr lang="cs-CZ" sz="2000" dirty="0" smtClean="0">
                <a:solidFill>
                  <a:srgbClr val="FF0000"/>
                </a:solidFill>
              </a:rPr>
              <a:t>(ETTU).</a:t>
            </a:r>
          </a:p>
          <a:p>
            <a:endParaRPr lang="cs-CZ" sz="2000" dirty="0" smtClean="0"/>
          </a:p>
          <a:p>
            <a:r>
              <a:rPr lang="cs-CZ" sz="2000" b="1" dirty="0" smtClean="0">
                <a:solidFill>
                  <a:srgbClr val="FF0000"/>
                </a:solidFill>
              </a:rPr>
              <a:t>1958: První mistrovství Evropy </a:t>
            </a:r>
            <a:r>
              <a:rPr lang="cs-CZ" sz="2000" b="1" dirty="0" smtClean="0"/>
              <a:t>se konalo </a:t>
            </a:r>
            <a:r>
              <a:rPr lang="cs-CZ" sz="2000" dirty="0" smtClean="0"/>
              <a:t>v Budapešti. Mistrovství Jižní Ameriky se hrálo v Caracasu.</a:t>
            </a:r>
          </a:p>
          <a:p>
            <a:endParaRPr lang="cs-CZ" sz="2000" dirty="0" smtClean="0"/>
          </a:p>
          <a:p>
            <a:r>
              <a:rPr lang="pl-PL" sz="2000" b="1" dirty="0" smtClean="0">
                <a:solidFill>
                  <a:srgbClr val="FF0000"/>
                </a:solidFill>
              </a:rPr>
              <a:t>1959</a:t>
            </a:r>
            <a:r>
              <a:rPr lang="pl-PL" sz="2000" b="1" dirty="0" smtClean="0"/>
              <a:t>: ITTF rozhodla o tzv. </a:t>
            </a:r>
            <a:r>
              <a:rPr lang="pl-PL" sz="2000" b="1" dirty="0" smtClean="0">
                <a:solidFill>
                  <a:srgbClr val="FF0000"/>
                </a:solidFill>
              </a:rPr>
              <a:t>Standartizaci </a:t>
            </a:r>
            <a:r>
              <a:rPr lang="cs-CZ" sz="2000" dirty="0" smtClean="0">
                <a:solidFill>
                  <a:srgbClr val="FF0000"/>
                </a:solidFill>
              </a:rPr>
              <a:t>pálky</a:t>
            </a:r>
            <a:r>
              <a:rPr lang="cs-CZ" sz="2000" dirty="0" smtClean="0"/>
              <a:t>, určena přesná pravidla, jaké mohou </a:t>
            </a:r>
            <a:r>
              <a:rPr lang="pl-PL" sz="2000" dirty="0" smtClean="0"/>
              <a:t>být potahy. Na MS v </a:t>
            </a:r>
            <a:r>
              <a:rPr lang="cs-CZ" sz="2000" dirty="0" smtClean="0"/>
              <a:t>Dortmundu získala Čína první titul (Jung </a:t>
            </a:r>
            <a:r>
              <a:rPr lang="cs-CZ" sz="2000" dirty="0" err="1" smtClean="0"/>
              <a:t>Kuo</a:t>
            </a:r>
            <a:r>
              <a:rPr lang="cs-CZ" sz="2000" dirty="0" smtClean="0"/>
              <a:t>-</a:t>
            </a:r>
            <a:r>
              <a:rPr lang="cs-CZ" sz="2000" dirty="0" err="1" smtClean="0"/>
              <a:t>tuan</a:t>
            </a:r>
            <a:r>
              <a:rPr lang="cs-CZ" sz="2000" dirty="0" smtClean="0"/>
              <a:t> ve dvouhře mužů).</a:t>
            </a:r>
          </a:p>
          <a:p>
            <a:endParaRPr lang="cs-CZ" sz="2000" dirty="0" smtClean="0"/>
          </a:p>
          <a:p>
            <a:r>
              <a:rPr lang="cs-CZ" sz="2000" b="1" dirty="0" smtClean="0"/>
              <a:t>1961: Světový šampionát se hrál poprvé </a:t>
            </a:r>
            <a:r>
              <a:rPr lang="pt-BR" sz="2000" dirty="0" smtClean="0"/>
              <a:t>v Číně. Barva obou potahů na pálce musela</a:t>
            </a:r>
            <a:r>
              <a:rPr lang="cs-CZ" sz="2000" dirty="0" smtClean="0"/>
              <a:t> být stejná. V Káhiře založena Africká federace.</a:t>
            </a:r>
          </a:p>
          <a:p>
            <a:endParaRPr lang="cs-CZ" sz="2000" dirty="0" smtClean="0"/>
          </a:p>
          <a:p>
            <a:r>
              <a:rPr lang="pl-PL" sz="2000" b="1" dirty="0" smtClean="0"/>
              <a:t>1967: Na kongresu ITTF odstoupil z funkce </a:t>
            </a:r>
            <a:r>
              <a:rPr lang="cs-CZ" sz="2000" dirty="0" smtClean="0"/>
              <a:t>předsedy po více než 40 letech </a:t>
            </a:r>
            <a:r>
              <a:rPr lang="cs-CZ" sz="2000" dirty="0" err="1" smtClean="0"/>
              <a:t>Ivor</a:t>
            </a:r>
            <a:r>
              <a:rPr lang="cs-CZ" sz="2000" dirty="0" smtClean="0"/>
              <a:t> </a:t>
            </a:r>
            <a:r>
              <a:rPr lang="cs-CZ" sz="2000" dirty="0" err="1" smtClean="0"/>
              <a:t>Montagu</a:t>
            </a:r>
            <a:r>
              <a:rPr lang="cs-CZ" sz="2000" dirty="0" smtClean="0"/>
              <a:t>. Novým předsedou zvolen </a:t>
            </a:r>
            <a:r>
              <a:rPr lang="cs-CZ" sz="2000" dirty="0" err="1" smtClean="0"/>
              <a:t>Roy</a:t>
            </a:r>
            <a:r>
              <a:rPr lang="cs-CZ" sz="2000" dirty="0" smtClean="0"/>
              <a:t> </a:t>
            </a:r>
            <a:r>
              <a:rPr lang="cs-CZ" sz="2000" dirty="0" err="1" smtClean="0"/>
              <a:t>Evans</a:t>
            </a:r>
            <a:r>
              <a:rPr lang="cs-CZ" sz="2000" dirty="0" smtClean="0"/>
              <a:t>. Ve Stockholmu byl založen </a:t>
            </a:r>
            <a:r>
              <a:rPr lang="cs-CZ" sz="2000" dirty="0" err="1" smtClean="0"/>
              <a:t>Swaytling</a:t>
            </a:r>
            <a:r>
              <a:rPr lang="cs-CZ" sz="2000" dirty="0" smtClean="0"/>
              <a:t> </a:t>
            </a:r>
            <a:r>
              <a:rPr lang="cs-CZ" sz="2000" dirty="0" err="1" smtClean="0"/>
              <a:t>Club</a:t>
            </a:r>
            <a:r>
              <a:rPr lang="cs-CZ" sz="2000" dirty="0" smtClean="0"/>
              <a:t> </a:t>
            </a:r>
            <a:r>
              <a:rPr lang="cs-CZ" sz="2000" dirty="0" err="1" smtClean="0"/>
              <a:t>International</a:t>
            </a:r>
            <a:r>
              <a:rPr lang="cs-CZ" sz="2000" dirty="0" smtClean="0"/>
              <a:t>.</a:t>
            </a:r>
          </a:p>
          <a:p>
            <a:endParaRPr lang="cs-CZ" sz="2000" dirty="0" smtClean="0"/>
          </a:p>
          <a:p>
            <a:r>
              <a:rPr lang="cs-CZ" sz="2000" b="1" dirty="0" smtClean="0"/>
              <a:t>1972: V peruánské Limě zemřel </a:t>
            </a:r>
            <a:r>
              <a:rPr lang="cs-CZ" sz="2000" b="1" dirty="0" err="1" smtClean="0"/>
              <a:t>Victor</a:t>
            </a:r>
            <a:r>
              <a:rPr lang="cs-CZ" sz="2000" b="1" dirty="0" smtClean="0"/>
              <a:t> </a:t>
            </a:r>
            <a:r>
              <a:rPr lang="cs-CZ" sz="2000" dirty="0" err="1" smtClean="0"/>
              <a:t>Barna</a:t>
            </a:r>
            <a:r>
              <a:rPr lang="cs-CZ" sz="2000" dirty="0" smtClean="0"/>
              <a:t>, nejslavnější hráč historie stolního tenisu. Začíná se používat také žlutý míček.</a:t>
            </a:r>
          </a:p>
          <a:p>
            <a:endParaRPr lang="cs-CZ" sz="2000" dirty="0" smtClean="0"/>
          </a:p>
          <a:p>
            <a:r>
              <a:rPr lang="cs-CZ" sz="2000" b="1" dirty="0" smtClean="0"/>
              <a:t>1980: První ročník Světového poháru se </a:t>
            </a:r>
            <a:r>
              <a:rPr lang="cs-CZ" sz="2000" dirty="0" smtClean="0"/>
              <a:t>uskutečnil v Hongkongu.</a:t>
            </a:r>
          </a:p>
          <a:p>
            <a:endParaRPr lang="cs-CZ" dirty="0" smtClean="0"/>
          </a:p>
          <a:p>
            <a:endParaRPr lang="cs-CZ"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357166"/>
            <a:ext cx="9144000" cy="7294305"/>
          </a:xfrm>
          <a:prstGeom prst="rect">
            <a:avLst/>
          </a:prstGeom>
          <a:noFill/>
        </p:spPr>
        <p:txBody>
          <a:bodyPr wrap="square" rtlCol="0">
            <a:spAutoFit/>
          </a:bodyPr>
          <a:lstStyle/>
          <a:p>
            <a:endParaRPr lang="cs-CZ" b="1" dirty="0" smtClean="0">
              <a:solidFill>
                <a:srgbClr val="FF0000"/>
              </a:solidFill>
            </a:endParaRPr>
          </a:p>
          <a:p>
            <a:endParaRPr lang="cs-CZ" b="1" dirty="0" smtClean="0">
              <a:solidFill>
                <a:srgbClr val="FF0000"/>
              </a:solidFill>
            </a:endParaRPr>
          </a:p>
          <a:p>
            <a:r>
              <a:rPr lang="cs-CZ" sz="2000" b="1" dirty="0" smtClean="0">
                <a:solidFill>
                  <a:srgbClr val="FF0000"/>
                </a:solidFill>
              </a:rPr>
              <a:t>1981</a:t>
            </a:r>
            <a:r>
              <a:rPr lang="cs-CZ" sz="2000" b="1" dirty="0" smtClean="0"/>
              <a:t>: Na zasedání Mezinárodního olympijského </a:t>
            </a:r>
            <a:r>
              <a:rPr lang="cs-CZ" sz="2000" dirty="0" smtClean="0"/>
              <a:t>výboru byl </a:t>
            </a:r>
            <a:r>
              <a:rPr lang="cs-CZ" sz="2000" dirty="0" smtClean="0">
                <a:solidFill>
                  <a:srgbClr val="FF0000"/>
                </a:solidFill>
              </a:rPr>
              <a:t>stolní tenis zařazen mezi olympijské sporty.</a:t>
            </a:r>
          </a:p>
          <a:p>
            <a:endParaRPr lang="cs-CZ" sz="2000" dirty="0" smtClean="0"/>
          </a:p>
          <a:p>
            <a:r>
              <a:rPr lang="cs-CZ" sz="2000" b="1" dirty="0" smtClean="0"/>
              <a:t>1983: Potahy rakety musí mít odlišnou barvu </a:t>
            </a:r>
            <a:r>
              <a:rPr lang="cs-CZ" sz="2000" dirty="0" smtClean="0"/>
              <a:t>na každé straně.</a:t>
            </a:r>
          </a:p>
          <a:p>
            <a:endParaRPr lang="cs-CZ" sz="2000" dirty="0" smtClean="0"/>
          </a:p>
          <a:p>
            <a:r>
              <a:rPr lang="cs-CZ" sz="2000" b="1" dirty="0" smtClean="0"/>
              <a:t>1984: Zemřel dlouholetý předseda ITTF </a:t>
            </a:r>
            <a:r>
              <a:rPr lang="cs-CZ" sz="2000" dirty="0" err="1" smtClean="0"/>
              <a:t>Ivor</a:t>
            </a:r>
            <a:r>
              <a:rPr lang="cs-CZ" sz="2000" dirty="0" smtClean="0"/>
              <a:t> </a:t>
            </a:r>
            <a:r>
              <a:rPr lang="cs-CZ" sz="2000" dirty="0" err="1" smtClean="0"/>
              <a:t>Montagu</a:t>
            </a:r>
            <a:r>
              <a:rPr lang="cs-CZ" sz="2000" dirty="0" smtClean="0"/>
              <a:t>.</a:t>
            </a:r>
          </a:p>
          <a:p>
            <a:endParaRPr lang="cs-CZ" sz="2000" dirty="0" smtClean="0"/>
          </a:p>
          <a:p>
            <a:r>
              <a:rPr lang="cs-CZ" sz="2000" b="1" dirty="0" smtClean="0"/>
              <a:t>1987: V Dillí byl zvolen novým předsedou </a:t>
            </a:r>
            <a:r>
              <a:rPr lang="cs-CZ" sz="2000" dirty="0" smtClean="0"/>
              <a:t>ITTF Japonec </a:t>
            </a:r>
            <a:r>
              <a:rPr lang="cs-CZ" sz="2000" dirty="0" err="1" smtClean="0"/>
              <a:t>Ičiro</a:t>
            </a:r>
            <a:r>
              <a:rPr lang="cs-CZ" sz="2000" dirty="0" smtClean="0"/>
              <a:t> </a:t>
            </a:r>
            <a:r>
              <a:rPr lang="cs-CZ" sz="2000" dirty="0" err="1" smtClean="0"/>
              <a:t>Ogimura</a:t>
            </a:r>
            <a:r>
              <a:rPr lang="cs-CZ" sz="2000" dirty="0" smtClean="0"/>
              <a:t>.</a:t>
            </a:r>
          </a:p>
          <a:p>
            <a:endParaRPr lang="cs-CZ" sz="2000" dirty="0" smtClean="0"/>
          </a:p>
          <a:p>
            <a:r>
              <a:rPr lang="cs-CZ" sz="2000" b="1" dirty="0" smtClean="0"/>
              <a:t>1988: Stolní tenis poprvé na olympijských </a:t>
            </a:r>
            <a:r>
              <a:rPr lang="cs-CZ" sz="2000" dirty="0" smtClean="0"/>
              <a:t>hrách - Soul.</a:t>
            </a:r>
          </a:p>
          <a:p>
            <a:endParaRPr lang="cs-CZ" sz="2000" dirty="0" smtClean="0"/>
          </a:p>
          <a:p>
            <a:r>
              <a:rPr lang="cs-CZ" sz="2000" b="1" dirty="0" smtClean="0"/>
              <a:t>1993: ITTF má 156 členských svazů.</a:t>
            </a:r>
          </a:p>
          <a:p>
            <a:endParaRPr lang="cs-CZ" sz="2000" b="1" dirty="0" smtClean="0"/>
          </a:p>
          <a:p>
            <a:r>
              <a:rPr lang="cs-CZ" sz="2000" b="1" dirty="0" smtClean="0"/>
              <a:t>1994: Zemřel </a:t>
            </a:r>
            <a:r>
              <a:rPr lang="cs-CZ" sz="2000" b="1" dirty="0" err="1" smtClean="0"/>
              <a:t>Ičiro</a:t>
            </a:r>
            <a:r>
              <a:rPr lang="cs-CZ" sz="2000" b="1" dirty="0" smtClean="0"/>
              <a:t> </a:t>
            </a:r>
            <a:r>
              <a:rPr lang="cs-CZ" sz="2000" b="1" dirty="0" err="1" smtClean="0"/>
              <a:t>Ogimura</a:t>
            </a:r>
            <a:r>
              <a:rPr lang="cs-CZ" sz="2000" b="1" dirty="0" smtClean="0"/>
              <a:t> a funkce předsedy </a:t>
            </a:r>
            <a:r>
              <a:rPr lang="cs-CZ" sz="2000" dirty="0" smtClean="0"/>
              <a:t>se ujal jeho zástupce </a:t>
            </a:r>
            <a:r>
              <a:rPr lang="cs-CZ" sz="2000" dirty="0" err="1" smtClean="0"/>
              <a:t>Sven</a:t>
            </a:r>
            <a:r>
              <a:rPr lang="cs-CZ" sz="2000" dirty="0" smtClean="0"/>
              <a:t> </a:t>
            </a:r>
            <a:r>
              <a:rPr lang="cs-CZ" sz="2000" dirty="0" err="1" smtClean="0"/>
              <a:t>Olof</a:t>
            </a:r>
            <a:r>
              <a:rPr lang="cs-CZ" sz="2000" dirty="0" smtClean="0"/>
              <a:t> </a:t>
            </a:r>
            <a:r>
              <a:rPr lang="cs-CZ" sz="2000" dirty="0" err="1" smtClean="0"/>
              <a:t>Hammarlund</a:t>
            </a:r>
            <a:r>
              <a:rPr lang="cs-CZ" sz="2000" dirty="0" smtClean="0"/>
              <a:t> ze Švédska.</a:t>
            </a:r>
          </a:p>
          <a:p>
            <a:endParaRPr lang="cs-CZ" sz="2000" dirty="0" smtClean="0"/>
          </a:p>
          <a:p>
            <a:r>
              <a:rPr lang="cs-CZ" sz="2000" b="1" dirty="0" smtClean="0"/>
              <a:t>1995: Po deseti měsících ve funkci zemřel </a:t>
            </a:r>
            <a:r>
              <a:rPr lang="cs-CZ" sz="2000" dirty="0" smtClean="0"/>
              <a:t>S.O. </a:t>
            </a:r>
            <a:r>
              <a:rPr lang="cs-CZ" sz="2000" dirty="0" err="1" smtClean="0"/>
              <a:t>Hammarlund</a:t>
            </a:r>
            <a:r>
              <a:rPr lang="cs-CZ" sz="2000" dirty="0" smtClean="0"/>
              <a:t> a funkci vykonával </a:t>
            </a:r>
            <a:r>
              <a:rPr lang="cs-CZ" sz="2000" dirty="0" err="1" smtClean="0"/>
              <a:t>Xu</a:t>
            </a:r>
            <a:r>
              <a:rPr lang="cs-CZ" sz="2000" dirty="0" smtClean="0"/>
              <a:t> </a:t>
            </a:r>
            <a:r>
              <a:rPr lang="cs-CZ" sz="2000" dirty="0" err="1" smtClean="0"/>
              <a:t>Yinsheng</a:t>
            </a:r>
            <a:r>
              <a:rPr lang="cs-CZ" sz="2000" dirty="0" smtClean="0"/>
              <a:t> z Číny.</a:t>
            </a:r>
          </a:p>
          <a:p>
            <a:endParaRPr lang="cs-CZ" dirty="0" smtClean="0"/>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285728"/>
            <a:ext cx="9144000" cy="6032421"/>
          </a:xfrm>
          <a:prstGeom prst="rect">
            <a:avLst/>
          </a:prstGeom>
          <a:noFill/>
        </p:spPr>
        <p:txBody>
          <a:bodyPr wrap="square" rtlCol="0">
            <a:spAutoFit/>
          </a:bodyPr>
          <a:lstStyle/>
          <a:p>
            <a:r>
              <a:rPr lang="cs-CZ" b="1" dirty="0" smtClean="0"/>
              <a:t>1997: </a:t>
            </a:r>
            <a:r>
              <a:rPr lang="cs-CZ" b="1" dirty="0" err="1" smtClean="0"/>
              <a:t>Xu</a:t>
            </a:r>
            <a:r>
              <a:rPr lang="cs-CZ" b="1" dirty="0" smtClean="0"/>
              <a:t> </a:t>
            </a:r>
            <a:r>
              <a:rPr lang="cs-CZ" b="1" dirty="0" err="1" smtClean="0"/>
              <a:t>Yinsheng</a:t>
            </a:r>
            <a:r>
              <a:rPr lang="cs-CZ" b="1" dirty="0" smtClean="0"/>
              <a:t> zvolen předsedou ITTF. </a:t>
            </a:r>
            <a:r>
              <a:rPr lang="da-DK" dirty="0" smtClean="0"/>
              <a:t>MS v Manchesteru se zúčastnilo 181</a:t>
            </a:r>
            <a:r>
              <a:rPr lang="cs-CZ" dirty="0" smtClean="0"/>
              <a:t> družstev ze 104 členských zemí.</a:t>
            </a:r>
          </a:p>
          <a:p>
            <a:endParaRPr lang="cs-CZ" b="1" dirty="0" smtClean="0"/>
          </a:p>
          <a:p>
            <a:r>
              <a:rPr lang="cs-CZ" b="1" dirty="0" smtClean="0"/>
              <a:t>1999</a:t>
            </a:r>
            <a:r>
              <a:rPr lang="cs-CZ" b="1" dirty="0" smtClean="0"/>
              <a:t>: </a:t>
            </a:r>
            <a:r>
              <a:rPr lang="cs-CZ" b="1" dirty="0" err="1" smtClean="0"/>
              <a:t>Xu</a:t>
            </a:r>
            <a:r>
              <a:rPr lang="cs-CZ" b="1" dirty="0" smtClean="0"/>
              <a:t> </a:t>
            </a:r>
            <a:r>
              <a:rPr lang="cs-CZ" dirty="0" err="1" smtClean="0"/>
              <a:t>Yinsheng</a:t>
            </a:r>
            <a:r>
              <a:rPr lang="cs-CZ" dirty="0" smtClean="0"/>
              <a:t> se vzdal funkce předsedy ITTF a novým předsedou byl zvolen </a:t>
            </a:r>
            <a:r>
              <a:rPr lang="cs-CZ" dirty="0" err="1" smtClean="0"/>
              <a:t>Adham</a:t>
            </a:r>
            <a:r>
              <a:rPr lang="cs-CZ" dirty="0" smtClean="0"/>
              <a:t> </a:t>
            </a:r>
            <a:r>
              <a:rPr lang="pl-PL" dirty="0" smtClean="0"/>
              <a:t>Sharara z Kanady. MS původně </a:t>
            </a:r>
            <a:r>
              <a:rPr lang="cs-CZ" dirty="0" smtClean="0"/>
              <a:t>přidělené Bělehradu se kvůli válce neuskutečnilo a muselo se sehrát odděleně: jednotlivci v Eindhovenu a družstva v malajsijském </a:t>
            </a:r>
            <a:r>
              <a:rPr lang="cs-CZ" dirty="0" err="1" smtClean="0"/>
              <a:t>Kulala</a:t>
            </a:r>
            <a:r>
              <a:rPr lang="cs-CZ" dirty="0" smtClean="0"/>
              <a:t> </a:t>
            </a:r>
            <a:r>
              <a:rPr lang="cs-CZ" dirty="0" err="1" smtClean="0"/>
              <a:t>Lumpur</a:t>
            </a:r>
            <a:r>
              <a:rPr lang="cs-CZ" dirty="0" smtClean="0"/>
              <a:t> (únor 2000).</a:t>
            </a:r>
          </a:p>
          <a:p>
            <a:endParaRPr lang="cs-CZ" dirty="0" smtClean="0"/>
          </a:p>
          <a:p>
            <a:r>
              <a:rPr lang="cs-CZ" sz="2000" b="1" dirty="0" smtClean="0">
                <a:solidFill>
                  <a:srgbClr val="FF0000"/>
                </a:solidFill>
              </a:rPr>
              <a:t>2000</a:t>
            </a:r>
            <a:r>
              <a:rPr lang="cs-CZ" b="1" dirty="0" smtClean="0"/>
              <a:t>: Počet členů ITTF stoupnul na 186. </a:t>
            </a:r>
            <a:r>
              <a:rPr lang="cs-CZ" dirty="0" smtClean="0"/>
              <a:t>Kongres ITTF přijal </a:t>
            </a:r>
            <a:r>
              <a:rPr lang="cs-CZ" sz="2000" dirty="0" smtClean="0">
                <a:solidFill>
                  <a:srgbClr val="FF0000"/>
                </a:solidFill>
              </a:rPr>
              <a:t>rozhodnutí o změně velikosti míčku</a:t>
            </a:r>
            <a:r>
              <a:rPr lang="cs-CZ" dirty="0" smtClean="0"/>
              <a:t> z dosavadního průměru 38 mm na 40 mm. Nový míček byl zaveden </a:t>
            </a:r>
            <a:r>
              <a:rPr lang="pl-PL" dirty="0" smtClean="0"/>
              <a:t>až po OH 2000 v Sydney.</a:t>
            </a:r>
          </a:p>
          <a:p>
            <a:endParaRPr lang="pl-PL" dirty="0" smtClean="0"/>
          </a:p>
          <a:p>
            <a:r>
              <a:rPr lang="pl-PL" sz="2000" b="1" dirty="0" smtClean="0">
                <a:solidFill>
                  <a:srgbClr val="FF0000"/>
                </a:solidFill>
              </a:rPr>
              <a:t>2001</a:t>
            </a:r>
            <a:r>
              <a:rPr lang="pl-PL" b="1" dirty="0" smtClean="0"/>
              <a:t>: Na kongresu ITTF v Ósace bylo </a:t>
            </a:r>
            <a:r>
              <a:rPr lang="pl-PL" sz="2000" b="1" dirty="0" smtClean="0">
                <a:solidFill>
                  <a:srgbClr val="FF0000"/>
                </a:solidFill>
              </a:rPr>
              <a:t>rozhodnuto </a:t>
            </a:r>
            <a:r>
              <a:rPr lang="pt-BR" sz="2000" dirty="0" smtClean="0">
                <a:solidFill>
                  <a:srgbClr val="FF0000"/>
                </a:solidFill>
              </a:rPr>
              <a:t>o zkráceném počítání setů do 11</a:t>
            </a:r>
            <a:r>
              <a:rPr lang="cs-CZ" sz="2000" dirty="0" smtClean="0">
                <a:solidFill>
                  <a:srgbClr val="FF0000"/>
                </a:solidFill>
              </a:rPr>
              <a:t> bodů</a:t>
            </a:r>
            <a:r>
              <a:rPr lang="cs-CZ" dirty="0" smtClean="0"/>
              <a:t>. Přijato rovněž nové pravidlo o podání </a:t>
            </a:r>
            <a:r>
              <a:rPr lang="pl-PL" dirty="0" smtClean="0"/>
              <a:t>s platností od září 2002.</a:t>
            </a:r>
          </a:p>
          <a:p>
            <a:endParaRPr lang="pl-PL" dirty="0" smtClean="0"/>
          </a:p>
          <a:p>
            <a:r>
              <a:rPr lang="fi-FI" b="1" dirty="0" smtClean="0"/>
              <a:t>2003: V Paříži se uskutečnilo v květnu</a:t>
            </a:r>
            <a:r>
              <a:rPr lang="cs-CZ" b="1" dirty="0" smtClean="0"/>
              <a:t> </a:t>
            </a:r>
            <a:r>
              <a:rPr lang="cs-CZ" dirty="0" smtClean="0"/>
              <a:t>poprvé mistrovství světa jednotlivců podle předcházejícího rozhodnutí ITTF, které rozdělilo světový šampionát na jednotlivce a družstva.</a:t>
            </a:r>
          </a:p>
          <a:p>
            <a:endParaRPr lang="cs-CZ" dirty="0" smtClean="0"/>
          </a:p>
          <a:p>
            <a:r>
              <a:rPr lang="cs-CZ" b="1" dirty="0" smtClean="0"/>
              <a:t>2004: Mistrovství světa družstev se podle </a:t>
            </a:r>
            <a:r>
              <a:rPr lang="cs-CZ" dirty="0" smtClean="0"/>
              <a:t>nového cyklu bude konat 1. - 7. března Kataru.</a:t>
            </a:r>
          </a:p>
          <a:p>
            <a:endParaRPr lang="cs-CZ" dirty="0" smtClean="0"/>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285728"/>
            <a:ext cx="8686800" cy="838200"/>
          </a:xfrm>
        </p:spPr>
        <p:txBody>
          <a:bodyPr>
            <a:normAutofit/>
          </a:bodyPr>
          <a:lstStyle/>
          <a:p>
            <a:r>
              <a:rPr lang="cs-CZ" sz="2000" dirty="0" smtClean="0"/>
              <a:t>ÚSPĚCHY NA MS</a:t>
            </a:r>
            <a:endParaRPr lang="cs-CZ" sz="2000" dirty="0"/>
          </a:p>
        </p:txBody>
      </p:sp>
      <p:sp>
        <p:nvSpPr>
          <p:cNvPr id="3" name="Zástupný symbol pro obsah 2"/>
          <p:cNvSpPr>
            <a:spLocks noGrp="1"/>
          </p:cNvSpPr>
          <p:nvPr>
            <p:ph idx="1"/>
          </p:nvPr>
        </p:nvSpPr>
        <p:spPr>
          <a:xfrm>
            <a:off x="304800" y="1285860"/>
            <a:ext cx="8686800" cy="5357850"/>
          </a:xfrm>
        </p:spPr>
        <p:txBody>
          <a:bodyPr>
            <a:noAutofit/>
          </a:bodyPr>
          <a:lstStyle/>
          <a:p>
            <a:r>
              <a:rPr lang="cs-CZ" sz="1800" dirty="0" smtClean="0"/>
              <a:t>MS  1.místo  1934 Marie </a:t>
            </a:r>
            <a:r>
              <a:rPr lang="cs-CZ" sz="1800" dirty="0" err="1" smtClean="0"/>
              <a:t>Kettnerová</a:t>
            </a:r>
            <a:endParaRPr lang="cs-CZ" sz="1800" dirty="0" smtClean="0"/>
          </a:p>
          <a:p>
            <a:r>
              <a:rPr lang="cs-CZ" sz="1800" dirty="0"/>
              <a:t> </a:t>
            </a:r>
            <a:r>
              <a:rPr lang="cs-CZ" sz="1800" dirty="0" smtClean="0"/>
              <a:t>                      1935 Marie </a:t>
            </a:r>
            <a:r>
              <a:rPr lang="cs-CZ" sz="1800" dirty="0" err="1" smtClean="0"/>
              <a:t>Kettnerová</a:t>
            </a:r>
            <a:endParaRPr lang="cs-CZ" sz="1800" dirty="0" smtClean="0"/>
          </a:p>
          <a:p>
            <a:r>
              <a:rPr lang="cs-CZ" sz="1800" dirty="0"/>
              <a:t> </a:t>
            </a:r>
            <a:r>
              <a:rPr lang="cs-CZ" sz="1800" dirty="0" smtClean="0"/>
              <a:t>                      1936 Stanislav Kolář, </a:t>
            </a:r>
            <a:r>
              <a:rPr lang="cs-CZ" sz="1800" dirty="0" err="1" smtClean="0"/>
              <a:t>Kettnerová</a:t>
            </a:r>
            <a:r>
              <a:rPr lang="cs-CZ" sz="1800" dirty="0" smtClean="0"/>
              <a:t>-Šmídová, Hamer-Kleinová</a:t>
            </a:r>
          </a:p>
          <a:p>
            <a:r>
              <a:rPr lang="cs-CZ" sz="1800" dirty="0"/>
              <a:t> </a:t>
            </a:r>
            <a:r>
              <a:rPr lang="cs-CZ" sz="1800" dirty="0" smtClean="0"/>
              <a:t>                      1937 </a:t>
            </a:r>
            <a:r>
              <a:rPr lang="cs-CZ" sz="1800" dirty="0" err="1" smtClean="0"/>
              <a:t>Votrubcová</a:t>
            </a:r>
            <a:r>
              <a:rPr lang="cs-CZ" sz="1800" dirty="0" smtClean="0"/>
              <a:t>- </a:t>
            </a:r>
            <a:r>
              <a:rPr lang="cs-CZ" sz="1800" dirty="0" err="1" smtClean="0"/>
              <a:t>Depetrisová</a:t>
            </a:r>
            <a:r>
              <a:rPr lang="cs-CZ" sz="1800" dirty="0" smtClean="0"/>
              <a:t>, </a:t>
            </a:r>
            <a:r>
              <a:rPr lang="cs-CZ" sz="1800" dirty="0" err="1" smtClean="0"/>
              <a:t>Váňa</a:t>
            </a:r>
            <a:r>
              <a:rPr lang="cs-CZ" sz="1800" dirty="0" smtClean="0"/>
              <a:t>-</a:t>
            </a:r>
            <a:r>
              <a:rPr lang="cs-CZ" sz="1800" dirty="0" err="1" smtClean="0"/>
              <a:t>Votrubcová</a:t>
            </a:r>
            <a:endParaRPr lang="cs-CZ" sz="1800" dirty="0" smtClean="0"/>
          </a:p>
          <a:p>
            <a:r>
              <a:rPr lang="cs-CZ" sz="1800" dirty="0"/>
              <a:t> </a:t>
            </a:r>
            <a:r>
              <a:rPr lang="cs-CZ" sz="1800" dirty="0" smtClean="0"/>
              <a:t>                      1938 Bohumil Váňa, </a:t>
            </a:r>
            <a:r>
              <a:rPr lang="cs-CZ" sz="1800" dirty="0" err="1" smtClean="0"/>
              <a:t>Votrubcová</a:t>
            </a:r>
            <a:r>
              <a:rPr lang="cs-CZ" sz="1800" dirty="0" smtClean="0"/>
              <a:t>- </a:t>
            </a:r>
            <a:r>
              <a:rPr lang="cs-CZ" sz="1800" dirty="0" err="1" smtClean="0"/>
              <a:t>Depetrisová</a:t>
            </a:r>
            <a:endParaRPr lang="cs-CZ" sz="1800" dirty="0" smtClean="0"/>
          </a:p>
          <a:p>
            <a:r>
              <a:rPr lang="cs-CZ" sz="1800" dirty="0"/>
              <a:t> </a:t>
            </a:r>
            <a:r>
              <a:rPr lang="cs-CZ" sz="1800" dirty="0" smtClean="0"/>
              <a:t>                      1939 Vlasta </a:t>
            </a:r>
            <a:r>
              <a:rPr lang="cs-CZ" sz="1800" dirty="0" err="1" smtClean="0"/>
              <a:t>Depetrisová</a:t>
            </a:r>
            <a:r>
              <a:rPr lang="cs-CZ" sz="1800" dirty="0" smtClean="0"/>
              <a:t>, </a:t>
            </a:r>
            <a:r>
              <a:rPr lang="cs-CZ" sz="1800" dirty="0" err="1" smtClean="0"/>
              <a:t>Váňa</a:t>
            </a:r>
            <a:r>
              <a:rPr lang="cs-CZ" sz="1800" dirty="0" smtClean="0"/>
              <a:t>-</a:t>
            </a:r>
            <a:r>
              <a:rPr lang="cs-CZ" sz="1800" dirty="0" err="1" smtClean="0"/>
              <a:t>Votrubcová</a:t>
            </a:r>
            <a:endParaRPr lang="cs-CZ" sz="1800" dirty="0" smtClean="0"/>
          </a:p>
          <a:p>
            <a:r>
              <a:rPr lang="cs-CZ" sz="1800" dirty="0"/>
              <a:t> </a:t>
            </a:r>
            <a:r>
              <a:rPr lang="cs-CZ" sz="1800" dirty="0" smtClean="0"/>
              <a:t>                      1947 Bohumil Váňa, </a:t>
            </a:r>
            <a:r>
              <a:rPr lang="cs-CZ" sz="1800" dirty="0" err="1" smtClean="0"/>
              <a:t>Váňa</a:t>
            </a:r>
            <a:r>
              <a:rPr lang="cs-CZ" sz="1800" dirty="0" smtClean="0"/>
              <a:t>-</a:t>
            </a:r>
            <a:r>
              <a:rPr lang="cs-CZ" sz="1800" dirty="0" err="1" smtClean="0"/>
              <a:t>Šlár</a:t>
            </a:r>
            <a:endParaRPr lang="cs-CZ" sz="1800" dirty="0" smtClean="0"/>
          </a:p>
          <a:p>
            <a:r>
              <a:rPr lang="cs-CZ" sz="1800" dirty="0"/>
              <a:t> </a:t>
            </a:r>
            <a:r>
              <a:rPr lang="cs-CZ" sz="1800" dirty="0" smtClean="0"/>
              <a:t>                      1948 </a:t>
            </a:r>
            <a:r>
              <a:rPr lang="cs-CZ" sz="1800" dirty="0" err="1" smtClean="0"/>
              <a:t>Váňa</a:t>
            </a:r>
            <a:r>
              <a:rPr lang="cs-CZ" sz="1800" dirty="0" smtClean="0"/>
              <a:t>-Štípek</a:t>
            </a:r>
          </a:p>
          <a:p>
            <a:r>
              <a:rPr lang="cs-CZ" sz="1800" dirty="0"/>
              <a:t> </a:t>
            </a:r>
            <a:r>
              <a:rPr lang="cs-CZ" sz="1800" dirty="0" smtClean="0"/>
              <a:t>                      1949 </a:t>
            </a:r>
            <a:r>
              <a:rPr lang="cs-CZ" sz="1800" dirty="0" err="1" smtClean="0"/>
              <a:t>Andreadis</a:t>
            </a:r>
            <a:r>
              <a:rPr lang="cs-CZ" sz="1800" dirty="0" smtClean="0"/>
              <a:t>-</a:t>
            </a:r>
            <a:r>
              <a:rPr lang="cs-CZ" sz="1800" dirty="0" err="1" smtClean="0"/>
              <a:t>Tokár</a:t>
            </a:r>
            <a:endParaRPr lang="cs-CZ" sz="1800" dirty="0" smtClean="0"/>
          </a:p>
          <a:p>
            <a:r>
              <a:rPr lang="cs-CZ" sz="1800" dirty="0"/>
              <a:t> </a:t>
            </a:r>
            <a:r>
              <a:rPr lang="cs-CZ" sz="1800" dirty="0" smtClean="0"/>
              <a:t>                      1951 </a:t>
            </a:r>
            <a:r>
              <a:rPr lang="cs-CZ" sz="1800" dirty="0" err="1" smtClean="0"/>
              <a:t>Váňa</a:t>
            </a:r>
            <a:r>
              <a:rPr lang="cs-CZ" sz="1800" dirty="0" smtClean="0"/>
              <a:t>-</a:t>
            </a:r>
            <a:r>
              <a:rPr lang="cs-CZ" sz="1800" dirty="0" err="1" smtClean="0"/>
              <a:t>Andreadis</a:t>
            </a:r>
            <a:r>
              <a:rPr lang="cs-CZ" sz="1800" dirty="0" smtClean="0"/>
              <a:t>, </a:t>
            </a:r>
            <a:r>
              <a:rPr lang="cs-CZ" sz="1800" dirty="0" err="1" smtClean="0"/>
              <a:t>Váňa</a:t>
            </a:r>
            <a:r>
              <a:rPr lang="cs-CZ" sz="1800" dirty="0" smtClean="0"/>
              <a:t>-</a:t>
            </a:r>
            <a:r>
              <a:rPr lang="cs-CZ" sz="1800" dirty="0" err="1" smtClean="0"/>
              <a:t>Rozeanu</a:t>
            </a:r>
            <a:endParaRPr lang="cs-CZ" sz="1800" dirty="0" smtClean="0"/>
          </a:p>
          <a:p>
            <a:r>
              <a:rPr lang="cs-CZ" sz="1800" dirty="0"/>
              <a:t> </a:t>
            </a:r>
            <a:r>
              <a:rPr lang="cs-CZ" sz="1800" dirty="0" smtClean="0"/>
              <a:t>                      1954 </a:t>
            </a:r>
            <a:r>
              <a:rPr lang="cs-CZ" sz="1800" dirty="0" err="1" smtClean="0"/>
              <a:t>Andreadis</a:t>
            </a:r>
            <a:r>
              <a:rPr lang="cs-CZ" sz="1800" dirty="0" smtClean="0"/>
              <a:t>-</a:t>
            </a:r>
            <a:r>
              <a:rPr lang="cs-CZ" sz="1800" dirty="0" err="1" smtClean="0"/>
              <a:t>Farkas</a:t>
            </a:r>
            <a:endParaRPr lang="cs-CZ" sz="1800" dirty="0" smtClean="0"/>
          </a:p>
          <a:p>
            <a:r>
              <a:rPr lang="cs-CZ" sz="1800" dirty="0"/>
              <a:t> </a:t>
            </a:r>
            <a:r>
              <a:rPr lang="cs-CZ" sz="1800" dirty="0" smtClean="0"/>
              <a:t>                      1955 </a:t>
            </a:r>
            <a:r>
              <a:rPr lang="cs-CZ" sz="1800" dirty="0" err="1" smtClean="0"/>
              <a:t>Andreadis</a:t>
            </a:r>
            <a:r>
              <a:rPr lang="cs-CZ" sz="1800" dirty="0" smtClean="0"/>
              <a:t>-Štípek</a:t>
            </a:r>
          </a:p>
          <a:p>
            <a:r>
              <a:rPr lang="cs-CZ" sz="1800" dirty="0"/>
              <a:t> </a:t>
            </a:r>
            <a:r>
              <a:rPr lang="cs-CZ" sz="1800" dirty="0" smtClean="0"/>
              <a:t>                      1957 </a:t>
            </a:r>
            <a:r>
              <a:rPr lang="cs-CZ" sz="1800" dirty="0" err="1" smtClean="0"/>
              <a:t>Andreadis</a:t>
            </a:r>
            <a:r>
              <a:rPr lang="cs-CZ" sz="1800" dirty="0" smtClean="0"/>
              <a:t>-Štípek</a:t>
            </a:r>
          </a:p>
          <a:p>
            <a:r>
              <a:rPr lang="cs-CZ" sz="1800" dirty="0"/>
              <a:t> </a:t>
            </a:r>
            <a:r>
              <a:rPr lang="cs-CZ" sz="1800" dirty="0" smtClean="0"/>
              <a:t>     družstva: 1932 M, 1935 Ž, 1936 Ž, 1938 Ž, 1939 M, 1947 M, 1948 M, 1950 M, 1951 M</a:t>
            </a:r>
          </a:p>
          <a:p>
            <a:r>
              <a:rPr lang="cs-CZ" sz="1800" dirty="0" smtClean="0"/>
              <a:t>Váňa na MS získal celkem 30 medailí, z toho 16 zlatých</a:t>
            </a:r>
            <a:endParaRPr lang="cs-CZ"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smtClean="0"/>
              <a:t>ÚSPĚCHY NA ME</a:t>
            </a:r>
            <a:endParaRPr lang="cs-CZ" sz="2000" dirty="0"/>
          </a:p>
        </p:txBody>
      </p:sp>
      <p:sp>
        <p:nvSpPr>
          <p:cNvPr id="3" name="Zástupný symbol pro obsah 2"/>
          <p:cNvSpPr>
            <a:spLocks noGrp="1"/>
          </p:cNvSpPr>
          <p:nvPr>
            <p:ph idx="1"/>
          </p:nvPr>
        </p:nvSpPr>
        <p:spPr/>
        <p:txBody>
          <a:bodyPr>
            <a:normAutofit/>
          </a:bodyPr>
          <a:lstStyle/>
          <a:p>
            <a:pPr>
              <a:buNone/>
            </a:pPr>
            <a:r>
              <a:rPr lang="cs-CZ" sz="1800" dirty="0" smtClean="0"/>
              <a:t>ME 1. místo 1958 Štípek-</a:t>
            </a:r>
            <a:r>
              <a:rPr lang="cs-CZ" sz="1800" dirty="0" err="1" smtClean="0"/>
              <a:t>Vyhnanovský</a:t>
            </a:r>
            <a:endParaRPr lang="cs-CZ" sz="1800" dirty="0" smtClean="0"/>
          </a:p>
          <a:p>
            <a:pPr>
              <a:buNone/>
            </a:pPr>
            <a:r>
              <a:rPr lang="cs-CZ" sz="1800" dirty="0"/>
              <a:t> </a:t>
            </a:r>
            <a:r>
              <a:rPr lang="cs-CZ" sz="1800" dirty="0" smtClean="0"/>
              <a:t>                     1964 </a:t>
            </a:r>
            <a:r>
              <a:rPr lang="cs-CZ" sz="1800" dirty="0" err="1" smtClean="0"/>
              <a:t>Staněk</a:t>
            </a:r>
            <a:r>
              <a:rPr lang="cs-CZ" sz="1800" dirty="0" smtClean="0"/>
              <a:t>-</a:t>
            </a:r>
            <a:r>
              <a:rPr lang="cs-CZ" sz="1800" dirty="0" err="1" smtClean="0"/>
              <a:t>Miko</a:t>
            </a:r>
            <a:endParaRPr lang="cs-CZ" sz="1800" dirty="0" smtClean="0"/>
          </a:p>
          <a:p>
            <a:pPr>
              <a:buNone/>
            </a:pPr>
            <a:r>
              <a:rPr lang="cs-CZ" sz="1800" dirty="0"/>
              <a:t> </a:t>
            </a:r>
            <a:r>
              <a:rPr lang="cs-CZ" sz="1800" dirty="0" smtClean="0"/>
              <a:t>                     1966 </a:t>
            </a:r>
            <a:r>
              <a:rPr lang="cs-CZ" sz="1800" dirty="0" err="1" smtClean="0"/>
              <a:t>Miko</a:t>
            </a:r>
            <a:r>
              <a:rPr lang="cs-CZ" sz="1800" dirty="0" smtClean="0"/>
              <a:t>-</a:t>
            </a:r>
            <a:r>
              <a:rPr lang="cs-CZ" sz="1800" dirty="0" err="1" smtClean="0"/>
              <a:t>Lužová</a:t>
            </a:r>
            <a:endParaRPr lang="cs-CZ" sz="1800" dirty="0" smtClean="0"/>
          </a:p>
          <a:p>
            <a:pPr>
              <a:buNone/>
            </a:pPr>
            <a:r>
              <a:rPr lang="cs-CZ" sz="1800" dirty="0"/>
              <a:t> </a:t>
            </a:r>
            <a:r>
              <a:rPr lang="cs-CZ" sz="1800" dirty="0" smtClean="0"/>
              <a:t>                     1968 Ilona </a:t>
            </a:r>
            <a:r>
              <a:rPr lang="cs-CZ" sz="1800" dirty="0" err="1" smtClean="0"/>
              <a:t>Voštová</a:t>
            </a:r>
            <a:r>
              <a:rPr lang="cs-CZ" sz="1800" dirty="0" smtClean="0"/>
              <a:t>, </a:t>
            </a:r>
            <a:r>
              <a:rPr lang="cs-CZ" sz="1800" dirty="0" err="1" smtClean="0"/>
              <a:t>Lužová</a:t>
            </a:r>
            <a:r>
              <a:rPr lang="cs-CZ" sz="1800" dirty="0" smtClean="0"/>
              <a:t>-Karlíková</a:t>
            </a:r>
          </a:p>
          <a:p>
            <a:pPr>
              <a:buNone/>
            </a:pPr>
            <a:r>
              <a:rPr lang="cs-CZ" sz="1800" dirty="0"/>
              <a:t> </a:t>
            </a:r>
            <a:r>
              <a:rPr lang="cs-CZ" sz="1800" dirty="0" smtClean="0"/>
              <a:t>                     1974 Milan </a:t>
            </a:r>
            <a:r>
              <a:rPr lang="cs-CZ" sz="1800" dirty="0" err="1" smtClean="0"/>
              <a:t>Orlowski</a:t>
            </a:r>
            <a:endParaRPr lang="cs-CZ" sz="1800" dirty="0" smtClean="0"/>
          </a:p>
          <a:p>
            <a:pPr>
              <a:buNone/>
            </a:pPr>
            <a:r>
              <a:rPr lang="cs-CZ" sz="1800" dirty="0"/>
              <a:t> </a:t>
            </a:r>
            <a:r>
              <a:rPr lang="cs-CZ" sz="1800" dirty="0" smtClean="0"/>
              <a:t>                     1978 </a:t>
            </a:r>
            <a:r>
              <a:rPr lang="cs-CZ" sz="1800" dirty="0" err="1" smtClean="0"/>
              <a:t>Orlowski</a:t>
            </a:r>
            <a:r>
              <a:rPr lang="cs-CZ" sz="1800" dirty="0" smtClean="0"/>
              <a:t>-</a:t>
            </a:r>
            <a:r>
              <a:rPr lang="cs-CZ" sz="1800" dirty="0" err="1" smtClean="0"/>
              <a:t>Gergely</a:t>
            </a:r>
            <a:endParaRPr lang="cs-CZ" sz="1800" dirty="0" smtClean="0"/>
          </a:p>
          <a:p>
            <a:pPr>
              <a:buNone/>
            </a:pPr>
            <a:r>
              <a:rPr lang="cs-CZ" sz="1800" dirty="0"/>
              <a:t> </a:t>
            </a:r>
            <a:r>
              <a:rPr lang="cs-CZ" sz="1800" dirty="0" smtClean="0"/>
              <a:t>                     1980 </a:t>
            </a:r>
            <a:r>
              <a:rPr lang="cs-CZ" sz="1800" dirty="0" err="1" smtClean="0"/>
              <a:t>Orlowski</a:t>
            </a:r>
            <a:r>
              <a:rPr lang="cs-CZ" sz="1800" dirty="0" smtClean="0"/>
              <a:t>-Uhlíková</a:t>
            </a:r>
          </a:p>
          <a:p>
            <a:pPr>
              <a:buNone/>
            </a:pPr>
            <a:r>
              <a:rPr lang="cs-CZ" sz="1800" dirty="0"/>
              <a:t> </a:t>
            </a:r>
            <a:r>
              <a:rPr lang="cs-CZ" sz="1800" dirty="0" smtClean="0"/>
              <a:t>                     1986 Panský-Hrachová</a:t>
            </a:r>
          </a:p>
          <a:p>
            <a:pPr>
              <a:buNone/>
            </a:pPr>
            <a:endParaRPr lang="cs-CZ" sz="1600" dirty="0" smtClean="0"/>
          </a:p>
          <a:p>
            <a:pPr>
              <a:buNone/>
            </a:pPr>
            <a:endParaRPr lang="cs-CZ"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965</TotalTime>
  <Words>1724</Words>
  <Application>Microsoft Office PowerPoint</Application>
  <PresentationFormat>Předvádění na obrazovce (4:3)</PresentationFormat>
  <Paragraphs>217</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Cesta</vt:lpstr>
      <vt:lpstr>STOLNÍ TENIS</vt:lpstr>
      <vt:lpstr>Snímek 2</vt:lpstr>
      <vt:lpstr>Snímek 3</vt:lpstr>
      <vt:lpstr>Snímek 4</vt:lpstr>
      <vt:lpstr>Snímek 5</vt:lpstr>
      <vt:lpstr>Snímek 6</vt:lpstr>
      <vt:lpstr>Snímek 7</vt:lpstr>
      <vt:lpstr>ÚSPĚCHY NA MS</vt:lpstr>
      <vt:lpstr>ÚSPĚCHY NA ME</vt:lpstr>
      <vt:lpstr>INFORMACE</vt:lpstr>
      <vt:lpstr>technika</vt:lpstr>
      <vt:lpstr>Snímek 12</vt:lpstr>
      <vt:lpstr>ÚTOČNÉ ÚDERY</vt:lpstr>
      <vt:lpstr>obranné</vt:lpstr>
      <vt:lpstr>Další - pokrač.</vt:lpstr>
      <vt:lpstr>Snímek 16</vt:lpstr>
      <vt:lpstr>Sportovní výkon</vt:lpstr>
      <vt:lpstr>Fyziologické zatížení</vt:lpstr>
      <vt:lpstr>Technicko- taktická stránka</vt:lpstr>
      <vt:lpstr>PSYCHICKÁ STRÁNKA</vt:lpstr>
      <vt:lpstr>SOMATOLOGICKÁ</vt:lpstr>
      <vt:lpstr>Snímek 22</vt:lpstr>
    </vt:vector>
  </TitlesOfParts>
  <Company>FSpS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Vacenovský</dc:creator>
  <cp:lastModifiedBy>Vacenovský</cp:lastModifiedBy>
  <cp:revision>112</cp:revision>
  <dcterms:created xsi:type="dcterms:W3CDTF">2011-03-15T13:36:58Z</dcterms:created>
  <dcterms:modified xsi:type="dcterms:W3CDTF">2012-03-20T17:01:38Z</dcterms:modified>
</cp:coreProperties>
</file>