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70" r:id="rId15"/>
    <p:sldId id="267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1" autoAdjust="0"/>
  </p:normalViewPr>
  <p:slideViewPr>
    <p:cSldViewPr>
      <p:cViewPr varScale="1">
        <p:scale>
          <a:sx n="67" d="100"/>
          <a:sy n="67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6ADC9-93C7-4938-9183-417719458409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A3D1E-9C21-43FA-A025-9D140E987B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65%recidivistů poprvé trestaných v mladistvém věku </a:t>
            </a:r>
            <a:r>
              <a:rPr lang="cs-CZ" dirty="0" err="1" smtClean="0"/>
              <a:t>zrecidivuje</a:t>
            </a:r>
            <a:r>
              <a:rPr lang="cs-CZ" dirty="0" smtClean="0"/>
              <a:t> do půl roku po propuštění, 31%</a:t>
            </a:r>
            <a:r>
              <a:rPr lang="cs-CZ" baseline="0" dirty="0" smtClean="0"/>
              <a:t> do jednoho roku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*opírající se o vícerozměrné modální pojetí typu a využívající </a:t>
            </a:r>
            <a:r>
              <a:rPr lang="cs-CZ" dirty="0" err="1" smtClean="0"/>
              <a:t>multivariační</a:t>
            </a:r>
            <a:r>
              <a:rPr lang="cs-CZ" dirty="0" smtClean="0"/>
              <a:t> statistické postupy (faktorovou a trsovou analýzu)</a:t>
            </a:r>
          </a:p>
          <a:p>
            <a:r>
              <a:rPr lang="cs-CZ" dirty="0" smtClean="0"/>
              <a:t>210 </a:t>
            </a:r>
            <a:r>
              <a:rPr lang="cs-CZ" dirty="0" err="1" smtClean="0"/>
              <a:t>prvovězněných</a:t>
            </a:r>
            <a:r>
              <a:rPr lang="cs-CZ" baseline="0" dirty="0" smtClean="0"/>
              <a:t> a  210 recidivních pachatelů majetkové, násilné a sexuální trestné činnosti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3D1E-9C21-43FA-A025-9D140E987B4F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4627F34-F7C0-41B3-AC1E-39EAE2084E4F}" type="datetimeFigureOut">
              <a:rPr lang="cs-CZ" smtClean="0"/>
              <a:pPr/>
              <a:t>22.3.2012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BB84DCD-72A6-41C4-9BB2-E93EC695195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Kriminální recidiva</a:t>
            </a:r>
            <a:endParaRPr lang="cs-CZ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Kriminální recidiva jako sociální problém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Četnost a vývoj k.r. může sloužit jako kritérium účinnosti intervenčních aktivit společnosti  - zpravidla 2roky po propuštění</a:t>
            </a:r>
          </a:p>
          <a:p>
            <a:r>
              <a:rPr lang="cs-CZ" dirty="0" smtClean="0"/>
              <a:t>Trvale vysoký podíl na kriminalitě </a:t>
            </a:r>
          </a:p>
          <a:p>
            <a:r>
              <a:rPr lang="cs-CZ" dirty="0" smtClean="0"/>
              <a:t>Rezistence recidivistů vůči intervencím</a:t>
            </a:r>
          </a:p>
          <a:p>
            <a:r>
              <a:rPr lang="cs-CZ" dirty="0" smtClean="0"/>
              <a:t>Negativní vliv recidivistů na ostatní (hl. mladé, začínající delikventy – především ve výkonu trestu)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kriminálního recidivisty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Programy zaměřit na vytváření pozitivní motivace ke změně, techniky rozbíjející mechanizmy racionalizace a neutralizace (</a:t>
            </a:r>
            <a:r>
              <a:rPr lang="cs-CZ" sz="2800" dirty="0" err="1" smtClean="0"/>
              <a:t>Sykes</a:t>
            </a:r>
            <a:r>
              <a:rPr lang="cs-CZ" sz="2800" dirty="0" smtClean="0"/>
              <a:t> a </a:t>
            </a:r>
            <a:r>
              <a:rPr lang="cs-CZ" sz="2800" dirty="0" err="1" smtClean="0"/>
              <a:t>Matz</a:t>
            </a:r>
            <a:r>
              <a:rPr lang="cs-CZ" sz="2800" dirty="0" smtClean="0"/>
              <a:t>: drift </a:t>
            </a:r>
            <a:r>
              <a:rPr lang="cs-CZ" sz="2800" dirty="0" err="1" smtClean="0"/>
              <a:t>theory</a:t>
            </a:r>
            <a:r>
              <a:rPr lang="cs-CZ" sz="2800" dirty="0" smtClean="0"/>
              <a:t>)</a:t>
            </a:r>
          </a:p>
          <a:p>
            <a:r>
              <a:rPr lang="cs-CZ" sz="2800" dirty="0" err="1" smtClean="0"/>
              <a:t>Samenow</a:t>
            </a:r>
            <a:r>
              <a:rPr lang="cs-CZ" sz="2800" dirty="0" smtClean="0"/>
              <a:t>: </a:t>
            </a:r>
          </a:p>
          <a:p>
            <a:pPr lvl="1"/>
            <a:r>
              <a:rPr lang="cs-CZ" sz="2400" dirty="0" smtClean="0"/>
              <a:t>příčinou kriminálního jednání nejsou podmínky ale jedinec sám</a:t>
            </a:r>
          </a:p>
          <a:p>
            <a:pPr lvl="1"/>
            <a:r>
              <a:rPr lang="cs-CZ" sz="2400" dirty="0" smtClean="0"/>
              <a:t>Recidivní pachatel je racionální, kalkulující a zvažující své činy. Velmi dobře odlišuje správné a špatné. Řada zná velmi dobře právo.</a:t>
            </a:r>
          </a:p>
          <a:p>
            <a:pPr lvl="1"/>
            <a:r>
              <a:rPr lang="cs-CZ" sz="2400" dirty="0" smtClean="0"/>
              <a:t>Vzorce chování se vyvíjejí už od předškolního věku (není motivován úspěchem, touží po vzrušení, lhavost, instrumentální chování k ostatním, neschopen hlubších emocionálních vazeb)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00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model kriminality jako životního stylu (</a:t>
            </a:r>
            <a:r>
              <a:rPr lang="cs-CZ" dirty="0" err="1" smtClean="0"/>
              <a:t>Walters</a:t>
            </a:r>
            <a:r>
              <a:rPr lang="cs-CZ" dirty="0" smtClean="0"/>
              <a:t> a </a:t>
            </a:r>
            <a:r>
              <a:rPr lang="cs-CZ" dirty="0" err="1" smtClean="0"/>
              <a:t>White</a:t>
            </a:r>
            <a:r>
              <a:rPr lang="cs-CZ" dirty="0" smtClean="0"/>
              <a:t>): 8 kognitivních vzorců „chyb myšlení“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Zmírňování (přesun viny – oběť, soudce, policii)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Odblokování (k překonání úzkosti z následků, užití drog, hudba, agresivní verbální obrat)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Oprávnění (odráží pocit privilegovanosti)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Orientace na moc (zjednodušené vidění světa: lidé se dělí na silné a slabé)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Sentimentalita (povrchní citovost, umění, chovatelství)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err="1" smtClean="0"/>
              <a:t>Superoptimismus</a:t>
            </a:r>
            <a:r>
              <a:rPr lang="cs-CZ" dirty="0" smtClean="0"/>
              <a:t> (vyhnutí se následkům)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smtClean="0"/>
              <a:t>Kognitivní tupost (intelektuální lenost, neschopnost snášet nudu, vyvíjet dlouhodobě Intelektuální úsilí)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cs-CZ" dirty="0" err="1" smtClean="0"/>
              <a:t>Diskontinuia</a:t>
            </a:r>
            <a:r>
              <a:rPr lang="cs-CZ" dirty="0" smtClean="0"/>
              <a:t> (neschopnost udržet zaměření…)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399032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Osobnost kriminálního recidivisty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Sklon k porušování sociálních norem</a:t>
            </a:r>
          </a:p>
          <a:p>
            <a:pPr lvl="1"/>
            <a:r>
              <a:rPr lang="cs-CZ" dirty="0" smtClean="0"/>
              <a:t>zmírňování + odblokování, potřeba autonomie – zloba, vzpoura</a:t>
            </a:r>
          </a:p>
          <a:p>
            <a:r>
              <a:rPr lang="cs-CZ" dirty="0" smtClean="0"/>
              <a:t>Bezohlednost</a:t>
            </a:r>
          </a:p>
          <a:p>
            <a:pPr lvl="1"/>
            <a:r>
              <a:rPr lang="cs-CZ" dirty="0" smtClean="0"/>
              <a:t>Oprávnění + orientace na moc, potřeba moci</a:t>
            </a:r>
          </a:p>
          <a:p>
            <a:r>
              <a:rPr lang="cs-CZ" dirty="0" smtClean="0"/>
              <a:t>Nezdrženlivost</a:t>
            </a:r>
          </a:p>
          <a:p>
            <a:pPr lvl="1"/>
            <a:r>
              <a:rPr lang="cs-CZ" dirty="0" smtClean="0"/>
              <a:t>Sentimentalita + </a:t>
            </a:r>
            <a:r>
              <a:rPr lang="cs-CZ" dirty="0" err="1" smtClean="0"/>
              <a:t>superoptimismus</a:t>
            </a:r>
            <a:r>
              <a:rPr lang="cs-CZ" dirty="0" smtClean="0"/>
              <a:t>, potřeba vzrušení a </a:t>
            </a:r>
            <a:r>
              <a:rPr lang="cs-CZ" dirty="0" err="1" smtClean="0"/>
              <a:t>př.pocitů</a:t>
            </a:r>
            <a:r>
              <a:rPr lang="cs-CZ" dirty="0" smtClean="0"/>
              <a:t> </a:t>
            </a:r>
            <a:r>
              <a:rPr lang="cs-CZ" dirty="0" err="1" smtClean="0"/>
              <a:t>uspok</a:t>
            </a:r>
            <a:r>
              <a:rPr lang="cs-CZ" dirty="0" smtClean="0"/>
              <a:t>. trestnou činností</a:t>
            </a:r>
          </a:p>
          <a:p>
            <a:r>
              <a:rPr lang="cs-CZ" dirty="0" smtClean="0"/>
              <a:t>Nezodpovědnost</a:t>
            </a:r>
          </a:p>
          <a:p>
            <a:pPr lvl="1"/>
            <a:r>
              <a:rPr lang="cs-CZ" dirty="0" smtClean="0"/>
              <a:t>Kognitivní tupost + diskontinuita, potřeba výkonu a zvládnutí deformovaná chtivostí a leností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84976" cy="1399032"/>
          </a:xfrm>
        </p:spPr>
        <p:txBody>
          <a:bodyPr>
            <a:normAutofit/>
          </a:bodyPr>
          <a:lstStyle/>
          <a:p>
            <a:r>
              <a:rPr lang="cs-CZ" sz="3800" dirty="0" smtClean="0"/>
              <a:t>Osobnost k. recidivisty - typologie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3012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Netík a kol. (1986) empirická typologie *</a:t>
            </a:r>
          </a:p>
          <a:p>
            <a:pPr lvl="1"/>
            <a:r>
              <a:rPr lang="cs-CZ" dirty="0" smtClean="0"/>
              <a:t>Socializovaný - 1</a:t>
            </a:r>
          </a:p>
          <a:p>
            <a:pPr lvl="1"/>
            <a:r>
              <a:rPr lang="cs-CZ" dirty="0" smtClean="0"/>
              <a:t>Nesocializovaný agresor</a:t>
            </a:r>
          </a:p>
          <a:p>
            <a:pPr lvl="1"/>
            <a:r>
              <a:rPr lang="cs-CZ" dirty="0" smtClean="0"/>
              <a:t>Konformní </a:t>
            </a:r>
            <a:r>
              <a:rPr lang="cs-CZ" dirty="0" err="1" smtClean="0"/>
              <a:t>moron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Nezdrženlivý, nezvladatelně puzený - r</a:t>
            </a:r>
          </a:p>
          <a:p>
            <a:pPr lvl="1"/>
            <a:r>
              <a:rPr lang="cs-CZ" dirty="0" smtClean="0"/>
              <a:t>Neurotický - 1</a:t>
            </a:r>
          </a:p>
          <a:p>
            <a:pPr lvl="1"/>
            <a:r>
              <a:rPr lang="cs-CZ" dirty="0" err="1" smtClean="0"/>
              <a:t>Hostilní</a:t>
            </a:r>
            <a:endParaRPr lang="cs-CZ" dirty="0" smtClean="0"/>
          </a:p>
          <a:p>
            <a:pPr lvl="1"/>
            <a:r>
              <a:rPr lang="cs-CZ" dirty="0" err="1" smtClean="0"/>
              <a:t>Podrobivý</a:t>
            </a:r>
            <a:r>
              <a:rPr lang="cs-CZ" dirty="0" smtClean="0"/>
              <a:t> - r</a:t>
            </a:r>
          </a:p>
          <a:p>
            <a:pPr lvl="1"/>
            <a:r>
              <a:rPr lang="cs-CZ" dirty="0" smtClean="0"/>
              <a:t>Úzkostný manipulátor – 1</a:t>
            </a:r>
          </a:p>
          <a:p>
            <a:pPr lvl="1"/>
            <a:endParaRPr lang="cs-CZ" dirty="0" smtClean="0"/>
          </a:p>
          <a:p>
            <a:pPr lvl="1">
              <a:buNone/>
            </a:pPr>
            <a:r>
              <a:rPr lang="cs-CZ" dirty="0" smtClean="0"/>
              <a:t>*1 – </a:t>
            </a:r>
            <a:r>
              <a:rPr lang="cs-CZ" dirty="0" err="1" smtClean="0"/>
              <a:t>prvověznění</a:t>
            </a:r>
            <a:r>
              <a:rPr lang="cs-CZ" dirty="0" smtClean="0"/>
              <a:t>, r - recidivisté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Prevence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4040"/>
          </a:xfrm>
        </p:spPr>
        <p:txBody>
          <a:bodyPr/>
          <a:lstStyle/>
          <a:p>
            <a:r>
              <a:rPr lang="cs-CZ" dirty="0" smtClean="0"/>
              <a:t>Vyhledávání rizikových rodin s jedinci postupně se rozvíjející poruchou osobnosti </a:t>
            </a:r>
            <a:r>
              <a:rPr lang="cs-CZ" dirty="0" err="1" smtClean="0"/>
              <a:t>dissociálního</a:t>
            </a:r>
            <a:r>
              <a:rPr lang="cs-CZ" dirty="0" smtClean="0"/>
              <a:t> typu</a:t>
            </a:r>
          </a:p>
          <a:p>
            <a:r>
              <a:rPr lang="cs-CZ" smtClean="0"/>
              <a:t>Terciární </a:t>
            </a:r>
            <a:r>
              <a:rPr lang="cs-CZ" dirty="0" smtClean="0"/>
              <a:t>– eliminace nepříznivých vlivů výkonu trestu, motivace ke změně chování, zvýšení konkurenceschopnosti na trhu práce</a:t>
            </a:r>
          </a:p>
          <a:p>
            <a:r>
              <a:rPr lang="cs-CZ" dirty="0" smtClean="0"/>
              <a:t>Dostatečně dlouhá detence vysoce nebezpečných pachatelů po výkonu trestu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Statistika kriminální recidivy (2008, 2009</a:t>
            </a:r>
            <a:r>
              <a:rPr lang="cs-CZ" smtClean="0"/>
              <a:t>, </a:t>
            </a:r>
            <a:r>
              <a:rPr lang="cs-CZ" smtClean="0"/>
              <a:t>2010, 2011)</a:t>
            </a:r>
            <a:endParaRPr lang="cs-CZ" dirty="0" smtClean="0"/>
          </a:p>
          <a:p>
            <a:pPr lvl="1"/>
            <a:r>
              <a:rPr lang="cs-CZ" dirty="0" smtClean="0"/>
              <a:t>Obecně</a:t>
            </a:r>
          </a:p>
          <a:p>
            <a:pPr lvl="1"/>
            <a:r>
              <a:rPr lang="cs-CZ" dirty="0" smtClean="0"/>
              <a:t>Dle druhů trestné činnosti</a:t>
            </a:r>
          </a:p>
          <a:p>
            <a:pPr lvl="1"/>
            <a:r>
              <a:rPr lang="cs-CZ" dirty="0" smtClean="0"/>
              <a:t>Dle regionů</a:t>
            </a:r>
          </a:p>
          <a:p>
            <a:pPr lvl="1"/>
            <a:r>
              <a:rPr lang="cs-CZ" dirty="0" smtClean="0"/>
              <a:t>Statistiky probační a mediační služby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Význam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viktimologie</a:t>
            </a: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Proces viktimizace, pojem </a:t>
            </a:r>
            <a:r>
              <a:rPr lang="cs-CZ" sz="20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viktimnosti</a:t>
            </a:r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Recidiva - opakování něčeho, co již minulo</a:t>
            </a:r>
          </a:p>
          <a:p>
            <a:r>
              <a:rPr lang="cs-CZ" sz="2800" dirty="0" smtClean="0"/>
              <a:t>Kriminální recidiva – stav pachatele, který po předchozím odsouzení k trestu pravomocným rozsudkem spáchá nový trestný čin</a:t>
            </a:r>
          </a:p>
          <a:p>
            <a:r>
              <a:rPr lang="cs-CZ" sz="2800" dirty="0" smtClean="0"/>
              <a:t>V anglosas. lit.: chronický pachatel (</a:t>
            </a:r>
            <a:r>
              <a:rPr lang="cs-CZ" sz="2800" dirty="0" err="1" smtClean="0"/>
              <a:t>chronic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zločinec ze zvyku (</a:t>
            </a:r>
            <a:r>
              <a:rPr lang="cs-CZ" sz="2800" dirty="0" err="1" smtClean="0"/>
              <a:t>habitual</a:t>
            </a:r>
            <a:r>
              <a:rPr lang="cs-CZ" sz="2800" dirty="0" smtClean="0"/>
              <a:t> </a:t>
            </a:r>
            <a:r>
              <a:rPr lang="cs-CZ" sz="2800" dirty="0" err="1" smtClean="0"/>
              <a:t>offender</a:t>
            </a:r>
            <a:r>
              <a:rPr lang="cs-CZ" sz="2800" dirty="0" smtClean="0"/>
              <a:t>), kriminální životní styl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lifestyle</a:t>
            </a:r>
            <a:r>
              <a:rPr lang="cs-CZ" sz="2800" dirty="0" smtClean="0"/>
              <a:t>), kriminální kariéra (</a:t>
            </a:r>
            <a:r>
              <a:rPr lang="cs-CZ" sz="2800" dirty="0" err="1" smtClean="0"/>
              <a:t>criminal</a:t>
            </a:r>
            <a:r>
              <a:rPr lang="cs-CZ" sz="2800" dirty="0" smtClean="0"/>
              <a:t> </a:t>
            </a:r>
            <a:r>
              <a:rPr lang="cs-CZ" sz="2800" dirty="0" err="1" smtClean="0"/>
              <a:t>career</a:t>
            </a:r>
            <a:r>
              <a:rPr lang="cs-CZ" sz="2800" dirty="0" smtClean="0"/>
              <a:t>)</a:t>
            </a:r>
          </a:p>
          <a:p>
            <a:r>
              <a:rPr lang="cs-CZ" dirty="0" smtClean="0"/>
              <a:t>Obecná </a:t>
            </a:r>
            <a:r>
              <a:rPr lang="cs-CZ" dirty="0" err="1" smtClean="0"/>
              <a:t>kr</a:t>
            </a:r>
            <a:r>
              <a:rPr lang="cs-CZ" dirty="0" smtClean="0"/>
              <a:t>. recidiva – opakování trestné činnosti jako takové</a:t>
            </a:r>
          </a:p>
          <a:p>
            <a:r>
              <a:rPr lang="cs-CZ" dirty="0" smtClean="0"/>
              <a:t>Speciální – opakování konkrétního trestného činu nebo alespoň druhově shodného</a:t>
            </a:r>
          </a:p>
          <a:p>
            <a:pPr lvl="1"/>
            <a:r>
              <a:rPr lang="cs-CZ" dirty="0" smtClean="0"/>
              <a:t>Sériový pachatel – řada shodných trestných činů bezprostředně za sebou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9903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Kriminální recidiva – pojem, definice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/>
          <a:lstStyle/>
          <a:p>
            <a:r>
              <a:rPr lang="cs-CZ" dirty="0" smtClean="0"/>
              <a:t>Kriminální recidiva může být důvodem uložení vyšší sankce (agravace trestu)</a:t>
            </a:r>
          </a:p>
          <a:p>
            <a:pPr lvl="1"/>
            <a:r>
              <a:rPr lang="cs-CZ" dirty="0" smtClean="0"/>
              <a:t>Trvalá a dočasná recidiva</a:t>
            </a:r>
          </a:p>
          <a:p>
            <a:r>
              <a:rPr lang="cs-CZ" dirty="0" err="1" smtClean="0"/>
              <a:t>Recidivismus</a:t>
            </a:r>
            <a:endParaRPr lang="cs-CZ" dirty="0" smtClean="0"/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-statisticky: míra opětovných odsouzení pachatelů po propuštění z „péče“</a:t>
            </a:r>
          </a:p>
          <a:p>
            <a:pPr lvl="1"/>
            <a:r>
              <a:rPr lang="cs-CZ" dirty="0" err="1" smtClean="0"/>
              <a:t>Kriminologicko</a:t>
            </a:r>
            <a:r>
              <a:rPr lang="cs-CZ" dirty="0" smtClean="0"/>
              <a:t>-behaviorálně: synonymum pojmu recidiva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/>
          <a:lstStyle/>
          <a:p>
            <a:r>
              <a:rPr lang="cs-CZ" dirty="0" smtClean="0"/>
              <a:t>Druhy kriminální recidivy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Trestněprávní (obecná a speciální)</a:t>
            </a:r>
          </a:p>
          <a:p>
            <a:r>
              <a:rPr lang="cs-CZ" dirty="0" smtClean="0"/>
              <a:t>Přiměřenost sankcí (trvalá a dočasná)</a:t>
            </a:r>
          </a:p>
          <a:p>
            <a:r>
              <a:rPr lang="cs-CZ" dirty="0" smtClean="0"/>
              <a:t>Kriminální specializace pachatele (</a:t>
            </a:r>
            <a:r>
              <a:rPr lang="cs-CZ" dirty="0" err="1" smtClean="0"/>
              <a:t>Yoshimasu</a:t>
            </a:r>
            <a:r>
              <a:rPr lang="cs-CZ" dirty="0" smtClean="0"/>
              <a:t>):</a:t>
            </a:r>
          </a:p>
          <a:p>
            <a:pPr lvl="1"/>
            <a:r>
              <a:rPr lang="cs-CZ" dirty="0" smtClean="0"/>
              <a:t>Monotropní – opakovaně tentýž delikt (loupež)</a:t>
            </a:r>
          </a:p>
          <a:p>
            <a:pPr lvl="1"/>
            <a:r>
              <a:rPr lang="cs-CZ" dirty="0" err="1" smtClean="0"/>
              <a:t>Homotropní</a:t>
            </a:r>
            <a:r>
              <a:rPr lang="cs-CZ" dirty="0" smtClean="0"/>
              <a:t> – několik stejnorodých trestných činů, např. násilných (loupež, ublížení na zdraví, vražda)</a:t>
            </a:r>
          </a:p>
          <a:p>
            <a:pPr lvl="1"/>
            <a:r>
              <a:rPr lang="cs-CZ" dirty="0" err="1" smtClean="0"/>
              <a:t>Ditropní</a:t>
            </a:r>
            <a:r>
              <a:rPr lang="cs-CZ" dirty="0" smtClean="0"/>
              <a:t> (</a:t>
            </a:r>
            <a:r>
              <a:rPr lang="cs-CZ" dirty="0" err="1" smtClean="0"/>
              <a:t>amfitropní</a:t>
            </a:r>
            <a:r>
              <a:rPr lang="cs-CZ" dirty="0" smtClean="0"/>
              <a:t>) – trestné činy ze dvou skupin např. majetkové a násilné (krádeže, vraždy)</a:t>
            </a:r>
          </a:p>
          <a:p>
            <a:pPr lvl="1"/>
            <a:r>
              <a:rPr lang="cs-CZ" dirty="0" err="1" smtClean="0"/>
              <a:t>Polytropní</a:t>
            </a:r>
            <a:r>
              <a:rPr lang="cs-CZ" dirty="0" smtClean="0"/>
              <a:t> trestné činy spadající do více než dvou kategorií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84576"/>
          </a:xfrm>
        </p:spPr>
        <p:txBody>
          <a:bodyPr/>
          <a:lstStyle/>
          <a:p>
            <a:r>
              <a:rPr lang="cs-CZ" dirty="0" err="1" smtClean="0"/>
              <a:t>Engel</a:t>
            </a:r>
            <a:r>
              <a:rPr lang="cs-CZ" dirty="0" smtClean="0"/>
              <a:t> : </a:t>
            </a:r>
            <a:r>
              <a:rPr lang="cs-CZ" dirty="0" err="1" smtClean="0"/>
              <a:t>kriminogram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Obdoba při posuzování prognózy resocializace obviněného či odsouzeného (soudní znalec – psycholog)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728" t="4159" r="11640"/>
          <a:stretch>
            <a:fillRect/>
          </a:stretch>
        </p:blipFill>
        <p:spPr bwMode="auto">
          <a:xfrm>
            <a:off x="467544" y="3330026"/>
            <a:ext cx="8064896" cy="352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Kriminální kariéra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>
                    <a:lumMod val="95000"/>
                  </a:schemeClr>
                </a:solidFill>
              </a:rPr>
              <a:t>Engel</a:t>
            </a:r>
            <a:r>
              <a:rPr lang="cs-CZ" dirty="0" smtClean="0">
                <a:solidFill>
                  <a:schemeClr val="tx1">
                    <a:lumMod val="95000"/>
                  </a:schemeClr>
                </a:solidFill>
              </a:rPr>
              <a:t> : </a:t>
            </a:r>
            <a:r>
              <a:rPr lang="cs-CZ" dirty="0" smtClean="0"/>
              <a:t>typy kriminální kariéry</a:t>
            </a:r>
          </a:p>
          <a:p>
            <a:pPr lvl="1"/>
            <a:r>
              <a:rPr lang="cs-CZ" dirty="0" smtClean="0"/>
              <a:t>Kriminální exces – ojedinělá trestná činnost (např. nedbalostní) jinak </a:t>
            </a:r>
            <a:r>
              <a:rPr lang="cs-CZ" dirty="0" err="1" smtClean="0"/>
              <a:t>prosociálně</a:t>
            </a:r>
            <a:r>
              <a:rPr lang="cs-CZ" dirty="0" smtClean="0"/>
              <a:t> orientované osoby, nejedná se o </a:t>
            </a:r>
            <a:r>
              <a:rPr lang="cs-CZ" dirty="0" err="1" smtClean="0"/>
              <a:t>kr</a:t>
            </a:r>
            <a:r>
              <a:rPr lang="cs-CZ" dirty="0" smtClean="0"/>
              <a:t>. kariéru</a:t>
            </a:r>
          </a:p>
          <a:p>
            <a:pPr lvl="1"/>
            <a:r>
              <a:rPr lang="cs-CZ" dirty="0" smtClean="0"/>
              <a:t>Kriminální epizoda – krátké období kriminální činnosti (</a:t>
            </a:r>
            <a:r>
              <a:rPr lang="cs-CZ" dirty="0" err="1" smtClean="0"/>
              <a:t>max</a:t>
            </a:r>
            <a:r>
              <a:rPr lang="cs-CZ" dirty="0" smtClean="0"/>
              <a:t> 3 roky), která se může opakovat</a:t>
            </a:r>
          </a:p>
          <a:p>
            <a:pPr lvl="1"/>
            <a:r>
              <a:rPr lang="cs-CZ" dirty="0" smtClean="0"/>
              <a:t>Kriminální perseverace relativně dlouhé období páchání trestné činnosti (do 10 let)</a:t>
            </a:r>
          </a:p>
          <a:p>
            <a:pPr lvl="1"/>
            <a:r>
              <a:rPr lang="cs-CZ" dirty="0" smtClean="0"/>
              <a:t>Kriminální kontinuita – prakticky trvalá kriminální recidiva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9675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66124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Ranná</a:t>
            </a:r>
            <a:r>
              <a:rPr lang="cs-CZ" dirty="0" smtClean="0"/>
              <a:t> k.k. - dětská delikvence, poruchy chování v dětství</a:t>
            </a:r>
          </a:p>
          <a:p>
            <a:pPr lvl="1"/>
            <a:r>
              <a:rPr lang="cs-CZ" dirty="0" smtClean="0"/>
              <a:t>záškoláctví, excesivní lhavost, drobné krádeže, útěky z domova, tuláctví, vzdornost, členství v antisociálně orientovaných skupinách terorizujících okolí (šikany)</a:t>
            </a:r>
          </a:p>
          <a:p>
            <a:pPr lvl="1"/>
            <a:r>
              <a:rPr lang="cs-CZ" dirty="0" smtClean="0"/>
              <a:t>Brzy zahájení pohlavního života s promiskuitou (13-14let)</a:t>
            </a:r>
          </a:p>
          <a:p>
            <a:pPr lvl="1"/>
            <a:r>
              <a:rPr lang="cs-CZ" dirty="0" smtClean="0"/>
              <a:t>Abúzus alkoholu, kouření, někdy drog</a:t>
            </a:r>
          </a:p>
          <a:p>
            <a:pPr lvl="1"/>
            <a:r>
              <a:rPr lang="cs-CZ" dirty="0" smtClean="0"/>
              <a:t>Někdy hospitalizace na dětské psychiatrii, uložení ústavní výchovy</a:t>
            </a:r>
          </a:p>
          <a:p>
            <a:pPr lvl="1"/>
            <a:r>
              <a:rPr lang="cs-CZ" dirty="0" smtClean="0"/>
              <a:t>Často dg syndrom deficitu pozornosti a hyperaktivity, disharmonický vývoj</a:t>
            </a:r>
          </a:p>
          <a:p>
            <a:pPr lvl="1"/>
            <a:r>
              <a:rPr lang="cs-CZ" dirty="0" smtClean="0"/>
              <a:t>Neúspěšnost ve škole, vyloučení, střídání škol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smtClean="0"/>
              <a:t>Kriminální kariéra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/>
          <a:lstStyle/>
          <a:p>
            <a:r>
              <a:rPr lang="cs-CZ" dirty="0" smtClean="0"/>
              <a:t>Rozvinutá kriminální kariéra</a:t>
            </a:r>
          </a:p>
          <a:p>
            <a:pPr lvl="1"/>
            <a:r>
              <a:rPr lang="cs-CZ" dirty="0" smtClean="0"/>
              <a:t>Počátek - první trestní stíhání v mladistvém věku (15-17)  </a:t>
            </a:r>
          </a:p>
          <a:p>
            <a:pPr lvl="1"/>
            <a:r>
              <a:rPr lang="cs-CZ" dirty="0" smtClean="0"/>
              <a:t>Vysoká frekvence trestných činů se s dospělostí mírně snižuje</a:t>
            </a:r>
          </a:p>
          <a:p>
            <a:pPr lvl="1"/>
            <a:r>
              <a:rPr lang="cs-CZ" dirty="0" smtClean="0"/>
              <a:t>Dobu recidivy ovlivňuje: dosažené vzdělání a jeho rodinný stav</a:t>
            </a:r>
          </a:p>
          <a:p>
            <a:pPr lvl="1"/>
            <a:r>
              <a:rPr lang="cs-CZ" dirty="0" smtClean="0"/>
              <a:t>Kriminální eskalace a specializace nepotvrzena</a:t>
            </a:r>
          </a:p>
          <a:p>
            <a:pPr lvl="1"/>
            <a:r>
              <a:rPr lang="cs-CZ" dirty="0" smtClean="0"/>
              <a:t>K počátku k.k. (</a:t>
            </a:r>
            <a:r>
              <a:rPr lang="cs-CZ" dirty="0" err="1" smtClean="0"/>
              <a:t>West</a:t>
            </a:r>
            <a:r>
              <a:rPr lang="cs-CZ" dirty="0" smtClean="0"/>
              <a:t>) se výrazně váže: nízký rodinný příjem, početná rodina, kriminalita rodičů, nízká inteligence dítěte, špatné výchovné postupy rodičů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563</TotalTime>
  <Words>1047</Words>
  <Application>Microsoft Office PowerPoint</Application>
  <PresentationFormat>Předvádění na obrazovce (4:3)</PresentationFormat>
  <Paragraphs>123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Talent</vt:lpstr>
      <vt:lpstr>Kriminální recidiva</vt:lpstr>
      <vt:lpstr>Snímek 2</vt:lpstr>
      <vt:lpstr>Kriminální recidiva – pojem, definice</vt:lpstr>
      <vt:lpstr>Kriminální recidiva – pojem, definice</vt:lpstr>
      <vt:lpstr>Druhy kriminální recidivy</vt:lpstr>
      <vt:lpstr>Kriminální kariéra</vt:lpstr>
      <vt:lpstr>Kriminální kariéra</vt:lpstr>
      <vt:lpstr>Kriminální kariéra - vývoj</vt:lpstr>
      <vt:lpstr>Kriminální kariéra - vývoj</vt:lpstr>
      <vt:lpstr>Kriminální recidiva jako sociální problém</vt:lpstr>
      <vt:lpstr>Osobnost kriminálního recidivisty</vt:lpstr>
      <vt:lpstr>Osobnost kriminálního recidivisty</vt:lpstr>
      <vt:lpstr>Osobnost kriminálního recidivisty</vt:lpstr>
      <vt:lpstr>Osobnost k. recidivisty - typologie</vt:lpstr>
      <vt:lpstr>Prevence kriminální recidivy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Recidiva</dc:title>
  <dc:creator>Čihounková</dc:creator>
  <cp:lastModifiedBy>Čihounková</cp:lastModifiedBy>
  <cp:revision>47</cp:revision>
  <dcterms:created xsi:type="dcterms:W3CDTF">2011-02-08T08:10:03Z</dcterms:created>
  <dcterms:modified xsi:type="dcterms:W3CDTF">2012-03-22T12:03:24Z</dcterms:modified>
</cp:coreProperties>
</file>