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4FF"/>
    <a:srgbClr val="81DEFF"/>
    <a:srgbClr val="AFEA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67" d="100"/>
          <a:sy n="67" d="100"/>
        </p:scale>
        <p:origin x="-5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1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CF12AF-11B3-4A94-BDCD-1F9855312373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1DE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Osobnost pachatele trestných činů</a:t>
            </a:r>
            <a:endParaRPr lang="cs-CZ" dirty="0">
              <a:solidFill>
                <a:srgbClr val="81DE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Osobnostní dotazník PEN – </a:t>
            </a:r>
            <a:r>
              <a:rPr lang="cs-CZ" smtClean="0"/>
              <a:t>základní informace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solidFill>
                  <a:srgbClr val="D5F4FF"/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solidFill>
                  <a:srgbClr val="D5F4FF"/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3200" dirty="0" smtClean="0">
              <a:solidFill>
                <a:schemeClr val="tx1">
                  <a:lumMod val="6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Pachatel trestného činu</a:t>
            </a:r>
            <a:endParaRPr lang="cs-CZ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Jeden ze základních prvků procesu </a:t>
            </a:r>
            <a:r>
              <a:rPr lang="cs-CZ" dirty="0" err="1" smtClean="0">
                <a:solidFill>
                  <a:srgbClr val="D5F4FF"/>
                </a:solidFill>
              </a:rPr>
              <a:t>kriminogeneze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Osoby, </a:t>
            </a:r>
            <a:r>
              <a:rPr lang="cs-CZ" dirty="0" err="1" smtClean="0">
                <a:solidFill>
                  <a:srgbClr val="D5F4FF"/>
                </a:solidFill>
              </a:rPr>
              <a:t>kt</a:t>
            </a:r>
            <a:r>
              <a:rPr lang="cs-CZ" dirty="0" smtClean="0">
                <a:solidFill>
                  <a:srgbClr val="D5F4FF"/>
                </a:solidFill>
              </a:rPr>
              <a:t>. se dopustili činů označených zákonem jako trestné činy, osoby trestně nestíhané orgány v trestním řízení (děti, nepříčetní), osoby po výkonu trestu, potenciální pachatelé, osoby se </a:t>
            </a:r>
            <a:r>
              <a:rPr lang="cs-CZ" dirty="0" err="1" smtClean="0">
                <a:solidFill>
                  <a:srgbClr val="D5F4FF"/>
                </a:solidFill>
              </a:rPr>
              <a:t>soc.pat</a:t>
            </a:r>
            <a:r>
              <a:rPr lang="cs-CZ" dirty="0" smtClean="0">
                <a:solidFill>
                  <a:srgbClr val="D5F4FF"/>
                </a:solidFill>
              </a:rPr>
              <a:t>. chováním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Poznatky využívá kriminalistika, soudní psychiatrie, psychopatologie a trestní právo.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Organický celek duševního života člověka zahrnující jak biologický základ jedince, tak i společenské podmínky jeho života včetně společenských vztahů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Studium specifik jedince i odlišnosti či shoda s osobnostmi dalších jedinců či skupin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Zdroj pochopení a vysvětlení jeho kriminálního jednání, zacházení s ním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pachatelů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50405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Typologie – metoda umožňující třídění soustav, objektů a jevů pomocí typů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Typ – komplex vlastností, rysů či jiných znaků osobnosti, které sice nepostihují celou osobnost jedince, ale jsou společné většímu počtu osob – skupina v rámci konkrétní typologie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„čisté typy“ neexistují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V počátcích spojeno s kriminálním činem, později zohledňovány další faktory (</a:t>
            </a:r>
            <a:r>
              <a:rPr lang="cs-CZ" dirty="0" err="1" smtClean="0">
                <a:solidFill>
                  <a:srgbClr val="D5F4FF"/>
                </a:solidFill>
              </a:rPr>
              <a:t>soc</a:t>
            </a:r>
            <a:r>
              <a:rPr lang="cs-CZ" dirty="0" smtClean="0">
                <a:solidFill>
                  <a:srgbClr val="D5F4FF"/>
                </a:solidFill>
              </a:rPr>
              <a:t>.-spol. podmínky, úloha oběti, situace….)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Typologie zohledňující převážně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Biologické charakteristiky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Psychologické charakteristiky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Sociologické charakteristiky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Typologie pachatelů - biologické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Kriminální antropologie, teorie fyziognomické a frenologické (založené na měření lebky)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Lambrosova</a:t>
            </a:r>
            <a:r>
              <a:rPr lang="cs-CZ" dirty="0" smtClean="0">
                <a:solidFill>
                  <a:srgbClr val="D5F4FF"/>
                </a:solidFill>
              </a:rPr>
              <a:t> teorie o tzv. rozeném zločinci (rozlišoval i mezi jednotlivými typy zločinců – zloději, vrazi…)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E. </a:t>
            </a:r>
            <a:r>
              <a:rPr lang="cs-CZ" dirty="0" err="1" smtClean="0">
                <a:solidFill>
                  <a:srgbClr val="D5F4FF"/>
                </a:solidFill>
              </a:rPr>
              <a:t>Kretschmer</a:t>
            </a:r>
            <a:r>
              <a:rPr lang="cs-CZ" dirty="0" smtClean="0">
                <a:solidFill>
                  <a:srgbClr val="D5F4FF"/>
                </a:solidFill>
              </a:rPr>
              <a:t>: konstituční typologie (1888)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Typu somatickému odpovídá typ temperamentu i převládající kriminální jednání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Koncepce ztotožňující psychopata s pachatelem </a:t>
            </a:r>
            <a:r>
              <a:rPr lang="cs-CZ" sz="2800" dirty="0" smtClean="0">
                <a:solidFill>
                  <a:srgbClr val="D5F4FF"/>
                </a:solidFill>
              </a:rPr>
              <a:t>(obdobně jako </a:t>
            </a:r>
            <a:r>
              <a:rPr lang="cs-CZ" sz="2800" dirty="0" err="1" smtClean="0">
                <a:solidFill>
                  <a:srgbClr val="D5F4FF"/>
                </a:solidFill>
              </a:rPr>
              <a:t>oligofren</a:t>
            </a:r>
            <a:r>
              <a:rPr lang="cs-CZ" sz="2800" dirty="0" smtClean="0">
                <a:solidFill>
                  <a:srgbClr val="D5F4FF"/>
                </a:solidFill>
              </a:rPr>
              <a:t> = pachatel)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Typologie pachatelů - biologické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568952" cy="5112568"/>
          </a:xfrm>
        </p:spPr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Nová klasifikace duševních chorob: označení Specifická porucha osobnosti (psychopatie, oligofrenie)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Není nemoc, ale porucha osobnosti a chování dětí a dospělých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Disharmonická, s abnormálními rysy, některé projevy mohou vést až ke kriminálnímu jednání (paranoidní, nezdrženlivá a výbušná porucha)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Cca 30% všech trestných činů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70-100% recidivistů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Soudně psychiatrické posudky</a:t>
            </a:r>
          </a:p>
          <a:p>
            <a:pPr lvl="1"/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Typologie pachatelů - psychologické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Poznatky z psychologie osobnosti, klinické psych., psychopatologie, obecné psych., psychiatrie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H.J. </a:t>
            </a:r>
            <a:r>
              <a:rPr lang="cs-CZ" dirty="0" err="1" smtClean="0">
                <a:solidFill>
                  <a:srgbClr val="D5F4FF"/>
                </a:solidFill>
              </a:rPr>
              <a:t>Eysenck</a:t>
            </a:r>
            <a:r>
              <a:rPr lang="cs-CZ" dirty="0" smtClean="0">
                <a:solidFill>
                  <a:srgbClr val="D5F4FF"/>
                </a:solidFill>
              </a:rPr>
              <a:t>: teorie rozdílného podmiňování, osobnostní dotazník (PEN) obsahuje i tzv. škálu kriminálního </a:t>
            </a:r>
            <a:r>
              <a:rPr lang="cs-CZ" dirty="0" smtClean="0">
                <a:solidFill>
                  <a:srgbClr val="D5F4FF"/>
                </a:solidFill>
              </a:rPr>
              <a:t>sklonu, využívaný i v ČR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Osobnost popisována: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Schopnosti, charakter, temperament, volní vlastnosti, motivace, postoje, zájmy, psychické zvláštnosti, někdy i faktory druhého řádu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Adaptace na vnější prostředí (maladaptace)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Koncepce </a:t>
            </a:r>
            <a:r>
              <a:rPr lang="cs-CZ" dirty="0" err="1" smtClean="0">
                <a:solidFill>
                  <a:srgbClr val="D5F4FF"/>
                </a:solidFill>
              </a:rPr>
              <a:t>oligorfenního</a:t>
            </a:r>
            <a:r>
              <a:rPr lang="cs-CZ" dirty="0" smtClean="0">
                <a:solidFill>
                  <a:srgbClr val="D5F4FF"/>
                </a:solidFill>
              </a:rPr>
              <a:t> (dnes retardovaného) </a:t>
            </a:r>
            <a:r>
              <a:rPr lang="cs-CZ" dirty="0" smtClean="0">
                <a:solidFill>
                  <a:srgbClr val="D5F4FF"/>
                </a:solidFill>
              </a:rPr>
              <a:t>pachatele – od 20.stol. </a:t>
            </a:r>
            <a:r>
              <a:rPr lang="cs-CZ" dirty="0" smtClean="0">
                <a:solidFill>
                  <a:srgbClr val="D5F4FF"/>
                </a:solidFill>
              </a:rPr>
              <a:t>m</a:t>
            </a:r>
            <a:r>
              <a:rPr lang="cs-CZ" dirty="0" smtClean="0">
                <a:solidFill>
                  <a:srgbClr val="D5F4FF"/>
                </a:solidFill>
              </a:rPr>
              <a:t>ěření IQ</a:t>
            </a:r>
            <a:endParaRPr lang="cs-CZ" dirty="0" smtClean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Typologie pachatelů - sociologické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Sociální prostředí, proces </a:t>
            </a:r>
            <a:r>
              <a:rPr lang="cs-CZ" dirty="0" err="1" smtClean="0">
                <a:solidFill>
                  <a:srgbClr val="D5F4FF"/>
                </a:solidFill>
              </a:rPr>
              <a:t>soc.učení</a:t>
            </a:r>
            <a:r>
              <a:rPr lang="cs-CZ" dirty="0" smtClean="0">
                <a:solidFill>
                  <a:srgbClr val="D5F4FF"/>
                </a:solidFill>
              </a:rPr>
              <a:t>, hodnotová </a:t>
            </a:r>
            <a:r>
              <a:rPr lang="cs-CZ" dirty="0" err="1" smtClean="0">
                <a:solidFill>
                  <a:srgbClr val="D5F4FF"/>
                </a:solidFill>
              </a:rPr>
              <a:t>arientace</a:t>
            </a:r>
            <a:r>
              <a:rPr lang="cs-CZ" dirty="0" smtClean="0">
                <a:solidFill>
                  <a:srgbClr val="D5F4FF"/>
                </a:solidFill>
              </a:rPr>
              <a:t>, </a:t>
            </a:r>
            <a:r>
              <a:rPr lang="cs-CZ" dirty="0" err="1" smtClean="0">
                <a:solidFill>
                  <a:srgbClr val="D5F4FF"/>
                </a:solidFill>
              </a:rPr>
              <a:t>soc.začlenění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„O každém zločinci nelze tvrdit, že by se stal zločincem v každé době a za každých podmínek“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F. </a:t>
            </a:r>
            <a:r>
              <a:rPr lang="cs-CZ" dirty="0" err="1" smtClean="0">
                <a:solidFill>
                  <a:srgbClr val="D5F4FF"/>
                </a:solidFill>
              </a:rPr>
              <a:t>Liszt</a:t>
            </a:r>
            <a:r>
              <a:rPr lang="cs-CZ" dirty="0" smtClean="0">
                <a:solidFill>
                  <a:srgbClr val="D5F4FF"/>
                </a:solidFill>
              </a:rPr>
              <a:t>: zločinci příležitostní a ze zvyku (napravitelní) , nepolepšitelní  -&gt; individuálně preventivní funkce trestání (odstrašení, náprava, zneškodnění)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Mnohé navazují na teorii diferencovaného sdružování, kde je kriminální chování výsledkem </a:t>
            </a:r>
            <a:r>
              <a:rPr lang="cs-CZ" dirty="0" err="1" smtClean="0">
                <a:solidFill>
                  <a:srgbClr val="D5F4FF"/>
                </a:solidFill>
              </a:rPr>
              <a:t>soc.učení</a:t>
            </a:r>
            <a:r>
              <a:rPr lang="cs-CZ" dirty="0" smtClean="0">
                <a:solidFill>
                  <a:srgbClr val="D5F4FF"/>
                </a:solidFill>
              </a:rPr>
              <a:t>, zločinci většinou duševně zdraví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618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Technický</vt:lpstr>
      <vt:lpstr>Osobnost pachatele trestných činů</vt:lpstr>
      <vt:lpstr>Snímek 2</vt:lpstr>
      <vt:lpstr>Pachatel trestného činu</vt:lpstr>
      <vt:lpstr>Osobnost pachatele</vt:lpstr>
      <vt:lpstr>Typologie pachatelů</vt:lpstr>
      <vt:lpstr>Typologie pachatelů - biologické</vt:lpstr>
      <vt:lpstr>Typologie pachatelů - biologické</vt:lpstr>
      <vt:lpstr>Typologie pachatelů - psychologické</vt:lpstr>
      <vt:lpstr>Typologie pachatelů - sociologické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pachatele trestných činů</dc:title>
  <dc:creator>Čihounková</dc:creator>
  <cp:lastModifiedBy>Čihounková</cp:lastModifiedBy>
  <cp:revision>23</cp:revision>
  <dcterms:created xsi:type="dcterms:W3CDTF">2011-01-28T13:05:11Z</dcterms:created>
  <dcterms:modified xsi:type="dcterms:W3CDTF">2011-04-21T08:15:04Z</dcterms:modified>
</cp:coreProperties>
</file>