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75" r:id="rId3"/>
    <p:sldId id="277" r:id="rId4"/>
    <p:sldId id="278" r:id="rId5"/>
    <p:sldId id="279" r:id="rId6"/>
    <p:sldId id="280" r:id="rId7"/>
    <p:sldId id="281" r:id="rId8"/>
    <p:sldId id="282" r:id="rId9"/>
    <p:sldId id="283" r:id="rId10"/>
    <p:sldId id="284" r:id="rId11"/>
    <p:sldId id="285" r:id="rId12"/>
    <p:sldId id="274"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97B46-57C4-40E3-8C48-3CDCE6DC5BBA}" type="datetimeFigureOut">
              <a:rPr lang="en-US" smtClean="0"/>
              <a:t>8/21/2012</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A43B7-F3A1-47FD-9C63-89865ED613E7}" type="slidenum">
              <a:rPr lang="en-US" smtClean="0"/>
              <a:t>‹#›</a:t>
            </a:fld>
            <a:endParaRPr lang="en-US"/>
          </a:p>
        </p:txBody>
      </p:sp>
    </p:spTree>
    <p:extLst>
      <p:ext uri="{BB962C8B-B14F-4D97-AF65-F5344CB8AC3E}">
        <p14:creationId xmlns:p14="http://schemas.microsoft.com/office/powerpoint/2010/main" val="1658412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9290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96840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27453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52654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103556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t>21.8.2012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021579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t>21.8.2012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69453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t>21.8.2012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51489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21.8.2012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01266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16739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21.8.2012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38932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21.8.2012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extLst>
      <p:ext uri="{BB962C8B-B14F-4D97-AF65-F5344CB8AC3E}">
        <p14:creationId xmlns:p14="http://schemas.microsoft.com/office/powerpoint/2010/main" val="3217708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908720"/>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smtClean="0"/>
              <a:t>Biomechanics</a:t>
            </a:r>
            <a:r>
              <a:rPr lang="cs-CZ" dirty="0" smtClean="0"/>
              <a:t> </a:t>
            </a:r>
            <a:r>
              <a:rPr lang="cs-CZ" dirty="0" smtClean="0"/>
              <a:t>2</a:t>
            </a:r>
            <a:endParaRPr lang="cs-CZ" dirty="0"/>
          </a:p>
        </p:txBody>
      </p:sp>
      <p:sp>
        <p:nvSpPr>
          <p:cNvPr id="3" name="Podnadpis 2"/>
          <p:cNvSpPr>
            <a:spLocks noGrp="1"/>
          </p:cNvSpPr>
          <p:nvPr>
            <p:ph type="subTitle" idx="1"/>
          </p:nvPr>
        </p:nvSpPr>
        <p:spPr>
          <a:xfrm>
            <a:off x="884201" y="2852936"/>
            <a:ext cx="5720680" cy="648072"/>
          </a:xfrm>
        </p:spPr>
        <p:style>
          <a:lnRef idx="2">
            <a:schemeClr val="accent3"/>
          </a:lnRef>
          <a:fillRef idx="1">
            <a:schemeClr val="lt1"/>
          </a:fillRef>
          <a:effectRef idx="0">
            <a:schemeClr val="accent3"/>
          </a:effectRef>
          <a:fontRef idx="minor">
            <a:schemeClr val="dk1"/>
          </a:fontRef>
        </p:style>
        <p:txBody>
          <a:bodyPr/>
          <a:lstStyle/>
          <a:p>
            <a:r>
              <a:rPr lang="cs-CZ" dirty="0" err="1" smtClean="0"/>
              <a:t>Force</a:t>
            </a:r>
            <a:endParaRPr lang="en-US"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
        <p:nvSpPr>
          <p:cNvPr id="7" name="TextovéPole 6"/>
          <p:cNvSpPr txBox="1"/>
          <p:nvPr/>
        </p:nvSpPr>
        <p:spPr>
          <a:xfrm>
            <a:off x="2627784" y="4170043"/>
            <a:ext cx="2520280" cy="369332"/>
          </a:xfrm>
          <a:prstGeom prst="rect">
            <a:avLst/>
          </a:prstGeom>
          <a:noFill/>
        </p:spPr>
        <p:txBody>
          <a:bodyPr wrap="square" rtlCol="0">
            <a:spAutoFit/>
          </a:bodyPr>
          <a:lstStyle/>
          <a:p>
            <a:r>
              <a:rPr lang="cs-CZ" dirty="0" smtClean="0"/>
              <a:t>Daniel </a:t>
            </a:r>
            <a:r>
              <a:rPr lang="cs-CZ" dirty="0" err="1" smtClean="0"/>
              <a:t>Jandačka</a:t>
            </a:r>
            <a:r>
              <a:rPr lang="cs-CZ" dirty="0" smtClean="0"/>
              <a:t>, PhD.</a:t>
            </a:r>
            <a:endParaRPr lang="en-US" dirty="0"/>
          </a:p>
        </p:txBody>
      </p:sp>
    </p:spTree>
    <p:extLst>
      <p:ext uri="{BB962C8B-B14F-4D97-AF65-F5344CB8AC3E}">
        <p14:creationId xmlns:p14="http://schemas.microsoft.com/office/powerpoint/2010/main" val="1300872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76672"/>
            <a:ext cx="8229600" cy="1036712"/>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lgn="ctr">
              <a:buNone/>
            </a:pPr>
            <a:r>
              <a:rPr lang="en-US" b="1" dirty="0"/>
              <a:t>Friction force is directly proportional to normal contact force </a:t>
            </a:r>
            <a:r>
              <a:rPr lang="en-US" b="1" i="1" dirty="0"/>
              <a:t>F</a:t>
            </a:r>
            <a:r>
              <a:rPr lang="en-US" b="1" baseline="-25000" dirty="0"/>
              <a:t>n</a:t>
            </a:r>
            <a:r>
              <a:rPr lang="en-US" b="1" dirty="0"/>
              <a:t>.</a:t>
            </a:r>
            <a:endParaRPr lang="en-US" dirty="0"/>
          </a:p>
        </p:txBody>
      </p:sp>
      <p:sp>
        <p:nvSpPr>
          <p:cNvPr id="4" name="Obdélník 3"/>
          <p:cNvSpPr/>
          <p:nvPr/>
        </p:nvSpPr>
        <p:spPr>
          <a:xfrm>
            <a:off x="590845" y="1750830"/>
            <a:ext cx="8136904"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3200" b="1" dirty="0"/>
              <a:t>Friction force is also influenced by properties of the surfaces that are in contact</a:t>
            </a:r>
            <a:r>
              <a:rPr lang="en-US" sz="3200" b="1" dirty="0" smtClean="0"/>
              <a:t>.</a:t>
            </a:r>
            <a:endParaRPr lang="en-US" sz="3200" dirty="0"/>
          </a:p>
        </p:txBody>
      </p:sp>
      <p:sp>
        <p:nvSpPr>
          <p:cNvPr id="5" name="Obdélník 4"/>
          <p:cNvSpPr/>
          <p:nvPr/>
        </p:nvSpPr>
        <p:spPr>
          <a:xfrm>
            <a:off x="588874" y="3212976"/>
            <a:ext cx="8136904"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3200" b="1" dirty="0"/>
              <a:t>Dry friction is not influenced by the area of the surfaces that are in contact.</a:t>
            </a:r>
          </a:p>
          <a:p>
            <a:pPr algn="ctr"/>
            <a:r>
              <a:rPr lang="cs-CZ" sz="3200" b="1" dirty="0" smtClean="0">
                <a:solidFill>
                  <a:schemeClr val="dk1"/>
                </a:solidFill>
              </a:rPr>
              <a:t>.</a:t>
            </a:r>
            <a:endParaRPr lang="en-US" sz="3200" b="1" dirty="0">
              <a:solidFill>
                <a:schemeClr val="dk1"/>
              </a:solidFill>
            </a:endParaRPr>
          </a:p>
        </p:txBody>
      </p:sp>
      <p:sp>
        <p:nvSpPr>
          <p:cNvPr id="6" name="Obdélník 5"/>
          <p:cNvSpPr/>
          <p:nvPr/>
        </p:nvSpPr>
        <p:spPr>
          <a:xfrm>
            <a:off x="869017" y="5013176"/>
            <a:ext cx="7416824" cy="1908215"/>
          </a:xfrm>
          <a:prstGeom prst="rect">
            <a:avLst/>
          </a:prstGeom>
        </p:spPr>
        <p:txBody>
          <a:bodyPr wrap="square">
            <a:spAutoFit/>
          </a:bodyPr>
          <a:lstStyle/>
          <a:p>
            <a:pPr algn="ctr"/>
            <a:r>
              <a:rPr lang="en-US" dirty="0"/>
              <a:t>Mathematically friction force can be expressed </a:t>
            </a:r>
            <a:r>
              <a:rPr lang="en-US" dirty="0" smtClean="0"/>
              <a:t>as:</a:t>
            </a:r>
            <a:endParaRPr lang="cs-CZ" dirty="0" smtClean="0"/>
          </a:p>
          <a:p>
            <a:pPr algn="ctr"/>
            <a:r>
              <a:rPr lang="en-US" sz="2800" i="1" dirty="0" smtClean="0"/>
              <a:t>F</a:t>
            </a:r>
            <a:r>
              <a:rPr lang="en-US" sz="2800" baseline="-25000" dirty="0" smtClean="0"/>
              <a:t>t</a:t>
            </a:r>
            <a:r>
              <a:rPr lang="en-US" sz="2800" dirty="0" smtClean="0"/>
              <a:t> </a:t>
            </a:r>
            <a:r>
              <a:rPr lang="en-US" sz="2800" dirty="0"/>
              <a:t>= </a:t>
            </a:r>
            <a:r>
              <a:rPr lang="en-US" sz="2800" i="1" dirty="0"/>
              <a:t>μ </a:t>
            </a:r>
            <a:r>
              <a:rPr lang="en-US" sz="2800" i="1" dirty="0" err="1" smtClean="0"/>
              <a:t>F</a:t>
            </a:r>
            <a:r>
              <a:rPr lang="en-US" sz="2800" baseline="-25000" dirty="0" err="1" smtClean="0"/>
              <a:t>n</a:t>
            </a:r>
            <a:r>
              <a:rPr lang="en-US" sz="2800" dirty="0" smtClean="0"/>
              <a:t> </a:t>
            </a:r>
            <a:endParaRPr lang="cs-CZ" sz="2800" dirty="0" smtClean="0"/>
          </a:p>
          <a:p>
            <a:pPr algn="ctr"/>
            <a:endParaRPr lang="cs-CZ" dirty="0"/>
          </a:p>
          <a:p>
            <a:pPr algn="ctr"/>
            <a:r>
              <a:rPr lang="en-US" dirty="0" smtClean="0"/>
              <a:t>Where </a:t>
            </a:r>
            <a:r>
              <a:rPr lang="en-US" i="1" dirty="0"/>
              <a:t>F</a:t>
            </a:r>
            <a:r>
              <a:rPr lang="en-US" baseline="-25000" dirty="0"/>
              <a:t>t</a:t>
            </a:r>
            <a:r>
              <a:rPr lang="en-US" dirty="0"/>
              <a:t> is static or dynamic friction force (N), </a:t>
            </a:r>
            <a:r>
              <a:rPr lang="en-US" i="1" dirty="0"/>
              <a:t>μ</a:t>
            </a:r>
            <a:r>
              <a:rPr lang="en-US" dirty="0"/>
              <a:t> is coefficient of static or dynamic friction, i.e. the number expressing the influence of individual materials on friction force, and </a:t>
            </a:r>
            <a:r>
              <a:rPr lang="en-US" i="1" dirty="0" err="1"/>
              <a:t>F</a:t>
            </a:r>
            <a:r>
              <a:rPr lang="en-US" baseline="-25000" dirty="0" err="1"/>
              <a:t>n</a:t>
            </a:r>
            <a:r>
              <a:rPr lang="en-US" dirty="0"/>
              <a:t> is normal contact force (N).</a:t>
            </a:r>
          </a:p>
        </p:txBody>
      </p:sp>
    </p:spTree>
    <p:extLst>
      <p:ext uri="{BB962C8B-B14F-4D97-AF65-F5344CB8AC3E}">
        <p14:creationId xmlns:p14="http://schemas.microsoft.com/office/powerpoint/2010/main" val="15247428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Friction in sport and human locomotion</a:t>
            </a:r>
            <a:br>
              <a:rPr lang="en-US" b="1" dirty="0"/>
            </a:br>
            <a:endParaRPr lang="en-US" dirty="0"/>
          </a:p>
        </p:txBody>
      </p:sp>
      <p:sp>
        <p:nvSpPr>
          <p:cNvPr id="3" name="Zástupný symbol pro obsah 2"/>
          <p:cNvSpPr>
            <a:spLocks noGrp="1"/>
          </p:cNvSpPr>
          <p:nvPr>
            <p:ph idx="1"/>
          </p:nvPr>
        </p:nvSpPr>
        <p:spPr/>
        <p:txBody>
          <a:bodyPr>
            <a:normAutofit fontScale="70000" lnSpcReduction="20000"/>
          </a:bodyPr>
          <a:lstStyle/>
          <a:p>
            <a:r>
              <a:rPr lang="en-US" dirty="0" smtClean="0"/>
              <a:t>For </a:t>
            </a:r>
            <a:r>
              <a:rPr lang="en-US" dirty="0"/>
              <a:t>example in skiing we demand the lowest possible kinetic friction coefficient so that we can glide along the snow as fast as possible without being slowed down by friction (that is why we wax the runners). In other activities, such as dancing or bowling, we demand a relatively low kinetic friction coefficient of shoe soles so that we can make use of sliding across the surface. </a:t>
            </a:r>
            <a:endParaRPr lang="cs-CZ" dirty="0" smtClean="0"/>
          </a:p>
          <a:p>
            <a:endParaRPr lang="cs-CZ" dirty="0"/>
          </a:p>
          <a:p>
            <a:r>
              <a:rPr lang="en-US" dirty="0" smtClean="0"/>
              <a:t>In </a:t>
            </a:r>
            <a:r>
              <a:rPr lang="en-US" dirty="0"/>
              <a:t>most sport shoes we demand high friction forces, so the soles have a high kinetic friction coefficient. For example footballers have screw-in studs on the soles of football boots to increase the friction force. Handles of hockey sticks and tennis rockets are covered with special tapes to increase friction, and magnesium powder is used on palms in gymnastics and javelin throw. </a:t>
            </a:r>
          </a:p>
        </p:txBody>
      </p:sp>
    </p:spTree>
    <p:extLst>
      <p:ext uri="{BB962C8B-B14F-4D97-AF65-F5344CB8AC3E}">
        <p14:creationId xmlns:p14="http://schemas.microsoft.com/office/powerpoint/2010/main" val="1636668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2564904"/>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a:t>Thank you for your attention</a:t>
            </a:r>
            <a:endParaRPr lang="cs-CZ"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Tree>
    <p:extLst>
      <p:ext uri="{BB962C8B-B14F-4D97-AF65-F5344CB8AC3E}">
        <p14:creationId xmlns:p14="http://schemas.microsoft.com/office/powerpoint/2010/main" val="2760549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834801"/>
            <a:ext cx="2969480" cy="3407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Nadpis 1"/>
          <p:cNvSpPr>
            <a:spLocks noGrp="1"/>
          </p:cNvSpPr>
          <p:nvPr>
            <p:ph type="title"/>
          </p:nvPr>
        </p:nvSpPr>
        <p:spPr>
          <a:xfrm>
            <a:off x="457200" y="274638"/>
            <a:ext cx="8229600" cy="850106"/>
          </a:xfrm>
        </p:spPr>
        <p:txBody>
          <a:bodyPr>
            <a:normAutofit fontScale="90000"/>
          </a:bodyPr>
          <a:lstStyle/>
          <a:p>
            <a:r>
              <a:rPr lang="cs-CZ" dirty="0" err="1" smtClean="0"/>
              <a:t>Force</a:t>
            </a:r>
            <a:r>
              <a:rPr lang="cs-CZ" dirty="0" smtClean="0"/>
              <a:t/>
            </a:r>
            <a:br>
              <a:rPr lang="cs-CZ" dirty="0" smtClean="0"/>
            </a:br>
            <a:r>
              <a:rPr lang="en-US" sz="1800" dirty="0"/>
              <a:t>The unit of force is newton (N</a:t>
            </a:r>
            <a:r>
              <a:rPr lang="en-US" sz="1800" dirty="0" smtClean="0"/>
              <a:t>)</a:t>
            </a:r>
            <a:r>
              <a:rPr lang="cs-CZ" sz="1800" dirty="0" smtClean="0"/>
              <a:t>. </a:t>
            </a:r>
            <a:r>
              <a:rPr lang="en-US" sz="2000" dirty="0" smtClean="0"/>
              <a:t>The </a:t>
            </a:r>
            <a:r>
              <a:rPr lang="en-US" sz="2000" dirty="0"/>
              <a:t>symbol used is </a:t>
            </a:r>
            <a:r>
              <a:rPr lang="en-US" sz="2000" b="1" dirty="0"/>
              <a:t>F</a:t>
            </a:r>
            <a:r>
              <a:rPr lang="en-US" sz="2000" dirty="0"/>
              <a:t>. </a:t>
            </a:r>
          </a:p>
        </p:txBody>
      </p:sp>
      <p:sp>
        <p:nvSpPr>
          <p:cNvPr id="3" name="Zástupný symbol pro obsah 2"/>
          <p:cNvSpPr>
            <a:spLocks noGrp="1"/>
          </p:cNvSpPr>
          <p:nvPr>
            <p:ph idx="1"/>
          </p:nvPr>
        </p:nvSpPr>
        <p:spPr>
          <a:xfrm>
            <a:off x="467544" y="2060848"/>
            <a:ext cx="8229600" cy="676672"/>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marL="0" indent="0" algn="ctr">
              <a:buNone/>
            </a:pPr>
            <a:r>
              <a:rPr lang="en-US" b="1" dirty="0"/>
              <a:t>Force causes free body to undergo a change to its speed or a change to its shape.</a:t>
            </a:r>
            <a:endParaRPr lang="en-US" dirty="0"/>
          </a:p>
        </p:txBody>
      </p:sp>
      <p:sp>
        <p:nvSpPr>
          <p:cNvPr id="4" name="TextovéPole 3"/>
          <p:cNvSpPr txBox="1"/>
          <p:nvPr/>
        </p:nvSpPr>
        <p:spPr>
          <a:xfrm>
            <a:off x="1400680" y="1196752"/>
            <a:ext cx="6264696" cy="923330"/>
          </a:xfrm>
          <a:prstGeom prst="rect">
            <a:avLst/>
          </a:prstGeom>
          <a:noFill/>
        </p:spPr>
        <p:txBody>
          <a:bodyPr wrap="square" rtlCol="0">
            <a:spAutoFit/>
          </a:bodyPr>
          <a:lstStyle/>
          <a:p>
            <a:pPr algn="ctr"/>
            <a:r>
              <a:rPr lang="en-US" dirty="0"/>
              <a:t>If we omit inertia forces, force is a quantitative description of the interaction between two physical bodies, such as an object and its environment.</a:t>
            </a:r>
          </a:p>
        </p:txBody>
      </p:sp>
      <p:sp>
        <p:nvSpPr>
          <p:cNvPr id="5" name="TextovéPole 4"/>
          <p:cNvSpPr txBox="1"/>
          <p:nvPr/>
        </p:nvSpPr>
        <p:spPr>
          <a:xfrm>
            <a:off x="3717276" y="2924944"/>
            <a:ext cx="4968552" cy="923330"/>
          </a:xfrm>
          <a:prstGeom prst="rect">
            <a:avLst/>
          </a:prstGeom>
          <a:noFill/>
        </p:spPr>
        <p:txBody>
          <a:bodyPr wrap="square" rtlCol="0">
            <a:spAutoFit/>
          </a:bodyPr>
          <a:lstStyle/>
          <a:p>
            <a:pPr algn="ctr"/>
            <a:r>
              <a:rPr lang="en-US" dirty="0"/>
              <a:t>For the needs of biomechanics we can state, in a simplified </a:t>
            </a:r>
            <a:r>
              <a:rPr lang="en-US" dirty="0" smtClean="0"/>
              <a:t>way</a:t>
            </a:r>
            <a:r>
              <a:rPr lang="cs-CZ" dirty="0" smtClean="0"/>
              <a:t>:</a:t>
            </a:r>
            <a:r>
              <a:rPr lang="en-US" dirty="0" smtClean="0"/>
              <a:t> </a:t>
            </a:r>
            <a:endParaRPr lang="cs-CZ" dirty="0" smtClean="0"/>
          </a:p>
          <a:p>
            <a:pPr algn="ctr"/>
            <a:r>
              <a:rPr lang="en-US" dirty="0" smtClean="0"/>
              <a:t>that </a:t>
            </a:r>
            <a:r>
              <a:rPr lang="en-US" dirty="0"/>
              <a:t>force is produced by pull, push, or gravity.</a:t>
            </a:r>
          </a:p>
        </p:txBody>
      </p:sp>
      <p:sp>
        <p:nvSpPr>
          <p:cNvPr id="6" name="TextovéPole 5"/>
          <p:cNvSpPr txBox="1"/>
          <p:nvPr/>
        </p:nvSpPr>
        <p:spPr>
          <a:xfrm>
            <a:off x="3635896" y="4077072"/>
            <a:ext cx="5328592" cy="923330"/>
          </a:xfrm>
          <a:prstGeom prst="rect">
            <a:avLst/>
          </a:prstGeom>
          <a:noFill/>
        </p:spPr>
        <p:txBody>
          <a:bodyPr wrap="square" rtlCol="0">
            <a:spAutoFit/>
          </a:bodyPr>
          <a:lstStyle/>
          <a:p>
            <a:pPr algn="ctr"/>
            <a:r>
              <a:rPr lang="en-US" dirty="0"/>
              <a:t>To study many topics in human biomechanics it is sufficient to replace human body with a model composed of rigid segments.</a:t>
            </a:r>
          </a:p>
        </p:txBody>
      </p:sp>
      <p:sp>
        <p:nvSpPr>
          <p:cNvPr id="8" name="TextovéPole 7"/>
          <p:cNvSpPr txBox="1"/>
          <p:nvPr/>
        </p:nvSpPr>
        <p:spPr>
          <a:xfrm>
            <a:off x="474440" y="6166247"/>
            <a:ext cx="2880320" cy="738664"/>
          </a:xfrm>
          <a:prstGeom prst="rect">
            <a:avLst/>
          </a:prstGeom>
          <a:noFill/>
        </p:spPr>
        <p:txBody>
          <a:bodyPr wrap="square" rtlCol="0">
            <a:spAutoFit/>
          </a:bodyPr>
          <a:lstStyle/>
          <a:p>
            <a:pPr algn="ctr"/>
            <a:r>
              <a:rPr lang="en-US" sz="1400" i="1" dirty="0" smtClean="0"/>
              <a:t>Roundhouse kick - Measured at Human Motion Diagnostic Center  University of Ostrava</a:t>
            </a:r>
            <a:endParaRPr lang="en-US" sz="1400" i="1" dirty="0"/>
          </a:p>
        </p:txBody>
      </p:sp>
      <p:sp>
        <p:nvSpPr>
          <p:cNvPr id="10" name="TextovéPole 9"/>
          <p:cNvSpPr txBox="1"/>
          <p:nvPr/>
        </p:nvSpPr>
        <p:spPr>
          <a:xfrm>
            <a:off x="3635896" y="5329781"/>
            <a:ext cx="5398614" cy="923330"/>
          </a:xfrm>
          <a:prstGeom prst="rect">
            <a:avLst/>
          </a:prstGeom>
          <a:noFill/>
        </p:spPr>
        <p:txBody>
          <a:bodyPr wrap="square" rtlCol="0">
            <a:spAutoFit/>
          </a:bodyPr>
          <a:lstStyle/>
          <a:p>
            <a:pPr algn="ctr"/>
            <a:r>
              <a:rPr lang="en-US" dirty="0"/>
              <a:t>In rigid body mechanics forces do not cause bodies to undergo a change to their shape, only a change to their speed, in the absence of opposing forces.</a:t>
            </a:r>
          </a:p>
        </p:txBody>
      </p:sp>
    </p:spTree>
    <p:extLst>
      <p:ext uri="{BB962C8B-B14F-4D97-AF65-F5344CB8AC3E}">
        <p14:creationId xmlns:p14="http://schemas.microsoft.com/office/powerpoint/2010/main" val="259555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Force is </a:t>
            </a:r>
            <a:r>
              <a:rPr lang="en-US" dirty="0" smtClean="0"/>
              <a:t>a</a:t>
            </a:r>
            <a:r>
              <a:rPr lang="en-US" dirty="0"/>
              <a:t> vector quantity</a:t>
            </a:r>
          </a:p>
        </p:txBody>
      </p:sp>
      <p:sp>
        <p:nvSpPr>
          <p:cNvPr id="3" name="Zástupný symbol pro obsah 2"/>
          <p:cNvSpPr>
            <a:spLocks noGrp="1"/>
          </p:cNvSpPr>
          <p:nvPr>
            <p:ph idx="1"/>
          </p:nvPr>
        </p:nvSpPr>
        <p:spPr>
          <a:xfrm>
            <a:off x="467544" y="1916832"/>
            <a:ext cx="8229600" cy="1036712"/>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en-US" b="1" dirty="0"/>
              <a:t>A force has both magnitude and direction.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3140968"/>
            <a:ext cx="2867050" cy="254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bdélník 3"/>
          <p:cNvSpPr/>
          <p:nvPr/>
        </p:nvSpPr>
        <p:spPr>
          <a:xfrm>
            <a:off x="2286000" y="5805264"/>
            <a:ext cx="4572000" cy="923330"/>
          </a:xfrm>
          <a:prstGeom prst="rect">
            <a:avLst/>
          </a:prstGeom>
        </p:spPr>
        <p:txBody>
          <a:bodyPr>
            <a:spAutoFit/>
          </a:bodyPr>
          <a:lstStyle/>
          <a:p>
            <a:pPr algn="ctr"/>
            <a:r>
              <a:rPr lang="cs-CZ" i="1" dirty="0" err="1" smtClean="0"/>
              <a:t>Impact</a:t>
            </a:r>
            <a:r>
              <a:rPr lang="cs-CZ" i="1" dirty="0" smtClean="0"/>
              <a:t> </a:t>
            </a:r>
            <a:r>
              <a:rPr lang="cs-CZ" i="1" dirty="0" err="1" smtClean="0"/>
              <a:t>of</a:t>
            </a:r>
            <a:r>
              <a:rPr lang="cs-CZ" i="1" dirty="0" smtClean="0"/>
              <a:t> </a:t>
            </a:r>
            <a:r>
              <a:rPr lang="en-US" i="1" dirty="0" smtClean="0"/>
              <a:t>Roundhouse </a:t>
            </a:r>
            <a:r>
              <a:rPr lang="en-US" i="1" dirty="0"/>
              <a:t>kick - Measured at Human Motion Diagnostic Center  University of Ostrava</a:t>
            </a:r>
            <a:endParaRPr lang="en-US" i="1" dirty="0"/>
          </a:p>
        </p:txBody>
      </p:sp>
    </p:spTree>
    <p:extLst>
      <p:ext uri="{BB962C8B-B14F-4D97-AF65-F5344CB8AC3E}">
        <p14:creationId xmlns:p14="http://schemas.microsoft.com/office/powerpoint/2010/main" val="1617798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Forces</a:t>
            </a:r>
            <a:r>
              <a:rPr lang="cs-CZ" b="1" dirty="0"/>
              <a:t> </a:t>
            </a:r>
            <a:r>
              <a:rPr lang="cs-CZ" b="1" dirty="0" err="1" smtClean="0"/>
              <a:t>Classification</a:t>
            </a:r>
            <a:endParaRPr lang="en-US" dirty="0"/>
          </a:p>
        </p:txBody>
      </p:sp>
      <p:sp>
        <p:nvSpPr>
          <p:cNvPr id="3" name="Zástupný symbol pro obsah 2"/>
          <p:cNvSpPr>
            <a:spLocks noGrp="1"/>
          </p:cNvSpPr>
          <p:nvPr>
            <p:ph idx="1"/>
          </p:nvPr>
        </p:nvSpPr>
        <p:spPr>
          <a:xfrm>
            <a:off x="457200" y="1600201"/>
            <a:ext cx="8229600" cy="604664"/>
          </a:xfrm>
        </p:spPr>
        <p:txBody>
          <a:bodyPr/>
          <a:lstStyle/>
          <a:p>
            <a:pPr marL="0" indent="0">
              <a:buNone/>
            </a:pPr>
            <a:r>
              <a:rPr lang="en-US" dirty="0"/>
              <a:t>Forces are divided </a:t>
            </a:r>
            <a:r>
              <a:rPr lang="en-US" dirty="0" smtClean="0"/>
              <a:t>into</a:t>
            </a:r>
            <a:r>
              <a:rPr lang="cs-CZ" dirty="0" smtClean="0"/>
              <a:t>:</a:t>
            </a:r>
          </a:p>
          <a:p>
            <a:pPr marL="0" indent="0">
              <a:buNone/>
            </a:pPr>
            <a:endParaRPr lang="en-US" dirty="0"/>
          </a:p>
        </p:txBody>
      </p:sp>
      <p:sp>
        <p:nvSpPr>
          <p:cNvPr id="6" name="Obdélník 5"/>
          <p:cNvSpPr/>
          <p:nvPr/>
        </p:nvSpPr>
        <p:spPr>
          <a:xfrm>
            <a:off x="901561" y="2780928"/>
            <a:ext cx="7344816" cy="95410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cs-CZ" sz="2800" b="1" dirty="0" smtClean="0"/>
              <a:t>1. </a:t>
            </a:r>
            <a:r>
              <a:rPr lang="en-US" sz="2800" b="1" dirty="0" smtClean="0"/>
              <a:t>Internal </a:t>
            </a:r>
            <a:r>
              <a:rPr lang="en-US" sz="2800" b="1" dirty="0"/>
              <a:t>forces </a:t>
            </a:r>
            <a:r>
              <a:rPr lang="en-US" sz="2800" dirty="0"/>
              <a:t>are forces exerted by one part of the observed system on another.</a:t>
            </a:r>
            <a:endParaRPr lang="cs-CZ" sz="2800" dirty="0"/>
          </a:p>
        </p:txBody>
      </p:sp>
      <p:sp>
        <p:nvSpPr>
          <p:cNvPr id="7" name="Obdélník 6"/>
          <p:cNvSpPr/>
          <p:nvPr/>
        </p:nvSpPr>
        <p:spPr>
          <a:xfrm>
            <a:off x="1009573" y="4149080"/>
            <a:ext cx="7128792" cy="95410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cs-CZ" sz="2800" b="1" dirty="0" smtClean="0">
                <a:solidFill>
                  <a:schemeClr val="dk1"/>
                </a:solidFill>
              </a:rPr>
              <a:t>2. </a:t>
            </a:r>
            <a:r>
              <a:rPr lang="en-US" sz="2800" b="1" dirty="0" smtClean="0">
                <a:solidFill>
                  <a:schemeClr val="dk1"/>
                </a:solidFill>
              </a:rPr>
              <a:t>External </a:t>
            </a:r>
            <a:r>
              <a:rPr lang="en-US" sz="2800" b="1" dirty="0">
                <a:solidFill>
                  <a:schemeClr val="dk1"/>
                </a:solidFill>
              </a:rPr>
              <a:t>forces </a:t>
            </a:r>
            <a:r>
              <a:rPr lang="en-US" sz="2800" dirty="0">
                <a:solidFill>
                  <a:schemeClr val="dk1"/>
                </a:solidFill>
              </a:rPr>
              <a:t>cause changes to the motion of the </a:t>
            </a:r>
            <a:r>
              <a:rPr lang="en-US" sz="2800" dirty="0" smtClean="0">
                <a:solidFill>
                  <a:schemeClr val="dk1"/>
                </a:solidFill>
              </a:rPr>
              <a:t>center </a:t>
            </a:r>
            <a:r>
              <a:rPr lang="en-US" sz="2800" dirty="0">
                <a:solidFill>
                  <a:schemeClr val="dk1"/>
                </a:solidFill>
              </a:rPr>
              <a:t>of gravity of human body</a:t>
            </a:r>
          </a:p>
        </p:txBody>
      </p:sp>
    </p:spTree>
    <p:extLst>
      <p:ext uri="{BB962C8B-B14F-4D97-AF65-F5344CB8AC3E}">
        <p14:creationId xmlns:p14="http://schemas.microsoft.com/office/powerpoint/2010/main" val="2414687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External</a:t>
            </a:r>
            <a:r>
              <a:rPr lang="cs-CZ" b="1" dirty="0"/>
              <a:t> </a:t>
            </a:r>
            <a:r>
              <a:rPr lang="cs-CZ" b="1" dirty="0" err="1"/>
              <a:t>Forces</a:t>
            </a:r>
            <a:r>
              <a:rPr lang="cs-CZ" b="1" dirty="0"/>
              <a:t/>
            </a:r>
            <a:br>
              <a:rPr lang="cs-CZ" b="1" dirty="0"/>
            </a:br>
            <a:endParaRPr lang="en-US" dirty="0"/>
          </a:p>
        </p:txBody>
      </p:sp>
      <p:sp>
        <p:nvSpPr>
          <p:cNvPr id="3" name="Zástupný symbol pro obsah 2"/>
          <p:cNvSpPr>
            <a:spLocks noGrp="1"/>
          </p:cNvSpPr>
          <p:nvPr>
            <p:ph idx="1"/>
          </p:nvPr>
        </p:nvSpPr>
        <p:spPr>
          <a:xfrm>
            <a:off x="457200" y="1600201"/>
            <a:ext cx="8229600" cy="3268960"/>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cs-CZ" b="1" dirty="0"/>
              <a:t>C</a:t>
            </a:r>
            <a:r>
              <a:rPr lang="en-US" b="1" dirty="0" err="1" smtClean="0"/>
              <a:t>ontact</a:t>
            </a:r>
            <a:r>
              <a:rPr lang="en-US" b="1" dirty="0" smtClean="0"/>
              <a:t> forces</a:t>
            </a:r>
            <a:endParaRPr lang="cs-CZ" b="1" dirty="0" smtClean="0"/>
          </a:p>
          <a:p>
            <a:pPr marL="0" indent="0">
              <a:buNone/>
            </a:pPr>
            <a:r>
              <a:rPr lang="en-US" dirty="0"/>
              <a:t>Contact forces are forces that act at the point of contact between two objects</a:t>
            </a:r>
            <a:r>
              <a:rPr lang="en-US" dirty="0" smtClean="0"/>
              <a:t>.</a:t>
            </a:r>
            <a:endParaRPr lang="cs-CZ" dirty="0" smtClean="0"/>
          </a:p>
          <a:p>
            <a:pPr marL="0" indent="0">
              <a:buNone/>
            </a:pPr>
            <a:r>
              <a:rPr lang="en-US" dirty="0"/>
              <a:t>Contact forces are produced by mutual contacts of objects. Objects can be rigid or fluid.  </a:t>
            </a:r>
            <a:endParaRPr lang="cs-CZ" dirty="0"/>
          </a:p>
          <a:p>
            <a:r>
              <a:rPr lang="cs-CZ" b="1" dirty="0" smtClean="0"/>
              <a:t>N</a:t>
            </a:r>
            <a:r>
              <a:rPr lang="en-US" b="1" dirty="0" smtClean="0"/>
              <a:t>on-contact forces</a:t>
            </a:r>
            <a:endParaRPr lang="cs-CZ" b="1" dirty="0" smtClean="0"/>
          </a:p>
          <a:p>
            <a:pPr marL="0" indent="0">
              <a:buNone/>
            </a:pPr>
            <a:r>
              <a:rPr lang="en-US" dirty="0"/>
              <a:t>Gravitational force, acting on all objects on the </a:t>
            </a:r>
            <a:r>
              <a:rPr lang="en-US" dirty="0" smtClean="0"/>
              <a:t>Earth</a:t>
            </a:r>
            <a:r>
              <a:rPr lang="cs-CZ" dirty="0" smtClean="0"/>
              <a:t>.</a:t>
            </a:r>
            <a:endParaRPr lang="en-US" dirty="0"/>
          </a:p>
        </p:txBody>
      </p:sp>
      <p:sp>
        <p:nvSpPr>
          <p:cNvPr id="4" name="Obdélník 3"/>
          <p:cNvSpPr/>
          <p:nvPr/>
        </p:nvSpPr>
        <p:spPr>
          <a:xfrm>
            <a:off x="1331640" y="5331559"/>
            <a:ext cx="669674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cs-CZ" b="1" dirty="0" smtClean="0"/>
              <a:t>C</a:t>
            </a:r>
            <a:r>
              <a:rPr lang="en-US" b="1" dirty="0" err="1" smtClean="0"/>
              <a:t>ause</a:t>
            </a:r>
            <a:r>
              <a:rPr lang="en-US" b="1" dirty="0" smtClean="0"/>
              <a:t> </a:t>
            </a:r>
            <a:r>
              <a:rPr lang="en-US" b="1" dirty="0"/>
              <a:t>changes to the motion of the </a:t>
            </a:r>
            <a:r>
              <a:rPr lang="en-US" b="1" dirty="0" err="1"/>
              <a:t>centre</a:t>
            </a:r>
            <a:r>
              <a:rPr lang="en-US" b="1" dirty="0"/>
              <a:t> of gravity of human body</a:t>
            </a:r>
            <a:endParaRPr lang="en-US" dirty="0"/>
          </a:p>
        </p:txBody>
      </p:sp>
    </p:spTree>
    <p:extLst>
      <p:ext uri="{BB962C8B-B14F-4D97-AF65-F5344CB8AC3E}">
        <p14:creationId xmlns:p14="http://schemas.microsoft.com/office/powerpoint/2010/main" val="3090859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Gravitational</a:t>
            </a:r>
            <a:r>
              <a:rPr lang="cs-CZ" dirty="0"/>
              <a:t> </a:t>
            </a:r>
            <a:r>
              <a:rPr lang="cs-CZ" dirty="0" err="1"/>
              <a:t>force</a:t>
            </a:r>
            <a:endParaRPr lang="en-US" dirty="0"/>
          </a:p>
        </p:txBody>
      </p:sp>
      <p:sp>
        <p:nvSpPr>
          <p:cNvPr id="3" name="Zástupný symbol pro obsah 2"/>
          <p:cNvSpPr>
            <a:spLocks noGrp="1"/>
          </p:cNvSpPr>
          <p:nvPr>
            <p:ph idx="1"/>
          </p:nvPr>
        </p:nvSpPr>
        <p:spPr>
          <a:xfrm>
            <a:off x="467544" y="1484785"/>
            <a:ext cx="8229600" cy="1512168"/>
          </a:xfrm>
        </p:spPr>
        <p:style>
          <a:lnRef idx="1">
            <a:schemeClr val="accent3"/>
          </a:lnRef>
          <a:fillRef idx="2">
            <a:schemeClr val="accent3"/>
          </a:fillRef>
          <a:effectRef idx="1">
            <a:schemeClr val="accent3"/>
          </a:effectRef>
          <a:fontRef idx="minor">
            <a:schemeClr val="dk1"/>
          </a:fontRef>
        </p:style>
        <p:txBody>
          <a:bodyPr>
            <a:normAutofit lnSpcReduction="10000"/>
          </a:bodyPr>
          <a:lstStyle/>
          <a:p>
            <a:pPr marL="0" indent="0" algn="ctr">
              <a:buNone/>
            </a:pPr>
            <a:r>
              <a:rPr lang="en-US" b="1" dirty="0"/>
              <a:t>The force that is resultant of gravitational force and centrifugal force of the Earth’s rotation is force of gravity.</a:t>
            </a:r>
            <a:endParaRPr lang="en-US" dirty="0"/>
          </a:p>
        </p:txBody>
      </p:sp>
      <p:sp>
        <p:nvSpPr>
          <p:cNvPr id="4" name="Obdélník 3"/>
          <p:cNvSpPr/>
          <p:nvPr/>
        </p:nvSpPr>
        <p:spPr>
          <a:xfrm>
            <a:off x="686526" y="3321858"/>
            <a:ext cx="7848872"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b="1" dirty="0"/>
              <a:t>Weight is a pressure force exerted by an object (human body) on a surface, or a traction force exerted on suspension.</a:t>
            </a:r>
            <a:endParaRPr lang="en-US" dirty="0"/>
          </a:p>
        </p:txBody>
      </p:sp>
      <p:sp>
        <p:nvSpPr>
          <p:cNvPr id="5" name="Obdélník 4"/>
          <p:cNvSpPr/>
          <p:nvPr/>
        </p:nvSpPr>
        <p:spPr>
          <a:xfrm>
            <a:off x="971600" y="4293096"/>
            <a:ext cx="7128792" cy="1969770"/>
          </a:xfrm>
          <a:prstGeom prst="rect">
            <a:avLst/>
          </a:prstGeom>
        </p:spPr>
        <p:txBody>
          <a:bodyPr wrap="square">
            <a:spAutoFit/>
          </a:bodyPr>
          <a:lstStyle/>
          <a:p>
            <a:r>
              <a:rPr lang="en-US" dirty="0"/>
              <a:t>If we let go of any object, it will start falling to the ground and accelerate under the influence of gravity. If we neglect the air resistance it will start moving with the acceleration of 9,81 m·s</a:t>
            </a:r>
            <a:r>
              <a:rPr lang="en-US" baseline="30000" dirty="0"/>
              <a:t>-2</a:t>
            </a:r>
            <a:r>
              <a:rPr lang="en-US" dirty="0"/>
              <a:t> regardless of its </a:t>
            </a:r>
            <a:r>
              <a:rPr lang="cs-CZ" dirty="0" err="1"/>
              <a:t>mass</a:t>
            </a:r>
            <a:r>
              <a:rPr lang="cs-CZ" dirty="0"/>
              <a:t> </a:t>
            </a:r>
            <a:r>
              <a:rPr lang="en-US" dirty="0"/>
              <a:t>or volume. </a:t>
            </a:r>
            <a:endParaRPr lang="cs-CZ" dirty="0"/>
          </a:p>
          <a:p>
            <a:r>
              <a:rPr lang="en-US" dirty="0"/>
              <a:t>This acceleration is called gravitational acceleration </a:t>
            </a:r>
            <a:r>
              <a:rPr lang="en-US" b="1" i="1" dirty="0"/>
              <a:t>g</a:t>
            </a:r>
            <a:r>
              <a:rPr lang="en-US" dirty="0"/>
              <a:t>. Gravitational force </a:t>
            </a:r>
            <a:r>
              <a:rPr lang="cs-CZ" b="1" i="1" dirty="0"/>
              <a:t>		</a:t>
            </a:r>
            <a:r>
              <a:rPr lang="cs-CZ" b="1" i="1" dirty="0" smtClean="0"/>
              <a:t>	</a:t>
            </a:r>
            <a:r>
              <a:rPr lang="cs-CZ" sz="3200" b="1" i="1" dirty="0" smtClean="0"/>
              <a:t>F</a:t>
            </a:r>
            <a:r>
              <a:rPr lang="cs-CZ" sz="3200" baseline="-25000" dirty="0" smtClean="0"/>
              <a:t>G</a:t>
            </a:r>
            <a:r>
              <a:rPr lang="cs-CZ" sz="3200" dirty="0" smtClean="0"/>
              <a:t> </a:t>
            </a:r>
            <a:r>
              <a:rPr lang="cs-CZ" sz="3200" dirty="0"/>
              <a:t>= </a:t>
            </a:r>
            <a:r>
              <a:rPr lang="cs-CZ" sz="3200" i="1" dirty="0" err="1"/>
              <a:t>m.g</a:t>
            </a:r>
            <a:endParaRPr lang="en-US" sz="3200" dirty="0"/>
          </a:p>
        </p:txBody>
      </p:sp>
    </p:spTree>
    <p:extLst>
      <p:ext uri="{BB962C8B-B14F-4D97-AF65-F5344CB8AC3E}">
        <p14:creationId xmlns:p14="http://schemas.microsoft.com/office/powerpoint/2010/main" val="2354201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Internal</a:t>
            </a:r>
            <a:r>
              <a:rPr lang="cs-CZ" dirty="0" smtClean="0"/>
              <a:t> </a:t>
            </a:r>
            <a:r>
              <a:rPr lang="cs-CZ" dirty="0" err="1" smtClean="0"/>
              <a:t>forces</a:t>
            </a:r>
            <a:endParaRPr lang="en-US" dirty="0"/>
          </a:p>
        </p:txBody>
      </p:sp>
      <p:sp>
        <p:nvSpPr>
          <p:cNvPr id="3" name="Zástupný symbol pro obsah 2"/>
          <p:cNvSpPr>
            <a:spLocks noGrp="1"/>
          </p:cNvSpPr>
          <p:nvPr>
            <p:ph idx="1"/>
          </p:nvPr>
        </p:nvSpPr>
        <p:spPr>
          <a:xfrm>
            <a:off x="467544" y="1196752"/>
            <a:ext cx="8229600" cy="1872208"/>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en-US" sz="2800" dirty="0"/>
              <a:t>Human body is a system of internal structures: organs, bones, muscles, tendons, ligaments, </a:t>
            </a:r>
            <a:r>
              <a:rPr lang="en-US" sz="2800" dirty="0" smtClean="0"/>
              <a:t>cartilage</a:t>
            </a:r>
            <a:r>
              <a:rPr lang="cs-CZ" sz="2800" dirty="0" smtClean="0"/>
              <a:t>s</a:t>
            </a:r>
            <a:r>
              <a:rPr lang="en-US" sz="2800" dirty="0" smtClean="0"/>
              <a:t>, </a:t>
            </a:r>
            <a:r>
              <a:rPr lang="en-US" sz="2800" dirty="0"/>
              <a:t>and other types of tissue. These structures exert forces on one another and deform one another. </a:t>
            </a:r>
          </a:p>
        </p:txBody>
      </p:sp>
      <p:sp>
        <p:nvSpPr>
          <p:cNvPr id="4" name="Obdélník 3"/>
          <p:cNvSpPr/>
          <p:nvPr/>
        </p:nvSpPr>
        <p:spPr>
          <a:xfrm>
            <a:off x="1032757" y="3284984"/>
            <a:ext cx="7200800" cy="1477328"/>
          </a:xfrm>
          <a:prstGeom prst="rect">
            <a:avLst/>
          </a:prstGeom>
        </p:spPr>
        <p:txBody>
          <a:bodyPr wrap="square">
            <a:spAutoFit/>
          </a:bodyPr>
          <a:lstStyle/>
          <a:p>
            <a:pPr algn="ctr"/>
            <a:r>
              <a:rPr lang="en-US" dirty="0"/>
              <a:t>Sometimes the traction or pressure forces are higher than what the internal forces of the given structure can endure, the resulting deformation is too large and the given structure snaps or breaks. Among examples are strained femoral biceps, ruptured Achilles tendon, broken tibia, or ruptured cruciate ligament in the </a:t>
            </a:r>
            <a:r>
              <a:rPr lang="en-US" dirty="0" smtClean="0"/>
              <a:t>knee (see Figures below).</a:t>
            </a:r>
            <a:endParaRPr lang="en-US" dirty="0"/>
          </a:p>
        </p:txBody>
      </p:sp>
      <p:pic>
        <p:nvPicPr>
          <p:cNvPr id="5" name="Obrázek 4"/>
          <p:cNvPicPr/>
          <p:nvPr/>
        </p:nvPicPr>
        <p:blipFill>
          <a:blip r:embed="rId2" cstate="print"/>
          <a:srcRect/>
          <a:stretch>
            <a:fillRect/>
          </a:stretch>
        </p:blipFill>
        <p:spPr bwMode="auto">
          <a:xfrm>
            <a:off x="3203848" y="4809103"/>
            <a:ext cx="1656184" cy="1827584"/>
          </a:xfrm>
          <a:prstGeom prst="rect">
            <a:avLst/>
          </a:prstGeom>
          <a:noFill/>
          <a:ln w="9525">
            <a:noFill/>
            <a:miter lim="800000"/>
            <a:headEnd/>
            <a:tailEnd/>
          </a:ln>
        </p:spPr>
      </p:pic>
      <p:pic>
        <p:nvPicPr>
          <p:cNvPr id="6" name="Obrázek 5"/>
          <p:cNvPicPr/>
          <p:nvPr/>
        </p:nvPicPr>
        <p:blipFill>
          <a:blip r:embed="rId3" cstate="print"/>
          <a:srcRect/>
          <a:stretch>
            <a:fillRect/>
          </a:stretch>
        </p:blipFill>
        <p:spPr bwMode="auto">
          <a:xfrm>
            <a:off x="5292080" y="4788210"/>
            <a:ext cx="3600400" cy="1940049"/>
          </a:xfrm>
          <a:prstGeom prst="rect">
            <a:avLst/>
          </a:prstGeom>
          <a:noFill/>
          <a:ln w="9525">
            <a:noFill/>
            <a:miter lim="800000"/>
            <a:headEnd/>
            <a:tailEnd/>
          </a:ln>
        </p:spPr>
      </p:pic>
      <p:pic>
        <p:nvPicPr>
          <p:cNvPr id="7" name="Obrázek 6"/>
          <p:cNvPicPr/>
          <p:nvPr/>
        </p:nvPicPr>
        <p:blipFill>
          <a:blip r:embed="rId4" cstate="print"/>
          <a:srcRect/>
          <a:stretch>
            <a:fillRect/>
          </a:stretch>
        </p:blipFill>
        <p:spPr bwMode="auto">
          <a:xfrm>
            <a:off x="395536" y="4846735"/>
            <a:ext cx="2531131" cy="1822998"/>
          </a:xfrm>
          <a:prstGeom prst="rect">
            <a:avLst/>
          </a:prstGeom>
          <a:noFill/>
          <a:ln w="9525">
            <a:noFill/>
            <a:miter lim="800000"/>
            <a:headEnd/>
            <a:tailEnd/>
          </a:ln>
        </p:spPr>
      </p:pic>
    </p:spTree>
    <p:extLst>
      <p:ext uri="{BB962C8B-B14F-4D97-AF65-F5344CB8AC3E}">
        <p14:creationId xmlns:p14="http://schemas.microsoft.com/office/powerpoint/2010/main" val="3374147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a:xfrm>
            <a:off x="457200" y="1600201"/>
            <a:ext cx="8229600" cy="1684784"/>
          </a:xfrm>
        </p:spPr>
        <p:style>
          <a:lnRef idx="1">
            <a:schemeClr val="accent3"/>
          </a:lnRef>
          <a:fillRef idx="2">
            <a:schemeClr val="accent3"/>
          </a:fillRef>
          <a:effectRef idx="1">
            <a:schemeClr val="accent3"/>
          </a:effectRef>
          <a:fontRef idx="minor">
            <a:schemeClr val="dk1"/>
          </a:fontRef>
        </p:style>
        <p:txBody>
          <a:bodyPr/>
          <a:lstStyle/>
          <a:p>
            <a:pPr marL="0" indent="0" algn="ctr">
              <a:buNone/>
            </a:pPr>
            <a:r>
              <a:rPr lang="en-US" b="1" dirty="0"/>
              <a:t>Study of internal forces allows to describe the motions of individual body parts, as well as the nature and the causes of injuries.</a:t>
            </a:r>
            <a:endParaRPr lang="en-US" dirty="0"/>
          </a:p>
        </p:txBody>
      </p:sp>
      <p:sp>
        <p:nvSpPr>
          <p:cNvPr id="4" name="Obdélník 3"/>
          <p:cNvSpPr/>
          <p:nvPr/>
        </p:nvSpPr>
        <p:spPr>
          <a:xfrm>
            <a:off x="2195736" y="3861048"/>
            <a:ext cx="4572000" cy="1754326"/>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Activity of muscles produces internal forces which cause movements of extremities and other body parts, but cannot cause a change to the motion of the </a:t>
            </a:r>
            <a:r>
              <a:rPr lang="en-US" dirty="0" err="1"/>
              <a:t>centre</a:t>
            </a:r>
            <a:r>
              <a:rPr lang="en-US" dirty="0"/>
              <a:t> of gravity of human body without external forces having effect on human body.</a:t>
            </a:r>
          </a:p>
        </p:txBody>
      </p:sp>
    </p:spTree>
    <p:extLst>
      <p:ext uri="{BB962C8B-B14F-4D97-AF65-F5344CB8AC3E}">
        <p14:creationId xmlns:p14="http://schemas.microsoft.com/office/powerpoint/2010/main" val="2043274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smtClean="0"/>
              <a:t>Friction</a:t>
            </a:r>
            <a:r>
              <a:rPr lang="cs-CZ" b="1" dirty="0" smtClean="0"/>
              <a:t> </a:t>
            </a:r>
            <a:r>
              <a:rPr lang="cs-CZ" b="1" dirty="0" err="1" smtClean="0"/>
              <a:t>Force</a:t>
            </a:r>
            <a:r>
              <a:rPr lang="cs-CZ" b="1" dirty="0"/>
              <a:t/>
            </a:r>
            <a:br>
              <a:rPr lang="cs-CZ" b="1" dirty="0"/>
            </a:br>
            <a:endParaRPr lang="en-US" dirty="0"/>
          </a:p>
        </p:txBody>
      </p:sp>
      <p:sp>
        <p:nvSpPr>
          <p:cNvPr id="3" name="Zástupný symbol pro obsah 2"/>
          <p:cNvSpPr>
            <a:spLocks noGrp="1"/>
          </p:cNvSpPr>
          <p:nvPr>
            <p:ph idx="1"/>
          </p:nvPr>
        </p:nvSpPr>
        <p:spPr>
          <a:xfrm>
            <a:off x="611560" y="3717032"/>
            <a:ext cx="8229600" cy="1540768"/>
          </a:xfrm>
        </p:spPr>
        <p:txBody>
          <a:bodyPr>
            <a:normAutofit lnSpcReduction="10000"/>
          </a:bodyPr>
          <a:lstStyle/>
          <a:p>
            <a:pPr marL="0" indent="0">
              <a:buNone/>
            </a:pPr>
            <a:r>
              <a:rPr lang="en-US" dirty="0"/>
              <a:t>Dry friction acts between surfaces of rigid objects or parts of human body that are not covered with any connective tissue. </a:t>
            </a:r>
          </a:p>
        </p:txBody>
      </p:sp>
      <p:sp>
        <p:nvSpPr>
          <p:cNvPr id="4" name="TextovéPole 3"/>
          <p:cNvSpPr txBox="1"/>
          <p:nvPr/>
        </p:nvSpPr>
        <p:spPr>
          <a:xfrm>
            <a:off x="467544" y="2060848"/>
            <a:ext cx="3600400" cy="86177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sz="3200" dirty="0" smtClean="0"/>
              <a:t>Static</a:t>
            </a:r>
          </a:p>
          <a:p>
            <a:r>
              <a:rPr lang="cs-CZ" dirty="0" err="1"/>
              <a:t>biggest</a:t>
            </a:r>
            <a:r>
              <a:rPr lang="cs-CZ" dirty="0"/>
              <a:t> </a:t>
            </a:r>
            <a:r>
              <a:rPr lang="cs-CZ" dirty="0" err="1"/>
              <a:t>possible</a:t>
            </a:r>
            <a:r>
              <a:rPr lang="cs-CZ" dirty="0"/>
              <a:t> </a:t>
            </a:r>
            <a:r>
              <a:rPr lang="cs-CZ" dirty="0" err="1"/>
              <a:t>friction</a:t>
            </a:r>
            <a:endParaRPr lang="en-US" dirty="0"/>
          </a:p>
        </p:txBody>
      </p:sp>
      <p:sp>
        <p:nvSpPr>
          <p:cNvPr id="5" name="TextovéPole 4"/>
          <p:cNvSpPr txBox="1"/>
          <p:nvPr/>
        </p:nvSpPr>
        <p:spPr>
          <a:xfrm>
            <a:off x="5076056" y="2063556"/>
            <a:ext cx="2016224"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sz="3200" dirty="0" err="1" smtClean="0"/>
              <a:t>Dynamic</a:t>
            </a:r>
            <a:endParaRPr lang="en-US" sz="3200" dirty="0"/>
          </a:p>
        </p:txBody>
      </p:sp>
    </p:spTree>
    <p:extLst>
      <p:ext uri="{BB962C8B-B14F-4D97-AF65-F5344CB8AC3E}">
        <p14:creationId xmlns:p14="http://schemas.microsoft.com/office/powerpoint/2010/main" val="1063218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TotalTime>
  <Words>605</Words>
  <Application>Microsoft Office PowerPoint</Application>
  <PresentationFormat>Předvádění na obrazovce (4:3)</PresentationFormat>
  <Paragraphs>55</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Biomechanics 2</vt:lpstr>
      <vt:lpstr>Force The unit of force is newton (N). The symbol used is F. </vt:lpstr>
      <vt:lpstr>Force is a vector quantity</vt:lpstr>
      <vt:lpstr>Forces Classification</vt:lpstr>
      <vt:lpstr>External Forces </vt:lpstr>
      <vt:lpstr>Gravitational force</vt:lpstr>
      <vt:lpstr>Internal forces</vt:lpstr>
      <vt:lpstr>Prezentace aplikace PowerPoint</vt:lpstr>
      <vt:lpstr>Friction Force </vt:lpstr>
      <vt:lpstr>Prezentace aplikace PowerPoint</vt:lpstr>
      <vt:lpstr>Friction in sport and human locomotion </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 1</dc:title>
  <cp:lastModifiedBy>OU</cp:lastModifiedBy>
  <cp:revision>4</cp:revision>
  <dcterms:modified xsi:type="dcterms:W3CDTF">2012-08-21T11:23:25Z</dcterms:modified>
</cp:coreProperties>
</file>