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1" r:id="rId11"/>
  </p:sldMasterIdLst>
  <p:notesMasterIdLst>
    <p:notesMasterId r:id="rId20"/>
  </p:notesMasterIdLst>
  <p:sldIdLst>
    <p:sldId id="256" r:id="rId12"/>
    <p:sldId id="258" r:id="rId13"/>
    <p:sldId id="259" r:id="rId14"/>
    <p:sldId id="260" r:id="rId15"/>
    <p:sldId id="262" r:id="rId16"/>
    <p:sldId id="263" r:id="rId17"/>
    <p:sldId id="288" r:id="rId18"/>
    <p:sldId id="278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8" autoAdjust="0"/>
    <p:restoredTop sz="86500" autoAdjust="0"/>
  </p:normalViewPr>
  <p:slideViewPr>
    <p:cSldViewPr>
      <p:cViewPr>
        <p:scale>
          <a:sx n="40" d="100"/>
          <a:sy n="40" d="100"/>
        </p:scale>
        <p:origin x="-996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0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86325-1C74-422A-97B2-14435A0F0BC8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B3BB8-8C39-422A-84FA-5837FEC5FE3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3BB8-8C39-422A-84FA-5837FEC5FE3C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B3BB8-8C39-422A-84FA-5837FEC5FE3C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5813" cy="47577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77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850188" cy="18272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7924800" y="6356350"/>
            <a:ext cx="760413" cy="363538"/>
          </a:xfrm>
        </p:spPr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7FA057-5C29-4C5E-90B5-356974D112D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FE1428-09A9-4A68-8115-670A359C39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9A34B8-DE58-4F13-832C-F63C0566C5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A03998-5E6B-44BC-8F60-AAA66670CD2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634BEC-DAA7-4CD6-A788-8D0DB12F6F5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43AE92-C318-4051-B4E0-68A68980BC9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E5E5DD-7CF4-4CDE-AD49-B655190AC8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A43764-EE06-46CE-80F2-75E975D2E82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58CE4F-5284-4F87-8072-C7062D84DD2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638786-D290-46F9-92D5-699599982B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5FEE64-F9DD-4AC6-BEF9-C411F6E774E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7C7A5-1DB3-4AF4-8A6C-3278806581F5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7C7A5-1DB3-4AF4-8A6C-3278806581F5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2B77C7A5-1DB3-4AF4-8A6C-3278806581F5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7C7A5-1DB3-4AF4-8A6C-3278806581F5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7C7A5-1DB3-4AF4-8A6C-3278806581F5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77C7A5-1DB3-4AF4-8A6C-3278806581F5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 dirty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0F62AB-862C-4B27-9E9D-7EA7242561ED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371600"/>
            <a:ext cx="785018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0" rIns="1836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50FCEE9-231C-4F39-8CFD-700943A2FD32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0"/>
            <a:r>
              <a:rPr lang="en-GB" smtClean="0"/>
              <a:t>Devátá úroveňKlepnutím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811E149-55D4-479C-9503-6704505732C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/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17.3.2013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9640" cy="64807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Fenylketonurie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215064" cy="1104528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Hejmalová</a:t>
            </a:r>
            <a:r>
              <a:rPr lang="cs-CZ" dirty="0" smtClean="0">
                <a:solidFill>
                  <a:srgbClr val="C00000"/>
                </a:solidFill>
              </a:rPr>
              <a:t> Michaela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10242" name="Picture 2" descr="http://depts.washington.edu/pku/images/food_bullse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5124633" cy="4960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Co je to?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89654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Föllingova</a:t>
            </a:r>
            <a:r>
              <a:rPr lang="cs-CZ" sz="2800" dirty="0" smtClean="0">
                <a:solidFill>
                  <a:srgbClr val="C00000"/>
                </a:solidFill>
              </a:rPr>
              <a:t> nemoc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vrozená (dědičná) metabolická porucha přeměny </a:t>
            </a:r>
            <a:r>
              <a:rPr lang="cs-CZ" sz="2800" dirty="0" err="1" smtClean="0">
                <a:solidFill>
                  <a:srgbClr val="C00000"/>
                </a:solidFill>
              </a:rPr>
              <a:t>fyenlalaninu</a:t>
            </a:r>
            <a:r>
              <a:rPr lang="cs-CZ" sz="2800" dirty="0" smtClean="0">
                <a:solidFill>
                  <a:srgbClr val="C00000"/>
                </a:solidFill>
              </a:rPr>
              <a:t> na </a:t>
            </a:r>
            <a:r>
              <a:rPr lang="cs-CZ" sz="2800" dirty="0" err="1" smtClean="0">
                <a:solidFill>
                  <a:srgbClr val="C00000"/>
                </a:solidFill>
              </a:rPr>
              <a:t>tyrosin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porucha jaterního multienzymového (</a:t>
            </a:r>
            <a:r>
              <a:rPr lang="cs-CZ" sz="2800" dirty="0" err="1" smtClean="0">
                <a:solidFill>
                  <a:srgbClr val="C00000"/>
                </a:solidFill>
              </a:rPr>
              <a:t>fenylalninhydroxylaza</a:t>
            </a:r>
            <a:r>
              <a:rPr lang="cs-CZ" sz="2800" dirty="0" smtClean="0">
                <a:solidFill>
                  <a:srgbClr val="C00000"/>
                </a:solidFill>
              </a:rPr>
              <a:t>) – </a:t>
            </a:r>
            <a:r>
              <a:rPr lang="cs-CZ" sz="2800" dirty="0" err="1" smtClean="0">
                <a:solidFill>
                  <a:srgbClr val="C00000"/>
                </a:solidFill>
              </a:rPr>
              <a:t>enzmym</a:t>
            </a:r>
            <a:r>
              <a:rPr lang="cs-CZ" sz="2800" dirty="0" smtClean="0">
                <a:solidFill>
                  <a:srgbClr val="C00000"/>
                </a:solidFill>
              </a:rPr>
              <a:t> zcela chybí nebo má velmi nízkou aktivitu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1:10 000, 1:6000, 1:9000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Fenylalanin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752528"/>
          </a:xfrm>
        </p:spPr>
        <p:txBody>
          <a:bodyPr/>
          <a:lstStyle/>
          <a:p>
            <a:pPr>
              <a:buClr>
                <a:srgbClr val="C00000"/>
              </a:buClr>
              <a:buNone/>
            </a:pP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5" name="Obrázek 4" descr="fenylalan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5258662" cy="2232248"/>
          </a:xfrm>
          <a:prstGeom prst="rect">
            <a:avLst/>
          </a:prstGeom>
        </p:spPr>
      </p:pic>
      <p:pic>
        <p:nvPicPr>
          <p:cNvPr id="6" name="Obrázek 5" descr="tyrosi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1279" y="4221088"/>
            <a:ext cx="4683169" cy="2013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Klasifikace PKU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040560"/>
          </a:xfrm>
        </p:spPr>
        <p:txBody>
          <a:bodyPr/>
          <a:lstStyle/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cs-CZ" sz="2800" b="1" dirty="0" smtClean="0">
                <a:solidFill>
                  <a:srgbClr val="C00000"/>
                </a:solidFill>
              </a:rPr>
              <a:t>Klasická PKU </a:t>
            </a:r>
            <a:r>
              <a:rPr lang="cs-CZ" sz="2800" dirty="0" smtClean="0">
                <a:solidFill>
                  <a:srgbClr val="C00000"/>
                </a:solidFill>
              </a:rPr>
              <a:t>– deficit aktivity enzymu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endParaRPr lang="cs-CZ" sz="2800" dirty="0" smtClean="0">
              <a:solidFill>
                <a:srgbClr val="C00000"/>
              </a:solidFill>
            </a:endParaRP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r>
              <a:rPr lang="cs-CZ" sz="2800" b="1" dirty="0" smtClean="0">
                <a:solidFill>
                  <a:srgbClr val="C00000"/>
                </a:solidFill>
              </a:rPr>
              <a:t>Variantní PKU</a:t>
            </a:r>
          </a:p>
          <a:p>
            <a:pPr marL="514350" lvl="0" indent="-51435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tranzientní</a:t>
            </a:r>
            <a:r>
              <a:rPr lang="cs-CZ" sz="2800" dirty="0" smtClean="0">
                <a:solidFill>
                  <a:srgbClr val="C00000"/>
                </a:solidFill>
              </a:rPr>
              <a:t> (pomíjivá, přechodná) - </a:t>
            </a:r>
          </a:p>
          <a:p>
            <a:pPr marL="514350" lvl="0" indent="-51435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perzistující</a:t>
            </a:r>
            <a:r>
              <a:rPr lang="cs-CZ" sz="2800" dirty="0" smtClean="0">
                <a:solidFill>
                  <a:srgbClr val="C00000"/>
                </a:solidFill>
              </a:rPr>
              <a:t> – redukovaná funkční kapacita        2 -35% normy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endParaRPr lang="cs-CZ" sz="2800" dirty="0" smtClean="0">
              <a:solidFill>
                <a:srgbClr val="C00000"/>
              </a:solidFill>
            </a:endParaRPr>
          </a:p>
          <a:p>
            <a:pPr marL="514350" lvl="0" indent="-514350">
              <a:buClr>
                <a:srgbClr val="C00000"/>
              </a:buClr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3. Maligní PKU </a:t>
            </a:r>
            <a:r>
              <a:rPr lang="cs-CZ" sz="2800" dirty="0" smtClean="0">
                <a:solidFill>
                  <a:srgbClr val="C00000"/>
                </a:solidFill>
              </a:rPr>
              <a:t>– 3% všech případů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endParaRPr lang="cs-CZ" sz="2800" dirty="0" smtClean="0">
              <a:solidFill>
                <a:srgbClr val="C00000"/>
              </a:solidFill>
            </a:endParaRPr>
          </a:p>
          <a:p>
            <a:pPr marL="514350" lvl="0" indent="-514350">
              <a:buClr>
                <a:srgbClr val="C00000"/>
              </a:buClr>
              <a:buNone/>
            </a:pPr>
            <a:r>
              <a:rPr lang="cs-CZ" sz="2800" b="1" dirty="0" smtClean="0">
                <a:solidFill>
                  <a:srgbClr val="C00000"/>
                </a:solidFill>
              </a:rPr>
              <a:t>4. </a:t>
            </a:r>
            <a:r>
              <a:rPr lang="cs-CZ" sz="2800" b="1" dirty="0" err="1" smtClean="0">
                <a:solidFill>
                  <a:srgbClr val="C00000"/>
                </a:solidFill>
              </a:rPr>
              <a:t>Maternální</a:t>
            </a:r>
            <a:r>
              <a:rPr lang="cs-CZ" sz="2800" b="1" dirty="0" smtClean="0">
                <a:solidFill>
                  <a:srgbClr val="C00000"/>
                </a:solidFill>
              </a:rPr>
              <a:t> PKU</a:t>
            </a:r>
          </a:p>
          <a:p>
            <a:pPr marL="514350" lvl="0" indent="-514350">
              <a:buClr>
                <a:srgbClr val="C00000"/>
              </a:buClr>
              <a:buFont typeface="+mj-lt"/>
              <a:buAutoNum type="arabicPeriod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/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Jak se PKU projevuje?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3981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dítě se rodí bez příznaků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mentální retardace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ekzémy vyrážky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bledá pleť, světlé vlasy, modré oči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endParaRPr lang="cs-CZ" sz="2800" u="sng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u="sng" dirty="0" smtClean="0"/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u="sng" dirty="0" smtClean="0"/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u="sng" dirty="0" smtClean="0"/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Jak to lze zjistit?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504056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novorozenecký </a:t>
            </a:r>
            <a:r>
              <a:rPr lang="cs-CZ" sz="2800" dirty="0" err="1" smtClean="0">
                <a:solidFill>
                  <a:srgbClr val="C00000"/>
                </a:solidFill>
              </a:rPr>
              <a:t>screening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120 - 240µmol/l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180 - </a:t>
            </a:r>
            <a:r>
              <a:rPr lang="cs-CZ" sz="2800" dirty="0" smtClean="0">
                <a:solidFill>
                  <a:srgbClr val="C00000"/>
                </a:solidFill>
              </a:rPr>
              <a:t>480 µmol/l – bezpečné rozmezí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↑ 480 µmol/l – PKU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↑ 900 </a:t>
            </a:r>
            <a:r>
              <a:rPr lang="cs-CZ" sz="2800" dirty="0" smtClean="0">
                <a:solidFill>
                  <a:srgbClr val="C00000"/>
                </a:solidFill>
              </a:rPr>
              <a:t>480 µmol/l </a:t>
            </a:r>
            <a:endParaRPr lang="cs-CZ" sz="2800" dirty="0" smtClean="0">
              <a:solidFill>
                <a:srgbClr val="C00000"/>
              </a:solidFill>
            </a:endParaRPr>
          </a:p>
        </p:txBody>
      </p:sp>
      <p:pic>
        <p:nvPicPr>
          <p:cNvPr id="6" name="Obrázek 5" descr="screen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509120"/>
            <a:ext cx="3662536" cy="2028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760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Léčba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504056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individuální dieta – každému dítěti je stanovena energetická potřeba, dávka bílkovin a </a:t>
            </a:r>
            <a:r>
              <a:rPr lang="cs-CZ" sz="2800" dirty="0" err="1" smtClean="0">
                <a:solidFill>
                  <a:srgbClr val="C00000"/>
                </a:solidFill>
              </a:rPr>
              <a:t>Phe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podílí se průměrně 5 % na složení proteinů v potravinách:</a:t>
            </a:r>
          </a:p>
          <a:p>
            <a:pPr>
              <a:buClr>
                <a:srgbClr val="C00000"/>
              </a:buClr>
              <a:buFontTx/>
              <a:buChar char="-"/>
            </a:pPr>
            <a:r>
              <a:rPr lang="cs-CZ" sz="2800" dirty="0" smtClean="0">
                <a:solidFill>
                  <a:srgbClr val="C00000"/>
                </a:solidFill>
              </a:rPr>
              <a:t>hovězí maso – 3,9 </a:t>
            </a:r>
            <a:r>
              <a:rPr lang="cs-CZ" sz="2800" dirty="0" smtClean="0">
                <a:solidFill>
                  <a:srgbClr val="C00000"/>
                </a:solidFill>
              </a:rPr>
              <a:t>%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Tx/>
              <a:buChar char="-"/>
            </a:pPr>
            <a:r>
              <a:rPr lang="cs-CZ" sz="2800" dirty="0" smtClean="0">
                <a:solidFill>
                  <a:srgbClr val="C00000"/>
                </a:solidFill>
              </a:rPr>
              <a:t>vejce – 5,6 </a:t>
            </a:r>
            <a:r>
              <a:rPr lang="cs-CZ" sz="2800" dirty="0" smtClean="0">
                <a:solidFill>
                  <a:srgbClr val="C00000"/>
                </a:solidFill>
              </a:rPr>
              <a:t>%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Tx/>
              <a:buChar char="-"/>
            </a:pPr>
            <a:r>
              <a:rPr lang="cs-CZ" sz="2800" dirty="0" smtClean="0">
                <a:solidFill>
                  <a:srgbClr val="C00000"/>
                </a:solidFill>
              </a:rPr>
              <a:t>mléčný kasein – 5,4 </a:t>
            </a:r>
            <a:r>
              <a:rPr lang="cs-CZ" sz="2800" dirty="0" smtClean="0">
                <a:solidFill>
                  <a:srgbClr val="C00000"/>
                </a:solidFill>
              </a:rPr>
              <a:t>%</a:t>
            </a:r>
          </a:p>
          <a:p>
            <a:pPr>
              <a:buClr>
                <a:srgbClr val="C00000"/>
              </a:buClr>
              <a:buFontTx/>
              <a:buChar char="-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Vitaprotam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  <a:r>
              <a:rPr lang="cs-CZ" sz="2800" dirty="0" err="1" smtClean="0">
                <a:solidFill>
                  <a:srgbClr val="C00000"/>
                </a:solidFill>
              </a:rPr>
              <a:t>Sinfemix</a:t>
            </a:r>
            <a:r>
              <a:rPr lang="cs-CZ" sz="2800" dirty="0" smtClean="0">
                <a:solidFill>
                  <a:srgbClr val="C00000"/>
                </a:solidFill>
              </a:rPr>
              <a:t>, </a:t>
            </a:r>
            <a:r>
              <a:rPr lang="cs-CZ" sz="2800" dirty="0" err="1" smtClean="0">
                <a:solidFill>
                  <a:srgbClr val="C00000"/>
                </a:solidFill>
              </a:rPr>
              <a:t>Lofenalac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  <p:pic>
        <p:nvPicPr>
          <p:cNvPr id="5" name="Obrázek 4" descr="pku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3633617"/>
            <a:ext cx="2074788" cy="2670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Děkuji za pozornost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8" name="Zástupný symbol pro obsah 7" descr="Phenylketonuria (PKU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268760"/>
            <a:ext cx="7004711" cy="52535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isa_prezentace 2 nový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Malnutrice</Template>
  <TotalTime>1062</TotalTime>
  <Words>180</Words>
  <Application>Microsoft Office PowerPoint</Application>
  <PresentationFormat>Předvádění na obrazovce (4:3)</PresentationFormat>
  <Paragraphs>58</Paragraphs>
  <Slides>8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11</vt:i4>
      </vt:variant>
      <vt:variant>
        <vt:lpstr>Nadpisy snímků</vt:lpstr>
      </vt:variant>
      <vt:variant>
        <vt:i4>8</vt:i4>
      </vt:variant>
    </vt:vector>
  </HeadingPairs>
  <TitlesOfParts>
    <vt:vector size="19" baseType="lpstr">
      <vt:lpstr>Tok</vt:lpstr>
      <vt:lpstr>prezentace Eli 5.5.</vt:lpstr>
      <vt:lpstr>Motiv sady Office</vt:lpstr>
      <vt:lpstr>1_Motiv sady Office</vt:lpstr>
      <vt:lpstr>2_Motiv sady Office</vt:lpstr>
      <vt:lpstr>1_prezentace Eli 5.5.</vt:lpstr>
      <vt:lpstr>3_Motiv sady Office</vt:lpstr>
      <vt:lpstr>4_Motiv sady Office</vt:lpstr>
      <vt:lpstr>5_Motiv sady Office</vt:lpstr>
      <vt:lpstr>Misa_prezentace 2 nový</vt:lpstr>
      <vt:lpstr>6_Motiv sady Office</vt:lpstr>
      <vt:lpstr>Fenylketonurie</vt:lpstr>
      <vt:lpstr>Co je to?</vt:lpstr>
      <vt:lpstr>Fenylalanin</vt:lpstr>
      <vt:lpstr>Klasifikace PKU</vt:lpstr>
      <vt:lpstr>Jak se PKU projevuje?</vt:lpstr>
      <vt:lpstr>Jak to lze zjistit?</vt:lpstr>
      <vt:lpstr>Léčba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Anémie</dc:title>
  <dc:creator>Misicka</dc:creator>
  <cp:lastModifiedBy>Misicka</cp:lastModifiedBy>
  <cp:revision>11</cp:revision>
  <dcterms:created xsi:type="dcterms:W3CDTF">2011-10-02T12:59:07Z</dcterms:created>
  <dcterms:modified xsi:type="dcterms:W3CDTF">2013-03-17T12:21:55Z</dcterms:modified>
</cp:coreProperties>
</file>