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9900"/>
    <a:srgbClr val="CC0000"/>
    <a:srgbClr val="9900CC"/>
    <a:srgbClr val="663300"/>
    <a:srgbClr val="00CC99"/>
    <a:srgbClr val="009900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0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B273B-1F26-4097-8ECA-B6942256D3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5AA67-5F17-4CA4-99F4-17A413FCC85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613C0-20C4-4F56-ACEA-6C75921CD1B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877FCFA-6ED3-497B-AB83-54F12261B2A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01D51-8A22-459B-9120-747872DB5F4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C9708-9F68-4F4F-B17E-9CB7FEC864D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77D9D-E807-4CAB-80F9-FED11D2EA8C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C7387-8082-4608-8FF3-54F734FD370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7F1A5-F2A8-4F24-BD4D-C8F59992C5B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CFC9B-B317-4787-BCF5-E3D4E824364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5EAC6-5595-481B-B5FD-C180D66860E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00046-B5B1-4331-B9A9-AACA3D9EE29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A709BDE-F21A-49A6-96D5-0EDA316F37AA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20713"/>
            <a:ext cx="7772400" cy="1470025"/>
          </a:xfrm>
        </p:spPr>
        <p:txBody>
          <a:bodyPr/>
          <a:lstStyle/>
          <a:p>
            <a:r>
              <a:rPr lang="cs-CZ" b="1"/>
              <a:t>Bezpečnost potravin</a:t>
            </a:r>
            <a:br>
              <a:rPr lang="cs-CZ" b="1"/>
            </a:br>
            <a:r>
              <a:rPr lang="cs-CZ" b="1"/>
              <a:t>v ČR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2781300"/>
            <a:ext cx="6400800" cy="3505200"/>
          </a:xfrm>
        </p:spPr>
        <p:txBody>
          <a:bodyPr/>
          <a:lstStyle/>
          <a:p>
            <a:r>
              <a:rPr lang="cs-CZ" b="1">
                <a:solidFill>
                  <a:srgbClr val="800000"/>
                </a:solidFill>
              </a:rPr>
              <a:t>Bezpečnost potravin zahrnuje:</a:t>
            </a:r>
          </a:p>
          <a:p>
            <a:pPr>
              <a:buFontTx/>
              <a:buChar char="•"/>
            </a:pPr>
            <a:r>
              <a:rPr lang="cs-CZ"/>
              <a:t> hygienu výroby potravin</a:t>
            </a:r>
          </a:p>
          <a:p>
            <a:pPr>
              <a:buFontTx/>
              <a:buChar char="•"/>
            </a:pPr>
            <a:r>
              <a:rPr lang="cs-CZ"/>
              <a:t> kontrolní mechanismy</a:t>
            </a:r>
          </a:p>
          <a:p>
            <a:pPr>
              <a:buFontTx/>
              <a:buChar char="•"/>
            </a:pPr>
            <a:r>
              <a:rPr lang="cs-CZ"/>
              <a:t> monitoring potravních řetězců</a:t>
            </a:r>
          </a:p>
          <a:p>
            <a:pPr>
              <a:buFontTx/>
              <a:buChar char="•"/>
            </a:pPr>
            <a:r>
              <a:rPr lang="cs-CZ"/>
              <a:t> bezpečnost krmiv</a:t>
            </a:r>
          </a:p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0"/>
            <a:ext cx="533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cs-CZ" sz="2400">
                <a:solidFill>
                  <a:srgbClr val="009900"/>
                </a:solidFill>
              </a:rPr>
              <a:t>TRACES</a:t>
            </a:r>
            <a:r>
              <a:rPr lang="cs-CZ" sz="2400"/>
              <a:t/>
            </a:r>
            <a:br>
              <a:rPr lang="cs-CZ" sz="2400"/>
            </a:br>
            <a:r>
              <a:rPr lang="cs-CZ" sz="2400">
                <a:solidFill>
                  <a:srgbClr val="009900"/>
                </a:solidFill>
              </a:rPr>
              <a:t>TRA</a:t>
            </a:r>
            <a:r>
              <a:rPr lang="cs-CZ" sz="2400"/>
              <a:t>de </a:t>
            </a:r>
            <a:r>
              <a:rPr lang="cs-CZ" sz="2400">
                <a:solidFill>
                  <a:srgbClr val="009900"/>
                </a:solidFill>
              </a:rPr>
              <a:t>C</a:t>
            </a:r>
            <a:r>
              <a:rPr lang="cs-CZ" sz="2400"/>
              <a:t>ontrol and </a:t>
            </a:r>
            <a:r>
              <a:rPr lang="cs-CZ" sz="2400">
                <a:solidFill>
                  <a:srgbClr val="009900"/>
                </a:solidFill>
              </a:rPr>
              <a:t>E</a:t>
            </a:r>
            <a:r>
              <a:rPr lang="cs-CZ" sz="2400"/>
              <a:t>xpert </a:t>
            </a:r>
            <a:r>
              <a:rPr lang="cs-CZ" sz="2400">
                <a:solidFill>
                  <a:srgbClr val="009900"/>
                </a:solidFill>
              </a:rPr>
              <a:t>S</a:t>
            </a:r>
            <a:r>
              <a:rPr lang="cs-CZ" sz="2400"/>
              <a:t>ystem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r>
              <a:rPr lang="cs-CZ" sz="2000"/>
              <a:t>Veterinární informační systém EU</a:t>
            </a:r>
          </a:p>
          <a:p>
            <a:r>
              <a:rPr lang="cs-CZ" sz="2000"/>
              <a:t>V ČR od 1.5.2004</a:t>
            </a:r>
          </a:p>
          <a:p>
            <a:endParaRPr lang="cs-CZ" sz="2000"/>
          </a:p>
          <a:p>
            <a:endParaRPr lang="cs-CZ" sz="2000"/>
          </a:p>
          <a:p>
            <a:r>
              <a:rPr lang="cs-CZ" sz="2000">
                <a:solidFill>
                  <a:srgbClr val="009900"/>
                </a:solidFill>
              </a:rPr>
              <a:t>Systém obsahuje:</a:t>
            </a:r>
          </a:p>
          <a:p>
            <a:pPr lvl="1"/>
            <a:r>
              <a:rPr lang="cs-CZ" sz="1800"/>
              <a:t>Informace o všech zásilkách živých zvířat (vč. Inseminačních dávek), které jsou doprovázeny veterinárním svědčením;</a:t>
            </a:r>
          </a:p>
          <a:p>
            <a:pPr lvl="1"/>
            <a:r>
              <a:rPr lang="cs-CZ" sz="1800"/>
              <a:t>U zásilky zvířat se v rámci obchodování v EU fyzicky kontroluje namátkou a nediskriminačně 20 % zásilek; 100 % u zemí, ve kterých není stejná nákazová situace jako v ČR</a:t>
            </a:r>
          </a:p>
          <a:p>
            <a:pPr lvl="1"/>
            <a:r>
              <a:rPr lang="cs-CZ" sz="1800"/>
              <a:t>Při obchodování s živočišnými produkty se členskými státy EU se provede namátková kontrola při příchodu zásilky do místa určení.</a:t>
            </a:r>
          </a:p>
          <a:p>
            <a:pPr lvl="1"/>
            <a:r>
              <a:rPr lang="cs-CZ" sz="1800"/>
              <a:t>Když je došlá zásilka v místě určení fyzicky zkontrolovány, je nutné provedení kontroly a její výsledky zaznamenat do systému TRACES.</a:t>
            </a:r>
          </a:p>
        </p:txBody>
      </p:sp>
      <p:pic>
        <p:nvPicPr>
          <p:cNvPr id="15364" name="Picture 4" descr="MCj041330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1341438"/>
            <a:ext cx="2376487" cy="1373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cs-CZ" sz="2400" b="1"/>
              <a:t>EFSA </a:t>
            </a:r>
            <a:br>
              <a:rPr lang="cs-CZ" sz="2400" b="1"/>
            </a:br>
            <a:r>
              <a:rPr lang="cs-CZ" sz="1800"/>
              <a:t>European Food Safety Autority</a:t>
            </a:r>
            <a:r>
              <a:rPr lang="cs-CZ" sz="2400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2562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b="1"/>
              <a:t>Evropský úřad pro bezpečnost potravin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cs-CZ" sz="2000" u="sng">
                <a:solidFill>
                  <a:schemeClr val="accent2"/>
                </a:solidFill>
              </a:rPr>
              <a:t>www.efsa.europa.eu</a:t>
            </a:r>
          </a:p>
          <a:p>
            <a:pPr>
              <a:lnSpc>
                <a:spcPct val="90000"/>
              </a:lnSpc>
            </a:pPr>
            <a:r>
              <a:rPr lang="cs-CZ" sz="2400"/>
              <a:t>shromažďuje a analyzuje data na úrovni EU</a:t>
            </a:r>
          </a:p>
          <a:p>
            <a:pPr>
              <a:lnSpc>
                <a:spcPct val="90000"/>
              </a:lnSpc>
            </a:pPr>
            <a:r>
              <a:rPr lang="cs-CZ" sz="2400"/>
              <a:t>sleduje a charakterizuje možná rizika, která mají přímý      či nepřímý vliv na bezpečnost potravin a krmiv</a:t>
            </a:r>
          </a:p>
          <a:p>
            <a:pPr>
              <a:lnSpc>
                <a:spcPct val="90000"/>
              </a:lnSpc>
            </a:pPr>
            <a:r>
              <a:rPr lang="cs-CZ" sz="2400"/>
              <a:t> poskytuje vědecky podložená doporučení, stanoviska a vědeckou podporu při přípravě právních předpisů Evropského společenství v oblastech bezpečnosti potravin a krmiv</a:t>
            </a:r>
          </a:p>
          <a:p>
            <a:pPr>
              <a:lnSpc>
                <a:spcPct val="90000"/>
              </a:lnSpc>
            </a:pPr>
            <a:r>
              <a:rPr lang="cs-CZ" sz="2400"/>
              <a:t>zajišťuje přístup veřejnosti k objektivním informacím</a:t>
            </a:r>
          </a:p>
          <a:p>
            <a:pPr>
              <a:lnSpc>
                <a:spcPct val="90000"/>
              </a:lnSpc>
            </a:pPr>
            <a:r>
              <a:rPr lang="cs-CZ" sz="2400"/>
              <a:t>vytváří evropskou síť vědeckých institucí</a:t>
            </a:r>
          </a:p>
          <a:p>
            <a:pPr>
              <a:lnSpc>
                <a:spcPct val="90000"/>
              </a:lnSpc>
            </a:pPr>
            <a:r>
              <a:rPr lang="cs-CZ" sz="2400"/>
              <a:t>úzce spolupracuje s ostatními orgány EU, národními úřady členských států a vědeckými experty</a:t>
            </a:r>
          </a:p>
          <a:p>
            <a:pPr>
              <a:lnSpc>
                <a:spcPct val="90000"/>
              </a:lnSpc>
            </a:pPr>
            <a:endParaRPr lang="cs-CZ"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457200"/>
          </a:xfrm>
        </p:spPr>
        <p:txBody>
          <a:bodyPr/>
          <a:lstStyle/>
          <a:p>
            <a:r>
              <a:rPr lang="cs-CZ" sz="2400" b="1">
                <a:solidFill>
                  <a:srgbClr val="FF9900"/>
                </a:solidFill>
              </a:rPr>
              <a:t>Zásady politiky bezpečnosti potravin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39150" cy="5492750"/>
          </a:xfrm>
        </p:spPr>
        <p:txBody>
          <a:bodyPr/>
          <a:lstStyle/>
          <a:p>
            <a:pPr marL="990600" lvl="1" indent="-533400">
              <a:buFont typeface="Wingdings" pitchFamily="2" charset="2"/>
              <a:buChar char="§"/>
            </a:pPr>
            <a:r>
              <a:rPr lang="cs-CZ" sz="1800" b="1"/>
              <a:t>komunikace se spotřebiteli</a:t>
            </a:r>
            <a:r>
              <a:rPr lang="cs-CZ" sz="1800"/>
              <a:t> – cílem je poskytnout spotřebiteli všechny dostupné informace o výrobku a jeho zdravotní nezávadnosti (Informační centrum bezpečnosti potravin a Informační systém bezpečnosti potravin)</a:t>
            </a:r>
          </a:p>
          <a:p>
            <a:pPr marL="990600" lvl="1" indent="-533400">
              <a:buFont typeface="Wingdings" pitchFamily="2" charset="2"/>
              <a:buChar char="§"/>
            </a:pPr>
            <a:r>
              <a:rPr lang="cs-CZ" sz="1800" b="1"/>
              <a:t>monitoring cizorodých látek</a:t>
            </a:r>
          </a:p>
          <a:p>
            <a:pPr marL="990600" lvl="1" indent="-533400">
              <a:buFont typeface="Wingdings" pitchFamily="2" charset="2"/>
              <a:buChar char="§"/>
            </a:pPr>
            <a:r>
              <a:rPr lang="cs-CZ" sz="1800" b="1"/>
              <a:t>výživová politika</a:t>
            </a:r>
          </a:p>
          <a:p>
            <a:pPr marL="609600" indent="-609600"/>
            <a:endParaRPr lang="cs-CZ" sz="1800" b="1"/>
          </a:p>
          <a:p>
            <a:pPr marL="609600" indent="-609600">
              <a:buFontTx/>
              <a:buNone/>
            </a:pPr>
            <a:r>
              <a:rPr lang="cs-CZ" sz="1800" b="1"/>
              <a:t>Analýza rizika</a:t>
            </a:r>
          </a:p>
          <a:p>
            <a:pPr marL="990600" lvl="1" indent="-533400">
              <a:buFontTx/>
              <a:buAutoNum type="arabicPeriod"/>
            </a:pPr>
            <a:r>
              <a:rPr lang="cs-CZ" sz="1800"/>
              <a:t>Posouzení rizika</a:t>
            </a:r>
          </a:p>
          <a:p>
            <a:pPr marL="990600" lvl="1" indent="-533400">
              <a:buFontTx/>
              <a:buAutoNum type="arabicPeriod"/>
            </a:pPr>
            <a:r>
              <a:rPr lang="cs-CZ" sz="1800"/>
              <a:t>Řízení rizika</a:t>
            </a:r>
          </a:p>
          <a:p>
            <a:pPr marL="990600" lvl="1" indent="-533400">
              <a:buFontTx/>
              <a:buAutoNum type="arabicPeriod"/>
            </a:pPr>
            <a:r>
              <a:rPr lang="cs-CZ" sz="1800"/>
              <a:t>Komunikace o riziku</a:t>
            </a:r>
          </a:p>
          <a:p>
            <a:pPr marL="609600" indent="-609600"/>
            <a:endParaRPr lang="cs-CZ" sz="1800" b="1"/>
          </a:p>
          <a:p>
            <a:pPr marL="609600" indent="-609600">
              <a:buFontTx/>
              <a:buNone/>
            </a:pPr>
            <a:r>
              <a:rPr lang="cs-CZ" sz="1800" b="1"/>
              <a:t>Riziko (risk) </a:t>
            </a:r>
            <a:r>
              <a:rPr lang="cs-CZ" sz="1800"/>
              <a:t>je pravděpodobnost, že k poškození zdraví dojde v důsledku expozice nebezpečnému agens </a:t>
            </a:r>
            <a:r>
              <a:rPr lang="cs-CZ" sz="1800" b="1"/>
              <a:t>(platí, že bez expozice není rizika)</a:t>
            </a:r>
          </a:p>
          <a:p>
            <a:pPr marL="609600" indent="-609600">
              <a:buFontTx/>
              <a:buNone/>
            </a:pPr>
            <a:r>
              <a:rPr lang="cs-CZ" sz="1800" b="1"/>
              <a:t>Nebezpečí (hazard) </a:t>
            </a:r>
            <a:r>
              <a:rPr lang="cs-CZ" sz="1800"/>
              <a:t>je schopnost nějakého agens poškodit zdraví (je to např. toxicita chemické látky, patogenita mikroorganizmu, atd.)</a:t>
            </a:r>
          </a:p>
          <a:p>
            <a:pPr marL="990600" lvl="1" indent="-533400">
              <a:buFontTx/>
              <a:buNone/>
            </a:pPr>
            <a:endParaRPr lang="cs-CZ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cs-CZ" sz="2400" b="1"/>
              <a:t>Analýza rizika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000" b="1"/>
              <a:t>Analýza rizika = </a:t>
            </a:r>
            <a:r>
              <a:rPr lang="cs-CZ" sz="2000"/>
              <a:t>systémový přístup společnosti, která se snaží riziko poznat a omezit ho na přijatelnou úroveň.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/>
              <a:t> </a:t>
            </a:r>
          </a:p>
          <a:p>
            <a:pPr>
              <a:lnSpc>
                <a:spcPct val="80000"/>
              </a:lnSpc>
            </a:pPr>
            <a:r>
              <a:rPr lang="cs-CZ" sz="2000" b="1">
                <a:solidFill>
                  <a:srgbClr val="FF9900"/>
                </a:solidFill>
              </a:rPr>
              <a:t>Zahrnuje tři související části: </a:t>
            </a:r>
            <a:endParaRPr lang="cs-CZ" sz="2000">
              <a:solidFill>
                <a:srgbClr val="FF9900"/>
              </a:solidFill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cs-CZ" sz="1800" b="1"/>
              <a:t>1.hodnocení rizika</a:t>
            </a:r>
            <a:endParaRPr lang="cs-CZ" sz="1800"/>
          </a:p>
          <a:p>
            <a:pPr lvl="2">
              <a:lnSpc>
                <a:spcPct val="80000"/>
              </a:lnSpc>
            </a:pPr>
            <a:r>
              <a:rPr lang="cs-CZ" sz="1800"/>
              <a:t>identifikace nebezpečnosti </a:t>
            </a:r>
          </a:p>
          <a:p>
            <a:pPr lvl="2">
              <a:lnSpc>
                <a:spcPct val="80000"/>
              </a:lnSpc>
            </a:pPr>
            <a:r>
              <a:rPr lang="cs-CZ" sz="1800"/>
              <a:t>charakterizace nebezpečnosti</a:t>
            </a:r>
          </a:p>
          <a:p>
            <a:pPr lvl="2">
              <a:lnSpc>
                <a:spcPct val="80000"/>
              </a:lnSpc>
            </a:pPr>
            <a:r>
              <a:rPr lang="cs-CZ" sz="1800"/>
              <a:t>hodnocení expozice</a:t>
            </a:r>
          </a:p>
          <a:p>
            <a:pPr lvl="2">
              <a:lnSpc>
                <a:spcPct val="80000"/>
              </a:lnSpc>
            </a:pPr>
            <a:r>
              <a:rPr lang="cs-CZ" sz="1800"/>
              <a:t>charakterizace rizika</a:t>
            </a:r>
            <a:r>
              <a:rPr lang="cs-CZ" sz="1800" b="1"/>
              <a:t>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cs-CZ" sz="1800" b="1"/>
              <a:t>2. management rizika </a:t>
            </a:r>
            <a:endParaRPr lang="cs-CZ" sz="1800"/>
          </a:p>
          <a:p>
            <a:pPr lvl="3">
              <a:lnSpc>
                <a:spcPct val="80000"/>
              </a:lnSpc>
            </a:pPr>
            <a:r>
              <a:rPr lang="cs-CZ" sz="1800"/>
              <a:t>vnímání rizik</a:t>
            </a:r>
          </a:p>
          <a:p>
            <a:pPr lvl="3">
              <a:lnSpc>
                <a:spcPct val="80000"/>
              </a:lnSpc>
            </a:pPr>
            <a:r>
              <a:rPr lang="cs-CZ" sz="1800"/>
              <a:t>nástroje rozhodování</a:t>
            </a:r>
          </a:p>
          <a:p>
            <a:pPr lvl="3">
              <a:lnSpc>
                <a:spcPct val="80000"/>
              </a:lnSpc>
            </a:pPr>
            <a:r>
              <a:rPr lang="cs-CZ" sz="1800"/>
              <a:t>posouzení rizika</a:t>
            </a:r>
          </a:p>
          <a:p>
            <a:pPr lvl="3">
              <a:lnSpc>
                <a:spcPct val="80000"/>
              </a:lnSpc>
            </a:pPr>
            <a:r>
              <a:rPr lang="cs-CZ" sz="1800"/>
              <a:t>řízení rizika</a:t>
            </a:r>
          </a:p>
          <a:p>
            <a:pPr lvl="3">
              <a:lnSpc>
                <a:spcPct val="80000"/>
              </a:lnSpc>
            </a:pPr>
            <a:r>
              <a:rPr lang="cs-CZ" sz="1800"/>
              <a:t>hodnocení efektivity řízení</a:t>
            </a:r>
            <a:r>
              <a:rPr lang="cs-CZ" sz="1800" b="1"/>
              <a:t>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cs-CZ" sz="1800" b="1"/>
              <a:t>3. komunikaci o riziku </a:t>
            </a:r>
          </a:p>
          <a:p>
            <a:pPr lvl="4">
              <a:lnSpc>
                <a:spcPct val="80000"/>
              </a:lnSpc>
            </a:pPr>
            <a:r>
              <a:rPr lang="cs-CZ" sz="1800"/>
              <a:t>informační zdroje</a:t>
            </a:r>
          </a:p>
          <a:p>
            <a:pPr lvl="4">
              <a:lnSpc>
                <a:spcPct val="80000"/>
              </a:lnSpc>
            </a:pPr>
            <a:r>
              <a:rPr lang="cs-CZ" sz="1800"/>
              <a:t>role účastníků komunikace</a:t>
            </a:r>
          </a:p>
          <a:p>
            <a:pPr>
              <a:lnSpc>
                <a:spcPct val="80000"/>
              </a:lnSpc>
            </a:pPr>
            <a:endParaRPr lang="cs-CZ"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cs-CZ" sz="2400" b="1"/>
              <a:t>Jak chápat analýzu rizika </a:t>
            </a:r>
            <a:r>
              <a:rPr lang="cs-CZ" sz="1600" i="1"/>
              <a:t>(RUPRICH, 2001)</a:t>
            </a:r>
          </a:p>
        </p:txBody>
      </p:sp>
      <p:pic>
        <p:nvPicPr>
          <p:cNvPr id="18439" name="Picture 7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1839913" y="39688"/>
            <a:ext cx="5824537" cy="7418387"/>
          </a:xfr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cs-CZ" sz="2400" b="1"/>
              <a:t>Systém zajištění bezpečnosti (zdravotní nezávadnosti) potravin v ČR          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cs-CZ" sz="2000"/>
              <a:t>2001 -</a:t>
            </a:r>
            <a:r>
              <a:rPr lang="cs-CZ" sz="2000">
                <a:solidFill>
                  <a:schemeClr val="accent2"/>
                </a:solidFill>
              </a:rPr>
              <a:t> </a:t>
            </a:r>
            <a:r>
              <a:rPr lang="cs-CZ" sz="2000" b="1">
                <a:solidFill>
                  <a:schemeClr val="accent2"/>
                </a:solidFill>
              </a:rPr>
              <a:t>Strategie zajištění bezpečnosti potravin v ČR</a:t>
            </a:r>
            <a:r>
              <a:rPr lang="cs-CZ" sz="200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cs-CZ" sz="2000"/>
              <a:t>Nařízení Evropského parlamentu a Rady č. 178/2002</a:t>
            </a:r>
            <a:r>
              <a:rPr lang="cs-CZ" sz="2000">
                <a:solidFill>
                  <a:schemeClr val="accent2"/>
                </a:solidFill>
              </a:rPr>
              <a:t> o evropském potravinovém právu.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Ø"/>
            </a:pPr>
            <a:endParaRPr lang="cs-CZ" sz="20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Ø"/>
            </a:pPr>
            <a:endParaRPr lang="cs-CZ" sz="2000" b="1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Ø"/>
            </a:pPr>
            <a:endParaRPr lang="cs-CZ" sz="2000" b="1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cs-CZ" sz="2000" b="1">
                <a:solidFill>
                  <a:schemeClr val="accent2"/>
                </a:solidFill>
              </a:rPr>
              <a:t>2002 -</a:t>
            </a:r>
            <a:r>
              <a:rPr lang="cs-CZ" sz="2000" b="1"/>
              <a:t> Koordinační skupina Mze ČR (KS)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cs-CZ" sz="1800"/>
              <a:t>KS je stálým poradním a iniciačním orgánem ministra zemědělství ČR v oblasti BP. Za svou činnost je odpovědná ministru zemědělství.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cs-CZ" sz="1800"/>
              <a:t>KS řídí, koordinuje a kontroluje úkoly vyplývající ze Strategie a další aktivity na úseku BP v souladu s příslušnými právními předpisy uvedenými ve Strategii.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cs-CZ" sz="1800"/>
              <a:t>Funkci sekretariátu KS vykonává Odbor bezpečnosti potravin a zemědělsko potravinářského inženýrství MZe. Odbor bezpečnosti je jedním z odborů Úřadu pro potraviny, který zahájil svoji činnost 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cs-CZ" sz="1800"/>
              <a:t>	1. 4 .2005.</a:t>
            </a:r>
          </a:p>
          <a:p>
            <a:pPr>
              <a:lnSpc>
                <a:spcPct val="90000"/>
              </a:lnSpc>
            </a:pPr>
            <a:endParaRPr lang="cs-CZ" sz="1800"/>
          </a:p>
          <a:p>
            <a:pPr>
              <a:lnSpc>
                <a:spcPct val="90000"/>
              </a:lnSpc>
            </a:pPr>
            <a:endParaRPr lang="cs-CZ" sz="1800"/>
          </a:p>
        </p:txBody>
      </p:sp>
      <p:pic>
        <p:nvPicPr>
          <p:cNvPr id="3076" name="Picture 4" descr="Logo MZe - bez Č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1916113"/>
            <a:ext cx="2225675" cy="126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cs-CZ" sz="2400" b="1">
                <a:solidFill>
                  <a:srgbClr val="CC6600"/>
                </a:solidFill>
              </a:rPr>
              <a:t>Členové a funkce KS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r>
              <a:rPr lang="cs-CZ" sz="1800">
                <a:solidFill>
                  <a:srgbClr val="CC6600"/>
                </a:solidFill>
              </a:rPr>
              <a:t>Členy KS jsou:</a:t>
            </a:r>
          </a:p>
          <a:p>
            <a:pPr lvl="1"/>
            <a:r>
              <a:rPr lang="cs-CZ" sz="1600"/>
              <a:t> zástupci MZe (vykonávají funkci předsedy a místopředsedy),</a:t>
            </a:r>
          </a:p>
          <a:p>
            <a:pPr lvl="1"/>
            <a:r>
              <a:rPr lang="cs-CZ" sz="1600"/>
              <a:t>zástupci zainteresovaných ústředních orgánů státní správy (MZ, MD, MPO, MŽP, MV, MF, SÚJB),</a:t>
            </a:r>
          </a:p>
          <a:p>
            <a:pPr lvl="1"/>
            <a:r>
              <a:rPr lang="cs-CZ" sz="1600"/>
              <a:t>zástupci státních dozorových orgánů (SZPI, SVS, SRS, ÚKZÚZ),</a:t>
            </a:r>
          </a:p>
          <a:p>
            <a:pPr lvl="1"/>
            <a:r>
              <a:rPr lang="cs-CZ" sz="1600"/>
              <a:t>zástupci producentů potravinářských surovin a výrobců potravin (AK ČR, PK ČR),</a:t>
            </a:r>
          </a:p>
          <a:p>
            <a:pPr lvl="1"/>
            <a:r>
              <a:rPr lang="cs-CZ" sz="1600"/>
              <a:t>zástupci spotřebitelských a obchodních organizací (SČS, KOSA, SOCR ČR),</a:t>
            </a:r>
          </a:p>
          <a:p>
            <a:pPr lvl="1"/>
            <a:r>
              <a:rPr lang="cs-CZ" sz="1600"/>
              <a:t>jako hosté se jednání mohou zúčastnit předsedové vědeckých výborů.</a:t>
            </a:r>
          </a:p>
          <a:p>
            <a:endParaRPr lang="cs-CZ" sz="1800"/>
          </a:p>
          <a:p>
            <a:r>
              <a:rPr lang="cs-CZ" sz="1800">
                <a:solidFill>
                  <a:srgbClr val="CC6600"/>
                </a:solidFill>
              </a:rPr>
              <a:t>KS plní tyto funkce:</a:t>
            </a:r>
          </a:p>
          <a:p>
            <a:pPr lvl="1"/>
            <a:r>
              <a:rPr lang="cs-CZ" sz="1600"/>
              <a:t>je poradním orgánem ministerstva zemědělství,</a:t>
            </a:r>
          </a:p>
          <a:p>
            <a:pPr lvl="1"/>
            <a:r>
              <a:rPr lang="cs-CZ" sz="1600"/>
              <a:t>koordinuje aktivity v oblasti BP</a:t>
            </a:r>
          </a:p>
          <a:p>
            <a:pPr lvl="1"/>
            <a:r>
              <a:rPr lang="cs-CZ" sz="1600"/>
              <a:t>zajišťuje spolupráci mezi orgány státního dozoru, vědeckými výroby, spotřebiteli a státní správou,</a:t>
            </a:r>
          </a:p>
          <a:p>
            <a:pPr lvl="1"/>
            <a:r>
              <a:rPr lang="cs-CZ" sz="1600"/>
              <a:t>spolupracuje s EFSA a národními institucemi BP v členských státech EU.</a:t>
            </a:r>
          </a:p>
          <a:p>
            <a:endParaRPr lang="cs-CZ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cs-CZ" sz="2400"/>
              <a:t>Činnosti zajišťované příslušnými resorty: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000">
                <a:solidFill>
                  <a:srgbClr val="009900"/>
                </a:solidFill>
              </a:rPr>
              <a:t>Ministerstvo zemědělství</a:t>
            </a:r>
          </a:p>
          <a:p>
            <a:pPr lvl="1">
              <a:lnSpc>
                <a:spcPct val="80000"/>
              </a:lnSpc>
            </a:pPr>
            <a:r>
              <a:rPr lang="cs-CZ" sz="1800"/>
              <a:t>koordinace systému BP</a:t>
            </a:r>
          </a:p>
          <a:p>
            <a:pPr lvl="1">
              <a:lnSpc>
                <a:spcPct val="80000"/>
              </a:lnSpc>
            </a:pPr>
            <a:r>
              <a:rPr lang="cs-CZ" sz="1800"/>
              <a:t>dozor nad produkcí potravin a krmiv</a:t>
            </a:r>
          </a:p>
          <a:p>
            <a:pPr>
              <a:lnSpc>
                <a:spcPct val="80000"/>
              </a:lnSpc>
            </a:pPr>
            <a:endParaRPr lang="cs-CZ" sz="2000"/>
          </a:p>
          <a:p>
            <a:pPr>
              <a:lnSpc>
                <a:spcPct val="80000"/>
              </a:lnSpc>
            </a:pPr>
            <a:r>
              <a:rPr lang="cs-CZ" sz="2000">
                <a:solidFill>
                  <a:schemeClr val="accent2"/>
                </a:solidFill>
              </a:rPr>
              <a:t>Ministerstvo zdravotnictví</a:t>
            </a:r>
          </a:p>
          <a:p>
            <a:pPr lvl="1">
              <a:lnSpc>
                <a:spcPct val="80000"/>
              </a:lnSpc>
            </a:pPr>
            <a:r>
              <a:rPr lang="cs-CZ" sz="1800"/>
              <a:t>hodnocení zdravotních rizik</a:t>
            </a:r>
          </a:p>
          <a:p>
            <a:pPr lvl="1">
              <a:lnSpc>
                <a:spcPct val="80000"/>
              </a:lnSpc>
            </a:pPr>
            <a:r>
              <a:rPr lang="cs-CZ" sz="1800"/>
              <a:t>dozor nad veřejným stravováním</a:t>
            </a:r>
          </a:p>
          <a:p>
            <a:pPr>
              <a:lnSpc>
                <a:spcPct val="80000"/>
              </a:lnSpc>
            </a:pPr>
            <a:endParaRPr lang="cs-CZ" sz="2000"/>
          </a:p>
          <a:p>
            <a:pPr>
              <a:lnSpc>
                <a:spcPct val="80000"/>
              </a:lnSpc>
            </a:pPr>
            <a:r>
              <a:rPr lang="cs-CZ" sz="2000">
                <a:solidFill>
                  <a:srgbClr val="9900CC"/>
                </a:solidFill>
              </a:rPr>
              <a:t>Ministerstvo životního prostředí</a:t>
            </a:r>
          </a:p>
          <a:p>
            <a:pPr lvl="1">
              <a:lnSpc>
                <a:spcPct val="80000"/>
              </a:lnSpc>
            </a:pPr>
            <a:r>
              <a:rPr lang="cs-CZ" sz="1800"/>
              <a:t>sledování a hodnocení stavu životního prostředí</a:t>
            </a:r>
          </a:p>
          <a:p>
            <a:pPr>
              <a:lnSpc>
                <a:spcPct val="80000"/>
              </a:lnSpc>
            </a:pPr>
            <a:endParaRPr lang="cs-CZ" sz="2000"/>
          </a:p>
          <a:p>
            <a:pPr>
              <a:lnSpc>
                <a:spcPct val="80000"/>
              </a:lnSpc>
            </a:pPr>
            <a:r>
              <a:rPr lang="cs-CZ" sz="2000">
                <a:solidFill>
                  <a:srgbClr val="663300"/>
                </a:solidFill>
              </a:rPr>
              <a:t>Ministerstvo vnitra</a:t>
            </a:r>
          </a:p>
          <a:p>
            <a:pPr lvl="1">
              <a:lnSpc>
                <a:spcPct val="80000"/>
              </a:lnSpc>
            </a:pPr>
            <a:r>
              <a:rPr lang="cs-CZ" sz="1800"/>
              <a:t>krizové řízení</a:t>
            </a:r>
          </a:p>
          <a:p>
            <a:pPr>
              <a:lnSpc>
                <a:spcPct val="80000"/>
              </a:lnSpc>
            </a:pPr>
            <a:endParaRPr lang="cs-CZ" sz="2000"/>
          </a:p>
          <a:p>
            <a:pPr>
              <a:lnSpc>
                <a:spcPct val="80000"/>
              </a:lnSpc>
            </a:pPr>
            <a:r>
              <a:rPr lang="cs-CZ" sz="2000">
                <a:solidFill>
                  <a:schemeClr val="bg2"/>
                </a:solidFill>
              </a:rPr>
              <a:t>Státní úřad pro jadernou bezpečnost</a:t>
            </a:r>
          </a:p>
          <a:p>
            <a:pPr lvl="1">
              <a:lnSpc>
                <a:spcPct val="80000"/>
              </a:lnSpc>
            </a:pPr>
            <a:r>
              <a:rPr lang="cs-CZ" sz="1800"/>
              <a:t>radiační monitoring</a:t>
            </a:r>
          </a:p>
          <a:p>
            <a:pPr>
              <a:lnSpc>
                <a:spcPct val="80000"/>
              </a:lnSpc>
            </a:pPr>
            <a:endParaRPr lang="cs-CZ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cs-CZ" sz="2400" b="1"/>
              <a:t>Struktura systému bezpečnosti potravin</a:t>
            </a:r>
          </a:p>
        </p:txBody>
      </p:sp>
      <p:sp>
        <p:nvSpPr>
          <p:cNvPr id="4181" name="Rectangle 85"/>
          <p:cNvSpPr>
            <a:spLocks noChangeArrowheads="1"/>
          </p:cNvSpPr>
          <p:nvPr/>
        </p:nvSpPr>
        <p:spPr bwMode="auto">
          <a:xfrm>
            <a:off x="-249238" y="5492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4193" name="Picture 97" descr="Obrázek1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7400" y="1341438"/>
            <a:ext cx="7816850" cy="4784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cs-CZ" sz="2400">
                <a:solidFill>
                  <a:srgbClr val="CC0000"/>
                </a:solidFill>
              </a:rPr>
              <a:t>RASFF</a:t>
            </a:r>
            <a:br>
              <a:rPr lang="cs-CZ" sz="2400">
                <a:solidFill>
                  <a:srgbClr val="CC0000"/>
                </a:solidFill>
              </a:rPr>
            </a:br>
            <a:r>
              <a:rPr lang="cs-CZ" sz="2400"/>
              <a:t>Rapid Alert System for Food and Feed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96975"/>
            <a:ext cx="8229600" cy="5400675"/>
          </a:xfrm>
        </p:spPr>
        <p:txBody>
          <a:bodyPr/>
          <a:lstStyle/>
          <a:p>
            <a:pPr marL="609600" indent="-609600"/>
            <a:r>
              <a:rPr lang="cs-CZ" sz="1800"/>
              <a:t>Slouží pro ohlašování přímých a nepřímých rizik ohrožující zdraví lidí, zvířat a životního prostředí, která pocházejí z potravin nebo krmiv.</a:t>
            </a:r>
          </a:p>
          <a:p>
            <a:pPr marL="609600" indent="-609600"/>
            <a:r>
              <a:rPr lang="cs-CZ" sz="1800"/>
              <a:t>Hlášení slouží k zabránění uvedení rizikových potravin a krmiv do oběhu, popř. jejich stažení ze společného evropského trhu. </a:t>
            </a:r>
          </a:p>
          <a:p>
            <a:pPr marL="609600" indent="-609600"/>
            <a:r>
              <a:rPr lang="cs-CZ" sz="1800"/>
              <a:t>Nařízení Rady (ES) č.178/2002</a:t>
            </a:r>
          </a:p>
          <a:p>
            <a:pPr marL="609600" indent="-609600">
              <a:buFontTx/>
              <a:buNone/>
            </a:pPr>
            <a:endParaRPr lang="cs-CZ" sz="1800"/>
          </a:p>
          <a:p>
            <a:pPr marL="609600" indent="-609600"/>
            <a:endParaRPr lang="cs-CZ" sz="1800">
              <a:solidFill>
                <a:srgbClr val="CC0000"/>
              </a:solidFill>
            </a:endParaRPr>
          </a:p>
          <a:p>
            <a:pPr marL="609600" indent="-609600"/>
            <a:r>
              <a:rPr lang="cs-CZ" sz="1800" b="1">
                <a:solidFill>
                  <a:srgbClr val="CC0000"/>
                </a:solidFill>
              </a:rPr>
              <a:t>Povinnost členských států neprodleně oznámit:</a:t>
            </a:r>
          </a:p>
          <a:p>
            <a:pPr marL="990600" lvl="1" indent="-533400">
              <a:buFontTx/>
              <a:buAutoNum type="alphaLcParenR"/>
            </a:pPr>
            <a:r>
              <a:rPr lang="cs-CZ" sz="1800" i="1">
                <a:solidFill>
                  <a:srgbClr val="9900CC"/>
                </a:solidFill>
              </a:rPr>
              <a:t>Všechna opatření, která členské státy přijmou s cílem:</a:t>
            </a:r>
          </a:p>
          <a:p>
            <a:pPr marL="1371600" lvl="2" indent="-457200"/>
            <a:r>
              <a:rPr lang="cs-CZ" sz="1800"/>
              <a:t>omezit uvádění potraviny nebo krmiva na trh nebo</a:t>
            </a:r>
          </a:p>
          <a:p>
            <a:pPr marL="1371600" lvl="2" indent="-457200"/>
            <a:r>
              <a:rPr lang="cs-CZ" sz="1800"/>
              <a:t>prosadit jejich stažení z trhu nebo</a:t>
            </a:r>
          </a:p>
          <a:p>
            <a:pPr marL="1371600" lvl="2" indent="-457200"/>
            <a:r>
              <a:rPr lang="cs-CZ" sz="1800"/>
              <a:t>prosadit jejich zpětné převzetí, pokud již byly dodány spotřebitelům z důvodu ochrany lidského zdraví před rizikem, které vyžaduje rychlé jednání.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977062" y="2535238"/>
            <a:ext cx="22320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cs-CZ" sz="2400">
                <a:solidFill>
                  <a:srgbClr val="CC0000"/>
                </a:solidFill>
              </a:rPr>
              <a:t>RASFF</a:t>
            </a:r>
            <a:br>
              <a:rPr lang="cs-CZ" sz="2400">
                <a:solidFill>
                  <a:srgbClr val="CC0000"/>
                </a:solidFill>
              </a:rPr>
            </a:br>
            <a:r>
              <a:rPr lang="cs-CZ" sz="2400"/>
              <a:t>Rapid Alert System for Food and Feed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96975"/>
            <a:ext cx="8229600" cy="540067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cs-CZ" sz="1800" b="1">
                <a:solidFill>
                  <a:srgbClr val="CC0000"/>
                </a:solidFill>
              </a:rPr>
              <a:t>Povinnost členských států neprodleně oznámit – pokrač.:</a:t>
            </a:r>
          </a:p>
          <a:p>
            <a:pPr marL="990600" lvl="1" indent="-533400">
              <a:buFontTx/>
              <a:buAutoNum type="alphaLcParenR" startAt="2"/>
            </a:pPr>
            <a:r>
              <a:rPr lang="cs-CZ" sz="1800" i="1">
                <a:solidFill>
                  <a:srgbClr val="9900CC"/>
                </a:solidFill>
              </a:rPr>
              <a:t>Všechna doporučení hospodářským subjektům s cílem zabránit :</a:t>
            </a:r>
          </a:p>
          <a:p>
            <a:pPr marL="1371600" lvl="2" indent="-457200"/>
            <a:r>
              <a:rPr lang="cs-CZ" sz="1800"/>
              <a:t>uvedení určité potraviny nebo krmiva na trh nebo </a:t>
            </a:r>
          </a:p>
          <a:p>
            <a:pPr marL="1371600" lvl="2" indent="-457200"/>
            <a:r>
              <a:rPr lang="cs-CZ" sz="1800"/>
              <a:t>jejich případného užití nebo </a:t>
            </a:r>
          </a:p>
          <a:p>
            <a:pPr marL="1371600" lvl="2" indent="-457200"/>
            <a:r>
              <a:rPr lang="cs-CZ" sz="1800"/>
              <a:t>aby toto uvedení na trh bylo omezeno, nebo aby se na ně vztahovaly zvláštní předpisy.</a:t>
            </a:r>
          </a:p>
          <a:p>
            <a:pPr marL="990600" lvl="1" indent="-533400">
              <a:buFontTx/>
              <a:buAutoNum type="alphaLcParenR" startAt="2"/>
            </a:pPr>
            <a:r>
              <a:rPr lang="cs-CZ" sz="1800" i="1">
                <a:solidFill>
                  <a:srgbClr val="9900CC"/>
                </a:solidFill>
              </a:rPr>
              <a:t>Všechny případy odmítnutí šarže, kontejneru nebo nákladu potravin či krmiv příslušným orgánem na hraničním přechodu v EU, které souvisí s přímým nebo nepřímým rizikem pro lidské zdraví.</a:t>
            </a:r>
          </a:p>
          <a:p>
            <a:pPr marL="609600" indent="-609600">
              <a:buFontTx/>
              <a:buNone/>
            </a:pPr>
            <a:endParaRPr lang="cs-CZ" sz="1800" b="1"/>
          </a:p>
          <a:p>
            <a:pPr marL="609600" indent="-609600">
              <a:buFontTx/>
              <a:buNone/>
            </a:pPr>
            <a:r>
              <a:rPr lang="cs-CZ" sz="2000" b="1"/>
              <a:t>Kategorie oznámení:</a:t>
            </a:r>
          </a:p>
          <a:p>
            <a:pPr marL="609600" indent="-609600">
              <a:buFontTx/>
              <a:buChar char="–"/>
            </a:pPr>
            <a:r>
              <a:rPr lang="cs-CZ" sz="2000"/>
              <a:t>Varování </a:t>
            </a:r>
            <a:r>
              <a:rPr lang="cs-CZ" sz="2000" i="1"/>
              <a:t>(Alert notification)</a:t>
            </a:r>
          </a:p>
          <a:p>
            <a:pPr marL="609600" indent="-609600">
              <a:buFontTx/>
              <a:buChar char="–"/>
            </a:pPr>
            <a:r>
              <a:rPr lang="cs-CZ" sz="2000"/>
              <a:t>Informace </a:t>
            </a:r>
            <a:r>
              <a:rPr lang="cs-CZ" sz="2000" i="1"/>
              <a:t>(Information notification)</a:t>
            </a:r>
          </a:p>
          <a:p>
            <a:pPr marL="609600" indent="-609600">
              <a:buFontTx/>
              <a:buChar char="–"/>
            </a:pPr>
            <a:r>
              <a:rPr lang="cs-CZ" sz="2000"/>
              <a:t>Novinka </a:t>
            </a:r>
            <a:r>
              <a:rPr lang="cs-CZ" sz="2000" i="1"/>
              <a:t>(News notification)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503237"/>
          </a:xfrm>
        </p:spPr>
        <p:txBody>
          <a:bodyPr/>
          <a:lstStyle/>
          <a:p>
            <a:r>
              <a:rPr lang="cs-CZ" sz="2400" b="1"/>
              <a:t>Fungování RASFF v ČR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10249" name="Group 9"/>
          <p:cNvGrpSpPr>
            <a:grpSpLocks noChangeAspect="1"/>
          </p:cNvGrpSpPr>
          <p:nvPr/>
        </p:nvGrpSpPr>
        <p:grpSpPr bwMode="auto">
          <a:xfrm>
            <a:off x="0" y="1033463"/>
            <a:ext cx="9144000" cy="5824537"/>
            <a:chOff x="4732" y="1052"/>
            <a:chExt cx="7205" cy="4320"/>
          </a:xfrm>
        </p:grpSpPr>
        <p:sp>
          <p:nvSpPr>
            <p:cNvPr id="10250" name="AutoShape 10"/>
            <p:cNvSpPr>
              <a:spLocks noChangeAspect="1" noChangeArrowheads="1"/>
            </p:cNvSpPr>
            <p:nvPr/>
          </p:nvSpPr>
          <p:spPr bwMode="auto">
            <a:xfrm>
              <a:off x="4732" y="1052"/>
              <a:ext cx="7205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51" name="Line 11"/>
            <p:cNvSpPr>
              <a:spLocks noChangeShapeType="1"/>
            </p:cNvSpPr>
            <p:nvPr/>
          </p:nvSpPr>
          <p:spPr bwMode="auto">
            <a:xfrm>
              <a:off x="7444" y="1709"/>
              <a:ext cx="561" cy="94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52" name="Line 12"/>
            <p:cNvSpPr>
              <a:spLocks noChangeShapeType="1"/>
            </p:cNvSpPr>
            <p:nvPr/>
          </p:nvSpPr>
          <p:spPr bwMode="auto">
            <a:xfrm flipH="1">
              <a:off x="8566" y="1709"/>
              <a:ext cx="1215" cy="941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7724" y="2367"/>
              <a:ext cx="94" cy="282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 flipH="1">
              <a:off x="8379" y="1709"/>
              <a:ext cx="1" cy="94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55" name="Line 15"/>
            <p:cNvSpPr>
              <a:spLocks noChangeShapeType="1"/>
            </p:cNvSpPr>
            <p:nvPr/>
          </p:nvSpPr>
          <p:spPr bwMode="auto">
            <a:xfrm flipH="1">
              <a:off x="8846" y="1709"/>
              <a:ext cx="2337" cy="942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56" name="Line 16"/>
            <p:cNvSpPr>
              <a:spLocks noChangeShapeType="1"/>
            </p:cNvSpPr>
            <p:nvPr/>
          </p:nvSpPr>
          <p:spPr bwMode="auto">
            <a:xfrm>
              <a:off x="7350" y="3775"/>
              <a:ext cx="1" cy="282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57" name="Line 17"/>
            <p:cNvSpPr>
              <a:spLocks noChangeShapeType="1"/>
            </p:cNvSpPr>
            <p:nvPr/>
          </p:nvSpPr>
          <p:spPr bwMode="auto">
            <a:xfrm flipH="1">
              <a:off x="7350" y="2555"/>
              <a:ext cx="1" cy="84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58" name="Line 18"/>
            <p:cNvSpPr>
              <a:spLocks noChangeShapeType="1"/>
            </p:cNvSpPr>
            <p:nvPr/>
          </p:nvSpPr>
          <p:spPr bwMode="auto">
            <a:xfrm>
              <a:off x="8659" y="3118"/>
              <a:ext cx="1403" cy="1409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59" name="Line 19"/>
            <p:cNvSpPr>
              <a:spLocks noChangeShapeType="1"/>
            </p:cNvSpPr>
            <p:nvPr/>
          </p:nvSpPr>
          <p:spPr bwMode="auto">
            <a:xfrm>
              <a:off x="8566" y="3118"/>
              <a:ext cx="467" cy="845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60" name="Line 20"/>
            <p:cNvSpPr>
              <a:spLocks noChangeShapeType="1"/>
            </p:cNvSpPr>
            <p:nvPr/>
          </p:nvSpPr>
          <p:spPr bwMode="auto">
            <a:xfrm flipH="1">
              <a:off x="8379" y="3118"/>
              <a:ext cx="1" cy="1315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61" name="Line 21"/>
            <p:cNvSpPr>
              <a:spLocks noChangeShapeType="1"/>
            </p:cNvSpPr>
            <p:nvPr/>
          </p:nvSpPr>
          <p:spPr bwMode="auto">
            <a:xfrm>
              <a:off x="9127" y="3118"/>
              <a:ext cx="2337" cy="1409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62" name="Line 22"/>
            <p:cNvSpPr>
              <a:spLocks noChangeShapeType="1"/>
            </p:cNvSpPr>
            <p:nvPr/>
          </p:nvSpPr>
          <p:spPr bwMode="auto">
            <a:xfrm>
              <a:off x="8846" y="3118"/>
              <a:ext cx="1964" cy="1409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63" name="Line 23"/>
            <p:cNvSpPr>
              <a:spLocks noChangeShapeType="1"/>
            </p:cNvSpPr>
            <p:nvPr/>
          </p:nvSpPr>
          <p:spPr bwMode="auto">
            <a:xfrm>
              <a:off x="9407" y="3024"/>
              <a:ext cx="1029" cy="282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64" name="Line 24"/>
            <p:cNvSpPr>
              <a:spLocks noChangeShapeType="1"/>
            </p:cNvSpPr>
            <p:nvPr/>
          </p:nvSpPr>
          <p:spPr bwMode="auto">
            <a:xfrm flipV="1">
              <a:off x="9407" y="2555"/>
              <a:ext cx="1403" cy="187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65" name="Line 25"/>
            <p:cNvSpPr>
              <a:spLocks noChangeShapeType="1"/>
            </p:cNvSpPr>
            <p:nvPr/>
          </p:nvSpPr>
          <p:spPr bwMode="auto">
            <a:xfrm flipH="1">
              <a:off x="7537" y="3118"/>
              <a:ext cx="561" cy="282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10266" name="Group 26"/>
            <p:cNvGrpSpPr>
              <a:grpSpLocks/>
            </p:cNvGrpSpPr>
            <p:nvPr/>
          </p:nvGrpSpPr>
          <p:grpSpPr bwMode="auto">
            <a:xfrm>
              <a:off x="4732" y="1240"/>
              <a:ext cx="7199" cy="4132"/>
              <a:chOff x="4732" y="1240"/>
              <a:chExt cx="7199" cy="4132"/>
            </a:xfrm>
          </p:grpSpPr>
          <p:sp>
            <p:nvSpPr>
              <p:cNvPr id="10267" name="Rectangle 27"/>
              <p:cNvSpPr>
                <a:spLocks noChangeArrowheads="1"/>
              </p:cNvSpPr>
              <p:nvPr/>
            </p:nvSpPr>
            <p:spPr bwMode="auto">
              <a:xfrm>
                <a:off x="8005" y="1240"/>
                <a:ext cx="842" cy="469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cs-CZ" sz="1400" b="1">
                    <a:solidFill>
                      <a:srgbClr val="FFFFFF"/>
                    </a:solidFill>
                  </a:rPr>
                  <a:t>OOVZ</a:t>
                </a:r>
              </a:p>
              <a:p>
                <a:pPr algn="ctr"/>
                <a:r>
                  <a:rPr lang="cs-CZ" sz="1400">
                    <a:solidFill>
                      <a:srgbClr val="FFFFFF"/>
                    </a:solidFill>
                  </a:rPr>
                  <a:t>potraviny</a:t>
                </a:r>
                <a:endParaRPr lang="cs-CZ"/>
              </a:p>
            </p:txBody>
          </p:sp>
          <p:sp>
            <p:nvSpPr>
              <p:cNvPr id="10268" name="Rectangle 28"/>
              <p:cNvSpPr>
                <a:spLocks noChangeArrowheads="1"/>
              </p:cNvSpPr>
              <p:nvPr/>
            </p:nvSpPr>
            <p:spPr bwMode="auto">
              <a:xfrm>
                <a:off x="7631" y="2649"/>
                <a:ext cx="1776" cy="46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cs-CZ" sz="1400" b="1">
                    <a:solidFill>
                      <a:srgbClr val="800000"/>
                    </a:solidFill>
                  </a:rPr>
                  <a:t>NKM</a:t>
                </a:r>
              </a:p>
              <a:p>
                <a:pPr algn="ctr"/>
                <a:r>
                  <a:rPr lang="cs-CZ" sz="1400">
                    <a:solidFill>
                      <a:srgbClr val="800000"/>
                    </a:solidFill>
                  </a:rPr>
                  <a:t>potraviny, krmiva</a:t>
                </a:r>
                <a:endParaRPr lang="cs-CZ"/>
              </a:p>
            </p:txBody>
          </p:sp>
          <p:sp>
            <p:nvSpPr>
              <p:cNvPr id="10269" name="Oval 29"/>
              <p:cNvSpPr>
                <a:spLocks noChangeArrowheads="1"/>
              </p:cNvSpPr>
              <p:nvPr/>
            </p:nvSpPr>
            <p:spPr bwMode="auto">
              <a:xfrm>
                <a:off x="6976" y="3400"/>
                <a:ext cx="748" cy="376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cs-CZ" sz="1400" b="1"/>
                  <a:t>ÚZPI</a:t>
                </a:r>
                <a:endParaRPr lang="cs-CZ"/>
              </a:p>
            </p:txBody>
          </p:sp>
          <p:sp>
            <p:nvSpPr>
              <p:cNvPr id="10270" name="Oval 30"/>
              <p:cNvSpPr>
                <a:spLocks noChangeArrowheads="1"/>
              </p:cNvSpPr>
              <p:nvPr/>
            </p:nvSpPr>
            <p:spPr bwMode="auto">
              <a:xfrm>
                <a:off x="6602" y="4057"/>
                <a:ext cx="1496" cy="376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cs-CZ" sz="1400" b="1"/>
                  <a:t>VEŘEJNOST</a:t>
                </a:r>
                <a:endParaRPr lang="cs-CZ"/>
              </a:p>
            </p:txBody>
          </p:sp>
          <p:sp>
            <p:nvSpPr>
              <p:cNvPr id="10271" name="Rectangle 31"/>
              <p:cNvSpPr>
                <a:spLocks noChangeArrowheads="1"/>
              </p:cNvSpPr>
              <p:nvPr/>
            </p:nvSpPr>
            <p:spPr bwMode="auto">
              <a:xfrm>
                <a:off x="8098" y="4433"/>
                <a:ext cx="1029" cy="469"/>
              </a:xfrm>
              <a:prstGeom prst="rect">
                <a:avLst/>
              </a:prstGeom>
              <a:solidFill>
                <a:srgbClr val="FFFFFF"/>
              </a:solidFill>
              <a:ln w="57150" cmpd="thickThin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cs-CZ" sz="1400" b="1">
                    <a:solidFill>
                      <a:srgbClr val="800000"/>
                    </a:solidFill>
                  </a:rPr>
                  <a:t>EK</a:t>
                </a:r>
              </a:p>
              <a:p>
                <a:pPr algn="ctr"/>
                <a:r>
                  <a:rPr lang="cs-CZ" sz="1400" b="1">
                    <a:solidFill>
                      <a:srgbClr val="800000"/>
                    </a:solidFill>
                  </a:rPr>
                  <a:t>DG SANCO</a:t>
                </a:r>
                <a:endParaRPr lang="cs-CZ"/>
              </a:p>
            </p:txBody>
          </p:sp>
          <p:sp>
            <p:nvSpPr>
              <p:cNvPr id="10272" name="Oval 32"/>
              <p:cNvSpPr>
                <a:spLocks noChangeArrowheads="1"/>
              </p:cNvSpPr>
              <p:nvPr/>
            </p:nvSpPr>
            <p:spPr bwMode="auto">
              <a:xfrm>
                <a:off x="10810" y="2367"/>
                <a:ext cx="748" cy="375"/>
              </a:xfrm>
              <a:prstGeom prst="ellipse">
                <a:avLst/>
              </a:prstGeom>
              <a:solidFill>
                <a:srgbClr val="0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cs-CZ" sz="1400" b="1">
                    <a:solidFill>
                      <a:srgbClr val="FFFFFF"/>
                    </a:solidFill>
                  </a:rPr>
                  <a:t>SÚJB</a:t>
                </a:r>
                <a:endParaRPr lang="cs-CZ"/>
              </a:p>
            </p:txBody>
          </p:sp>
          <p:sp>
            <p:nvSpPr>
              <p:cNvPr id="10273" name="Oval 33"/>
              <p:cNvSpPr>
                <a:spLocks noChangeArrowheads="1"/>
              </p:cNvSpPr>
              <p:nvPr/>
            </p:nvSpPr>
            <p:spPr bwMode="auto">
              <a:xfrm>
                <a:off x="10436" y="3118"/>
                <a:ext cx="1495" cy="376"/>
              </a:xfrm>
              <a:prstGeom prst="ellipse">
                <a:avLst/>
              </a:prstGeom>
              <a:solidFill>
                <a:srgbClr val="0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cs-CZ" sz="1400" b="1">
                    <a:solidFill>
                      <a:srgbClr val="FFFFFF"/>
                    </a:solidFill>
                  </a:rPr>
                  <a:t>MF-GŘ cel</a:t>
                </a:r>
                <a:endParaRPr lang="cs-CZ"/>
              </a:p>
            </p:txBody>
          </p:sp>
          <p:sp>
            <p:nvSpPr>
              <p:cNvPr id="10274" name="AutoShape 34"/>
              <p:cNvSpPr>
                <a:spLocks noChangeArrowheads="1"/>
              </p:cNvSpPr>
              <p:nvPr/>
            </p:nvSpPr>
            <p:spPr bwMode="auto">
              <a:xfrm>
                <a:off x="6976" y="2273"/>
                <a:ext cx="748" cy="282"/>
              </a:xfrm>
              <a:prstGeom prst="roundRect">
                <a:avLst>
                  <a:gd name="adj" fmla="val 16667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cs-CZ" sz="1400" b="1">
                    <a:solidFill>
                      <a:srgbClr val="FFFFFF"/>
                    </a:solidFill>
                  </a:rPr>
                  <a:t>MZe</a:t>
                </a:r>
                <a:endParaRPr lang="cs-CZ"/>
              </a:p>
            </p:txBody>
          </p:sp>
          <p:sp>
            <p:nvSpPr>
              <p:cNvPr id="10275" name="AutoShape 35"/>
              <p:cNvSpPr>
                <a:spLocks noChangeArrowheads="1"/>
              </p:cNvSpPr>
              <p:nvPr/>
            </p:nvSpPr>
            <p:spPr bwMode="auto">
              <a:xfrm>
                <a:off x="8659" y="3963"/>
                <a:ext cx="747" cy="283"/>
              </a:xfrm>
              <a:prstGeom prst="roundRect">
                <a:avLst>
                  <a:gd name="adj" fmla="val 16667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cs-CZ" sz="1400" b="1">
                    <a:solidFill>
                      <a:srgbClr val="FFFFFF"/>
                    </a:solidFill>
                  </a:rPr>
                  <a:t>MZ</a:t>
                </a:r>
                <a:endParaRPr lang="cs-CZ"/>
              </a:p>
            </p:txBody>
          </p:sp>
          <p:sp>
            <p:nvSpPr>
              <p:cNvPr id="10276" name="AutoShape 36"/>
              <p:cNvSpPr>
                <a:spLocks noChangeArrowheads="1"/>
              </p:cNvSpPr>
              <p:nvPr/>
            </p:nvSpPr>
            <p:spPr bwMode="auto">
              <a:xfrm>
                <a:off x="9781" y="4527"/>
                <a:ext cx="748" cy="282"/>
              </a:xfrm>
              <a:prstGeom prst="roundRect">
                <a:avLst>
                  <a:gd name="adj" fmla="val 16667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cs-CZ" sz="1400" b="1">
                    <a:solidFill>
                      <a:srgbClr val="FFFFFF"/>
                    </a:solidFill>
                  </a:rPr>
                  <a:t>MS</a:t>
                </a:r>
                <a:endParaRPr lang="cs-CZ"/>
              </a:p>
            </p:txBody>
          </p:sp>
          <p:sp>
            <p:nvSpPr>
              <p:cNvPr id="10277" name="AutoShape 37"/>
              <p:cNvSpPr>
                <a:spLocks noChangeArrowheads="1"/>
              </p:cNvSpPr>
              <p:nvPr/>
            </p:nvSpPr>
            <p:spPr bwMode="auto">
              <a:xfrm>
                <a:off x="10436" y="4527"/>
                <a:ext cx="747" cy="282"/>
              </a:xfrm>
              <a:prstGeom prst="roundRect">
                <a:avLst>
                  <a:gd name="adj" fmla="val 16667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cs-CZ" sz="1400" b="1">
                    <a:solidFill>
                      <a:srgbClr val="FFFFFF"/>
                    </a:solidFill>
                  </a:rPr>
                  <a:t>MO</a:t>
                </a:r>
                <a:endParaRPr lang="cs-CZ"/>
              </a:p>
            </p:txBody>
          </p:sp>
          <p:sp>
            <p:nvSpPr>
              <p:cNvPr id="10278" name="AutoShape 38"/>
              <p:cNvSpPr>
                <a:spLocks noChangeArrowheads="1"/>
              </p:cNvSpPr>
              <p:nvPr/>
            </p:nvSpPr>
            <p:spPr bwMode="auto">
              <a:xfrm>
                <a:off x="11090" y="4527"/>
                <a:ext cx="748" cy="282"/>
              </a:xfrm>
              <a:prstGeom prst="roundRect">
                <a:avLst>
                  <a:gd name="adj" fmla="val 16667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cs-CZ" sz="1400" b="1">
                    <a:solidFill>
                      <a:srgbClr val="FFFFFF"/>
                    </a:solidFill>
                  </a:rPr>
                  <a:t>MV</a:t>
                </a:r>
                <a:endParaRPr lang="cs-CZ"/>
              </a:p>
            </p:txBody>
          </p:sp>
          <p:sp>
            <p:nvSpPr>
              <p:cNvPr id="10279" name="Rectangle 39"/>
              <p:cNvSpPr>
                <a:spLocks noChangeArrowheads="1"/>
              </p:cNvSpPr>
              <p:nvPr/>
            </p:nvSpPr>
            <p:spPr bwMode="auto">
              <a:xfrm>
                <a:off x="6976" y="1240"/>
                <a:ext cx="842" cy="469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cs-CZ" sz="1400" b="1">
                    <a:solidFill>
                      <a:srgbClr val="FFFFFF"/>
                    </a:solidFill>
                  </a:rPr>
                  <a:t>SZPI</a:t>
                </a:r>
              </a:p>
              <a:p>
                <a:pPr algn="ctr"/>
                <a:r>
                  <a:rPr lang="cs-CZ" sz="1400">
                    <a:solidFill>
                      <a:srgbClr val="FFFFFF"/>
                    </a:solidFill>
                  </a:rPr>
                  <a:t>potraviny</a:t>
                </a:r>
                <a:endParaRPr lang="cs-CZ"/>
              </a:p>
            </p:txBody>
          </p:sp>
          <p:sp>
            <p:nvSpPr>
              <p:cNvPr id="10280" name="Rectangle 40"/>
              <p:cNvSpPr>
                <a:spLocks noChangeArrowheads="1"/>
              </p:cNvSpPr>
              <p:nvPr/>
            </p:nvSpPr>
            <p:spPr bwMode="auto">
              <a:xfrm>
                <a:off x="9033" y="1240"/>
                <a:ext cx="1589" cy="46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cs-CZ" sz="1400" b="1">
                    <a:solidFill>
                      <a:srgbClr val="FFFFFF"/>
                    </a:solidFill>
                  </a:rPr>
                  <a:t>SVS ČR</a:t>
                </a:r>
              </a:p>
              <a:p>
                <a:pPr algn="ctr"/>
                <a:r>
                  <a:rPr lang="cs-CZ" sz="1400">
                    <a:solidFill>
                      <a:srgbClr val="FFFFFF"/>
                    </a:solidFill>
                  </a:rPr>
                  <a:t>potraviny, krmiva</a:t>
                </a:r>
                <a:endParaRPr lang="cs-CZ"/>
              </a:p>
            </p:txBody>
          </p:sp>
          <p:sp>
            <p:nvSpPr>
              <p:cNvPr id="10281" name="Rectangle 41"/>
              <p:cNvSpPr>
                <a:spLocks noChangeArrowheads="1"/>
              </p:cNvSpPr>
              <p:nvPr/>
            </p:nvSpPr>
            <p:spPr bwMode="auto">
              <a:xfrm>
                <a:off x="10810" y="1240"/>
                <a:ext cx="847" cy="469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cs-CZ" sz="1400" b="1">
                    <a:solidFill>
                      <a:srgbClr val="FFFFFF"/>
                    </a:solidFill>
                  </a:rPr>
                  <a:t>ÚKZÚZ</a:t>
                </a:r>
              </a:p>
              <a:p>
                <a:pPr algn="ctr"/>
                <a:r>
                  <a:rPr lang="cs-CZ" sz="1400">
                    <a:solidFill>
                      <a:srgbClr val="FFFFFF"/>
                    </a:solidFill>
                  </a:rPr>
                  <a:t>krmiva</a:t>
                </a:r>
                <a:endParaRPr lang="cs-CZ"/>
              </a:p>
            </p:txBody>
          </p:sp>
          <p:sp>
            <p:nvSpPr>
              <p:cNvPr id="10282" name="Text Box 42"/>
              <p:cNvSpPr txBox="1">
                <a:spLocks noChangeArrowheads="1"/>
              </p:cNvSpPr>
              <p:nvPr/>
            </p:nvSpPr>
            <p:spPr bwMode="auto">
              <a:xfrm>
                <a:off x="4732" y="1240"/>
                <a:ext cx="1777" cy="41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 sz="1200" b="1"/>
                  <a:t>DG SANCO</a:t>
                </a:r>
                <a:r>
                  <a:rPr lang="cs-CZ" sz="1200"/>
                  <a:t> – Generální ředitelství pro zdraví a ochranu spotřebitele</a:t>
                </a:r>
              </a:p>
              <a:p>
                <a:r>
                  <a:rPr lang="cs-CZ" sz="1200" b="1"/>
                  <a:t>EK </a:t>
                </a:r>
                <a:r>
                  <a:rPr lang="cs-CZ" sz="1200"/>
                  <a:t>– Evropská komise</a:t>
                </a:r>
              </a:p>
              <a:p>
                <a:r>
                  <a:rPr lang="cs-CZ" sz="1200" b="1"/>
                  <a:t>NKM </a:t>
                </a:r>
                <a:r>
                  <a:rPr lang="cs-CZ" sz="1200"/>
                  <a:t>– Národní kontaktní místo</a:t>
                </a:r>
              </a:p>
              <a:p>
                <a:r>
                  <a:rPr lang="cs-CZ" sz="1200" b="1"/>
                  <a:t>MZe </a:t>
                </a:r>
                <a:r>
                  <a:rPr lang="cs-CZ" sz="1200"/>
                  <a:t>– Ministerstvo zemědělství</a:t>
                </a:r>
              </a:p>
              <a:p>
                <a:r>
                  <a:rPr lang="cs-CZ" sz="1200" b="1"/>
                  <a:t>MZ </a:t>
                </a:r>
                <a:r>
                  <a:rPr lang="cs-CZ" sz="1200"/>
                  <a:t>– Ministerstvo zdravotnictví</a:t>
                </a:r>
              </a:p>
              <a:p>
                <a:r>
                  <a:rPr lang="cs-CZ" sz="1200" b="1"/>
                  <a:t>MV</a:t>
                </a:r>
                <a:r>
                  <a:rPr lang="cs-CZ" sz="1200"/>
                  <a:t> – Ministerstvo vnitra</a:t>
                </a:r>
              </a:p>
              <a:p>
                <a:r>
                  <a:rPr lang="cs-CZ" sz="1200" b="1"/>
                  <a:t>MO </a:t>
                </a:r>
                <a:r>
                  <a:rPr lang="cs-CZ" sz="1200"/>
                  <a:t>– Ministerstvo obrany</a:t>
                </a:r>
              </a:p>
              <a:p>
                <a:r>
                  <a:rPr lang="cs-CZ" sz="1200" b="1"/>
                  <a:t>MS</a:t>
                </a:r>
                <a:r>
                  <a:rPr lang="cs-CZ" sz="1200"/>
                  <a:t> – Ministerstvo spravedlnosti</a:t>
                </a:r>
              </a:p>
              <a:p>
                <a:r>
                  <a:rPr lang="cs-CZ" sz="1200" b="1"/>
                  <a:t>MF</a:t>
                </a:r>
                <a:r>
                  <a:rPr lang="cs-CZ" sz="1200"/>
                  <a:t> – Ministerstvo financí</a:t>
                </a:r>
              </a:p>
              <a:p>
                <a:r>
                  <a:rPr lang="cs-CZ" sz="1200" b="1"/>
                  <a:t>GŘ cel</a:t>
                </a:r>
                <a:r>
                  <a:rPr lang="cs-CZ" sz="1200"/>
                  <a:t> – Generální ředitelství cel</a:t>
                </a:r>
              </a:p>
              <a:p>
                <a:r>
                  <a:rPr lang="cs-CZ" sz="1200" b="1"/>
                  <a:t>SÚJB </a:t>
                </a:r>
                <a:r>
                  <a:rPr lang="cs-CZ" sz="1200"/>
                  <a:t>– Státní úřad pro jadernou bezpečnost</a:t>
                </a:r>
              </a:p>
              <a:p>
                <a:r>
                  <a:rPr lang="cs-CZ" sz="1200" b="1"/>
                  <a:t>SZPI</a:t>
                </a:r>
                <a:r>
                  <a:rPr lang="cs-CZ" sz="1200"/>
                  <a:t> – Státní zemědělská a potravinářská inspekce</a:t>
                </a:r>
              </a:p>
              <a:p>
                <a:r>
                  <a:rPr lang="cs-CZ" sz="1200"/>
                  <a:t>OOVZ – Orgány ochrany veřejného zdraví</a:t>
                </a:r>
              </a:p>
              <a:p>
                <a:r>
                  <a:rPr lang="cs-CZ" sz="1200" b="1"/>
                  <a:t>SVS </a:t>
                </a:r>
                <a:r>
                  <a:rPr lang="cs-CZ" sz="1200"/>
                  <a:t>– Státní veterinární správa</a:t>
                </a:r>
              </a:p>
              <a:p>
                <a:r>
                  <a:rPr lang="cs-CZ" sz="1200" b="1"/>
                  <a:t>ÚKZÚZ</a:t>
                </a:r>
                <a:r>
                  <a:rPr lang="cs-CZ" sz="1200"/>
                  <a:t> – Ústřední kontrolní a zkušební ústav zemědělský</a:t>
                </a:r>
              </a:p>
              <a:p>
                <a:r>
                  <a:rPr lang="cs-CZ" sz="1200" b="1"/>
                  <a:t>ÚZPI </a:t>
                </a:r>
                <a:r>
                  <a:rPr lang="cs-CZ" sz="1200"/>
                  <a:t>– Ústav zemědělských a potravinářských informací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cs-CZ" sz="2400" b="1"/>
              <a:t>RASFF v ČR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543550"/>
          </a:xfrm>
        </p:spPr>
        <p:txBody>
          <a:bodyPr/>
          <a:lstStyle/>
          <a:p>
            <a:r>
              <a:rPr lang="cs-CZ" sz="2000"/>
              <a:t>Zákon č. 110/1997 Sb., o potravinách a  tabákových výrobcích ve znění pozdějších předpisů</a:t>
            </a:r>
          </a:p>
          <a:p>
            <a:r>
              <a:rPr lang="cs-CZ" sz="2000"/>
              <a:t>Zákon č. 91/1996 Sb., o krmivech ve znění pozdějších předpisů</a:t>
            </a:r>
          </a:p>
          <a:p>
            <a:r>
              <a:rPr lang="cs-CZ" sz="2000">
                <a:solidFill>
                  <a:schemeClr val="accent2"/>
                </a:solidFill>
              </a:rPr>
              <a:t>Nařízení vlády č. 98/2005 Sb.,</a:t>
            </a:r>
            <a:r>
              <a:rPr lang="cs-CZ" sz="2000"/>
              <a:t> kterým se stanoví systém rychlého varování o vzniku rizika ohrožení zdraví lidí z potravin a krmiv.</a:t>
            </a:r>
          </a:p>
          <a:p>
            <a:endParaRPr lang="cs-CZ" sz="2000"/>
          </a:p>
          <a:p>
            <a:r>
              <a:rPr lang="cs-CZ" sz="2000"/>
              <a:t>Evropská komise komunikuje tzv. </a:t>
            </a:r>
            <a:r>
              <a:rPr lang="cs-CZ" sz="2000">
                <a:solidFill>
                  <a:srgbClr val="009900"/>
                </a:solidFill>
              </a:rPr>
              <a:t>Národními kontaktními místy.</a:t>
            </a:r>
          </a:p>
          <a:p>
            <a:endParaRPr lang="cs-CZ" sz="2000"/>
          </a:p>
          <a:p>
            <a:r>
              <a:rPr lang="cs-CZ" sz="2000">
                <a:solidFill>
                  <a:schemeClr val="accent2"/>
                </a:solidFill>
              </a:rPr>
              <a:t>Národní kontaktní místo ČR zřízeno při SZPI</a:t>
            </a:r>
          </a:p>
          <a:p>
            <a:pPr lvl="1"/>
            <a:r>
              <a:rPr lang="cs-CZ" sz="1800"/>
              <a:t>Komunikace s členy sítě (resp. Jejich kontaktními osobami)</a:t>
            </a:r>
          </a:p>
          <a:p>
            <a:endParaRPr lang="cs-CZ" sz="2000"/>
          </a:p>
          <a:p>
            <a:r>
              <a:rPr lang="cs-CZ" sz="2000"/>
              <a:t>Celý systém v ČR je </a:t>
            </a:r>
            <a:r>
              <a:rPr lang="cs-CZ" sz="2000">
                <a:solidFill>
                  <a:schemeClr val="accent2"/>
                </a:solidFill>
              </a:rPr>
              <a:t>koordinován Mze a MZ.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1075</Words>
  <Application>Microsoft Office PowerPoint</Application>
  <PresentationFormat>Předvádění na obrazovce (4:3)</PresentationFormat>
  <Paragraphs>171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Wingdings</vt:lpstr>
      <vt:lpstr>Times New Roman</vt:lpstr>
      <vt:lpstr>Výchozí návrh</vt:lpstr>
      <vt:lpstr>Bezpečnost potravin v ČR</vt:lpstr>
      <vt:lpstr>Systém zajištění bezpečnosti (zdravotní nezávadnosti) potravin v ČR           </vt:lpstr>
      <vt:lpstr>Členové a funkce KS</vt:lpstr>
      <vt:lpstr>Činnosti zajišťované příslušnými resorty:</vt:lpstr>
      <vt:lpstr>Struktura systému bezpečnosti potravin</vt:lpstr>
      <vt:lpstr>RASFF Rapid Alert System for Food and Feed</vt:lpstr>
      <vt:lpstr>RASFF Rapid Alert System for Food and Feed</vt:lpstr>
      <vt:lpstr>Fungování RASFF v ČR</vt:lpstr>
      <vt:lpstr>RASFF v ČR</vt:lpstr>
      <vt:lpstr>Snímek 10</vt:lpstr>
      <vt:lpstr>TRACES TRAde Control and Expert System</vt:lpstr>
      <vt:lpstr>EFSA  European Food Safety Autority </vt:lpstr>
      <vt:lpstr>Zásady politiky bezpečnosti potravin</vt:lpstr>
      <vt:lpstr>Analýza rizika</vt:lpstr>
      <vt:lpstr>Jak chápat analýzu rizika (RUPRICH, 2001)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Bezpečnost potravin</dc:title>
  <dc:creator>a</dc:creator>
  <cp:lastModifiedBy>Misicka</cp:lastModifiedBy>
  <cp:revision>24</cp:revision>
  <dcterms:created xsi:type="dcterms:W3CDTF">2009-02-17T19:48:52Z</dcterms:created>
  <dcterms:modified xsi:type="dcterms:W3CDTF">2013-03-09T13:30:32Z</dcterms:modified>
</cp:coreProperties>
</file>